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C887BE5-553B-416E-B023-BB832617558B}" type="datetimeFigureOut">
              <a:rPr lang="en-US" smtClean="0"/>
              <a:t>12/24/2024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69169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407767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3619228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6C8A055-D9A6-4C7B-922F-B95C0D1C724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6771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3127694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887BE5-553B-416E-B023-BB832617558B}"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951076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887BE5-553B-416E-B023-BB832617558B}"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691560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87BE5-553B-416E-B023-BB832617558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3494512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C887BE5-553B-416E-B023-BB832617558B}" type="datetimeFigureOut">
              <a:rPr lang="en-US" smtClean="0"/>
              <a:t>12/24/2024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371618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87BE5-553B-416E-B023-BB832617558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51310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C887BE5-553B-416E-B023-BB832617558B}" type="datetimeFigureOut">
              <a:rPr lang="en-US" smtClean="0"/>
              <a:t>12/24/2024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42198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1387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887BE5-553B-416E-B023-BB832617558B}" type="datetimeFigureOut">
              <a:rPr lang="en-US" smtClean="0"/>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55521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887BE5-553B-416E-B023-BB832617558B}"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60489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87BE5-553B-416E-B023-BB832617558B}" type="datetimeFigureOut">
              <a:rPr lang="en-US" smtClean="0"/>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45023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618739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87BE5-553B-416E-B023-BB832617558B}"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102530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887BE5-553B-416E-B023-BB832617558B}" type="datetimeFigureOut">
              <a:rPr lang="en-US" smtClean="0"/>
              <a:t>12/24/2024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C8A055-D9A6-4C7B-922F-B95C0D1C7249}" type="slidenum">
              <a:rPr lang="en-US" smtClean="0"/>
              <a:t>‹#›</a:t>
            </a:fld>
            <a:endParaRPr lang="en-US"/>
          </a:p>
        </p:txBody>
      </p:sp>
    </p:spTree>
    <p:extLst>
      <p:ext uri="{BB962C8B-B14F-4D97-AF65-F5344CB8AC3E}">
        <p14:creationId xmlns:p14="http://schemas.microsoft.com/office/powerpoint/2010/main" val="13955180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1A68-AA78-DC72-A77D-B0D1ACBE855F}"/>
              </a:ext>
            </a:extLst>
          </p:cNvPr>
          <p:cNvSpPr>
            <a:spLocks noGrp="1"/>
          </p:cNvSpPr>
          <p:nvPr>
            <p:ph type="ctrTitle"/>
          </p:nvPr>
        </p:nvSpPr>
        <p:spPr>
          <a:xfrm>
            <a:off x="1227840" y="860725"/>
            <a:ext cx="9448800" cy="1825096"/>
          </a:xfrm>
        </p:spPr>
        <p:txBody>
          <a:bodyPr>
            <a:normAutofit fontScale="90000"/>
          </a:bodyPr>
          <a:lstStyle/>
          <a:p>
            <a:r>
              <a:rPr lang="en-US" sz="4400" b="1" u="none" strike="noStrike" cap="none" spc="0" dirty="0">
                <a:solidFill>
                  <a:srgbClr val="FFFFFF">
                    <a:alpha val="100000"/>
                  </a:srgbClr>
                </a:solidFill>
                <a:latin typeface="Calibri"/>
              </a:rPr>
              <a:t>Future Cart: AI-Driven Demand Prediction for Smarter Retail</a:t>
            </a:r>
            <a:br>
              <a:rPr lang="en-US" sz="6000" b="1" u="none" strike="noStrike" cap="none" spc="0" dirty="0">
                <a:solidFill>
                  <a:srgbClr val="FFFFFF">
                    <a:alpha val="100000"/>
                  </a:srgbClr>
                </a:solidFill>
                <a:latin typeface="Calibri"/>
              </a:rPr>
            </a:br>
            <a:endParaRPr lang="en-US" dirty="0"/>
          </a:p>
        </p:txBody>
      </p:sp>
      <p:sp>
        <p:nvSpPr>
          <p:cNvPr id="3" name="Subtitle 2">
            <a:extLst>
              <a:ext uri="{FF2B5EF4-FFF2-40B4-BE49-F238E27FC236}">
                <a16:creationId xmlns:a16="http://schemas.microsoft.com/office/drawing/2014/main" id="{D99591EE-A336-D5CB-1429-203D5F56DB8E}"/>
              </a:ext>
            </a:extLst>
          </p:cNvPr>
          <p:cNvSpPr>
            <a:spLocks noGrp="1"/>
          </p:cNvSpPr>
          <p:nvPr>
            <p:ph type="subTitle" idx="1"/>
          </p:nvPr>
        </p:nvSpPr>
        <p:spPr>
          <a:xfrm>
            <a:off x="5142321" y="2000021"/>
            <a:ext cx="9448800" cy="685800"/>
          </a:xfrm>
        </p:spPr>
        <p:txBody>
          <a:bodyPr/>
          <a:lstStyle/>
          <a:p>
            <a:r>
              <a:rPr lang="en-US" sz="2000" b="1" u="none" strike="noStrike" cap="none" spc="0" dirty="0">
                <a:solidFill>
                  <a:srgbClr val="FFAB40">
                    <a:alpha val="100000"/>
                  </a:srgbClr>
                </a:solidFill>
                <a:latin typeface="Calibri"/>
              </a:rPr>
              <a:t>- Enhancing E-Commerce through Effective Demand Forecasting</a:t>
            </a:r>
          </a:p>
          <a:p>
            <a:endParaRPr lang="en-US" dirty="0"/>
          </a:p>
        </p:txBody>
      </p:sp>
      <p:sp>
        <p:nvSpPr>
          <p:cNvPr id="6" name="TextBox 5">
            <a:extLst>
              <a:ext uri="{FF2B5EF4-FFF2-40B4-BE49-F238E27FC236}">
                <a16:creationId xmlns:a16="http://schemas.microsoft.com/office/drawing/2014/main" id="{E1E38C8E-6D80-B18C-FC0A-D8ED21D9DE83}"/>
              </a:ext>
            </a:extLst>
          </p:cNvPr>
          <p:cNvSpPr txBox="1"/>
          <p:nvPr/>
        </p:nvSpPr>
        <p:spPr>
          <a:xfrm>
            <a:off x="3479448" y="3299618"/>
            <a:ext cx="4945585" cy="992579"/>
          </a:xfrm>
          <a:prstGeom prst="rect">
            <a:avLst/>
          </a:prstGeom>
          <a:noFill/>
        </p:spPr>
        <p:txBody>
          <a:bodyPr wrap="none" rtlCol="0">
            <a:spAutoFit/>
          </a:bodyPr>
          <a:lstStyle/>
          <a:p>
            <a:r>
              <a:rPr lang="en-US" sz="2400" b="1" dirty="0"/>
              <a:t>Presented By : </a:t>
            </a:r>
          </a:p>
          <a:p>
            <a:endParaRPr lang="en-US" sz="1050" b="1" dirty="0"/>
          </a:p>
          <a:p>
            <a:r>
              <a:rPr lang="en-US" sz="2400" dirty="0"/>
              <a:t>             </a:t>
            </a:r>
            <a:r>
              <a:rPr lang="en-US" sz="2400" dirty="0">
                <a:solidFill>
                  <a:srgbClr val="FFFF00"/>
                </a:solidFill>
              </a:rPr>
              <a:t>Adigopula Sasi Kaladhar</a:t>
            </a:r>
          </a:p>
        </p:txBody>
      </p:sp>
    </p:spTree>
    <p:extLst>
      <p:ext uri="{BB962C8B-B14F-4D97-AF65-F5344CB8AC3E}">
        <p14:creationId xmlns:p14="http://schemas.microsoft.com/office/powerpoint/2010/main" val="25235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B7E5B4-B0FB-DA25-FEBB-61E68BDC0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94" y="431616"/>
            <a:ext cx="11085921" cy="5994767"/>
          </a:xfrm>
          <a:prstGeom prst="rect">
            <a:avLst/>
          </a:prstGeom>
        </p:spPr>
      </p:pic>
    </p:spTree>
    <p:extLst>
      <p:ext uri="{BB962C8B-B14F-4D97-AF65-F5344CB8AC3E}">
        <p14:creationId xmlns:p14="http://schemas.microsoft.com/office/powerpoint/2010/main" val="1718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685F7-D58A-B5FA-4022-13E4231C69A5}"/>
              </a:ext>
            </a:extLst>
          </p:cNvPr>
          <p:cNvSpPr txBox="1"/>
          <p:nvPr/>
        </p:nvSpPr>
        <p:spPr>
          <a:xfrm>
            <a:off x="339365" y="348792"/>
            <a:ext cx="9466374" cy="923330"/>
          </a:xfrm>
          <a:prstGeom prst="rect">
            <a:avLst/>
          </a:prstGeom>
          <a:noFill/>
        </p:spPr>
        <p:txBody>
          <a:bodyPr wrap="none" rtlCol="0">
            <a:spAutoFit/>
          </a:bodyPr>
          <a:lstStyle/>
          <a:p>
            <a:r>
              <a:rPr lang="en-US" sz="3600" b="1" u="none" strike="noStrike" cap="none" spc="0"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rPr>
              <a:t>SARIMAX Model Forecast for demand Prediction</a:t>
            </a:r>
            <a:endParaRPr lang="en-IN" sz="3600"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accent6">
                  <a:lumMod val="20000"/>
                  <a:lumOff val="80000"/>
                </a:schemeClr>
              </a:solidFill>
            </a:endParaRPr>
          </a:p>
        </p:txBody>
      </p:sp>
      <p:sp>
        <p:nvSpPr>
          <p:cNvPr id="3" name="TextBox 2">
            <a:extLst>
              <a:ext uri="{FF2B5EF4-FFF2-40B4-BE49-F238E27FC236}">
                <a16:creationId xmlns:a16="http://schemas.microsoft.com/office/drawing/2014/main" id="{2813196A-F841-C012-FAF7-15CA4C579876}"/>
              </a:ext>
            </a:extLst>
          </p:cNvPr>
          <p:cNvSpPr txBox="1"/>
          <p:nvPr/>
        </p:nvSpPr>
        <p:spPr>
          <a:xfrm>
            <a:off x="433633" y="1341141"/>
            <a:ext cx="11613823" cy="4601260"/>
          </a:xfrm>
          <a:prstGeom prst="rect">
            <a:avLst/>
          </a:prstGeom>
          <a:noFill/>
        </p:spPr>
        <p:txBody>
          <a:bodyPr wrap="square" rtlCol="0">
            <a:spAutoFit/>
          </a:bodyPr>
          <a:lstStyle/>
          <a:p>
            <a:r>
              <a:rPr lang="en-US" sz="2400" b="1" dirty="0">
                <a:solidFill>
                  <a:srgbClr val="FFFF00"/>
                </a:solidFill>
                <a:latin typeface="Aptos" panose="020B0004020202020204" pitchFamily="34" charset="0"/>
              </a:rPr>
              <a:t>Key Insights:</a:t>
            </a:r>
          </a:p>
          <a:p>
            <a:endParaRPr lang="en-US" sz="1100" b="1" dirty="0">
              <a:solidFill>
                <a:schemeClr val="tx1">
                  <a:lumMod val="95000"/>
                </a:schemeClr>
              </a:solidFill>
            </a:endParaRPr>
          </a:p>
          <a:p>
            <a:pPr marL="342900" indent="-342900">
              <a:buFont typeface="+mj-lt"/>
              <a:buAutoNum type="arabicPeriod"/>
            </a:pPr>
            <a:r>
              <a:rPr lang="en-US" sz="2400" dirty="0">
                <a:solidFill>
                  <a:schemeClr val="tx1">
                    <a:lumMod val="95000"/>
                  </a:schemeClr>
                </a:solidFill>
                <a:latin typeface="Aptos" panose="020B0004020202020204" pitchFamily="34" charset="0"/>
              </a:rPr>
              <a:t>The </a:t>
            </a:r>
            <a:r>
              <a:rPr lang="en-US" sz="2400" b="1" dirty="0">
                <a:solidFill>
                  <a:srgbClr val="00B050"/>
                </a:solidFill>
                <a:latin typeface="Aptos" panose="020B0004020202020204" pitchFamily="34" charset="0"/>
              </a:rPr>
              <a:t>SARIMAX</a:t>
            </a:r>
            <a:r>
              <a:rPr lang="en-US" sz="2400" dirty="0">
                <a:solidFill>
                  <a:schemeClr val="tx1">
                    <a:lumMod val="95000"/>
                  </a:schemeClr>
                </a:solidFill>
                <a:latin typeface="Aptos" panose="020B0004020202020204" pitchFamily="34" charset="0"/>
              </a:rPr>
              <a:t> model was used to forecast the </a:t>
            </a:r>
            <a:r>
              <a:rPr lang="en-US" sz="2400" b="1" dirty="0">
                <a:solidFill>
                  <a:schemeClr val="tx1">
                    <a:lumMod val="95000"/>
                  </a:schemeClr>
                </a:solidFill>
                <a:latin typeface="Aptos" panose="020B0004020202020204" pitchFamily="34" charset="0"/>
              </a:rPr>
              <a:t>Quantity</a:t>
            </a:r>
            <a:r>
              <a:rPr lang="en-US" sz="2400" dirty="0">
                <a:solidFill>
                  <a:schemeClr val="tx1">
                    <a:lumMod val="95000"/>
                  </a:schemeClr>
                </a:solidFill>
                <a:latin typeface="Aptos" panose="020B0004020202020204" pitchFamily="34" charset="0"/>
              </a:rPr>
              <a:t> for the next 3 months based on historical data.</a:t>
            </a:r>
          </a:p>
          <a:p>
            <a:pPr marL="342900" indent="-342900">
              <a:buFont typeface="+mj-lt"/>
              <a:buAutoNum type="arabicPeriod"/>
            </a:pPr>
            <a:r>
              <a:rPr lang="en-US" sz="2400" dirty="0">
                <a:solidFill>
                  <a:schemeClr val="tx1">
                    <a:lumMod val="95000"/>
                  </a:schemeClr>
                </a:solidFill>
                <a:latin typeface="Aptos" panose="020B0004020202020204" pitchFamily="34" charset="0"/>
              </a:rPr>
              <a:t>The </a:t>
            </a:r>
            <a:r>
              <a:rPr lang="en-US" sz="2400" b="1" dirty="0">
                <a:solidFill>
                  <a:schemeClr val="tx1">
                    <a:lumMod val="95000"/>
                  </a:schemeClr>
                </a:solidFill>
                <a:latin typeface="Aptos" panose="020B0004020202020204" pitchFamily="34" charset="0"/>
              </a:rPr>
              <a:t>green line</a:t>
            </a:r>
            <a:r>
              <a:rPr lang="en-US" sz="2400" dirty="0">
                <a:solidFill>
                  <a:schemeClr val="tx1">
                    <a:lumMod val="95000"/>
                  </a:schemeClr>
                </a:solidFill>
                <a:latin typeface="Aptos" panose="020B0004020202020204" pitchFamily="34" charset="0"/>
              </a:rPr>
              <a:t> represents the actual observed data, which shows significant fluctuations and volatility.</a:t>
            </a:r>
          </a:p>
          <a:p>
            <a:pPr marL="342900" indent="-342900">
              <a:buFont typeface="+mj-lt"/>
              <a:buAutoNum type="arabicPeriod"/>
            </a:pPr>
            <a:r>
              <a:rPr lang="en-US" sz="2400" dirty="0">
                <a:solidFill>
                  <a:schemeClr val="tx1">
                    <a:lumMod val="95000"/>
                  </a:schemeClr>
                </a:solidFill>
                <a:latin typeface="Aptos" panose="020B0004020202020204" pitchFamily="34" charset="0"/>
              </a:rPr>
              <a:t>The </a:t>
            </a:r>
            <a:r>
              <a:rPr lang="en-US" sz="2400" b="1" dirty="0">
                <a:solidFill>
                  <a:schemeClr val="tx1">
                    <a:lumMod val="95000"/>
                  </a:schemeClr>
                </a:solidFill>
                <a:latin typeface="Aptos" panose="020B0004020202020204" pitchFamily="34" charset="0"/>
              </a:rPr>
              <a:t>red line</a:t>
            </a:r>
            <a:r>
              <a:rPr lang="en-US" sz="2400" dirty="0">
                <a:solidFill>
                  <a:schemeClr val="tx1">
                    <a:lumMod val="95000"/>
                  </a:schemeClr>
                </a:solidFill>
                <a:latin typeface="Aptos" panose="020B0004020202020204" pitchFamily="34" charset="0"/>
              </a:rPr>
              <a:t> represents the forecasted values, indicating stabilization of future demand with reduced variability.</a:t>
            </a:r>
          </a:p>
          <a:p>
            <a:pPr marL="342900" indent="-342900">
              <a:buFont typeface="+mj-lt"/>
              <a:buAutoNum type="arabicPeriod"/>
            </a:pPr>
            <a:r>
              <a:rPr lang="en-US" sz="2400" dirty="0">
                <a:solidFill>
                  <a:schemeClr val="tx1">
                    <a:lumMod val="95000"/>
                  </a:schemeClr>
                </a:solidFill>
                <a:latin typeface="Aptos" panose="020B0004020202020204" pitchFamily="34" charset="0"/>
              </a:rPr>
              <a:t>This forecast provides insights into expected trends and can assist in:</a:t>
            </a:r>
          </a:p>
          <a:p>
            <a:pPr marL="742950" lvl="1" indent="-285750">
              <a:buFont typeface="Arial" panose="020B0604020202020204" pitchFamily="34" charset="0"/>
              <a:buChar char="•"/>
            </a:pPr>
            <a:r>
              <a:rPr lang="en-US" sz="2400" b="1" dirty="0">
                <a:solidFill>
                  <a:srgbClr val="00B050"/>
                </a:solidFill>
                <a:latin typeface="Aptos" panose="020B0004020202020204" pitchFamily="34" charset="0"/>
              </a:rPr>
              <a:t>Inventory Management</a:t>
            </a:r>
            <a:r>
              <a:rPr lang="en-US" sz="2400" dirty="0">
                <a:solidFill>
                  <a:srgbClr val="00B050"/>
                </a:solidFill>
                <a:latin typeface="Aptos" panose="020B0004020202020204" pitchFamily="34" charset="0"/>
              </a:rPr>
              <a:t>: </a:t>
            </a:r>
            <a:r>
              <a:rPr lang="en-US" sz="2400" dirty="0">
                <a:solidFill>
                  <a:schemeClr val="tx1">
                    <a:lumMod val="95000"/>
                  </a:schemeClr>
                </a:solidFill>
                <a:latin typeface="Aptos" panose="020B0004020202020204" pitchFamily="34" charset="0"/>
              </a:rPr>
              <a:t>Ensuring sufficient stock levels.</a:t>
            </a:r>
          </a:p>
          <a:p>
            <a:pPr marL="742950" lvl="1" indent="-285750">
              <a:buFont typeface="Arial" panose="020B0604020202020204" pitchFamily="34" charset="0"/>
              <a:buChar char="•"/>
            </a:pPr>
            <a:r>
              <a:rPr lang="en-US" sz="2400" b="1" dirty="0">
                <a:solidFill>
                  <a:srgbClr val="00B050"/>
                </a:solidFill>
                <a:latin typeface="Aptos" panose="020B0004020202020204" pitchFamily="34" charset="0"/>
              </a:rPr>
              <a:t>Operational Planning</a:t>
            </a:r>
            <a:r>
              <a:rPr lang="en-US" sz="2400" dirty="0">
                <a:solidFill>
                  <a:srgbClr val="00B050"/>
                </a:solidFill>
                <a:latin typeface="Aptos" panose="020B0004020202020204" pitchFamily="34" charset="0"/>
              </a:rPr>
              <a:t>: </a:t>
            </a:r>
            <a:r>
              <a:rPr lang="en-US" sz="2400" dirty="0">
                <a:solidFill>
                  <a:schemeClr val="tx1">
                    <a:lumMod val="95000"/>
                  </a:schemeClr>
                </a:solidFill>
                <a:latin typeface="Aptos" panose="020B0004020202020204" pitchFamily="34" charset="0"/>
              </a:rPr>
              <a:t>Preparing for stable demand.</a:t>
            </a:r>
          </a:p>
          <a:p>
            <a:pPr marL="742950" lvl="1" indent="-285750">
              <a:buFont typeface="Arial" panose="020B0604020202020204" pitchFamily="34" charset="0"/>
              <a:buChar char="•"/>
            </a:pPr>
            <a:r>
              <a:rPr lang="en-US" sz="2400" b="1" dirty="0">
                <a:solidFill>
                  <a:srgbClr val="00B050"/>
                </a:solidFill>
                <a:latin typeface="Aptos" panose="020B0004020202020204" pitchFamily="34" charset="0"/>
              </a:rPr>
              <a:t>Marketing Efficiency</a:t>
            </a:r>
            <a:r>
              <a:rPr lang="en-US" sz="2400" dirty="0">
                <a:solidFill>
                  <a:srgbClr val="00B050"/>
                </a:solidFill>
                <a:latin typeface="Aptos" panose="020B0004020202020204" pitchFamily="34" charset="0"/>
              </a:rPr>
              <a:t>: </a:t>
            </a:r>
            <a:r>
              <a:rPr lang="en-US" sz="2400" dirty="0">
                <a:solidFill>
                  <a:schemeClr val="tx1">
                    <a:lumMod val="95000"/>
                  </a:schemeClr>
                </a:solidFill>
                <a:latin typeface="Aptos" panose="020B0004020202020204" pitchFamily="34" charset="0"/>
              </a:rPr>
              <a:t>Targeting campaigns to optimize sales.</a:t>
            </a:r>
          </a:p>
          <a:p>
            <a:endParaRPr lang="en-US" dirty="0">
              <a:solidFill>
                <a:schemeClr val="tx1">
                  <a:lumMod val="95000"/>
                </a:schemeClr>
              </a:solidFill>
            </a:endParaRPr>
          </a:p>
        </p:txBody>
      </p:sp>
    </p:spTree>
    <p:extLst>
      <p:ext uri="{BB962C8B-B14F-4D97-AF65-F5344CB8AC3E}">
        <p14:creationId xmlns:p14="http://schemas.microsoft.com/office/powerpoint/2010/main" val="80250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3420C0-B8E1-B9BC-FE92-A12B0EBE3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09" y="311085"/>
            <a:ext cx="11019934" cy="6052008"/>
          </a:xfrm>
          <a:prstGeom prst="rect">
            <a:avLst/>
          </a:prstGeom>
        </p:spPr>
      </p:pic>
    </p:spTree>
    <p:extLst>
      <p:ext uri="{BB962C8B-B14F-4D97-AF65-F5344CB8AC3E}">
        <p14:creationId xmlns:p14="http://schemas.microsoft.com/office/powerpoint/2010/main" val="377178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231ABD-675D-292C-05D8-6647B1230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71" y="923827"/>
            <a:ext cx="10887960" cy="5797485"/>
          </a:xfrm>
          <a:prstGeom prst="rect">
            <a:avLst/>
          </a:prstGeom>
        </p:spPr>
      </p:pic>
      <p:sp>
        <p:nvSpPr>
          <p:cNvPr id="4" name="TextBox 3">
            <a:extLst>
              <a:ext uri="{FF2B5EF4-FFF2-40B4-BE49-F238E27FC236}">
                <a16:creationId xmlns:a16="http://schemas.microsoft.com/office/drawing/2014/main" id="{D8AEA0E5-9354-DE9B-2563-B416B25E6489}"/>
              </a:ext>
            </a:extLst>
          </p:cNvPr>
          <p:cNvSpPr txBox="1"/>
          <p:nvPr/>
        </p:nvSpPr>
        <p:spPr>
          <a:xfrm>
            <a:off x="697583" y="235670"/>
            <a:ext cx="2366289" cy="584775"/>
          </a:xfrm>
          <a:prstGeom prst="rect">
            <a:avLst/>
          </a:prstGeom>
          <a:noFill/>
        </p:spPr>
        <p:txBody>
          <a:bodyPr wrap="none" rtlCol="0">
            <a:spAutoFit/>
          </a:bodyPr>
          <a:lstStyle/>
          <a:p>
            <a:r>
              <a:rPr lang="en-US" sz="3200" b="1"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rPr>
              <a:t>BEST MODEL</a:t>
            </a:r>
          </a:p>
        </p:txBody>
      </p:sp>
    </p:spTree>
    <p:extLst>
      <p:ext uri="{BB962C8B-B14F-4D97-AF65-F5344CB8AC3E}">
        <p14:creationId xmlns:p14="http://schemas.microsoft.com/office/powerpoint/2010/main" val="406762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4DC74-5237-2C9F-99C4-6AAEA99A6D8B}"/>
              </a:ext>
            </a:extLst>
          </p:cNvPr>
          <p:cNvSpPr txBox="1"/>
          <p:nvPr/>
        </p:nvSpPr>
        <p:spPr>
          <a:xfrm>
            <a:off x="521617" y="443060"/>
            <a:ext cx="8439041" cy="1323439"/>
          </a:xfrm>
          <a:prstGeom prst="rect">
            <a:avLst/>
          </a:prstGeom>
          <a:noFill/>
        </p:spPr>
        <p:txBody>
          <a:bodyPr wrap="none" rtlCol="0">
            <a:spAutoFit/>
          </a:bodyPr>
          <a:lstStyle/>
          <a:p>
            <a:r>
              <a:rPr lang="en-US" sz="4000" b="1" u="none" strike="noStrike" cap="none" spc="0"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rPr>
              <a:t>Best Model: Actual vs Predicted Values</a:t>
            </a:r>
            <a:endParaRPr lang="en-IN" sz="4000"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4000"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2D9E6CB-0DF6-7A14-CEE4-6C87694BF30E}"/>
              </a:ext>
            </a:extLst>
          </p:cNvPr>
          <p:cNvSpPr txBox="1"/>
          <p:nvPr/>
        </p:nvSpPr>
        <p:spPr>
          <a:xfrm>
            <a:off x="369977" y="1539694"/>
            <a:ext cx="11300406" cy="4401205"/>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solidFill>
                  <a:schemeClr val="accent4">
                    <a:lumMod val="40000"/>
                    <a:lumOff val="60000"/>
                  </a:schemeClr>
                </a:solidFill>
                <a:latin typeface="Aptos" panose="020B0004020202020204" pitchFamily="34" charset="0"/>
              </a:rPr>
              <a:t>This slide visualizes and compares the performance of our best model in predicting actual values.</a:t>
            </a:r>
          </a:p>
          <a:p>
            <a:pPr marL="285750" indent="-285750">
              <a:buFont typeface="Wingdings" panose="05000000000000000000" pitchFamily="2" charset="2"/>
              <a:buChar char="ü"/>
            </a:pPr>
            <a:endParaRPr lang="en-US" sz="2800" dirty="0">
              <a:solidFill>
                <a:schemeClr val="accent4">
                  <a:lumMod val="40000"/>
                  <a:lumOff val="60000"/>
                </a:schemeClr>
              </a:solidFill>
              <a:latin typeface="Aptos" panose="020B0004020202020204" pitchFamily="34" charset="0"/>
            </a:endParaRPr>
          </a:p>
          <a:p>
            <a:pPr marL="285750" indent="-285750">
              <a:buFont typeface="Wingdings" panose="05000000000000000000" pitchFamily="2" charset="2"/>
              <a:buChar char="ü"/>
            </a:pPr>
            <a:r>
              <a:rPr lang="en-US" sz="2800" dirty="0">
                <a:solidFill>
                  <a:schemeClr val="accent4">
                    <a:lumMod val="40000"/>
                    <a:lumOff val="60000"/>
                  </a:schemeClr>
                </a:solidFill>
                <a:latin typeface="Aptos" panose="020B0004020202020204" pitchFamily="34" charset="0"/>
              </a:rPr>
              <a:t>The line chart shows the comparison between the actual values (blue line) and the predicted values (orange line) generated by our best model.	</a:t>
            </a:r>
          </a:p>
          <a:p>
            <a:endParaRPr lang="en-US" sz="2800" dirty="0">
              <a:solidFill>
                <a:schemeClr val="accent4">
                  <a:lumMod val="40000"/>
                  <a:lumOff val="60000"/>
                </a:schemeClr>
              </a:solidFill>
              <a:latin typeface="Aptos" panose="020B0004020202020204" pitchFamily="34" charset="0"/>
            </a:endParaRPr>
          </a:p>
          <a:p>
            <a:pPr marL="285750" indent="-285750">
              <a:buFont typeface="Wingdings" panose="05000000000000000000" pitchFamily="2" charset="2"/>
              <a:buChar char="ü"/>
            </a:pPr>
            <a:r>
              <a:rPr lang="en-US" sz="2800" dirty="0">
                <a:solidFill>
                  <a:schemeClr val="accent4">
                    <a:lumMod val="40000"/>
                    <a:lumOff val="60000"/>
                  </a:schemeClr>
                </a:solidFill>
                <a:latin typeface="Aptos" panose="020B0004020202020204" pitchFamily="34" charset="0"/>
              </a:rPr>
              <a:t>The x-axis likely represents the time period or some other independent variable, while the y-axis represents the quantity or target variable.</a:t>
            </a:r>
            <a:endParaRPr lang="en-US" sz="2800" b="1" dirty="0">
              <a:solidFill>
                <a:schemeClr val="accent4">
                  <a:lumMod val="40000"/>
                  <a:lumOff val="60000"/>
                </a:schemeClr>
              </a:solidFill>
              <a:latin typeface="Aptos" panose="020B0004020202020204" pitchFamily="34" charset="0"/>
            </a:endParaRPr>
          </a:p>
          <a:p>
            <a:endParaRPr lang="en-US" sz="2800" dirty="0">
              <a:solidFill>
                <a:schemeClr val="accent4">
                  <a:lumMod val="40000"/>
                  <a:lumOff val="60000"/>
                </a:schemeClr>
              </a:solidFill>
              <a:latin typeface="Aptos" panose="020B0004020202020204" pitchFamily="34" charset="0"/>
            </a:endParaRPr>
          </a:p>
        </p:txBody>
      </p:sp>
    </p:spTree>
    <p:extLst>
      <p:ext uri="{BB962C8B-B14F-4D97-AF65-F5344CB8AC3E}">
        <p14:creationId xmlns:p14="http://schemas.microsoft.com/office/powerpoint/2010/main" val="309320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478E6-3C3D-6C52-EF28-7CC946973828}"/>
              </a:ext>
            </a:extLst>
          </p:cNvPr>
          <p:cNvSpPr txBox="1"/>
          <p:nvPr/>
        </p:nvSpPr>
        <p:spPr>
          <a:xfrm>
            <a:off x="537328" y="405352"/>
            <a:ext cx="2729978" cy="646331"/>
          </a:xfrm>
          <a:prstGeom prst="rect">
            <a:avLst/>
          </a:prstGeom>
          <a:noFill/>
        </p:spPr>
        <p:txBody>
          <a:bodyPr wrap="none" rtlCol="0">
            <a:spAutoFit/>
          </a:bodyPr>
          <a:lstStyle/>
          <a:p>
            <a:r>
              <a:rPr lang="en-US" sz="3600" b="1"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TextBox 2">
            <a:extLst>
              <a:ext uri="{FF2B5EF4-FFF2-40B4-BE49-F238E27FC236}">
                <a16:creationId xmlns:a16="http://schemas.microsoft.com/office/drawing/2014/main" id="{B451D1A3-FED7-94CC-4466-2F9BD84B3448}"/>
              </a:ext>
            </a:extLst>
          </p:cNvPr>
          <p:cNvSpPr txBox="1"/>
          <p:nvPr/>
        </p:nvSpPr>
        <p:spPr>
          <a:xfrm>
            <a:off x="537328" y="1508289"/>
            <a:ext cx="11368726" cy="4924425"/>
          </a:xfrm>
          <a:prstGeom prst="rect">
            <a:avLst/>
          </a:prstGeom>
          <a:noFill/>
        </p:spPr>
        <p:txBody>
          <a:bodyPr wrap="square" rtlCol="0">
            <a:spAutoFit/>
          </a:bodyPr>
          <a:lstStyle/>
          <a:p>
            <a:pPr marL="285750" indent="-285750">
              <a:buFont typeface="Wingdings" panose="05000000000000000000" pitchFamily="2" charset="2"/>
              <a:buChar char="§"/>
            </a:pPr>
            <a:r>
              <a:rPr lang="en-US" sz="2800" i="0" dirty="0">
                <a:solidFill>
                  <a:schemeClr val="accent4">
                    <a:lumMod val="20000"/>
                    <a:lumOff val="80000"/>
                  </a:schemeClr>
                </a:solidFill>
                <a:effectLst/>
                <a:latin typeface="Aptos" panose="020B0004020202020204" pitchFamily="34" charset="0"/>
                <a:ea typeface="Yu Gothic UI Semilight" panose="020B0400000000000000" pitchFamily="34" charset="-128"/>
              </a:rPr>
              <a:t>Here , by using the SARIMAX model </a:t>
            </a:r>
            <a:r>
              <a:rPr lang="en-US" sz="2800" dirty="0">
                <a:solidFill>
                  <a:schemeClr val="accent4">
                    <a:lumMod val="20000"/>
                    <a:lumOff val="80000"/>
                  </a:schemeClr>
                </a:solidFill>
                <a:latin typeface="Aptos" panose="020B0004020202020204" pitchFamily="34" charset="0"/>
                <a:ea typeface="Yu Gothic UI Semilight" panose="020B0400000000000000" pitchFamily="34" charset="-128"/>
              </a:rPr>
              <a:t>I</a:t>
            </a:r>
            <a:r>
              <a:rPr lang="en-US" sz="2800" i="0" dirty="0">
                <a:solidFill>
                  <a:schemeClr val="accent4">
                    <a:lumMod val="20000"/>
                    <a:lumOff val="80000"/>
                  </a:schemeClr>
                </a:solidFill>
                <a:effectLst/>
                <a:latin typeface="Aptos" panose="020B0004020202020204" pitchFamily="34" charset="0"/>
                <a:ea typeface="Yu Gothic UI Semilight" panose="020B0400000000000000" pitchFamily="34" charset="-128"/>
              </a:rPr>
              <a:t> have forecasted the next six months data. Here in the above plot we can observe the forecasted sales plot.</a:t>
            </a:r>
            <a:endParaRPr lang="en-US" sz="2800" dirty="0">
              <a:solidFill>
                <a:schemeClr val="accent4">
                  <a:lumMod val="20000"/>
                  <a:lumOff val="80000"/>
                </a:schemeClr>
              </a:solidFill>
              <a:latin typeface="Aptos" panose="020B0004020202020204" pitchFamily="34" charset="0"/>
              <a:ea typeface="Yu Gothic UI Semilight" panose="020B0400000000000000" pitchFamily="34" charset="-128"/>
            </a:endParaRPr>
          </a:p>
          <a:p>
            <a:pPr marL="171450" indent="-171450">
              <a:buFont typeface="Wingdings" panose="05000000000000000000" pitchFamily="2" charset="2"/>
              <a:buChar char="§"/>
            </a:pPr>
            <a:endParaRPr lang="en-US" sz="1600" i="0" dirty="0">
              <a:solidFill>
                <a:schemeClr val="accent4">
                  <a:lumMod val="20000"/>
                  <a:lumOff val="80000"/>
                </a:schemeClr>
              </a:solidFill>
              <a:effectLst/>
              <a:latin typeface="Aptos" panose="020B0004020202020204" pitchFamily="34" charset="0"/>
              <a:ea typeface="Yu Gothic UI Semilight" panose="020B0400000000000000" pitchFamily="34" charset="-128"/>
            </a:endParaRPr>
          </a:p>
          <a:p>
            <a:pPr marL="285750" indent="-285750">
              <a:buFont typeface="Wingdings" panose="05000000000000000000" pitchFamily="2" charset="2"/>
              <a:buChar char="§"/>
            </a:pPr>
            <a:r>
              <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rPr>
              <a:t>The red line represents the SARIMAX model's forecast for the next three months. This projection is based on historical patterns and trends observed in the input data.</a:t>
            </a:r>
          </a:p>
          <a:p>
            <a:pPr marL="171450" indent="-171450">
              <a:buFont typeface="Wingdings" panose="05000000000000000000" pitchFamily="2" charset="2"/>
              <a:buChar char="§"/>
            </a:pPr>
            <a:endParaRPr lang="en-US" b="0" i="0" dirty="0">
              <a:solidFill>
                <a:schemeClr val="accent4">
                  <a:lumMod val="20000"/>
                  <a:lumOff val="80000"/>
                </a:schemeClr>
              </a:solidFill>
              <a:effectLst/>
              <a:latin typeface="Aptos" panose="020B0004020202020204" pitchFamily="34" charset="0"/>
              <a:ea typeface="Yu Gothic UI Semilight" panose="020B0400000000000000" pitchFamily="34" charset="-128"/>
            </a:endParaRPr>
          </a:p>
          <a:p>
            <a:pPr marL="285750" indent="-285750">
              <a:buFont typeface="Wingdings" panose="05000000000000000000" pitchFamily="2" charset="2"/>
              <a:buChar char="§"/>
            </a:pPr>
            <a:r>
              <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rPr>
              <a:t>The x-axis is formatted to show calendar months, making it easy                   to interpret the temporal progression of both the historical data and the forecast.</a:t>
            </a:r>
          </a:p>
          <a:p>
            <a:endParaRPr lang="en-US" sz="2800" dirty="0">
              <a:solidFill>
                <a:schemeClr val="accent4">
                  <a:lumMod val="20000"/>
                  <a:lumOff val="80000"/>
                </a:schemeClr>
              </a:solidFill>
              <a:latin typeface="Aptos" panose="020B0004020202020204" pitchFamily="34" charset="0"/>
            </a:endParaRPr>
          </a:p>
        </p:txBody>
      </p:sp>
    </p:spTree>
    <p:extLst>
      <p:ext uri="{BB962C8B-B14F-4D97-AF65-F5344CB8AC3E}">
        <p14:creationId xmlns:p14="http://schemas.microsoft.com/office/powerpoint/2010/main" val="3405376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76DA8-C6D0-BC0E-47F6-802F9C7CBC1A}"/>
              </a:ext>
            </a:extLst>
          </p:cNvPr>
          <p:cNvSpPr txBox="1"/>
          <p:nvPr/>
        </p:nvSpPr>
        <p:spPr>
          <a:xfrm>
            <a:off x="575035" y="1228397"/>
            <a:ext cx="10522747" cy="4401205"/>
          </a:xfrm>
          <a:prstGeom prst="rect">
            <a:avLst/>
          </a:prstGeom>
          <a:noFill/>
        </p:spPr>
        <p:txBody>
          <a:bodyPr wrap="square" rtlCol="0">
            <a:spAutoFit/>
          </a:bodyPr>
          <a:lstStyle/>
          <a:p>
            <a:pPr marL="285750" indent="-285750" algn="l">
              <a:buFont typeface="Wingdings" panose="05000000000000000000" pitchFamily="2" charset="2"/>
              <a:buChar char="§"/>
            </a:pPr>
            <a:r>
              <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rPr>
              <a:t>The y-axis represents the predicted values of Quantity. The red forecast line allows stakeholders to understand expected changes or trends over the forecast period.</a:t>
            </a:r>
          </a:p>
          <a:p>
            <a:pPr marL="285750" indent="-285750" algn="l">
              <a:buFont typeface="Wingdings" panose="05000000000000000000" pitchFamily="2" charset="2"/>
              <a:buChar char="§"/>
            </a:pPr>
            <a:endPar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endParaRPr>
          </a:p>
          <a:p>
            <a:pPr marL="285750" indent="-285750">
              <a:buFont typeface="Wingdings" panose="05000000000000000000" pitchFamily="2" charset="2"/>
              <a:buChar char="§"/>
            </a:pPr>
            <a:r>
              <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rPr>
              <a:t>The forecast highlights potential growth, decline, or stability in   Quantity over the next three months, enabling data-driven decision-making and planning. Any sharp increases or decreases in the forecast can</a:t>
            </a:r>
            <a:r>
              <a:rPr lang="en-US" sz="2800" dirty="0">
                <a:solidFill>
                  <a:schemeClr val="accent4">
                    <a:lumMod val="20000"/>
                    <a:lumOff val="80000"/>
                  </a:schemeClr>
                </a:solidFill>
                <a:latin typeface="Aptos" panose="020B0004020202020204" pitchFamily="34" charset="0"/>
                <a:ea typeface="Yu Gothic UI Semilight" panose="020B0400000000000000" pitchFamily="34" charset="-128"/>
              </a:rPr>
              <a:t> </a:t>
            </a:r>
            <a:r>
              <a:rPr lang="en-US" sz="2800" b="0" i="0" dirty="0">
                <a:solidFill>
                  <a:schemeClr val="accent4">
                    <a:lumMod val="20000"/>
                    <a:lumOff val="80000"/>
                  </a:schemeClr>
                </a:solidFill>
                <a:effectLst/>
                <a:latin typeface="Aptos" panose="020B0004020202020204" pitchFamily="34" charset="0"/>
                <a:ea typeface="Yu Gothic UI Semilight" panose="020B0400000000000000" pitchFamily="34" charset="-128"/>
              </a:rPr>
              <a:t>signal significant shifts in underlying factors</a:t>
            </a:r>
            <a:r>
              <a:rPr lang="en-US" sz="2800" b="0" i="0" dirty="0">
                <a:solidFill>
                  <a:schemeClr val="accent4">
                    <a:lumMod val="20000"/>
                    <a:lumOff val="80000"/>
                  </a:schemeClr>
                </a:solidFill>
                <a:effectLst/>
                <a:latin typeface="Aptos" panose="020B0004020202020204" pitchFamily="34" charset="0"/>
              </a:rPr>
              <a:t>.</a:t>
            </a:r>
          </a:p>
          <a:p>
            <a:pPr marL="285750" indent="-285750">
              <a:buFont typeface="Wingdings" panose="05000000000000000000" pitchFamily="2" charset="2"/>
              <a:buChar char="§"/>
            </a:pPr>
            <a:endParaRPr lang="en-US" sz="2800" b="0" i="0" dirty="0">
              <a:solidFill>
                <a:schemeClr val="accent4">
                  <a:lumMod val="20000"/>
                  <a:lumOff val="80000"/>
                </a:schemeClr>
              </a:solidFill>
              <a:effectLst/>
              <a:latin typeface="Aptos" panose="020B0004020202020204" pitchFamily="34" charset="0"/>
            </a:endParaRPr>
          </a:p>
          <a:p>
            <a:endParaRPr lang="en-US" sz="2800" dirty="0">
              <a:solidFill>
                <a:schemeClr val="accent4">
                  <a:lumMod val="20000"/>
                  <a:lumOff val="80000"/>
                </a:schemeClr>
              </a:solidFill>
              <a:latin typeface="Aptos" panose="020B0004020202020204" pitchFamily="34" charset="0"/>
            </a:endParaRPr>
          </a:p>
        </p:txBody>
      </p:sp>
    </p:spTree>
    <p:extLst>
      <p:ext uri="{BB962C8B-B14F-4D97-AF65-F5344CB8AC3E}">
        <p14:creationId xmlns:p14="http://schemas.microsoft.com/office/powerpoint/2010/main" val="113796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5D9AB-9EC8-F3CC-ECDD-3CB91E772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2695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D474-1CEE-01E2-45FF-00D9586D44D7}"/>
              </a:ext>
            </a:extLst>
          </p:cNvPr>
          <p:cNvSpPr>
            <a:spLocks noGrp="1"/>
          </p:cNvSpPr>
          <p:nvPr>
            <p:ph type="title"/>
          </p:nvPr>
        </p:nvSpPr>
        <p:spPr>
          <a:xfrm>
            <a:off x="685800" y="764373"/>
            <a:ext cx="3235751" cy="1293028"/>
          </a:xfrm>
        </p:spPr>
        <p:txBody>
          <a:bodyPr>
            <a:normAutofit fontScale="90000"/>
          </a:bodyPr>
          <a:lstStyle/>
          <a:p>
            <a:r>
              <a:rPr lang="en-US" sz="4000" b="1" u="none" strike="noStrike" cap="none" spc="0" dirty="0">
                <a:solidFill>
                  <a:schemeClr val="accent5">
                    <a:lumMod val="40000"/>
                    <a:lumOff val="60000"/>
                  </a:schemeClr>
                </a:solidFill>
                <a:latin typeface="Calibri"/>
              </a:rPr>
              <a:t>INTRODUTION</a:t>
            </a:r>
            <a:br>
              <a:rPr lang="en-US" sz="4000" b="1" u="none" strike="noStrike" cap="none" spc="0" dirty="0">
                <a:solidFill>
                  <a:srgbClr val="FFAB40">
                    <a:alpha val="100000"/>
                  </a:srgbClr>
                </a:solidFill>
                <a:latin typeface="Calibri"/>
              </a:rPr>
            </a:br>
            <a:endParaRPr lang="en-US" dirty="0"/>
          </a:p>
        </p:txBody>
      </p:sp>
      <p:sp>
        <p:nvSpPr>
          <p:cNvPr id="3" name="Content Placeholder 2">
            <a:extLst>
              <a:ext uri="{FF2B5EF4-FFF2-40B4-BE49-F238E27FC236}">
                <a16:creationId xmlns:a16="http://schemas.microsoft.com/office/drawing/2014/main" id="{D200F142-6459-F117-4945-FC90F7A7921A}"/>
              </a:ext>
            </a:extLst>
          </p:cNvPr>
          <p:cNvSpPr>
            <a:spLocks noGrp="1"/>
          </p:cNvSpPr>
          <p:nvPr>
            <p:ph idx="1"/>
          </p:nvPr>
        </p:nvSpPr>
        <p:spPr>
          <a:xfrm>
            <a:off x="846056" y="1817487"/>
            <a:ext cx="10820400" cy="4024125"/>
          </a:xfrm>
        </p:spPr>
        <p:txBody>
          <a:bodyPr>
            <a:normAutofit/>
          </a:bodyPr>
          <a:lstStyle/>
          <a:p>
            <a:r>
              <a:rPr lang="en-US" sz="2400" dirty="0">
                <a:solidFill>
                  <a:schemeClr val="accent4">
                    <a:lumMod val="40000"/>
                    <a:lumOff val="60000"/>
                  </a:schemeClr>
                </a:solidFill>
                <a:latin typeface="Aptos" panose="020B0004020202020204" pitchFamily="34" charset="0"/>
              </a:rPr>
              <a:t>This project focuses on creating a robust demand forecasting model tailored to the needs of an E-Commerce business. The model integrates advanced time series analysis and multivariate regression techniques, leveraging historical sales data and key performance indicators (KPIs) from platforms like Google Analytics. These KPIs, such as Google clicks and Facebook impressions, serve as vital indicators of customer interest and engagement. By combining these data sources, the project aims to provide actionable insights for smarter inventory and marketing </a:t>
            </a:r>
            <a:r>
              <a:rPr lang="en-US" sz="2400" dirty="0">
                <a:solidFill>
                  <a:schemeClr val="accent4">
                    <a:lumMod val="40000"/>
                    <a:lumOff val="60000"/>
                  </a:schemeClr>
                </a:solidFill>
              </a:rPr>
              <a:t>strategies, ensuring businesses stay ahead in a competitive market.</a:t>
            </a:r>
          </a:p>
        </p:txBody>
      </p:sp>
    </p:spTree>
    <p:extLst>
      <p:ext uri="{BB962C8B-B14F-4D97-AF65-F5344CB8AC3E}">
        <p14:creationId xmlns:p14="http://schemas.microsoft.com/office/powerpoint/2010/main" val="188798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C47B-C4F2-FC84-4F7A-05D74496FE35}"/>
              </a:ext>
            </a:extLst>
          </p:cNvPr>
          <p:cNvSpPr>
            <a:spLocks noGrp="1"/>
          </p:cNvSpPr>
          <p:nvPr>
            <p:ph type="title"/>
          </p:nvPr>
        </p:nvSpPr>
        <p:spPr>
          <a:xfrm>
            <a:off x="600959" y="225631"/>
            <a:ext cx="10820400" cy="1669157"/>
          </a:xfrm>
        </p:spPr>
        <p:txBody>
          <a:bodyPr/>
          <a:lstStyle/>
          <a:p>
            <a:r>
              <a:rPr lang="en-US" sz="3600" b="1" u="none" strike="noStrike" cap="none" spc="0" dirty="0">
                <a:solidFill>
                  <a:schemeClr val="accent5">
                    <a:lumMod val="20000"/>
                    <a:lumOff val="80000"/>
                  </a:schemeClr>
                </a:solidFill>
                <a:latin typeface="Calibri"/>
              </a:rPr>
              <a:t>PROJECT STATEMENT</a:t>
            </a:r>
            <a:br>
              <a:rPr lang="en-US" sz="3200" b="1" u="none" strike="noStrike" cap="none" spc="0" dirty="0">
                <a:solidFill>
                  <a:srgbClr val="FFAB40">
                    <a:alpha val="100000"/>
                  </a:srgbClr>
                </a:solidFill>
                <a:latin typeface="Calibri"/>
              </a:rPr>
            </a:br>
            <a:endParaRPr lang="en-US" dirty="0"/>
          </a:p>
        </p:txBody>
      </p:sp>
      <p:sp>
        <p:nvSpPr>
          <p:cNvPr id="3" name="Text Placeholder 2">
            <a:extLst>
              <a:ext uri="{FF2B5EF4-FFF2-40B4-BE49-F238E27FC236}">
                <a16:creationId xmlns:a16="http://schemas.microsoft.com/office/drawing/2014/main" id="{5FA875E1-C3EE-BBA2-FDEE-7089F6E161F3}"/>
              </a:ext>
            </a:extLst>
          </p:cNvPr>
          <p:cNvSpPr>
            <a:spLocks noGrp="1"/>
          </p:cNvSpPr>
          <p:nvPr>
            <p:ph type="body" sz="half" idx="2"/>
          </p:nvPr>
        </p:nvSpPr>
        <p:spPr>
          <a:xfrm>
            <a:off x="600959" y="1573543"/>
            <a:ext cx="10130516" cy="2358377"/>
          </a:xfrm>
        </p:spPr>
        <p:txBody>
          <a:bodyPr>
            <a:normAutofit fontScale="47500" lnSpcReduction="20000"/>
          </a:bodyPr>
          <a:lstStyle/>
          <a:p>
            <a:r>
              <a:rPr lang="en-US" sz="5100" b="1" dirty="0">
                <a:solidFill>
                  <a:srgbClr val="FFFF00"/>
                </a:solidFill>
                <a:latin typeface="Calibri" panose="020F0502020204030204" pitchFamily="34" charset="0"/>
                <a:ea typeface="Calibri" panose="020F0502020204030204" pitchFamily="34" charset="0"/>
                <a:cs typeface="Calibri" panose="020F0502020204030204" pitchFamily="34" charset="0"/>
              </a:rPr>
              <a:t>1.Importance of Demand Forecastin</a:t>
            </a:r>
            <a:r>
              <a:rPr lang="en-US" sz="5100" b="1" dirty="0">
                <a:solidFill>
                  <a:srgbClr val="FFFF00"/>
                </a:solidFill>
              </a:rPr>
              <a:t>g</a:t>
            </a:r>
          </a:p>
          <a:p>
            <a:r>
              <a:rPr lang="en-US" sz="4000" dirty="0">
                <a:latin typeface="Aptos" panose="020B0004020202020204" pitchFamily="34" charset="0"/>
              </a:rPr>
              <a:t> Demand forecasting is a cornerstone for success in E-Commerce. Accurate predictions help </a:t>
            </a:r>
          </a:p>
          <a:p>
            <a:r>
              <a:rPr lang="en-US" sz="4000" dirty="0">
                <a:latin typeface="Aptos" panose="020B0004020202020204" pitchFamily="34" charset="0"/>
              </a:rPr>
              <a:t>  businesses:</a:t>
            </a:r>
          </a:p>
          <a:p>
            <a:endParaRPr lang="en-US" sz="4000" dirty="0">
              <a:latin typeface="Aptos" panose="020B0004020202020204" pitchFamily="34" charset="0"/>
            </a:endParaRPr>
          </a:p>
          <a:p>
            <a:r>
              <a:rPr lang="en-US" sz="4000" dirty="0">
                <a:latin typeface="Aptos" panose="020B0004020202020204" pitchFamily="34" charset="0"/>
              </a:rPr>
              <a:t>A. Optimize inventory management.</a:t>
            </a:r>
          </a:p>
          <a:p>
            <a:r>
              <a:rPr lang="en-US" sz="4000" dirty="0">
                <a:latin typeface="Aptos" panose="020B0004020202020204" pitchFamily="34" charset="0"/>
              </a:rPr>
              <a:t>B. Reduce costs related to overstocking or understocking.</a:t>
            </a:r>
          </a:p>
          <a:p>
            <a:r>
              <a:rPr lang="en-US" sz="4000" dirty="0">
                <a:latin typeface="Aptos" panose="020B0004020202020204" pitchFamily="34" charset="0"/>
              </a:rPr>
              <a:t>C. Improve customer satisfaction by meeting demand effectively.</a:t>
            </a:r>
          </a:p>
          <a:p>
            <a:endParaRPr lang="en-US" sz="3600" dirty="0"/>
          </a:p>
        </p:txBody>
      </p:sp>
      <p:sp>
        <p:nvSpPr>
          <p:cNvPr id="4" name="TextBox 3">
            <a:extLst>
              <a:ext uri="{FF2B5EF4-FFF2-40B4-BE49-F238E27FC236}">
                <a16:creationId xmlns:a16="http://schemas.microsoft.com/office/drawing/2014/main" id="{B28EC2DD-2748-40F2-7B93-6DE889FDBF90}"/>
              </a:ext>
            </a:extLst>
          </p:cNvPr>
          <p:cNvSpPr txBox="1"/>
          <p:nvPr/>
        </p:nvSpPr>
        <p:spPr>
          <a:xfrm>
            <a:off x="701040" y="4104640"/>
            <a:ext cx="8830559" cy="1908215"/>
          </a:xfrm>
          <a:prstGeom prst="rect">
            <a:avLst/>
          </a:prstGeom>
          <a:noFill/>
        </p:spPr>
        <p:txBody>
          <a:bodyPr wrap="square" rtlCol="0">
            <a:spAutoFit/>
          </a:bodyPr>
          <a:lstStyle/>
          <a:p>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2.Project Objective</a:t>
            </a:r>
          </a:p>
          <a:p>
            <a:r>
              <a:rPr lang="en-US" sz="1900" dirty="0">
                <a:latin typeface="Aptos" panose="020B0004020202020204" pitchFamily="34" charset="0"/>
              </a:rPr>
              <a:t>The primary goal is to develop a robust demand forecasting model that:</a:t>
            </a:r>
          </a:p>
          <a:p>
            <a:endParaRPr lang="en-US" sz="1900" dirty="0">
              <a:latin typeface="Aptos" panose="020B0004020202020204" pitchFamily="34" charset="0"/>
            </a:endParaRPr>
          </a:p>
          <a:p>
            <a:r>
              <a:rPr lang="en-US" sz="1900" dirty="0">
                <a:latin typeface="Aptos" panose="020B0004020202020204" pitchFamily="34" charset="0"/>
              </a:rPr>
              <a:t>A. Predicts future product demand.</a:t>
            </a:r>
          </a:p>
          <a:p>
            <a:r>
              <a:rPr lang="en-US" sz="1900" dirty="0">
                <a:latin typeface="Aptos" panose="020B0004020202020204" pitchFamily="34" charset="0"/>
              </a:rPr>
              <a:t>B. Aids in strategic planning and decision-making.</a:t>
            </a:r>
          </a:p>
          <a:p>
            <a:endParaRPr lang="en-US" dirty="0"/>
          </a:p>
        </p:txBody>
      </p:sp>
    </p:spTree>
    <p:extLst>
      <p:ext uri="{BB962C8B-B14F-4D97-AF65-F5344CB8AC3E}">
        <p14:creationId xmlns:p14="http://schemas.microsoft.com/office/powerpoint/2010/main" val="225433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D4832-D99E-7457-FBC3-4CC108E6BFF5}"/>
              </a:ext>
            </a:extLst>
          </p:cNvPr>
          <p:cNvSpPr txBox="1"/>
          <p:nvPr/>
        </p:nvSpPr>
        <p:spPr>
          <a:xfrm>
            <a:off x="528320" y="386080"/>
            <a:ext cx="9775881" cy="2200602"/>
          </a:xfrm>
          <a:prstGeom prst="rect">
            <a:avLst/>
          </a:prstGeom>
          <a:noFill/>
        </p:spPr>
        <p:txBody>
          <a:bodyPr wrap="none" rtlCol="0">
            <a:spAutoFit/>
          </a:bodyPr>
          <a:lstStyle/>
          <a:p>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3.Data Sources and Techniques</a:t>
            </a:r>
          </a:p>
          <a:p>
            <a:r>
              <a:rPr lang="en-US" sz="1900" dirty="0">
                <a:latin typeface="Aptos" panose="020B0004020202020204" pitchFamily="34" charset="0"/>
              </a:rPr>
              <a:t>The model leverages multiple data streams and techniques:</a:t>
            </a:r>
          </a:p>
          <a:p>
            <a:endParaRPr lang="en-US" sz="1900" dirty="0">
              <a:latin typeface="Aptos" panose="020B0004020202020204" pitchFamily="34" charset="0"/>
            </a:endParaRPr>
          </a:p>
          <a:p>
            <a:r>
              <a:rPr lang="en-US" sz="1900" b="1" dirty="0">
                <a:latin typeface="Aptos" panose="020B0004020202020204" pitchFamily="34" charset="0"/>
              </a:rPr>
              <a:t>A</a:t>
            </a:r>
            <a:r>
              <a:rPr lang="en-US" sz="1900" b="1" dirty="0">
                <a:solidFill>
                  <a:srgbClr val="00B050"/>
                </a:solidFill>
                <a:latin typeface="Aptos" panose="020B0004020202020204" pitchFamily="34" charset="0"/>
              </a:rPr>
              <a:t>. Historical Sales Data</a:t>
            </a:r>
            <a:r>
              <a:rPr lang="en-US" sz="1900" dirty="0">
                <a:latin typeface="Aptos" panose="020B0004020202020204" pitchFamily="34" charset="0"/>
              </a:rPr>
              <a:t>: Provides a foundation for understanding trends and patterns.</a:t>
            </a:r>
          </a:p>
          <a:p>
            <a:r>
              <a:rPr lang="en-US" sz="1900" b="1" dirty="0">
                <a:latin typeface="Aptos" panose="020B0004020202020204" pitchFamily="34" charset="0"/>
              </a:rPr>
              <a:t>B. </a:t>
            </a:r>
            <a:r>
              <a:rPr lang="en-US" sz="1900" b="1" dirty="0">
                <a:solidFill>
                  <a:srgbClr val="00B050"/>
                </a:solidFill>
                <a:latin typeface="Aptos" panose="020B0004020202020204" pitchFamily="34" charset="0"/>
              </a:rPr>
              <a:t>Time Series Analysis</a:t>
            </a:r>
            <a:r>
              <a:rPr lang="en-US" sz="1900" dirty="0">
                <a:latin typeface="Aptos" panose="020B0004020202020204" pitchFamily="34" charset="0"/>
              </a:rPr>
              <a:t>: Captures seasonal and cyclical trends in demand.</a:t>
            </a:r>
          </a:p>
          <a:p>
            <a:r>
              <a:rPr lang="en-US" sz="1900" b="1" dirty="0">
                <a:latin typeface="Aptos" panose="020B0004020202020204" pitchFamily="34" charset="0"/>
              </a:rPr>
              <a:t>C. </a:t>
            </a:r>
            <a:r>
              <a:rPr lang="en-US" sz="1900" b="1" dirty="0">
                <a:solidFill>
                  <a:srgbClr val="00B050"/>
                </a:solidFill>
                <a:latin typeface="Aptos" panose="020B0004020202020204" pitchFamily="34" charset="0"/>
              </a:rPr>
              <a:t>Multivariate Regression</a:t>
            </a:r>
            <a:r>
              <a:rPr lang="en-US" sz="1900" dirty="0">
                <a:latin typeface="Aptos" panose="020B0004020202020204" pitchFamily="34" charset="0"/>
              </a:rPr>
              <a:t>: Incorporates multiple variables to improve prediction accuracy.</a:t>
            </a:r>
          </a:p>
          <a:p>
            <a:endParaRPr lang="en-US" dirty="0"/>
          </a:p>
        </p:txBody>
      </p:sp>
      <p:sp>
        <p:nvSpPr>
          <p:cNvPr id="3" name="TextBox 2">
            <a:extLst>
              <a:ext uri="{FF2B5EF4-FFF2-40B4-BE49-F238E27FC236}">
                <a16:creationId xmlns:a16="http://schemas.microsoft.com/office/drawing/2014/main" id="{463BCD2B-3BEB-BBBD-F524-9079085C86C3}"/>
              </a:ext>
            </a:extLst>
          </p:cNvPr>
          <p:cNvSpPr txBox="1"/>
          <p:nvPr/>
        </p:nvSpPr>
        <p:spPr>
          <a:xfrm>
            <a:off x="528320" y="2586682"/>
            <a:ext cx="8705781" cy="3877985"/>
          </a:xfrm>
          <a:prstGeom prst="rect">
            <a:avLst/>
          </a:prstGeom>
          <a:noFill/>
        </p:spPr>
        <p:txBody>
          <a:bodyPr wrap="none" rtlCol="0">
            <a:spAutoFit/>
          </a:bodyPr>
          <a:lstStyle/>
          <a:p>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4.Incorporation of Digital KPIs</a:t>
            </a:r>
          </a:p>
          <a:p>
            <a:r>
              <a:rPr lang="en-US" dirty="0">
                <a:latin typeface="Aptos" panose="020B0004020202020204" pitchFamily="34" charset="0"/>
              </a:rPr>
              <a:t>Key performance indicators (KPIs) from digital analytics enhance the model, including:</a:t>
            </a:r>
          </a:p>
          <a:p>
            <a:endParaRPr lang="en-US" dirty="0">
              <a:latin typeface="Aptos" panose="020B0004020202020204" pitchFamily="34" charset="0"/>
            </a:endParaRPr>
          </a:p>
          <a:p>
            <a:pPr marL="342900" indent="-342900">
              <a:buFont typeface="+mj-lt"/>
              <a:buAutoNum type="alphaUcPeriod"/>
            </a:pPr>
            <a:r>
              <a:rPr lang="en-US" b="1" dirty="0">
                <a:solidFill>
                  <a:srgbClr val="00B050"/>
                </a:solidFill>
                <a:latin typeface="Aptos" panose="020B0004020202020204" pitchFamily="34" charset="0"/>
              </a:rPr>
              <a:t>Google Clicks</a:t>
            </a:r>
            <a:r>
              <a:rPr lang="en-US" dirty="0">
                <a:latin typeface="Aptos" panose="020B0004020202020204" pitchFamily="34" charset="0"/>
              </a:rPr>
              <a:t>: Reflect customer engagement from search engines.</a:t>
            </a:r>
          </a:p>
          <a:p>
            <a:pPr marL="342900" indent="-342900">
              <a:buFont typeface="+mj-lt"/>
              <a:buAutoNum type="alphaUcPeriod"/>
            </a:pPr>
            <a:r>
              <a:rPr lang="en-US" b="1" dirty="0">
                <a:solidFill>
                  <a:srgbClr val="00B050"/>
                </a:solidFill>
                <a:latin typeface="Aptos" panose="020B0004020202020204" pitchFamily="34" charset="0"/>
              </a:rPr>
              <a:t>Facebook Impressions</a:t>
            </a:r>
            <a:r>
              <a:rPr lang="en-US" dirty="0">
                <a:latin typeface="Aptos" panose="020B0004020202020204" pitchFamily="34" charset="0"/>
              </a:rPr>
              <a:t>: Indicate brand visibility and potential customer interest.</a:t>
            </a:r>
          </a:p>
          <a:p>
            <a:endParaRPr lang="en-US" dirty="0">
              <a:latin typeface="Aptos" panose="020B0004020202020204" pitchFamily="34" charset="0"/>
            </a:endParaRPr>
          </a:p>
          <a:p>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5.Value Proposition</a:t>
            </a:r>
          </a:p>
          <a:p>
            <a:r>
              <a:rPr lang="en-US" dirty="0">
                <a:latin typeface="Aptos" panose="020B0004020202020204" pitchFamily="34" charset="0"/>
              </a:rPr>
              <a:t>By integrating traditional sales data with digital marketing KPIs, the model provides:</a:t>
            </a:r>
          </a:p>
          <a:p>
            <a:endParaRPr lang="en-US" dirty="0">
              <a:latin typeface="Aptos" panose="020B0004020202020204" pitchFamily="34" charset="0"/>
            </a:endParaRPr>
          </a:p>
          <a:p>
            <a:pPr marL="342900" indent="-342900">
              <a:buFont typeface="+mj-lt"/>
              <a:buAutoNum type="alphaUcPeriod"/>
            </a:pPr>
            <a:r>
              <a:rPr lang="en-US" dirty="0">
                <a:latin typeface="Aptos" panose="020B0004020202020204" pitchFamily="34" charset="0"/>
              </a:rPr>
              <a:t>A comprehensive view of demand drivers.</a:t>
            </a:r>
          </a:p>
          <a:p>
            <a:pPr marL="342900" indent="-342900">
              <a:buFont typeface="+mj-lt"/>
              <a:buAutoNum type="alphaUcPeriod"/>
            </a:pPr>
            <a:r>
              <a:rPr lang="en-US" dirty="0">
                <a:latin typeface="Aptos" panose="020B0004020202020204" pitchFamily="34" charset="0"/>
              </a:rPr>
              <a:t>Actionable insights for inventory and marketing optimization.</a:t>
            </a:r>
          </a:p>
          <a:p>
            <a:pPr marL="342900" indent="-342900">
              <a:buFont typeface="+mj-lt"/>
              <a:buAutoNum type="alphaUcPeriod"/>
            </a:pPr>
            <a:r>
              <a:rPr lang="en-US" dirty="0">
                <a:latin typeface="Aptos" panose="020B0004020202020204" pitchFamily="34" charset="0"/>
              </a:rPr>
              <a:t>Enhanced ability to predict and meet customer demand effectively.</a:t>
            </a:r>
          </a:p>
          <a:p>
            <a:endParaRPr lang="en-US" dirty="0"/>
          </a:p>
        </p:txBody>
      </p:sp>
    </p:spTree>
    <p:extLst>
      <p:ext uri="{BB962C8B-B14F-4D97-AF65-F5344CB8AC3E}">
        <p14:creationId xmlns:p14="http://schemas.microsoft.com/office/powerpoint/2010/main" val="214323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BFC1F-87C5-F5A4-C2E5-A9A14DE2C29A}"/>
              </a:ext>
            </a:extLst>
          </p:cNvPr>
          <p:cNvSpPr txBox="1"/>
          <p:nvPr/>
        </p:nvSpPr>
        <p:spPr>
          <a:xfrm>
            <a:off x="660400" y="416560"/>
            <a:ext cx="5099473" cy="646331"/>
          </a:xfrm>
          <a:prstGeom prst="rect">
            <a:avLst/>
          </a:prstGeom>
          <a:noFill/>
        </p:spPr>
        <p:txBody>
          <a:bodyPr wrap="none" rtlCol="0">
            <a:spAutoFit/>
          </a:bodyPr>
          <a:lstStyle/>
          <a:p>
            <a:r>
              <a:rPr lang="en-US" sz="3600" b="1" dirty="0">
                <a:solidFill>
                  <a:schemeClr val="accent6">
                    <a:lumMod val="40000"/>
                    <a:lumOff val="60000"/>
                  </a:schemeClr>
                </a:solidFill>
              </a:rPr>
              <a:t>EXPECTED OUTCOMES</a:t>
            </a:r>
          </a:p>
        </p:txBody>
      </p:sp>
      <p:sp>
        <p:nvSpPr>
          <p:cNvPr id="3" name="TextBox 2">
            <a:extLst>
              <a:ext uri="{FF2B5EF4-FFF2-40B4-BE49-F238E27FC236}">
                <a16:creationId xmlns:a16="http://schemas.microsoft.com/office/drawing/2014/main" id="{65E43B37-DA47-56AC-6CFF-418B1F3A5A49}"/>
              </a:ext>
            </a:extLst>
          </p:cNvPr>
          <p:cNvSpPr txBox="1"/>
          <p:nvPr/>
        </p:nvSpPr>
        <p:spPr>
          <a:xfrm>
            <a:off x="660400" y="1483360"/>
            <a:ext cx="11196320" cy="4832092"/>
          </a:xfrm>
          <a:prstGeom prst="rect">
            <a:avLst/>
          </a:prstGeom>
          <a:noFill/>
        </p:spPr>
        <p:txBody>
          <a:bodyPr wrap="square" rtlCol="0">
            <a:spAutoFit/>
          </a:bodyPr>
          <a:lstStyle/>
          <a:p>
            <a:pPr marL="514350" indent="-514350">
              <a:buAutoNum type="arabicPeriod"/>
            </a:pPr>
            <a:r>
              <a:rPr lang="en-US" sz="2800" b="1" u="none" strike="noStrike" cap="none" spc="0" dirty="0">
                <a:solidFill>
                  <a:srgbClr val="FFFF00"/>
                </a:solidFill>
                <a:latin typeface="Calibri"/>
              </a:rPr>
              <a:t>Improved Inventory Management:</a:t>
            </a:r>
            <a:r>
              <a:rPr lang="en-US" sz="2800" b="1" u="none" strike="noStrike" cap="none" spc="0" dirty="0">
                <a:solidFill>
                  <a:srgbClr val="FFFFFF">
                    <a:alpha val="100000"/>
                  </a:srgbClr>
                </a:solidFill>
                <a:latin typeface="Calibri"/>
              </a:rPr>
              <a:t>  </a:t>
            </a:r>
            <a:r>
              <a:rPr lang="en-US" sz="2800" u="none" strike="noStrike" cap="none" spc="0" dirty="0">
                <a:solidFill>
                  <a:srgbClr val="FFFFFF">
                    <a:alpha val="100000"/>
                  </a:srgbClr>
                </a:solidFill>
                <a:latin typeface="Calibri"/>
              </a:rPr>
              <a:t>Enhanced accuracy to reduce stock-outs and excess inventory.
</a:t>
            </a:r>
            <a:r>
              <a:rPr lang="en-US" sz="2800" u="none" strike="noStrike" cap="none" spc="0" dirty="0">
                <a:solidFill>
                  <a:srgbClr val="FFFF00"/>
                </a:solidFill>
                <a:latin typeface="Calibri"/>
              </a:rPr>
              <a:t>Enhanced Marketing Efficiency:  </a:t>
            </a:r>
            <a:r>
              <a:rPr lang="en-US" sz="2800" u="none" strike="noStrike" cap="none" spc="0" dirty="0">
                <a:solidFill>
                  <a:srgbClr val="FFFFFF">
                    <a:alpha val="100000"/>
                  </a:srgbClr>
                </a:solidFill>
                <a:latin typeface="Calibri"/>
              </a:rPr>
              <a:t>Identifying demand periods for optimized resource allocation.
</a:t>
            </a:r>
            <a:r>
              <a:rPr lang="en-US" sz="2800" u="none" strike="noStrike" cap="none" spc="0" dirty="0">
                <a:solidFill>
                  <a:srgbClr val="FFFF00"/>
                </a:solidFill>
                <a:latin typeface="Calibri"/>
              </a:rPr>
              <a:t>Data-Driven Decision Making:  </a:t>
            </a:r>
            <a:r>
              <a:rPr lang="en-US" sz="2800" u="none" strike="noStrike" cap="none" spc="0" dirty="0">
                <a:solidFill>
                  <a:srgbClr val="FFFFFF">
                    <a:alpha val="100000"/>
                  </a:srgbClr>
                </a:solidFill>
                <a:latin typeface="Calibri"/>
              </a:rPr>
              <a:t>Reliable forecasts for informed business decisions.
</a:t>
            </a:r>
            <a:r>
              <a:rPr lang="en-US" sz="2800" u="none" strike="noStrike" cap="none" spc="0" dirty="0">
                <a:solidFill>
                  <a:srgbClr val="FFFF00"/>
                </a:solidFill>
                <a:latin typeface="Calibri"/>
              </a:rPr>
              <a:t>Accurate Demand Predictions:  </a:t>
            </a:r>
            <a:r>
              <a:rPr lang="en-US" sz="2800" u="none" strike="noStrike" cap="none" spc="0" dirty="0">
                <a:solidFill>
                  <a:srgbClr val="FFFFFF">
                    <a:alpha val="100000"/>
                  </a:srgbClr>
                </a:solidFill>
                <a:latin typeface="Calibri"/>
              </a:rPr>
              <a:t>High accuracy levels to improve customer service.
</a:t>
            </a:r>
            <a:r>
              <a:rPr lang="en-US" sz="2800" u="none" strike="noStrike" cap="none" spc="0" dirty="0">
                <a:solidFill>
                  <a:srgbClr val="FFFF00"/>
                </a:solidFill>
                <a:latin typeface="Calibri"/>
              </a:rPr>
              <a:t>Scalable Solution: </a:t>
            </a:r>
            <a:r>
              <a:rPr lang="en-US" sz="2800" u="none" strike="noStrike" cap="none" spc="0" dirty="0">
                <a:solidFill>
                  <a:srgbClr val="FFFFFF">
                    <a:alpha val="100000"/>
                  </a:srgbClr>
                </a:solidFill>
                <a:latin typeface="Calibri"/>
              </a:rPr>
              <a:t> Capable of managing large datasets and varying demand patterns.</a:t>
            </a:r>
          </a:p>
          <a:p>
            <a:endParaRPr lang="en-US" sz="2800" dirty="0"/>
          </a:p>
        </p:txBody>
      </p:sp>
    </p:spTree>
    <p:extLst>
      <p:ext uri="{BB962C8B-B14F-4D97-AF65-F5344CB8AC3E}">
        <p14:creationId xmlns:p14="http://schemas.microsoft.com/office/powerpoint/2010/main" val="355766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15095-39F1-B40F-EA66-5A62939ADA37}"/>
              </a:ext>
            </a:extLst>
          </p:cNvPr>
          <p:cNvSpPr txBox="1"/>
          <p:nvPr/>
        </p:nvSpPr>
        <p:spPr>
          <a:xfrm>
            <a:off x="772160" y="558800"/>
            <a:ext cx="4847545" cy="646331"/>
          </a:xfrm>
          <a:prstGeom prst="rect">
            <a:avLst/>
          </a:prstGeom>
          <a:noFill/>
        </p:spPr>
        <p:txBody>
          <a:bodyPr wrap="none" rtlCol="0">
            <a:spAutoFit/>
          </a:bodyPr>
          <a:lstStyle/>
          <a:p>
            <a:r>
              <a:rPr lang="en-US" sz="3600" b="1" dirty="0">
                <a:solidFill>
                  <a:schemeClr val="accent6">
                    <a:lumMod val="40000"/>
                    <a:lumOff val="60000"/>
                  </a:schemeClr>
                </a:solidFill>
                <a:latin typeface="Calibri" panose="020F0502020204030204" pitchFamily="34" charset="0"/>
                <a:ea typeface="Calibri" panose="020F0502020204030204" pitchFamily="34" charset="0"/>
                <a:cs typeface="Calibri" panose="020F0502020204030204" pitchFamily="34" charset="0"/>
              </a:rPr>
              <a:t>IMPLEMENTATION PLAN</a:t>
            </a:r>
          </a:p>
        </p:txBody>
      </p:sp>
      <p:sp>
        <p:nvSpPr>
          <p:cNvPr id="3" name="TextBox 2">
            <a:extLst>
              <a:ext uri="{FF2B5EF4-FFF2-40B4-BE49-F238E27FC236}">
                <a16:creationId xmlns:a16="http://schemas.microsoft.com/office/drawing/2014/main" id="{1E8299D9-9807-A479-B8E7-417C97B53CF2}"/>
              </a:ext>
            </a:extLst>
          </p:cNvPr>
          <p:cNvSpPr txBox="1"/>
          <p:nvPr/>
        </p:nvSpPr>
        <p:spPr>
          <a:xfrm>
            <a:off x="797560" y="1564640"/>
            <a:ext cx="10596880" cy="4278094"/>
          </a:xfrm>
          <a:prstGeom prst="rect">
            <a:avLst/>
          </a:prstGeom>
          <a:noFill/>
        </p:spPr>
        <p:txBody>
          <a:bodyPr wrap="square" rtlCol="0">
            <a:spAutoFit/>
          </a:bodyPr>
          <a:lstStyle/>
          <a:p>
            <a:r>
              <a:rPr lang="en-US" sz="2400" b="1" u="none" strike="noStrike" cap="none" spc="0" dirty="0">
                <a:solidFill>
                  <a:srgbClr val="FFFF00"/>
                </a:solidFill>
                <a:latin typeface="Aptos" panose="020B0004020202020204" pitchFamily="34" charset="0"/>
              </a:rPr>
              <a:t>Module 1</a:t>
            </a:r>
            <a:r>
              <a:rPr lang="en-US" sz="2400" u="none" strike="noStrike" cap="none" spc="0" dirty="0">
                <a:solidFill>
                  <a:srgbClr val="FFFF00"/>
                </a:solidFill>
                <a:latin typeface="Aptos" panose="020B0004020202020204" pitchFamily="34" charset="0"/>
              </a:rPr>
              <a:t>: </a:t>
            </a:r>
          </a:p>
          <a:p>
            <a:r>
              <a:rPr lang="en-US" sz="2200" b="1" u="none" strike="noStrike" cap="none" spc="0" dirty="0">
                <a:solidFill>
                  <a:srgbClr val="00B050"/>
                </a:solidFill>
                <a:latin typeface="Aptos" panose="020B0004020202020204" pitchFamily="34" charset="0"/>
              </a:rPr>
              <a:t>Data Collection </a:t>
            </a:r>
            <a:r>
              <a:rPr lang="en-US" sz="2400" b="1" u="none" strike="noStrike" cap="none" spc="0" dirty="0">
                <a:solidFill>
                  <a:srgbClr val="FFFFFF">
                    <a:alpha val="100000"/>
                  </a:srgbClr>
                </a:solidFill>
                <a:latin typeface="Aptos" panose="020B0004020202020204" pitchFamily="34" charset="0"/>
              </a:rPr>
              <a:t>- </a:t>
            </a:r>
            <a:r>
              <a:rPr lang="en-US" sz="2000" u="none" strike="noStrike" cap="none" spc="0" dirty="0">
                <a:solidFill>
                  <a:srgbClr val="FFFFFF">
                    <a:alpha val="100000"/>
                  </a:srgbClr>
                </a:solidFill>
                <a:latin typeface="Aptos" panose="020B0004020202020204" pitchFamily="34" charset="0"/>
              </a:rPr>
              <a:t>Understanding the problem statement and gathering relevant sales data.</a:t>
            </a:r>
          </a:p>
          <a:p>
            <a:r>
              <a:rPr lang="en-US" sz="2000" u="none" strike="noStrike" cap="none" spc="0" dirty="0">
                <a:solidFill>
                  <a:srgbClr val="FFFFFF">
                    <a:alpha val="100000"/>
                  </a:srgbClr>
                </a:solidFill>
                <a:latin typeface="Aptos" panose="020B0004020202020204" pitchFamily="34" charset="0"/>
              </a:rPr>
              <a:t>
</a:t>
            </a:r>
            <a:r>
              <a:rPr lang="en-US" sz="2400" b="1" u="none" strike="noStrike" cap="none" spc="0" dirty="0">
                <a:solidFill>
                  <a:srgbClr val="FFFF00"/>
                </a:solidFill>
                <a:latin typeface="Aptos" panose="020B0004020202020204" pitchFamily="34" charset="0"/>
              </a:rPr>
              <a:t>Module 2</a:t>
            </a:r>
            <a:r>
              <a:rPr lang="en-US" sz="2000" b="1" u="none" strike="noStrike" cap="none" spc="0" dirty="0">
                <a:solidFill>
                  <a:srgbClr val="FFFF00"/>
                </a:solidFill>
                <a:latin typeface="Aptos" panose="020B0004020202020204" pitchFamily="34" charset="0"/>
              </a:rPr>
              <a:t>:</a:t>
            </a:r>
            <a:r>
              <a:rPr lang="en-US" sz="2000" b="1" u="none" strike="noStrike" cap="none" spc="0" dirty="0">
                <a:solidFill>
                  <a:schemeClr val="accent1">
                    <a:lumMod val="75000"/>
                  </a:schemeClr>
                </a:solidFill>
                <a:latin typeface="Aptos" panose="020B0004020202020204" pitchFamily="34" charset="0"/>
              </a:rPr>
              <a:t> </a:t>
            </a:r>
          </a:p>
          <a:p>
            <a:r>
              <a:rPr lang="en-US" sz="2200" b="1" u="none" strike="noStrike" cap="none" spc="0" dirty="0">
                <a:solidFill>
                  <a:srgbClr val="00B050"/>
                </a:solidFill>
                <a:latin typeface="Aptos" panose="020B0004020202020204" pitchFamily="34" charset="0"/>
              </a:rPr>
              <a:t>EDA and Data Preprocessing</a:t>
            </a:r>
            <a:r>
              <a:rPr lang="en-US" sz="2200" b="1" u="none" strike="noStrike" cap="none" spc="0" dirty="0">
                <a:solidFill>
                  <a:srgbClr val="FFFFFF">
                    <a:alpha val="100000"/>
                  </a:srgbClr>
                </a:solidFill>
                <a:latin typeface="Aptos" panose="020B0004020202020204" pitchFamily="34" charset="0"/>
              </a:rPr>
              <a:t> </a:t>
            </a:r>
            <a:r>
              <a:rPr lang="en-US" sz="2400" b="1" u="none" strike="noStrike" cap="none" spc="0" dirty="0">
                <a:solidFill>
                  <a:srgbClr val="FFFFFF">
                    <a:alpha val="100000"/>
                  </a:srgbClr>
                </a:solidFill>
                <a:latin typeface="Aptos" panose="020B0004020202020204" pitchFamily="34" charset="0"/>
              </a:rPr>
              <a:t>-</a:t>
            </a:r>
            <a:r>
              <a:rPr lang="en-US" sz="2000" u="none" strike="noStrike" cap="none" spc="0" dirty="0">
                <a:solidFill>
                  <a:srgbClr val="FFFFFF">
                    <a:alpha val="100000"/>
                  </a:srgbClr>
                </a:solidFill>
                <a:latin typeface="Aptos" panose="020B0004020202020204" pitchFamily="34" charset="0"/>
              </a:rPr>
              <a:t> Formatting data and handling missing values.</a:t>
            </a:r>
          </a:p>
          <a:p>
            <a:r>
              <a:rPr lang="en-US" sz="2000" u="none" strike="noStrike" cap="none" spc="0" dirty="0">
                <a:solidFill>
                  <a:srgbClr val="FFFFFF">
                    <a:alpha val="100000"/>
                  </a:srgbClr>
                </a:solidFill>
                <a:latin typeface="Aptos" panose="020B0004020202020204" pitchFamily="34" charset="0"/>
              </a:rPr>
              <a:t>
</a:t>
            </a:r>
            <a:r>
              <a:rPr lang="en-US" sz="2400" b="1" u="none" strike="noStrike" cap="none" spc="0" dirty="0">
                <a:solidFill>
                  <a:srgbClr val="FFFF00"/>
                </a:solidFill>
                <a:latin typeface="Aptos" panose="020B0004020202020204" pitchFamily="34" charset="0"/>
              </a:rPr>
              <a:t>Module 3</a:t>
            </a:r>
            <a:r>
              <a:rPr lang="en-US" sz="2000" b="1" u="none" strike="noStrike" cap="none" spc="0" dirty="0">
                <a:solidFill>
                  <a:srgbClr val="FFFF00"/>
                </a:solidFill>
                <a:latin typeface="Aptos" panose="020B0004020202020204" pitchFamily="34" charset="0"/>
              </a:rPr>
              <a:t>:</a:t>
            </a:r>
          </a:p>
          <a:p>
            <a:r>
              <a:rPr lang="en-US" sz="2000" b="1" u="none" strike="noStrike" cap="none" spc="0" dirty="0">
                <a:solidFill>
                  <a:srgbClr val="FFFF00"/>
                </a:solidFill>
                <a:latin typeface="Aptos" panose="020B0004020202020204" pitchFamily="34" charset="0"/>
              </a:rPr>
              <a:t> </a:t>
            </a:r>
            <a:r>
              <a:rPr lang="en-US" sz="2200" b="1" u="none" strike="noStrike" cap="none" spc="0" dirty="0">
                <a:solidFill>
                  <a:srgbClr val="00B050"/>
                </a:solidFill>
                <a:latin typeface="Aptos" panose="020B0004020202020204" pitchFamily="34" charset="0"/>
              </a:rPr>
              <a:t>Time Series Modeling</a:t>
            </a:r>
            <a:r>
              <a:rPr lang="en-US" sz="2400" b="1" u="none" strike="noStrike" cap="none" spc="0" dirty="0">
                <a:solidFill>
                  <a:srgbClr val="FFFFFF">
                    <a:alpha val="100000"/>
                  </a:srgbClr>
                </a:solidFill>
                <a:latin typeface="Aptos" panose="020B0004020202020204" pitchFamily="34" charset="0"/>
              </a:rPr>
              <a:t> </a:t>
            </a:r>
            <a:r>
              <a:rPr lang="en-US" sz="2000" u="none" strike="noStrike" cap="none" spc="0" dirty="0">
                <a:solidFill>
                  <a:srgbClr val="FFFFFF">
                    <a:alpha val="100000"/>
                  </a:srgbClr>
                </a:solidFill>
                <a:latin typeface="Aptos" panose="020B0004020202020204" pitchFamily="34" charset="0"/>
              </a:rPr>
              <a:t>- Exploring univariate models and optimizing parameters.</a:t>
            </a:r>
          </a:p>
          <a:p>
            <a:r>
              <a:rPr lang="en-US" sz="2000" u="none" strike="noStrike" cap="none" spc="0" dirty="0">
                <a:solidFill>
                  <a:srgbClr val="FFFFFF">
                    <a:alpha val="100000"/>
                  </a:srgbClr>
                </a:solidFill>
                <a:latin typeface="Aptos" panose="020B0004020202020204" pitchFamily="34" charset="0"/>
              </a:rPr>
              <a:t>
</a:t>
            </a:r>
            <a:r>
              <a:rPr lang="en-US" sz="2400" b="1" u="none" strike="noStrike" cap="none" spc="0" dirty="0">
                <a:solidFill>
                  <a:srgbClr val="FFFF00"/>
                </a:solidFill>
                <a:latin typeface="Aptos" panose="020B0004020202020204" pitchFamily="34" charset="0"/>
              </a:rPr>
              <a:t>Module 4</a:t>
            </a:r>
            <a:r>
              <a:rPr lang="en-US" sz="2000" b="1" u="none" strike="noStrike" cap="none" spc="0" dirty="0">
                <a:solidFill>
                  <a:srgbClr val="FFFF00"/>
                </a:solidFill>
                <a:latin typeface="Aptos" panose="020B0004020202020204" pitchFamily="34" charset="0"/>
              </a:rPr>
              <a:t>:</a:t>
            </a:r>
            <a:r>
              <a:rPr lang="en-US" sz="2000" b="1" u="none" strike="noStrike" cap="none" spc="0" dirty="0">
                <a:solidFill>
                  <a:schemeClr val="accent1">
                    <a:lumMod val="75000"/>
                  </a:schemeClr>
                </a:solidFill>
                <a:latin typeface="Aptos" panose="020B0004020202020204" pitchFamily="34" charset="0"/>
              </a:rPr>
              <a:t> </a:t>
            </a:r>
          </a:p>
          <a:p>
            <a:r>
              <a:rPr lang="en-US" sz="2200" b="1" u="none" strike="noStrike" cap="none" spc="0" dirty="0">
                <a:solidFill>
                  <a:srgbClr val="00B050"/>
                </a:solidFill>
                <a:latin typeface="Aptos" panose="020B0004020202020204" pitchFamily="34" charset="0"/>
              </a:rPr>
              <a:t>Dynamic Multivariate Regression </a:t>
            </a:r>
            <a:r>
              <a:rPr lang="en-US" sz="2400" b="1" u="none" strike="noStrike" cap="none" spc="0" dirty="0">
                <a:solidFill>
                  <a:srgbClr val="FFFFFF">
                    <a:alpha val="100000"/>
                  </a:srgbClr>
                </a:solidFill>
                <a:latin typeface="Aptos" panose="020B0004020202020204" pitchFamily="34" charset="0"/>
              </a:rPr>
              <a:t>- </a:t>
            </a:r>
            <a:r>
              <a:rPr lang="en-US" sz="2000" u="none" strike="noStrike" cap="none" spc="0" dirty="0">
                <a:solidFill>
                  <a:srgbClr val="FFFFFF">
                    <a:alpha val="100000"/>
                  </a:srgbClr>
                </a:solidFill>
                <a:latin typeface="Aptos" panose="020B0004020202020204" pitchFamily="34" charset="0"/>
              </a:rPr>
              <a:t>Incorporating lagged values to influence future sales.</a:t>
            </a:r>
          </a:p>
          <a:p>
            <a:endParaRPr lang="en-US" sz="2000" dirty="0">
              <a:latin typeface="Aptos" panose="020B0004020202020204" pitchFamily="34" charset="0"/>
            </a:endParaRPr>
          </a:p>
        </p:txBody>
      </p:sp>
    </p:spTree>
    <p:extLst>
      <p:ext uri="{BB962C8B-B14F-4D97-AF65-F5344CB8AC3E}">
        <p14:creationId xmlns:p14="http://schemas.microsoft.com/office/powerpoint/2010/main" val="176935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6B661-AD66-4E40-294E-C46770CC03D6}"/>
              </a:ext>
            </a:extLst>
          </p:cNvPr>
          <p:cNvSpPr txBox="1"/>
          <p:nvPr/>
        </p:nvSpPr>
        <p:spPr>
          <a:xfrm>
            <a:off x="527900" y="329938"/>
            <a:ext cx="5478231" cy="646331"/>
          </a:xfrm>
          <a:prstGeom prst="rect">
            <a:avLst/>
          </a:prstGeom>
          <a:noFill/>
        </p:spPr>
        <p:txBody>
          <a:bodyPr wrap="non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METHODOLOGY OVERVIEW</a:t>
            </a:r>
          </a:p>
        </p:txBody>
      </p:sp>
      <p:sp>
        <p:nvSpPr>
          <p:cNvPr id="3" name="TextBox 2">
            <a:extLst>
              <a:ext uri="{FF2B5EF4-FFF2-40B4-BE49-F238E27FC236}">
                <a16:creationId xmlns:a16="http://schemas.microsoft.com/office/drawing/2014/main" id="{E135D30B-E05B-7788-ABD4-5F7D40E4B9CC}"/>
              </a:ext>
            </a:extLst>
          </p:cNvPr>
          <p:cNvSpPr txBox="1"/>
          <p:nvPr/>
        </p:nvSpPr>
        <p:spPr>
          <a:xfrm>
            <a:off x="603315" y="1131216"/>
            <a:ext cx="4299382" cy="1015663"/>
          </a:xfrm>
          <a:prstGeom prst="rect">
            <a:avLst/>
          </a:prstGeom>
          <a:noFill/>
        </p:spPr>
        <p:txBody>
          <a:bodyPr wrap="none" rtlCol="0">
            <a:spAutoFit/>
          </a:bodyPr>
          <a:lstStyle/>
          <a:p>
            <a:r>
              <a:rPr lang="en-US" sz="3200" b="1" u="none" strike="noStrike" cap="none" spc="0" dirty="0">
                <a:solidFill>
                  <a:srgbClr val="FFFF00"/>
                </a:solidFill>
                <a:latin typeface="Aptos" panose="020B0004020202020204" pitchFamily="34" charset="0"/>
              </a:rPr>
              <a:t>Time Series Analysis: </a:t>
            </a:r>
            <a:r>
              <a:rPr lang="en-US" sz="3200" b="1" dirty="0">
                <a:solidFill>
                  <a:srgbClr val="FFFF00"/>
                </a:solidFill>
                <a:latin typeface="Aptos" panose="020B0004020202020204" pitchFamily="34" charset="0"/>
              </a:rPr>
              <a:t> </a:t>
            </a:r>
          </a:p>
          <a:p>
            <a:endParaRPr lang="en-US" sz="2800" dirty="0">
              <a:latin typeface="Aptos" panose="020B0004020202020204" pitchFamily="34" charset="0"/>
            </a:endParaRPr>
          </a:p>
        </p:txBody>
      </p:sp>
      <p:sp>
        <p:nvSpPr>
          <p:cNvPr id="4" name="TextBox 3">
            <a:extLst>
              <a:ext uri="{FF2B5EF4-FFF2-40B4-BE49-F238E27FC236}">
                <a16:creationId xmlns:a16="http://schemas.microsoft.com/office/drawing/2014/main" id="{218F8C08-FB71-1C50-B27F-71D9F295B878}"/>
              </a:ext>
            </a:extLst>
          </p:cNvPr>
          <p:cNvSpPr txBox="1"/>
          <p:nvPr/>
        </p:nvSpPr>
        <p:spPr>
          <a:xfrm>
            <a:off x="486736" y="2085323"/>
            <a:ext cx="11038789" cy="4124206"/>
          </a:xfrm>
          <a:prstGeom prst="rect">
            <a:avLst/>
          </a:prstGeom>
          <a:noFill/>
        </p:spPr>
        <p:txBody>
          <a:bodyPr wrap="square" rtlCol="0">
            <a:spAutoFit/>
          </a:bodyPr>
          <a:lstStyle/>
          <a:p>
            <a:pPr marL="285750" marR="0" lvl="0" indent="-285750" algn="l" rtl="0" fontAlgn="base">
              <a:lnSpc>
                <a:spcPct val="100000"/>
              </a:lnSpc>
              <a:spcBef>
                <a:spcPts val="0"/>
              </a:spcBef>
              <a:spcAft>
                <a:spcPts val="0"/>
              </a:spcAft>
              <a:buFont typeface="Wingdings" panose="05000000000000000000" pitchFamily="2" charset="2"/>
              <a:buChar char="Ø"/>
            </a:pPr>
            <a:r>
              <a:rPr lang="en-US" sz="2400" dirty="0">
                <a:solidFill>
                  <a:schemeClr val="tx1">
                    <a:lumMod val="95000"/>
                  </a:schemeClr>
                </a:solidFill>
                <a:latin typeface="Aptos" panose="020B0004020202020204" pitchFamily="34" charset="0"/>
              </a:rPr>
              <a:t>Time Series Analysis for Future Cart Demand Forecasting involves using historical data to predict future demand by identifying trends, seasonality, and patterns. </a:t>
            </a:r>
          </a:p>
          <a:p>
            <a:pPr marL="171450" marR="0" lvl="0" indent="-171450" algn="l" rtl="0" fontAlgn="base">
              <a:lnSpc>
                <a:spcPct val="100000"/>
              </a:lnSpc>
              <a:spcBef>
                <a:spcPts val="0"/>
              </a:spcBef>
              <a:spcAft>
                <a:spcPts val="0"/>
              </a:spcAft>
              <a:buFont typeface="Wingdings" panose="05000000000000000000" pitchFamily="2" charset="2"/>
              <a:buChar char="Ø"/>
            </a:pPr>
            <a:endParaRPr lang="en-US" sz="1100" dirty="0">
              <a:solidFill>
                <a:schemeClr val="tx1">
                  <a:lumMod val="95000"/>
                </a:schemeClr>
              </a:solidFill>
              <a:latin typeface="Aptos" panose="020B0004020202020204" pitchFamily="34" charset="0"/>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sz="2400" dirty="0">
                <a:solidFill>
                  <a:schemeClr val="tx1">
                    <a:lumMod val="95000"/>
                  </a:schemeClr>
                </a:solidFill>
                <a:latin typeface="Aptos" panose="020B0004020202020204" pitchFamily="34" charset="0"/>
              </a:rPr>
              <a:t>Key steps include data preprocessing to handle missing values and outliers, EDA with decomposition techniques, and stationarity checks like the Augmented Dickey-Fuller test. </a:t>
            </a:r>
          </a:p>
          <a:p>
            <a:pPr marL="171450" marR="0" lvl="0" indent="-171450" algn="l" rtl="0" fontAlgn="base">
              <a:lnSpc>
                <a:spcPct val="100000"/>
              </a:lnSpc>
              <a:spcBef>
                <a:spcPts val="0"/>
              </a:spcBef>
              <a:spcAft>
                <a:spcPts val="0"/>
              </a:spcAft>
              <a:buFont typeface="Wingdings" panose="05000000000000000000" pitchFamily="2" charset="2"/>
              <a:buChar char="Ø"/>
            </a:pPr>
            <a:endParaRPr lang="en-US" sz="1100" dirty="0">
              <a:solidFill>
                <a:schemeClr val="tx1">
                  <a:lumMod val="95000"/>
                </a:schemeClr>
              </a:solidFill>
              <a:latin typeface="Aptos" panose="020B0004020202020204" pitchFamily="34" charset="0"/>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sz="2400" dirty="0">
                <a:solidFill>
                  <a:schemeClr val="tx1">
                    <a:lumMod val="95000"/>
                  </a:schemeClr>
                </a:solidFill>
                <a:latin typeface="Aptos" panose="020B0004020202020204" pitchFamily="34" charset="0"/>
              </a:rPr>
              <a:t>Forecasting models range from ARIMA and SARIMA for seasonal trends to advanced machine learning models like XGBoost and LSTM for multivariate analysis. Performance is evaluated using metrics like MAE, RMSE, and MAPE.</a:t>
            </a:r>
            <a:endParaRPr lang="en-US" sz="2400" u="none" strike="noStrike" cap="none" spc="0" dirty="0">
              <a:solidFill>
                <a:schemeClr val="tx1">
                  <a:lumMod val="95000"/>
                </a:schemeClr>
              </a:solidFill>
              <a:latin typeface="Aptos" panose="020B0004020202020204" pitchFamily="34" charset="0"/>
            </a:endParaRPr>
          </a:p>
          <a:p>
            <a:endParaRPr lang="en-US" sz="2400" dirty="0">
              <a:solidFill>
                <a:schemeClr val="tx1">
                  <a:lumMod val="95000"/>
                </a:schemeClr>
              </a:solidFill>
              <a:latin typeface="Aptos" panose="020B0004020202020204" pitchFamily="34" charset="0"/>
            </a:endParaRPr>
          </a:p>
        </p:txBody>
      </p:sp>
    </p:spTree>
    <p:extLst>
      <p:ext uri="{BB962C8B-B14F-4D97-AF65-F5344CB8AC3E}">
        <p14:creationId xmlns:p14="http://schemas.microsoft.com/office/powerpoint/2010/main" val="1018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000DD2-5FB4-16E7-3139-38C3AB587D2B}"/>
              </a:ext>
            </a:extLst>
          </p:cNvPr>
          <p:cNvSpPr txBox="1"/>
          <p:nvPr/>
        </p:nvSpPr>
        <p:spPr>
          <a:xfrm>
            <a:off x="276521" y="537632"/>
            <a:ext cx="11915480" cy="5139869"/>
          </a:xfrm>
          <a:prstGeom prst="rect">
            <a:avLst/>
          </a:prstGeom>
          <a:noFill/>
        </p:spPr>
        <p:txBody>
          <a:bodyPr wrap="square" rtlCol="0">
            <a:spAutoFit/>
          </a:bodyPr>
          <a:lstStyle/>
          <a:p>
            <a:r>
              <a:rPr lang="en-US" sz="3200" b="1" dirty="0">
                <a:solidFill>
                  <a:srgbClr val="FFFF00"/>
                </a:solidFill>
                <a:latin typeface="Aptos" panose="020B0004020202020204" pitchFamily="34" charset="0"/>
              </a:rPr>
              <a:t>Dynamic regression : </a:t>
            </a:r>
          </a:p>
          <a:p>
            <a:endParaRPr lang="en-US" sz="1400" b="1" dirty="0">
              <a:solidFill>
                <a:schemeClr val="tx1">
                  <a:lumMod val="95000"/>
                </a:schemeClr>
              </a:solidFill>
              <a:latin typeface="Aptos" panose="020B0004020202020204" pitchFamily="34" charset="0"/>
            </a:endParaRPr>
          </a:p>
          <a:p>
            <a:pPr marL="285750" indent="-285750">
              <a:buFont typeface="Wingdings" panose="05000000000000000000" pitchFamily="2" charset="2"/>
              <a:buChar char="Ø"/>
            </a:pPr>
            <a:r>
              <a:rPr lang="en-US" sz="2400" b="1" dirty="0">
                <a:solidFill>
                  <a:schemeClr val="tx1">
                    <a:lumMod val="95000"/>
                  </a:schemeClr>
                </a:solidFill>
                <a:latin typeface="Aptos" panose="020B0004020202020204" pitchFamily="34" charset="0"/>
              </a:rPr>
              <a:t>It i</a:t>
            </a:r>
            <a:r>
              <a:rPr lang="en-US" sz="2400" dirty="0">
                <a:solidFill>
                  <a:schemeClr val="tx1">
                    <a:lumMod val="95000"/>
                  </a:schemeClr>
                </a:solidFill>
                <a:latin typeface="Aptos" panose="020B0004020202020204" pitchFamily="34" charset="0"/>
              </a:rPr>
              <a:t>s a forecasting method that combines time series and regression techniques to model relationships between a dependent variable and one or more independent predictors, including lagged values. </a:t>
            </a:r>
          </a:p>
          <a:p>
            <a:pPr marL="171450" indent="-171450">
              <a:buFont typeface="Wingdings" panose="05000000000000000000" pitchFamily="2" charset="2"/>
              <a:buChar char="Ø"/>
            </a:pPr>
            <a:endParaRPr lang="en-US" sz="2400" dirty="0">
              <a:solidFill>
                <a:schemeClr val="tx1">
                  <a:lumMod val="95000"/>
                </a:schemeClr>
              </a:solidFill>
              <a:latin typeface="Aptos" panose="020B0004020202020204" pitchFamily="34" charset="0"/>
            </a:endParaRPr>
          </a:p>
          <a:p>
            <a:pPr marL="285750" indent="-285750">
              <a:buFont typeface="Wingdings" panose="05000000000000000000" pitchFamily="2" charset="2"/>
              <a:buChar char="Ø"/>
            </a:pPr>
            <a:r>
              <a:rPr lang="en-US" sz="2400" dirty="0">
                <a:solidFill>
                  <a:schemeClr val="tx1">
                    <a:lumMod val="95000"/>
                  </a:schemeClr>
                </a:solidFill>
                <a:latin typeface="Aptos" panose="020B0004020202020204" pitchFamily="34" charset="0"/>
              </a:rPr>
              <a:t>It captures both immediate and lagged effects of predictors, making it suitable for handling time-dependent interactions Incorporating multiple predictors to improve forecasts.</a:t>
            </a:r>
          </a:p>
          <a:p>
            <a:endParaRPr lang="en-US" sz="1400" dirty="0">
              <a:solidFill>
                <a:schemeClr val="tx1">
                  <a:lumMod val="95000"/>
                </a:schemeClr>
              </a:solidFill>
              <a:latin typeface="Aptos" panose="020B0004020202020204" pitchFamily="34" charset="0"/>
            </a:endParaRPr>
          </a:p>
          <a:p>
            <a:r>
              <a:rPr lang="en-US" sz="3200" b="1" dirty="0">
                <a:solidFill>
                  <a:srgbClr val="FFFF00"/>
                </a:solidFill>
                <a:latin typeface="Aptos" panose="020B0004020202020204" pitchFamily="34" charset="0"/>
              </a:rPr>
              <a:t>Model Evaluation Metrics: </a:t>
            </a:r>
          </a:p>
          <a:p>
            <a:endParaRPr lang="en-US" sz="1600" b="1" dirty="0">
              <a:solidFill>
                <a:schemeClr val="tx1">
                  <a:lumMod val="95000"/>
                </a:schemeClr>
              </a:solidFill>
              <a:latin typeface="Aptos" panose="020B0004020202020204" pitchFamily="34" charset="0"/>
            </a:endParaRPr>
          </a:p>
          <a:p>
            <a:pPr marL="285750" indent="-285750">
              <a:buFont typeface="Wingdings" panose="05000000000000000000" pitchFamily="2" charset="2"/>
              <a:buChar char="Ø"/>
            </a:pPr>
            <a:r>
              <a:rPr lang="en-US" sz="2400" dirty="0">
                <a:solidFill>
                  <a:schemeClr val="tx1">
                    <a:lumMod val="95000"/>
                  </a:schemeClr>
                </a:solidFill>
                <a:latin typeface="Aptos" panose="020B0004020202020204" pitchFamily="34" charset="0"/>
              </a:rPr>
              <a:t>Employing MAE, RMSE, and Adjusted R-squared for  performance comparisons. </a:t>
            </a:r>
          </a:p>
          <a:p>
            <a:endParaRPr lang="en-US" sz="2800" dirty="0">
              <a:solidFill>
                <a:schemeClr val="tx1">
                  <a:lumMod val="95000"/>
                </a:schemeClr>
              </a:solidFill>
              <a:latin typeface="Aptos" panose="020B0004020202020204" pitchFamily="34" charset="0"/>
            </a:endParaRPr>
          </a:p>
        </p:txBody>
      </p:sp>
    </p:spTree>
    <p:extLst>
      <p:ext uri="{BB962C8B-B14F-4D97-AF65-F5344CB8AC3E}">
        <p14:creationId xmlns:p14="http://schemas.microsoft.com/office/powerpoint/2010/main" val="328383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93219-43F4-5D33-5172-D7C08172B9A1}"/>
              </a:ext>
            </a:extLst>
          </p:cNvPr>
          <p:cNvSpPr txBox="1"/>
          <p:nvPr/>
        </p:nvSpPr>
        <p:spPr>
          <a:xfrm>
            <a:off x="631597" y="433633"/>
            <a:ext cx="4125360" cy="1200329"/>
          </a:xfrm>
          <a:prstGeom prst="rect">
            <a:avLst/>
          </a:prstGeom>
          <a:noFill/>
        </p:spPr>
        <p:txBody>
          <a:bodyPr wrap="none" rtlCol="0">
            <a:spAutoFit/>
          </a:bodyPr>
          <a:lstStyle/>
          <a:p>
            <a:r>
              <a:rPr lang="en-US" sz="3600" b="1" u="none" strike="noStrike" cap="none" spc="0" dirty="0">
                <a:solidFill>
                  <a:schemeClr val="accent6">
                    <a:lumMod val="20000"/>
                    <a:lumOff val="80000"/>
                  </a:schemeClr>
                </a:solidFill>
                <a:latin typeface="Calibri"/>
              </a:rPr>
              <a:t>RESULTS &amp; INSIGHTS</a:t>
            </a:r>
          </a:p>
          <a:p>
            <a:endParaRPr lang="en-US" sz="3600" dirty="0">
              <a:solidFill>
                <a:schemeClr val="accent6">
                  <a:lumMod val="20000"/>
                  <a:lumOff val="80000"/>
                </a:schemeClr>
              </a:solidFill>
            </a:endParaRPr>
          </a:p>
        </p:txBody>
      </p:sp>
      <p:sp>
        <p:nvSpPr>
          <p:cNvPr id="3" name="TextBox 2">
            <a:extLst>
              <a:ext uri="{FF2B5EF4-FFF2-40B4-BE49-F238E27FC236}">
                <a16:creationId xmlns:a16="http://schemas.microsoft.com/office/drawing/2014/main" id="{D06DF974-1E24-A48B-4973-D3FF637EB170}"/>
              </a:ext>
            </a:extLst>
          </p:cNvPr>
          <p:cNvSpPr txBox="1"/>
          <p:nvPr/>
        </p:nvSpPr>
        <p:spPr>
          <a:xfrm>
            <a:off x="716438" y="1633962"/>
            <a:ext cx="10218655" cy="3724096"/>
          </a:xfrm>
          <a:prstGeom prst="rect">
            <a:avLst/>
          </a:prstGeom>
          <a:noFill/>
        </p:spPr>
        <p:txBody>
          <a:bodyPr wrap="square" rtlCol="0">
            <a:spAutoFit/>
          </a:bodyPr>
          <a:lstStyle/>
          <a:p>
            <a:pPr marR="0" lvl="0" algn="l" rtl="0" fontAlgn="base">
              <a:lnSpc>
                <a:spcPct val="100000"/>
              </a:lnSpc>
              <a:spcBef>
                <a:spcPts val="0"/>
              </a:spcBef>
              <a:spcAft>
                <a:spcPts val="0"/>
              </a:spcAft>
            </a:pPr>
            <a:r>
              <a:rPr lang="en-US" sz="2800" b="1" u="none" strike="noStrike" cap="none" spc="0" dirty="0">
                <a:solidFill>
                  <a:srgbClr val="FFFFFF">
                    <a:alpha val="100000"/>
                  </a:srgbClr>
                </a:solidFill>
                <a:latin typeface="Aptos" panose="020B0004020202020204" pitchFamily="34" charset="0"/>
              </a:rPr>
              <a:t>1. </a:t>
            </a:r>
            <a:r>
              <a:rPr lang="en-US" sz="2800" b="1" u="none" strike="noStrike" cap="none" spc="0" dirty="0">
                <a:solidFill>
                  <a:srgbClr val="FFFF00"/>
                </a:solidFill>
                <a:latin typeface="Aptos" panose="020B0004020202020204" pitchFamily="34" charset="0"/>
              </a:rPr>
              <a:t>Visualizations of Forecasts:  </a:t>
            </a:r>
            <a:r>
              <a:rPr lang="en-US" sz="2400" u="none" strike="noStrike" cap="none" spc="0" dirty="0">
                <a:solidFill>
                  <a:srgbClr val="FFFFFF">
                    <a:alpha val="100000"/>
                  </a:srgbClr>
                </a:solidFill>
                <a:latin typeface="Aptos" panose="020B0004020202020204" pitchFamily="34" charset="0"/>
              </a:rPr>
              <a:t>Presentation of predicted vs. actual sales.</a:t>
            </a:r>
            <a:endParaRPr lang="en-US" sz="2400" dirty="0">
              <a:solidFill>
                <a:srgbClr val="FFFFFF">
                  <a:alpha val="100000"/>
                </a:srgbClr>
              </a:solidFill>
              <a:latin typeface="Aptos" panose="020B0004020202020204" pitchFamily="34" charset="0"/>
            </a:endParaRPr>
          </a:p>
          <a:p>
            <a:pPr marR="0" lvl="0" algn="l" rtl="0" fontAlgn="base">
              <a:lnSpc>
                <a:spcPct val="100000"/>
              </a:lnSpc>
              <a:spcBef>
                <a:spcPts val="0"/>
              </a:spcBef>
              <a:spcAft>
                <a:spcPts val="0"/>
              </a:spcAft>
            </a:pPr>
            <a:r>
              <a:rPr lang="en-US" sz="2800" u="none" strike="noStrike" cap="none" spc="0" dirty="0">
                <a:solidFill>
                  <a:srgbClr val="FFFFFF">
                    <a:alpha val="100000"/>
                  </a:srgbClr>
                </a:solidFill>
                <a:latin typeface="Aptos" panose="020B0004020202020204" pitchFamily="34" charset="0"/>
              </a:rPr>
              <a:t>
2. </a:t>
            </a:r>
            <a:r>
              <a:rPr lang="en-US" sz="2800" b="1" u="none" strike="noStrike" cap="none" spc="0" dirty="0">
                <a:solidFill>
                  <a:srgbClr val="FFFF00"/>
                </a:solidFill>
                <a:latin typeface="Aptos" panose="020B0004020202020204" pitchFamily="34" charset="0"/>
              </a:rPr>
              <a:t>Key Takeaways:  </a:t>
            </a:r>
            <a:r>
              <a:rPr lang="en-US" sz="2400" u="none" strike="noStrike" cap="none" spc="0" dirty="0">
                <a:solidFill>
                  <a:srgbClr val="FFFFFF">
                    <a:alpha val="100000"/>
                  </a:srgbClr>
                </a:solidFill>
                <a:latin typeface="Aptos" panose="020B0004020202020204" pitchFamily="34" charset="0"/>
              </a:rPr>
              <a:t>Identification of optimal marketing strategies based on demand insights.</a:t>
            </a:r>
            <a:endParaRPr lang="en-US" sz="2400" dirty="0">
              <a:solidFill>
                <a:srgbClr val="FFFFFF">
                  <a:alpha val="100000"/>
                </a:srgbClr>
              </a:solidFill>
              <a:latin typeface="Aptos" panose="020B0004020202020204" pitchFamily="34" charset="0"/>
            </a:endParaRPr>
          </a:p>
          <a:p>
            <a:pPr marR="0" lvl="0" algn="l" rtl="0" fontAlgn="base">
              <a:lnSpc>
                <a:spcPct val="100000"/>
              </a:lnSpc>
              <a:spcBef>
                <a:spcPts val="0"/>
              </a:spcBef>
              <a:spcAft>
                <a:spcPts val="0"/>
              </a:spcAft>
            </a:pPr>
            <a:r>
              <a:rPr lang="en-US" sz="2800" u="none" strike="noStrike" cap="none" spc="0" dirty="0">
                <a:solidFill>
                  <a:srgbClr val="FFFFFF">
                    <a:alpha val="100000"/>
                  </a:srgbClr>
                </a:solidFill>
                <a:latin typeface="Aptos" panose="020B0004020202020204" pitchFamily="34" charset="0"/>
              </a:rPr>
              <a:t>
3. </a:t>
            </a:r>
            <a:r>
              <a:rPr lang="en-US" sz="2800" b="1" u="none" strike="noStrike" cap="none" spc="0" dirty="0">
                <a:solidFill>
                  <a:srgbClr val="FFFF00"/>
                </a:solidFill>
                <a:latin typeface="Aptos" panose="020B0004020202020204" pitchFamily="34" charset="0"/>
              </a:rPr>
              <a:t>Business Implications: </a:t>
            </a:r>
            <a:r>
              <a:rPr lang="en-US" sz="2400" u="none" strike="noStrike" cap="none" spc="0" dirty="0">
                <a:solidFill>
                  <a:srgbClr val="FFFFFF">
                    <a:alpha val="100000"/>
                  </a:srgbClr>
                </a:solidFill>
                <a:latin typeface="Aptos" panose="020B0004020202020204" pitchFamily="34" charset="0"/>
              </a:rPr>
              <a:t>Recommendations for resource allocation and pricing adjustments.</a:t>
            </a:r>
          </a:p>
          <a:p>
            <a:endParaRPr lang="en-US" sz="2400" dirty="0">
              <a:latin typeface="Aptos" panose="020B0004020202020204" pitchFamily="34" charset="0"/>
            </a:endParaRPr>
          </a:p>
        </p:txBody>
      </p:sp>
    </p:spTree>
    <p:extLst>
      <p:ext uri="{BB962C8B-B14F-4D97-AF65-F5344CB8AC3E}">
        <p14:creationId xmlns:p14="http://schemas.microsoft.com/office/powerpoint/2010/main" val="38631498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1023</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Calibri</vt:lpstr>
      <vt:lpstr>Century Gothic</vt:lpstr>
      <vt:lpstr>Wingdings</vt:lpstr>
      <vt:lpstr>Vapor Trail</vt:lpstr>
      <vt:lpstr>Future Cart: AI-Driven Demand Prediction for Smarter Retail </vt:lpstr>
      <vt:lpstr>INTRODUTION </vt:lpstr>
      <vt:lpstr>PROJECT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Sasi Adigopula</dc:creator>
  <cp:lastModifiedBy>Sasi Adigopula</cp:lastModifiedBy>
  <cp:revision>13</cp:revision>
  <dcterms:created xsi:type="dcterms:W3CDTF">2024-12-24T13:57:06Z</dcterms:created>
  <dcterms:modified xsi:type="dcterms:W3CDTF">2024-12-24T15:43:19Z</dcterms:modified>
</cp:coreProperties>
</file>