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75730" y="3953262"/>
            <a:ext cx="11553825" cy="2056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587189" y="6674418"/>
            <a:ext cx="6445250" cy="2030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7783" y="308597"/>
            <a:ext cx="10932794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8916" y="3689953"/>
            <a:ext cx="17209135" cy="593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9.jpg"/><Relationship Id="rId6" Type="http://schemas.openxmlformats.org/officeDocument/2006/relationships/image" Target="../media/image40.jpg"/><Relationship Id="rId7" Type="http://schemas.openxmlformats.org/officeDocument/2006/relationships/image" Target="../media/image4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4.jpg"/><Relationship Id="rId6" Type="http://schemas.openxmlformats.org/officeDocument/2006/relationships/image" Target="../media/image2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7.jpg"/><Relationship Id="rId6" Type="http://schemas.openxmlformats.org/officeDocument/2006/relationships/image" Target="../media/image28.jpg"/><Relationship Id="rId7" Type="http://schemas.openxmlformats.org/officeDocument/2006/relationships/image" Target="../media/image29.jpg"/><Relationship Id="rId8" Type="http://schemas.openxmlformats.org/officeDocument/2006/relationships/image" Target="../media/image3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  <a:tabLst>
                <a:tab pos="6451600" algn="l"/>
              </a:tabLst>
            </a:pPr>
            <a:r>
              <a:rPr dirty="0" sz="6650" spc="570">
                <a:solidFill>
                  <a:srgbClr val="000000"/>
                </a:solidFill>
                <a:latin typeface="Cambria"/>
                <a:cs typeface="Cambria"/>
              </a:rPr>
              <a:t>FUTURECART</a:t>
            </a:r>
            <a:r>
              <a:rPr dirty="0" sz="665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dirty="0" sz="6650" spc="265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dirty="0" sz="6650" spc="-13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6650" spc="385">
                <a:solidFill>
                  <a:srgbClr val="000000"/>
                </a:solidFill>
                <a:latin typeface="Cambria"/>
                <a:cs typeface="Cambria"/>
              </a:rPr>
              <a:t>AI</a:t>
            </a:r>
            <a:r>
              <a:rPr dirty="0" sz="6650" spc="-1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6650" spc="535">
                <a:solidFill>
                  <a:srgbClr val="000000"/>
                </a:solidFill>
                <a:latin typeface="Cambria"/>
                <a:cs typeface="Cambria"/>
              </a:rPr>
              <a:t>DRIVEN </a:t>
            </a:r>
            <a:r>
              <a:rPr dirty="0" sz="6650" spc="690">
                <a:solidFill>
                  <a:srgbClr val="000000"/>
                </a:solidFill>
                <a:latin typeface="Cambria"/>
                <a:cs typeface="Cambria"/>
              </a:rPr>
              <a:t>DEMAND</a:t>
            </a:r>
            <a:r>
              <a:rPr dirty="0" sz="6650" spc="-1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6650" spc="540">
                <a:solidFill>
                  <a:srgbClr val="000000"/>
                </a:solidFill>
                <a:latin typeface="Cambria"/>
                <a:cs typeface="Cambria"/>
              </a:rPr>
              <a:t>PREDICTION</a:t>
            </a:r>
            <a:endParaRPr sz="66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745490">
              <a:lnSpc>
                <a:spcPct val="126499"/>
              </a:lnSpc>
              <a:spcBef>
                <a:spcPts val="95"/>
              </a:spcBef>
            </a:pPr>
            <a:r>
              <a:rPr dirty="0" sz="5200" spc="-335" b="0">
                <a:latin typeface="Arial Black"/>
                <a:cs typeface="Arial Black"/>
              </a:rPr>
              <a:t>Presented</a:t>
            </a:r>
            <a:r>
              <a:rPr dirty="0" sz="5200" spc="-490" b="0">
                <a:latin typeface="Arial Black"/>
                <a:cs typeface="Arial Black"/>
              </a:rPr>
              <a:t> </a:t>
            </a:r>
            <a:r>
              <a:rPr dirty="0" sz="5200" spc="-345" b="0">
                <a:latin typeface="Arial Black"/>
                <a:cs typeface="Arial Black"/>
              </a:rPr>
              <a:t>By: </a:t>
            </a:r>
            <a:r>
              <a:rPr dirty="0" sz="5200" spc="-370" b="0">
                <a:latin typeface="Arial Black"/>
                <a:cs typeface="Arial Black"/>
              </a:rPr>
              <a:t>Arava</a:t>
            </a:r>
            <a:r>
              <a:rPr dirty="0" sz="5200" spc="-495" b="0">
                <a:latin typeface="Arial Black"/>
                <a:cs typeface="Arial Black"/>
              </a:rPr>
              <a:t> </a:t>
            </a:r>
            <a:r>
              <a:rPr dirty="0" sz="5200" spc="-470" b="0">
                <a:latin typeface="Arial Black"/>
                <a:cs typeface="Arial Black"/>
              </a:rPr>
              <a:t>Jagadeeswari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288000" cy="10258425"/>
            <a:chOff x="0" y="0"/>
            <a:chExt cx="18288000" cy="102584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78474" cy="37718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1530760"/>
              <a:ext cx="18271490" cy="8726805"/>
            </a:xfrm>
            <a:custGeom>
              <a:avLst/>
              <a:gdLst/>
              <a:ahLst/>
              <a:cxnLst/>
              <a:rect l="l" t="t" r="r" b="b"/>
              <a:pathLst>
                <a:path w="18271490" h="8726805">
                  <a:moveTo>
                    <a:pt x="18271083" y="8726487"/>
                  </a:moveTo>
                  <a:lnTo>
                    <a:pt x="0" y="8726487"/>
                  </a:lnTo>
                  <a:lnTo>
                    <a:pt x="0" y="0"/>
                  </a:lnTo>
                  <a:lnTo>
                    <a:pt x="18271083" y="0"/>
                  </a:lnTo>
                  <a:lnTo>
                    <a:pt x="18271083" y="872648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273" y="1648057"/>
              <a:ext cx="6562724" cy="418147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54797" y="1679180"/>
              <a:ext cx="6219824" cy="39433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1050" y="5741676"/>
              <a:ext cx="6219824" cy="44005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273" y="5829220"/>
              <a:ext cx="6677024" cy="44291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777" rIns="0" bIns="0" rtlCol="0" vert="horz">
            <a:spAutoFit/>
          </a:bodyPr>
          <a:lstStyle/>
          <a:p>
            <a:pPr marL="362204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SARIMAX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7718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524" y="3182684"/>
              <a:ext cx="18278475" cy="7104380"/>
            </a:xfrm>
            <a:custGeom>
              <a:avLst/>
              <a:gdLst/>
              <a:ahLst/>
              <a:cxnLst/>
              <a:rect l="l" t="t" r="r" b="b"/>
              <a:pathLst>
                <a:path w="18278475" h="7104380">
                  <a:moveTo>
                    <a:pt x="18278474" y="7104315"/>
                  </a:moveTo>
                  <a:lnTo>
                    <a:pt x="0" y="7104315"/>
                  </a:lnTo>
                  <a:lnTo>
                    <a:pt x="0" y="0"/>
                  </a:lnTo>
                  <a:lnTo>
                    <a:pt x="18278474" y="0"/>
                  </a:lnTo>
                  <a:lnTo>
                    <a:pt x="18278474" y="710431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00363" y="688195"/>
            <a:ext cx="5887085" cy="23304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28420">
              <a:lnSpc>
                <a:spcPct val="108000"/>
              </a:lnSpc>
              <a:spcBef>
                <a:spcPts val="100"/>
              </a:spcBef>
            </a:pPr>
            <a:r>
              <a:rPr dirty="0" spc="-10"/>
              <a:t>MODEL </a:t>
            </a:r>
            <a:r>
              <a:rPr dirty="0" spc="35"/>
              <a:t>EVALUATION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851109" y="3612809"/>
            <a:ext cx="10563225" cy="614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>
                <a:latin typeface="Tahoma"/>
                <a:cs typeface="Tahoma"/>
              </a:rPr>
              <a:t>Evaluation</a:t>
            </a:r>
            <a:r>
              <a:rPr dirty="0" sz="3850" spc="-5">
                <a:latin typeface="Tahoma"/>
                <a:cs typeface="Tahoma"/>
              </a:rPr>
              <a:t> </a:t>
            </a:r>
            <a:r>
              <a:rPr dirty="0" sz="3850" spc="55">
                <a:latin typeface="Tahoma"/>
                <a:cs typeface="Tahoma"/>
              </a:rPr>
              <a:t>Metrics</a:t>
            </a:r>
            <a:r>
              <a:rPr dirty="0" sz="3850">
                <a:latin typeface="Tahoma"/>
                <a:cs typeface="Tahoma"/>
              </a:rPr>
              <a:t> After Hyperparameter </a:t>
            </a:r>
            <a:r>
              <a:rPr dirty="0" sz="3850" spc="-10">
                <a:latin typeface="Tahoma"/>
                <a:cs typeface="Tahoma"/>
              </a:rPr>
              <a:t>Tuning</a:t>
            </a:r>
            <a:endParaRPr sz="3850">
              <a:latin typeface="Tahoma"/>
              <a:cs typeface="Tahoma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740120" y="4987992"/>
          <a:ext cx="12861290" cy="1951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275"/>
                <a:gridCol w="6616065"/>
                <a:gridCol w="2837815"/>
                <a:gridCol w="2525395"/>
              </a:tblGrid>
              <a:tr h="636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62305">
                        <a:lnSpc>
                          <a:spcPts val="4595"/>
                        </a:lnSpc>
                        <a:tabLst>
                          <a:tab pos="3102610" algn="l"/>
                          <a:tab pos="5131435" algn="l"/>
                        </a:tabLst>
                      </a:pPr>
                      <a:r>
                        <a:rPr dirty="0" sz="3850" spc="70">
                          <a:latin typeface="Tahoma"/>
                          <a:cs typeface="Tahoma"/>
                        </a:rPr>
                        <a:t>Model</a:t>
                      </a:r>
                      <a:r>
                        <a:rPr dirty="0" sz="38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3850" spc="280">
                          <a:latin typeface="Tahoma"/>
                          <a:cs typeface="Tahoma"/>
                        </a:rPr>
                        <a:t>MAE</a:t>
                      </a:r>
                      <a:r>
                        <a:rPr dirty="0" sz="38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3850" spc="335">
                          <a:latin typeface="Tahoma"/>
                          <a:cs typeface="Tahoma"/>
                        </a:rPr>
                        <a:t>RMSE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167130">
                        <a:lnSpc>
                          <a:spcPts val="4595"/>
                        </a:lnSpc>
                      </a:pPr>
                      <a:r>
                        <a:rPr dirty="0" sz="3850" spc="330">
                          <a:latin typeface="Tahoma"/>
                          <a:cs typeface="Tahoma"/>
                        </a:rPr>
                        <a:t>MSE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ts val="4595"/>
                        </a:lnSpc>
                      </a:pPr>
                      <a:r>
                        <a:rPr dirty="0" sz="3850" spc="315">
                          <a:latin typeface="Tahoma"/>
                          <a:cs typeface="Tahoma"/>
                        </a:rPr>
                        <a:t>MAPE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10">
                          <a:latin typeface="Tahoma"/>
                          <a:cs typeface="Tahoma"/>
                        </a:rPr>
                        <a:t>0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451610" algn="l"/>
                          <a:tab pos="4067810" algn="l"/>
                        </a:tabLst>
                      </a:pPr>
                      <a:r>
                        <a:rPr dirty="0" sz="3850" spc="290">
                          <a:latin typeface="Tahoma"/>
                          <a:cs typeface="Tahoma"/>
                        </a:rPr>
                        <a:t>AR</a:t>
                      </a:r>
                      <a:r>
                        <a:rPr dirty="0" sz="38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3850" spc="-10">
                          <a:latin typeface="Tahoma"/>
                          <a:cs typeface="Tahoma"/>
                        </a:rPr>
                        <a:t>13.682303</a:t>
                      </a:r>
                      <a:r>
                        <a:rPr dirty="0" sz="38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3850" spc="-10">
                          <a:latin typeface="Tahoma"/>
                          <a:cs typeface="Tahoma"/>
                        </a:rPr>
                        <a:t>15.842102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250.972190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17.900313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marL="31750">
                        <a:lnSpc>
                          <a:spcPts val="4605"/>
                        </a:lnSpc>
                        <a:spcBef>
                          <a:spcPts val="305"/>
                        </a:spcBef>
                      </a:pPr>
                      <a:r>
                        <a:rPr dirty="0" sz="3850" spc="10">
                          <a:latin typeface="Tahoma"/>
                          <a:cs typeface="Tahoma"/>
                        </a:rPr>
                        <a:t>1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ts val="4605"/>
                        </a:lnSpc>
                        <a:spcBef>
                          <a:spcPts val="305"/>
                        </a:spcBef>
                        <a:tabLst>
                          <a:tab pos="1482725" algn="l"/>
                          <a:tab pos="4098925" algn="l"/>
                        </a:tabLst>
                      </a:pPr>
                      <a:r>
                        <a:rPr dirty="0" sz="3850" spc="240">
                          <a:latin typeface="Tahoma"/>
                          <a:cs typeface="Tahoma"/>
                        </a:rPr>
                        <a:t>MA</a:t>
                      </a:r>
                      <a:r>
                        <a:rPr dirty="0" sz="38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3850" spc="-10">
                          <a:latin typeface="Tahoma"/>
                          <a:cs typeface="Tahoma"/>
                        </a:rPr>
                        <a:t>13.755215</a:t>
                      </a:r>
                      <a:r>
                        <a:rPr dirty="0" sz="38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3850" spc="-10">
                          <a:latin typeface="Tahoma"/>
                          <a:cs typeface="Tahoma"/>
                        </a:rPr>
                        <a:t>15.892283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4605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252.564645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605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17.995794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2353079" y="7025099"/>
          <a:ext cx="13635355" cy="263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20"/>
                <a:gridCol w="2616200"/>
                <a:gridCol w="2616200"/>
                <a:gridCol w="2891789"/>
                <a:gridCol w="2606675"/>
              </a:tblGrid>
              <a:tr h="636270">
                <a:tc>
                  <a:txBody>
                    <a:bodyPr/>
                    <a:lstStyle/>
                    <a:p>
                      <a:pPr marL="223520">
                        <a:lnSpc>
                          <a:spcPts val="4595"/>
                        </a:lnSpc>
                        <a:tabLst>
                          <a:tab pos="1048385" algn="l"/>
                        </a:tabLst>
                      </a:pPr>
                      <a:r>
                        <a:rPr dirty="0" sz="3850" spc="10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38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3850" spc="120">
                          <a:latin typeface="Tahoma"/>
                          <a:cs typeface="Tahoma"/>
                        </a:rPr>
                        <a:t>ARIMA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4595"/>
                        </a:lnSpc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13.066995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4595"/>
                        </a:lnSpc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14.803777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4595"/>
                        </a:lnSpc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219.151801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4595"/>
                        </a:lnSpc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18.274050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815340" algn="l"/>
                        </a:tabLst>
                      </a:pPr>
                      <a:r>
                        <a:rPr dirty="0" sz="3850" spc="10">
                          <a:latin typeface="Tahoma"/>
                          <a:cs typeface="Tahoma"/>
                        </a:rPr>
                        <a:t>3</a:t>
                      </a:r>
                      <a:r>
                        <a:rPr dirty="0" sz="38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3850" spc="170">
                          <a:latin typeface="Tahoma"/>
                          <a:cs typeface="Tahoma"/>
                        </a:rPr>
                        <a:t>SARIMA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11.257081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14.560693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212.013768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15.357851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814705" algn="l"/>
                        </a:tabLst>
                      </a:pPr>
                      <a:r>
                        <a:rPr dirty="0" sz="3850" spc="10"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38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3850" spc="160">
                          <a:latin typeface="Tahoma"/>
                          <a:cs typeface="Tahoma"/>
                        </a:rPr>
                        <a:t>ARIMAX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12.967085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14.759570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217.844918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17.913413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marL="31750">
                        <a:lnSpc>
                          <a:spcPts val="4605"/>
                        </a:lnSpc>
                        <a:spcBef>
                          <a:spcPts val="305"/>
                        </a:spcBef>
                        <a:tabLst>
                          <a:tab pos="581660" algn="l"/>
                        </a:tabLst>
                      </a:pPr>
                      <a:r>
                        <a:rPr dirty="0" sz="3850" spc="10">
                          <a:latin typeface="Tahoma"/>
                          <a:cs typeface="Tahoma"/>
                        </a:rPr>
                        <a:t>5</a:t>
                      </a:r>
                      <a:r>
                        <a:rPr dirty="0" sz="38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3850" spc="195">
                          <a:latin typeface="Tahoma"/>
                          <a:cs typeface="Tahoma"/>
                        </a:rPr>
                        <a:t>SARIMAX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605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15.053653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605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18.301928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605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334.960584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605"/>
                        </a:lnSpc>
                        <a:spcBef>
                          <a:spcPts val="305"/>
                        </a:spcBef>
                      </a:pPr>
                      <a:r>
                        <a:rPr dirty="0" sz="3850" spc="-10">
                          <a:latin typeface="Tahoma"/>
                          <a:cs typeface="Tahoma"/>
                        </a:rPr>
                        <a:t>21.807880</a:t>
                      </a:r>
                      <a:endParaRPr sz="38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26098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524" y="2606674"/>
              <a:ext cx="18278475" cy="7680325"/>
            </a:xfrm>
            <a:custGeom>
              <a:avLst/>
              <a:gdLst/>
              <a:ahLst/>
              <a:cxnLst/>
              <a:rect l="l" t="t" r="r" b="b"/>
              <a:pathLst>
                <a:path w="18278475" h="7680325">
                  <a:moveTo>
                    <a:pt x="18278473" y="7680323"/>
                  </a:moveTo>
                  <a:lnTo>
                    <a:pt x="0" y="7680323"/>
                  </a:lnTo>
                  <a:lnTo>
                    <a:pt x="0" y="0"/>
                  </a:lnTo>
                  <a:lnTo>
                    <a:pt x="18278473" y="0"/>
                  </a:lnTo>
                  <a:lnTo>
                    <a:pt x="18278473" y="768032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3812" y="2938924"/>
              <a:ext cx="13201649" cy="70199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9915" y="911256"/>
            <a:ext cx="816800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8704" algn="l"/>
              </a:tabLst>
            </a:pPr>
            <a:r>
              <a:rPr dirty="0" spc="-375"/>
              <a:t>FUTURE</a:t>
            </a:r>
            <a:r>
              <a:rPr dirty="0"/>
              <a:t>	</a:t>
            </a:r>
            <a:r>
              <a:rPr dirty="0" spc="-375"/>
              <a:t>FORECAST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219549"/>
            <a:ext cx="18288000" cy="67945"/>
          </a:xfrm>
          <a:custGeom>
            <a:avLst/>
            <a:gdLst/>
            <a:ahLst/>
            <a:cxnLst/>
            <a:rect l="l" t="t" r="r" b="b"/>
            <a:pathLst>
              <a:path w="18288000" h="67945">
                <a:moveTo>
                  <a:pt x="0" y="67449"/>
                </a:moveTo>
                <a:lnTo>
                  <a:pt x="18287998" y="67449"/>
                </a:lnTo>
                <a:lnTo>
                  <a:pt x="18287998" y="0"/>
                </a:lnTo>
                <a:lnTo>
                  <a:pt x="0" y="0"/>
                </a:lnTo>
                <a:lnTo>
                  <a:pt x="0" y="6744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0194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2808388"/>
              <a:ext cx="18288000" cy="7411720"/>
            </a:xfrm>
            <a:custGeom>
              <a:avLst/>
              <a:gdLst/>
              <a:ahLst/>
              <a:cxnLst/>
              <a:rect l="l" t="t" r="r" b="b"/>
              <a:pathLst>
                <a:path w="18288000" h="7411720">
                  <a:moveTo>
                    <a:pt x="18288000" y="7411161"/>
                  </a:moveTo>
                  <a:lnTo>
                    <a:pt x="0" y="741116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741116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808388"/>
              <a:ext cx="6423915" cy="41528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9199" y="4175444"/>
              <a:ext cx="5419028" cy="40195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52681" y="6186223"/>
              <a:ext cx="6435317" cy="36956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92780" marR="5080" indent="-3180715">
              <a:lnSpc>
                <a:spcPct val="108000"/>
              </a:lnSpc>
              <a:spcBef>
                <a:spcPts val="100"/>
              </a:spcBef>
              <a:tabLst>
                <a:tab pos="6367780" algn="l"/>
              </a:tabLst>
            </a:pPr>
            <a:r>
              <a:rPr dirty="0" spc="-10"/>
              <a:t>MULTIVARIAT</a:t>
            </a:r>
            <a:r>
              <a:rPr dirty="0"/>
              <a:t>	</a:t>
            </a:r>
            <a:r>
              <a:rPr dirty="0" spc="200"/>
              <a:t>&amp;</a:t>
            </a:r>
            <a:r>
              <a:rPr dirty="0" spc="-5"/>
              <a:t> </a:t>
            </a:r>
            <a:r>
              <a:rPr dirty="0" spc="-275"/>
              <a:t>WEEKLY </a:t>
            </a:r>
            <a:r>
              <a:rPr dirty="0" spc="-375"/>
              <a:t>FORECAST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7718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524" y="2433292"/>
              <a:ext cx="18278475" cy="7854315"/>
            </a:xfrm>
            <a:custGeom>
              <a:avLst/>
              <a:gdLst/>
              <a:ahLst/>
              <a:cxnLst/>
              <a:rect l="l" t="t" r="r" b="b"/>
              <a:pathLst>
                <a:path w="18278475" h="7854315">
                  <a:moveTo>
                    <a:pt x="18278474" y="7853707"/>
                  </a:moveTo>
                  <a:lnTo>
                    <a:pt x="0" y="7853707"/>
                  </a:lnTo>
                  <a:lnTo>
                    <a:pt x="0" y="0"/>
                  </a:lnTo>
                  <a:lnTo>
                    <a:pt x="18278474" y="0"/>
                  </a:lnTo>
                  <a:lnTo>
                    <a:pt x="18278474" y="78537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" y="2924147"/>
              <a:ext cx="171449" cy="1714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399" y="5095847"/>
              <a:ext cx="171449" cy="1714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399" y="8715347"/>
              <a:ext cx="171449" cy="17144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920005" y="2539325"/>
            <a:ext cx="16889730" cy="726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15">
              <a:lnSpc>
                <a:spcPct val="115900"/>
              </a:lnSpc>
              <a:spcBef>
                <a:spcPts val="95"/>
              </a:spcBef>
            </a:pP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Time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75">
                <a:solidFill>
                  <a:srgbClr val="292E3A"/>
                </a:solidFill>
                <a:latin typeface="Tahoma"/>
                <a:cs typeface="Tahoma"/>
              </a:rPr>
              <a:t>series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75">
                <a:solidFill>
                  <a:srgbClr val="292E3A"/>
                </a:solidFill>
                <a:latin typeface="Tahoma"/>
                <a:cs typeface="Tahoma"/>
              </a:rPr>
              <a:t>analysis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helped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100">
                <a:solidFill>
                  <a:srgbClr val="292E3A"/>
                </a:solidFill>
                <a:latin typeface="Tahoma"/>
                <a:cs typeface="Tahoma"/>
              </a:rPr>
              <a:t>us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understand</a:t>
            </a:r>
            <a:r>
              <a:rPr dirty="0" sz="41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patterns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5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trends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in</a:t>
            </a:r>
            <a:r>
              <a:rPr dirty="0" sz="41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25">
                <a:solidFill>
                  <a:srgbClr val="292E3A"/>
                </a:solidFill>
                <a:latin typeface="Tahoma"/>
                <a:cs typeface="Tahoma"/>
              </a:rPr>
              <a:t>the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data,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providing</a:t>
            </a:r>
            <a:r>
              <a:rPr dirty="0" sz="41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valuable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insights</a:t>
            </a:r>
            <a:r>
              <a:rPr dirty="0" sz="41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20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41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70">
                <a:solidFill>
                  <a:srgbClr val="292E3A"/>
                </a:solidFill>
                <a:latin typeface="Tahoma"/>
                <a:cs typeface="Tahoma"/>
              </a:rPr>
              <a:t>future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10">
                <a:solidFill>
                  <a:srgbClr val="292E3A"/>
                </a:solidFill>
                <a:latin typeface="Tahoma"/>
                <a:cs typeface="Tahoma"/>
              </a:rPr>
              <a:t>forecasting.</a:t>
            </a:r>
            <a:endParaRPr sz="4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4100">
              <a:latin typeface="Tahoma"/>
              <a:cs typeface="Tahoma"/>
            </a:endParaRPr>
          </a:p>
          <a:p>
            <a:pPr marL="12700" marR="5080">
              <a:lnSpc>
                <a:spcPct val="115900"/>
              </a:lnSpc>
            </a:pPr>
            <a:r>
              <a:rPr dirty="0" sz="4100" spc="185">
                <a:solidFill>
                  <a:srgbClr val="292E3A"/>
                </a:solidFill>
                <a:latin typeface="Tahoma"/>
                <a:cs typeface="Tahoma"/>
              </a:rPr>
              <a:t>By</a:t>
            </a:r>
            <a:r>
              <a:rPr dirty="0" sz="41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using</a:t>
            </a:r>
            <a:r>
              <a:rPr dirty="0" sz="41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60">
                <a:solidFill>
                  <a:srgbClr val="292E3A"/>
                </a:solidFill>
                <a:latin typeface="Tahoma"/>
                <a:cs typeface="Tahoma"/>
              </a:rPr>
              <a:t>models</a:t>
            </a:r>
            <a:r>
              <a:rPr dirty="0" sz="41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like</a:t>
            </a:r>
            <a:r>
              <a:rPr dirty="0" sz="41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175">
                <a:solidFill>
                  <a:srgbClr val="292E3A"/>
                </a:solidFill>
                <a:latin typeface="Tahoma"/>
                <a:cs typeface="Tahoma"/>
              </a:rPr>
              <a:t>SARIMAX,</a:t>
            </a:r>
            <a:r>
              <a:rPr dirty="0" sz="41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we</a:t>
            </a:r>
            <a:r>
              <a:rPr dirty="0" sz="41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were</a:t>
            </a:r>
            <a:r>
              <a:rPr dirty="0" sz="41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able</a:t>
            </a:r>
            <a:r>
              <a:rPr dirty="0" sz="41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dirty="0" sz="41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account</a:t>
            </a:r>
            <a:r>
              <a:rPr dirty="0" sz="41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20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41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10">
                <a:solidFill>
                  <a:srgbClr val="292E3A"/>
                </a:solidFill>
                <a:latin typeface="Tahoma"/>
                <a:cs typeface="Tahoma"/>
              </a:rPr>
              <a:t>seasonality,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trends,</a:t>
            </a:r>
            <a:r>
              <a:rPr dirty="0" sz="4100" spc="-20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5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4100" spc="-2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external</a:t>
            </a:r>
            <a:r>
              <a:rPr dirty="0" sz="4100" spc="-2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factors,</a:t>
            </a:r>
            <a:r>
              <a:rPr dirty="0" sz="4100" spc="-2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improving</a:t>
            </a:r>
            <a:r>
              <a:rPr dirty="0" sz="4100" spc="-2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4100" spc="-2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80">
                <a:solidFill>
                  <a:srgbClr val="292E3A"/>
                </a:solidFill>
                <a:latin typeface="Tahoma"/>
                <a:cs typeface="Tahoma"/>
              </a:rPr>
              <a:t>accuracy</a:t>
            </a:r>
            <a:r>
              <a:rPr dirty="0" sz="4100" spc="-2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4100" spc="-2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dirty="0" sz="4100" spc="-2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10">
                <a:solidFill>
                  <a:srgbClr val="292E3A"/>
                </a:solidFill>
                <a:latin typeface="Tahoma"/>
                <a:cs typeface="Tahoma"/>
              </a:rPr>
              <a:t>predictions.</a:t>
            </a:r>
            <a:endParaRPr sz="4100">
              <a:latin typeface="Tahoma"/>
              <a:cs typeface="Tahoma"/>
            </a:endParaRPr>
          </a:p>
          <a:p>
            <a:pPr marL="12700" marR="160655">
              <a:lnSpc>
                <a:spcPts val="5700"/>
              </a:lnSpc>
              <a:spcBef>
                <a:spcPts val="320"/>
              </a:spcBef>
            </a:pPr>
            <a:r>
              <a:rPr dirty="0" sz="4100" spc="55">
                <a:solidFill>
                  <a:srgbClr val="292E3A"/>
                </a:solidFill>
                <a:latin typeface="Tahoma"/>
                <a:cs typeface="Tahoma"/>
              </a:rPr>
              <a:t>Forecasting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70">
                <a:solidFill>
                  <a:srgbClr val="292E3A"/>
                </a:solidFill>
                <a:latin typeface="Tahoma"/>
                <a:cs typeface="Tahoma"/>
              </a:rPr>
              <a:t>plays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12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critical</a:t>
            </a:r>
            <a:r>
              <a:rPr dirty="0" sz="4100" spc="-10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role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in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decision-making,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180">
                <a:solidFill>
                  <a:srgbClr val="292E3A"/>
                </a:solidFill>
                <a:latin typeface="Tahoma"/>
                <a:cs typeface="Tahoma"/>
              </a:rPr>
              <a:t>as</a:t>
            </a:r>
            <a:r>
              <a:rPr dirty="0" sz="4100" spc="-10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100">
                <a:solidFill>
                  <a:srgbClr val="292E3A"/>
                </a:solidFill>
                <a:latin typeface="Tahoma"/>
                <a:cs typeface="Tahoma"/>
              </a:rPr>
              <a:t>it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60">
                <a:solidFill>
                  <a:srgbClr val="292E3A"/>
                </a:solidFill>
                <a:latin typeface="Tahoma"/>
                <a:cs typeface="Tahoma"/>
              </a:rPr>
              <a:t>helps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10">
                <a:solidFill>
                  <a:srgbClr val="292E3A"/>
                </a:solidFill>
                <a:latin typeface="Tahoma"/>
                <a:cs typeface="Tahoma"/>
              </a:rPr>
              <a:t>anticipate </a:t>
            </a:r>
            <a:r>
              <a:rPr dirty="0" sz="4100" spc="-70">
                <a:solidFill>
                  <a:srgbClr val="292E3A"/>
                </a:solidFill>
                <a:latin typeface="Tahoma"/>
                <a:cs typeface="Tahoma"/>
              </a:rPr>
              <a:t>future</a:t>
            </a:r>
            <a:r>
              <a:rPr dirty="0" sz="4100" spc="-1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60">
                <a:solidFill>
                  <a:srgbClr val="292E3A"/>
                </a:solidFill>
                <a:latin typeface="Tahoma"/>
                <a:cs typeface="Tahoma"/>
              </a:rPr>
              <a:t>values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5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prepare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20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90">
                <a:solidFill>
                  <a:srgbClr val="292E3A"/>
                </a:solidFill>
                <a:latin typeface="Tahoma"/>
                <a:cs typeface="Tahoma"/>
              </a:rPr>
              <a:t>changes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in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demand</a:t>
            </a:r>
            <a:r>
              <a:rPr dirty="0" sz="41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or</a:t>
            </a:r>
            <a:r>
              <a:rPr dirty="0" sz="4100" spc="-1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10">
                <a:solidFill>
                  <a:srgbClr val="292E3A"/>
                </a:solidFill>
                <a:latin typeface="Tahoma"/>
                <a:cs typeface="Tahoma"/>
              </a:rPr>
              <a:t>behavior.</a:t>
            </a:r>
            <a:endParaRPr sz="4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4100">
              <a:latin typeface="Tahoma"/>
              <a:cs typeface="Tahoma"/>
            </a:endParaRPr>
          </a:p>
          <a:p>
            <a:pPr marL="12700" marR="255904">
              <a:lnSpc>
                <a:spcPct val="115900"/>
              </a:lnSpc>
            </a:pPr>
            <a:r>
              <a:rPr dirty="0" sz="4100" spc="70">
                <a:solidFill>
                  <a:srgbClr val="292E3A"/>
                </a:solidFill>
                <a:latin typeface="Tahoma"/>
                <a:cs typeface="Tahoma"/>
              </a:rPr>
              <a:t>This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75">
                <a:solidFill>
                  <a:srgbClr val="292E3A"/>
                </a:solidFill>
                <a:latin typeface="Tahoma"/>
                <a:cs typeface="Tahoma"/>
              </a:rPr>
              <a:t>analysis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100">
                <a:solidFill>
                  <a:srgbClr val="292E3A"/>
                </a:solidFill>
                <a:latin typeface="Tahoma"/>
                <a:cs typeface="Tahoma"/>
              </a:rPr>
              <a:t>can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60">
                <a:solidFill>
                  <a:srgbClr val="292E3A"/>
                </a:solidFill>
                <a:latin typeface="Tahoma"/>
                <a:cs typeface="Tahoma"/>
              </a:rPr>
              <a:t>be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applied</a:t>
            </a:r>
            <a:r>
              <a:rPr dirty="0" sz="4100" spc="-10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optimize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strategies,</a:t>
            </a:r>
            <a:r>
              <a:rPr dirty="0" sz="41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45">
                <a:solidFill>
                  <a:srgbClr val="292E3A"/>
                </a:solidFill>
                <a:latin typeface="Tahoma"/>
                <a:cs typeface="Tahoma"/>
              </a:rPr>
              <a:t>resource</a:t>
            </a:r>
            <a:r>
              <a:rPr dirty="0" sz="4100" spc="-10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-10">
                <a:solidFill>
                  <a:srgbClr val="292E3A"/>
                </a:solidFill>
                <a:latin typeface="Tahoma"/>
                <a:cs typeface="Tahoma"/>
              </a:rPr>
              <a:t>allocation, </a:t>
            </a:r>
            <a:r>
              <a:rPr dirty="0" sz="4100" spc="5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4100" spc="-1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planning,</a:t>
            </a:r>
            <a:r>
              <a:rPr dirty="0" sz="41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ensuring</a:t>
            </a:r>
            <a:r>
              <a:rPr dirty="0" sz="41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more</a:t>
            </a:r>
            <a:r>
              <a:rPr dirty="0" sz="41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informed</a:t>
            </a:r>
            <a:r>
              <a:rPr dirty="0" sz="41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5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41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>
                <a:solidFill>
                  <a:srgbClr val="292E3A"/>
                </a:solidFill>
                <a:latin typeface="Tahoma"/>
                <a:cs typeface="Tahoma"/>
              </a:rPr>
              <a:t>effective</a:t>
            </a:r>
            <a:r>
              <a:rPr dirty="0" sz="41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90">
                <a:solidFill>
                  <a:srgbClr val="292E3A"/>
                </a:solidFill>
                <a:latin typeface="Tahoma"/>
                <a:cs typeface="Tahoma"/>
              </a:rPr>
              <a:t>business</a:t>
            </a:r>
            <a:r>
              <a:rPr dirty="0" sz="41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4100" spc="50">
                <a:solidFill>
                  <a:srgbClr val="292E3A"/>
                </a:solidFill>
                <a:latin typeface="Tahoma"/>
                <a:cs typeface="Tahoma"/>
              </a:rPr>
              <a:t>decisions.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84847" y="911256"/>
            <a:ext cx="600075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59847" y="0"/>
            <a:ext cx="1168192" cy="4893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585457"/>
            <a:ext cx="18288000" cy="3702050"/>
          </a:xfrm>
          <a:custGeom>
            <a:avLst/>
            <a:gdLst/>
            <a:ahLst/>
            <a:cxnLst/>
            <a:rect l="l" t="t" r="r" b="b"/>
            <a:pathLst>
              <a:path w="18288000" h="3702050">
                <a:moveTo>
                  <a:pt x="0" y="3701541"/>
                </a:moveTo>
                <a:lnTo>
                  <a:pt x="18287998" y="3701541"/>
                </a:lnTo>
                <a:lnTo>
                  <a:pt x="18287998" y="0"/>
                </a:lnTo>
                <a:lnTo>
                  <a:pt x="0" y="0"/>
                </a:lnTo>
                <a:lnTo>
                  <a:pt x="0" y="3701541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288000" cy="6585584"/>
            <a:chOff x="0" y="0"/>
            <a:chExt cx="18288000" cy="6585584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8288000" cy="4046220"/>
            </a:xfrm>
            <a:custGeom>
              <a:avLst/>
              <a:gdLst/>
              <a:ahLst/>
              <a:cxnLst/>
              <a:rect l="l" t="t" r="r" b="b"/>
              <a:pathLst>
                <a:path w="18288000" h="4046220">
                  <a:moveTo>
                    <a:pt x="0" y="4045620"/>
                  </a:moveTo>
                  <a:lnTo>
                    <a:pt x="18287998" y="4045620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4045620"/>
                  </a:lnTo>
                  <a:close/>
                </a:path>
              </a:pathLst>
            </a:custGeom>
            <a:solidFill>
              <a:srgbClr val="1538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49899" cy="37718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4045620"/>
              <a:ext cx="18285460" cy="2540000"/>
            </a:xfrm>
            <a:custGeom>
              <a:avLst/>
              <a:gdLst/>
              <a:ahLst/>
              <a:cxnLst/>
              <a:rect l="l" t="t" r="r" b="b"/>
              <a:pathLst>
                <a:path w="18285460" h="2540000">
                  <a:moveTo>
                    <a:pt x="18284847" y="2539837"/>
                  </a:moveTo>
                  <a:lnTo>
                    <a:pt x="0" y="2539837"/>
                  </a:lnTo>
                  <a:lnTo>
                    <a:pt x="0" y="0"/>
                  </a:lnTo>
                  <a:lnTo>
                    <a:pt x="18284847" y="0"/>
                  </a:lnTo>
                  <a:lnTo>
                    <a:pt x="18284847" y="253983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0" y="6585458"/>
            <a:ext cx="18288000" cy="3702050"/>
            <a:chOff x="0" y="6585458"/>
            <a:chExt cx="18288000" cy="370205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585458"/>
              <a:ext cx="18287999" cy="370154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63540" y="4737699"/>
            <a:ext cx="695198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i="1">
                <a:solidFill>
                  <a:srgbClr val="292E3A"/>
                </a:solidFill>
                <a:latin typeface="Arial"/>
                <a:cs typeface="Arial"/>
              </a:rPr>
              <a:t>THANK</a:t>
            </a:r>
            <a:r>
              <a:rPr dirty="0" sz="9200" spc="-440" i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9200" spc="-25" i="1">
                <a:solidFill>
                  <a:srgbClr val="292E3A"/>
                </a:solidFill>
                <a:latin typeface="Arial"/>
                <a:cs typeface="Arial"/>
              </a:rPr>
              <a:t>YOU</a:t>
            </a:r>
            <a:endParaRPr sz="9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7718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910177"/>
              <a:ext cx="18288000" cy="7377430"/>
            </a:xfrm>
            <a:custGeom>
              <a:avLst/>
              <a:gdLst/>
              <a:ahLst/>
              <a:cxnLst/>
              <a:rect l="l" t="t" r="r" b="b"/>
              <a:pathLst>
                <a:path w="18288000" h="7377430">
                  <a:moveTo>
                    <a:pt x="18287999" y="7376822"/>
                  </a:moveTo>
                  <a:lnTo>
                    <a:pt x="0" y="7376822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737682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2643" rIns="0" bIns="0" rtlCol="0" vert="horz">
            <a:spAutoFit/>
          </a:bodyPr>
          <a:lstStyle/>
          <a:p>
            <a:pPr marL="3090545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CONTENTS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5087490" y="0"/>
            <a:ext cx="4737735" cy="10287000"/>
            <a:chOff x="5087490" y="0"/>
            <a:chExt cx="4737735" cy="102870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7490" y="3726801"/>
              <a:ext cx="228600" cy="2285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7490" y="4650726"/>
              <a:ext cx="228600" cy="2285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7490" y="5574651"/>
              <a:ext cx="228600" cy="2285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7490" y="6498576"/>
              <a:ext cx="228600" cy="2285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7490" y="7422500"/>
              <a:ext cx="228600" cy="2285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7490" y="8346425"/>
              <a:ext cx="228600" cy="2285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7490" y="9270351"/>
              <a:ext cx="228600" cy="228598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5597326" y="3265150"/>
            <a:ext cx="7137400" cy="649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91210">
              <a:lnSpc>
                <a:spcPct val="116599"/>
              </a:lnSpc>
              <a:spcBef>
                <a:spcPts val="100"/>
              </a:spcBef>
            </a:pPr>
            <a:r>
              <a:rPr dirty="0" sz="5200" spc="-150">
                <a:latin typeface="Arial Black"/>
                <a:cs typeface="Arial Black"/>
              </a:rPr>
              <a:t>Introduction </a:t>
            </a:r>
            <a:r>
              <a:rPr dirty="0" sz="5200" spc="-265">
                <a:latin typeface="Arial Black"/>
                <a:cs typeface="Arial Black"/>
              </a:rPr>
              <a:t>Problem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45">
                <a:latin typeface="Arial Black"/>
                <a:cs typeface="Arial Black"/>
              </a:rPr>
              <a:t>Statement </a:t>
            </a:r>
            <a:r>
              <a:rPr dirty="0" sz="5200" spc="-350">
                <a:latin typeface="Arial Black"/>
                <a:cs typeface="Arial Black"/>
              </a:rPr>
              <a:t>Objectives </a:t>
            </a:r>
            <a:r>
              <a:rPr dirty="0" sz="5200" spc="-145">
                <a:latin typeface="Arial Black"/>
                <a:cs typeface="Arial Black"/>
              </a:rPr>
              <a:t>Methodology</a:t>
            </a:r>
            <a:endParaRPr sz="5200">
              <a:latin typeface="Arial Black"/>
              <a:cs typeface="Arial Black"/>
            </a:endParaRPr>
          </a:p>
          <a:p>
            <a:pPr marL="12700" marR="5080">
              <a:lnSpc>
                <a:spcPct val="116599"/>
              </a:lnSpc>
            </a:pPr>
            <a:r>
              <a:rPr dirty="0" sz="5200" spc="-440">
                <a:latin typeface="Arial Black"/>
                <a:cs typeface="Arial Black"/>
              </a:rPr>
              <a:t>Time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420">
                <a:latin typeface="Arial Black"/>
                <a:cs typeface="Arial Black"/>
              </a:rPr>
              <a:t>series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05">
                <a:latin typeface="Arial Black"/>
                <a:cs typeface="Arial Black"/>
              </a:rPr>
              <a:t>modeling </a:t>
            </a:r>
            <a:r>
              <a:rPr dirty="0" sz="5200" spc="-345">
                <a:latin typeface="Arial Black"/>
                <a:cs typeface="Arial Black"/>
              </a:rPr>
              <a:t>Visualisation</a:t>
            </a:r>
            <a:r>
              <a:rPr dirty="0" sz="5200" spc="-505">
                <a:latin typeface="Arial Black"/>
                <a:cs typeface="Arial Black"/>
              </a:rPr>
              <a:t> </a:t>
            </a:r>
            <a:r>
              <a:rPr dirty="0" sz="5200" spc="-409">
                <a:latin typeface="Arial Black"/>
                <a:cs typeface="Arial Black"/>
              </a:rPr>
              <a:t>Forecast </a:t>
            </a:r>
            <a:r>
              <a:rPr dirty="0" sz="5200" spc="-325">
                <a:latin typeface="Arial Black"/>
                <a:cs typeface="Arial Black"/>
              </a:rPr>
              <a:t>Conclusion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8288000" cy="3340100"/>
            </a:xfrm>
            <a:custGeom>
              <a:avLst/>
              <a:gdLst/>
              <a:ahLst/>
              <a:cxnLst/>
              <a:rect l="l" t="t" r="r" b="b"/>
              <a:pathLst>
                <a:path w="18288000" h="3340100">
                  <a:moveTo>
                    <a:pt x="0" y="3339811"/>
                  </a:moveTo>
                  <a:lnTo>
                    <a:pt x="18287998" y="3339811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3339811"/>
                  </a:lnTo>
                  <a:close/>
                </a:path>
              </a:pathLst>
            </a:custGeom>
            <a:solidFill>
              <a:srgbClr val="1538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78474" cy="31337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3339810"/>
              <a:ext cx="18288000" cy="6947534"/>
            </a:xfrm>
            <a:custGeom>
              <a:avLst/>
              <a:gdLst/>
              <a:ahLst/>
              <a:cxnLst/>
              <a:rect l="l" t="t" r="r" b="b"/>
              <a:pathLst>
                <a:path w="18288000" h="6947534">
                  <a:moveTo>
                    <a:pt x="18287999" y="6947188"/>
                  </a:moveTo>
                  <a:lnTo>
                    <a:pt x="0" y="6947188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694718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4324" rIns="0" bIns="0" rtlCol="0" vert="horz">
            <a:spAutoFit/>
          </a:bodyPr>
          <a:lstStyle/>
          <a:p>
            <a:pPr marL="2393315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INTRODUCTION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57012" y="0"/>
            <a:ext cx="9168130" cy="10287000"/>
            <a:chOff x="657012" y="0"/>
            <a:chExt cx="9168130" cy="1028700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012" y="4024590"/>
              <a:ext cx="171449" cy="1714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012" y="7405965"/>
              <a:ext cx="171449" cy="17144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057757" y="3689622"/>
            <a:ext cx="17134205" cy="543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2740">
              <a:lnSpc>
                <a:spcPct val="116799"/>
              </a:lnSpc>
              <a:spcBef>
                <a:spcPts val="95"/>
              </a:spcBef>
            </a:pPr>
            <a:r>
              <a:rPr dirty="0" sz="3800" spc="-254">
                <a:latin typeface="Arial Black"/>
                <a:cs typeface="Arial Black"/>
              </a:rPr>
              <a:t>Retail</a:t>
            </a:r>
            <a:r>
              <a:rPr dirty="0" sz="3800" spc="-340">
                <a:latin typeface="Arial Black"/>
                <a:cs typeface="Arial Black"/>
              </a:rPr>
              <a:t> </a:t>
            </a:r>
            <a:r>
              <a:rPr dirty="0" sz="3800" spc="-310">
                <a:latin typeface="Arial Black"/>
                <a:cs typeface="Arial Black"/>
              </a:rPr>
              <a:t>businesses</a:t>
            </a:r>
            <a:r>
              <a:rPr dirty="0" sz="3800" spc="-340">
                <a:latin typeface="Arial Black"/>
                <a:cs typeface="Arial Black"/>
              </a:rPr>
              <a:t> </a:t>
            </a:r>
            <a:r>
              <a:rPr dirty="0" sz="3800" spc="-290">
                <a:latin typeface="Arial Black"/>
                <a:cs typeface="Arial Black"/>
              </a:rPr>
              <a:t>face</a:t>
            </a:r>
            <a:r>
              <a:rPr dirty="0" sz="3800" spc="-340">
                <a:latin typeface="Arial Black"/>
                <a:cs typeface="Arial Black"/>
              </a:rPr>
              <a:t> </a:t>
            </a:r>
            <a:r>
              <a:rPr dirty="0" sz="3800" spc="-245">
                <a:latin typeface="Arial Black"/>
                <a:cs typeface="Arial Black"/>
              </a:rPr>
              <a:t>significant</a:t>
            </a:r>
            <a:r>
              <a:rPr dirty="0" sz="3800" spc="-340">
                <a:latin typeface="Arial Black"/>
                <a:cs typeface="Arial Black"/>
              </a:rPr>
              <a:t> </a:t>
            </a:r>
            <a:r>
              <a:rPr dirty="0" sz="3800" spc="-285">
                <a:latin typeface="Arial Black"/>
                <a:cs typeface="Arial Black"/>
              </a:rPr>
              <a:t>challenges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165">
                <a:latin typeface="Arial Black"/>
                <a:cs typeface="Arial Black"/>
              </a:rPr>
              <a:t>in</a:t>
            </a:r>
            <a:r>
              <a:rPr dirty="0" sz="3800" spc="-340">
                <a:latin typeface="Arial Black"/>
                <a:cs typeface="Arial Black"/>
              </a:rPr>
              <a:t> </a:t>
            </a:r>
            <a:r>
              <a:rPr dirty="0" sz="3800" spc="-260">
                <a:latin typeface="Arial Black"/>
                <a:cs typeface="Arial Black"/>
              </a:rPr>
              <a:t>accurately</a:t>
            </a:r>
            <a:r>
              <a:rPr dirty="0" sz="3800" spc="-340">
                <a:latin typeface="Arial Black"/>
                <a:cs typeface="Arial Black"/>
              </a:rPr>
              <a:t> </a:t>
            </a:r>
            <a:r>
              <a:rPr dirty="0" sz="3800" spc="-95">
                <a:latin typeface="Arial Black"/>
                <a:cs typeface="Arial Black"/>
              </a:rPr>
              <a:t>forecasting </a:t>
            </a:r>
            <a:r>
              <a:rPr dirty="0" sz="3800" spc="-235">
                <a:latin typeface="Arial Black"/>
                <a:cs typeface="Arial Black"/>
              </a:rPr>
              <a:t>demand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215">
                <a:latin typeface="Arial Black"/>
                <a:cs typeface="Arial Black"/>
              </a:rPr>
              <a:t>due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135">
                <a:latin typeface="Arial Black"/>
                <a:cs typeface="Arial Black"/>
              </a:rPr>
              <a:t>to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160">
                <a:latin typeface="Arial Black"/>
                <a:cs typeface="Arial Black"/>
              </a:rPr>
              <a:t>rapidly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285">
                <a:latin typeface="Arial Black"/>
                <a:cs typeface="Arial Black"/>
              </a:rPr>
              <a:t>changing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280">
                <a:latin typeface="Arial Black"/>
                <a:cs typeface="Arial Black"/>
              </a:rPr>
              <a:t>market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15">
                <a:latin typeface="Arial Black"/>
                <a:cs typeface="Arial Black"/>
              </a:rPr>
              <a:t>conditions,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204">
                <a:latin typeface="Arial Black"/>
                <a:cs typeface="Arial Black"/>
              </a:rPr>
              <a:t>evolving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270">
                <a:latin typeface="Arial Black"/>
                <a:cs typeface="Arial Black"/>
              </a:rPr>
              <a:t>consumer </a:t>
            </a:r>
            <a:r>
              <a:rPr dirty="0" sz="3800" spc="-250">
                <a:latin typeface="Arial Black"/>
                <a:cs typeface="Arial Black"/>
              </a:rPr>
              <a:t>preferences,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220">
                <a:latin typeface="Arial Black"/>
                <a:cs typeface="Arial Black"/>
              </a:rPr>
              <a:t>and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65">
                <a:latin typeface="Arial Black"/>
                <a:cs typeface="Arial Black"/>
              </a:rPr>
              <a:t>external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40">
                <a:latin typeface="Arial Black"/>
                <a:cs typeface="Arial Black"/>
              </a:rPr>
              <a:t>factors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70">
                <a:latin typeface="Arial Black"/>
                <a:cs typeface="Arial Black"/>
              </a:rPr>
              <a:t>like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65">
                <a:latin typeface="Arial Black"/>
                <a:cs typeface="Arial Black"/>
              </a:rPr>
              <a:t>economic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29">
                <a:latin typeface="Arial Black"/>
                <a:cs typeface="Arial Black"/>
              </a:rPr>
              <a:t>shifts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20">
                <a:latin typeface="Arial Black"/>
                <a:cs typeface="Arial Black"/>
              </a:rPr>
              <a:t>and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315">
                <a:latin typeface="Arial Black"/>
                <a:cs typeface="Arial Black"/>
              </a:rPr>
              <a:t>seasonal </a:t>
            </a:r>
            <a:r>
              <a:rPr dirty="0" sz="3800" spc="-65">
                <a:latin typeface="Arial Black"/>
                <a:cs typeface="Arial Black"/>
              </a:rPr>
              <a:t>trends.</a:t>
            </a:r>
            <a:endParaRPr sz="3800">
              <a:latin typeface="Arial Black"/>
              <a:cs typeface="Arial Black"/>
            </a:endParaRPr>
          </a:p>
          <a:p>
            <a:pPr marL="12700" marR="5080" indent="114300">
              <a:lnSpc>
                <a:spcPct val="116799"/>
              </a:lnSpc>
              <a:spcBef>
                <a:spcPts val="5325"/>
              </a:spcBef>
            </a:pPr>
            <a:r>
              <a:rPr dirty="0" sz="3800" spc="-225">
                <a:latin typeface="Arial Black"/>
                <a:cs typeface="Arial Black"/>
              </a:rPr>
              <a:t>By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35">
                <a:latin typeface="Arial Black"/>
                <a:cs typeface="Arial Black"/>
              </a:rPr>
              <a:t>integrating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60">
                <a:latin typeface="Arial Black"/>
                <a:cs typeface="Arial Black"/>
              </a:rPr>
              <a:t>advanced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75">
                <a:latin typeface="Arial Black"/>
                <a:cs typeface="Arial Black"/>
              </a:rPr>
              <a:t>machine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29">
                <a:latin typeface="Arial Black"/>
                <a:cs typeface="Arial Black"/>
              </a:rPr>
              <a:t>learning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40">
                <a:latin typeface="Arial Black"/>
                <a:cs typeface="Arial Black"/>
              </a:rPr>
              <a:t>models,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310">
                <a:latin typeface="Arial Black"/>
                <a:cs typeface="Arial Black"/>
              </a:rPr>
              <a:t>businesses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325">
                <a:latin typeface="Arial Black"/>
                <a:cs typeface="Arial Black"/>
              </a:rPr>
              <a:t>can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390">
                <a:latin typeface="Arial Black"/>
                <a:cs typeface="Arial Black"/>
              </a:rPr>
              <a:t>make </a:t>
            </a:r>
            <a:r>
              <a:rPr dirty="0" sz="3800" spc="-250">
                <a:latin typeface="Arial Black"/>
                <a:cs typeface="Arial Black"/>
              </a:rPr>
              <a:t>smarter,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165">
                <a:latin typeface="Arial Black"/>
                <a:cs typeface="Arial Black"/>
              </a:rPr>
              <a:t>data-</a:t>
            </a:r>
            <a:r>
              <a:rPr dirty="0" sz="3800" spc="-175">
                <a:latin typeface="Arial Black"/>
                <a:cs typeface="Arial Black"/>
              </a:rPr>
              <a:t>driven</a:t>
            </a:r>
            <a:r>
              <a:rPr dirty="0" sz="3800" spc="-325">
                <a:latin typeface="Arial Black"/>
                <a:cs typeface="Arial Black"/>
              </a:rPr>
              <a:t> </a:t>
            </a:r>
            <a:r>
              <a:rPr dirty="0" sz="3800" spc="-270">
                <a:latin typeface="Arial Black"/>
                <a:cs typeface="Arial Black"/>
              </a:rPr>
              <a:t>decisions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135">
                <a:latin typeface="Arial Black"/>
                <a:cs typeface="Arial Black"/>
              </a:rPr>
              <a:t>to</a:t>
            </a:r>
            <a:r>
              <a:rPr dirty="0" sz="3800" spc="-325">
                <a:latin typeface="Arial Black"/>
                <a:cs typeface="Arial Black"/>
              </a:rPr>
              <a:t> </a:t>
            </a:r>
            <a:r>
              <a:rPr dirty="0" sz="3800" spc="-200">
                <a:latin typeface="Arial Black"/>
                <a:cs typeface="Arial Black"/>
              </a:rPr>
              <a:t>optimize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175">
                <a:latin typeface="Arial Black"/>
                <a:cs typeface="Arial Black"/>
              </a:rPr>
              <a:t>inventory,</a:t>
            </a:r>
            <a:r>
              <a:rPr dirty="0" sz="3800" spc="-325">
                <a:latin typeface="Arial Black"/>
                <a:cs typeface="Arial Black"/>
              </a:rPr>
              <a:t> </a:t>
            </a:r>
            <a:r>
              <a:rPr dirty="0" sz="3800" spc="-254">
                <a:latin typeface="Arial Black"/>
                <a:cs typeface="Arial Black"/>
              </a:rPr>
              <a:t>reduce</a:t>
            </a:r>
            <a:r>
              <a:rPr dirty="0" sz="3800" spc="-325">
                <a:latin typeface="Arial Black"/>
                <a:cs typeface="Arial Black"/>
              </a:rPr>
              <a:t> </a:t>
            </a:r>
            <a:r>
              <a:rPr dirty="0" sz="3800" spc="-305">
                <a:latin typeface="Arial Black"/>
                <a:cs typeface="Arial Black"/>
              </a:rPr>
              <a:t>costs,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5">
                <a:latin typeface="Arial Black"/>
                <a:cs typeface="Arial Black"/>
              </a:rPr>
              <a:t>and </a:t>
            </a:r>
            <a:r>
              <a:rPr dirty="0" sz="3800" spc="-250">
                <a:latin typeface="Arial Black"/>
                <a:cs typeface="Arial Black"/>
              </a:rPr>
              <a:t>align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270">
                <a:latin typeface="Arial Black"/>
                <a:cs typeface="Arial Black"/>
              </a:rPr>
              <a:t>marketing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85">
                <a:latin typeface="Arial Black"/>
                <a:cs typeface="Arial Black"/>
              </a:rPr>
              <a:t>strategies</a:t>
            </a:r>
            <a:r>
              <a:rPr dirty="0" sz="3800" spc="-335">
                <a:latin typeface="Arial Black"/>
                <a:cs typeface="Arial Black"/>
              </a:rPr>
              <a:t> </a:t>
            </a:r>
            <a:r>
              <a:rPr dirty="0" sz="3800" spc="-260">
                <a:latin typeface="Arial Black"/>
                <a:cs typeface="Arial Black"/>
              </a:rPr>
              <a:t>with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229">
                <a:latin typeface="Arial Black"/>
                <a:cs typeface="Arial Black"/>
              </a:rPr>
              <a:t>anticipated</a:t>
            </a:r>
            <a:r>
              <a:rPr dirty="0" sz="3800" spc="-330">
                <a:latin typeface="Arial Black"/>
                <a:cs typeface="Arial Black"/>
              </a:rPr>
              <a:t> </a:t>
            </a:r>
            <a:r>
              <a:rPr dirty="0" sz="3800" spc="-10">
                <a:latin typeface="Arial Black"/>
                <a:cs typeface="Arial Black"/>
              </a:rPr>
              <a:t>demand.</a:t>
            </a:r>
            <a:endParaRPr sz="3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8288000" cy="3183255"/>
            </a:xfrm>
            <a:custGeom>
              <a:avLst/>
              <a:gdLst/>
              <a:ahLst/>
              <a:cxnLst/>
              <a:rect l="l" t="t" r="r" b="b"/>
              <a:pathLst>
                <a:path w="18288000" h="3183255">
                  <a:moveTo>
                    <a:pt x="0" y="3182684"/>
                  </a:moveTo>
                  <a:lnTo>
                    <a:pt x="18287998" y="3182684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3182684"/>
                  </a:lnTo>
                  <a:close/>
                </a:path>
              </a:pathLst>
            </a:custGeom>
            <a:solidFill>
              <a:srgbClr val="1538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78474" cy="30479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3182684"/>
              <a:ext cx="18288635" cy="7104380"/>
            </a:xfrm>
            <a:custGeom>
              <a:avLst/>
              <a:gdLst/>
              <a:ahLst/>
              <a:cxnLst/>
              <a:rect l="l" t="t" r="r" b="b"/>
              <a:pathLst>
                <a:path w="18288635" h="7104380">
                  <a:moveTo>
                    <a:pt x="18288061" y="7104315"/>
                  </a:moveTo>
                  <a:lnTo>
                    <a:pt x="0" y="7104315"/>
                  </a:lnTo>
                  <a:lnTo>
                    <a:pt x="0" y="0"/>
                  </a:lnTo>
                  <a:lnTo>
                    <a:pt x="18288061" y="0"/>
                  </a:lnTo>
                  <a:lnTo>
                    <a:pt x="18288061" y="710431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52253" y="1350221"/>
            <a:ext cx="975550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PROBLEM</a:t>
            </a:r>
            <a:r>
              <a:rPr dirty="0" spc="15"/>
              <a:t> </a:t>
            </a:r>
            <a:r>
              <a:rPr dirty="0" spc="-110"/>
              <a:t>STATEMENT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466724" y="0"/>
            <a:ext cx="9357995" cy="10287000"/>
            <a:chOff x="466724" y="0"/>
            <a:chExt cx="9357995" cy="1028700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7" y="9701126"/>
              <a:ext cx="1361313" cy="5858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4" y="4010691"/>
              <a:ext cx="133350" cy="1333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4" y="7553991"/>
              <a:ext cx="133350" cy="13334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7600"/>
              </a:lnSpc>
              <a:spcBef>
                <a:spcPts val="95"/>
              </a:spcBef>
            </a:pPr>
            <a:r>
              <a:rPr dirty="0" spc="85"/>
              <a:t>In</a:t>
            </a:r>
            <a:r>
              <a:rPr dirty="0" spc="830"/>
              <a:t> </a:t>
            </a:r>
            <a:r>
              <a:rPr dirty="0" spc="270"/>
              <a:t>the</a:t>
            </a:r>
            <a:r>
              <a:rPr dirty="0" spc="835"/>
              <a:t> </a:t>
            </a:r>
            <a:r>
              <a:rPr dirty="0" spc="-215"/>
              <a:t>E-</a:t>
            </a:r>
            <a:r>
              <a:rPr dirty="0" spc="145"/>
              <a:t>commerce</a:t>
            </a:r>
            <a:r>
              <a:rPr dirty="0" spc="830"/>
              <a:t> </a:t>
            </a:r>
            <a:r>
              <a:rPr dirty="0" spc="90"/>
              <a:t>industry,</a:t>
            </a:r>
            <a:r>
              <a:rPr dirty="0" spc="835"/>
              <a:t> </a:t>
            </a:r>
            <a:r>
              <a:rPr dirty="0" spc="105"/>
              <a:t>accurately</a:t>
            </a:r>
            <a:r>
              <a:rPr dirty="0" spc="830"/>
              <a:t> </a:t>
            </a:r>
            <a:r>
              <a:rPr dirty="0" spc="110"/>
              <a:t>forecasting</a:t>
            </a:r>
            <a:r>
              <a:rPr dirty="0" spc="835"/>
              <a:t> </a:t>
            </a:r>
            <a:r>
              <a:rPr dirty="0" spc="195"/>
              <a:t>product</a:t>
            </a:r>
            <a:r>
              <a:rPr dirty="0" spc="835"/>
              <a:t> </a:t>
            </a:r>
            <a:r>
              <a:rPr dirty="0" spc="180"/>
              <a:t>demand</a:t>
            </a:r>
            <a:r>
              <a:rPr dirty="0" spc="830"/>
              <a:t> </a:t>
            </a:r>
            <a:r>
              <a:rPr dirty="0" spc="-25"/>
              <a:t>is </a:t>
            </a:r>
            <a:r>
              <a:rPr dirty="0"/>
              <a:t>crucial</a:t>
            </a:r>
            <a:r>
              <a:rPr dirty="0" spc="484"/>
              <a:t> </a:t>
            </a:r>
            <a:r>
              <a:rPr dirty="0" spc="245"/>
              <a:t>for</a:t>
            </a:r>
            <a:r>
              <a:rPr dirty="0" spc="490"/>
              <a:t> </a:t>
            </a:r>
            <a:r>
              <a:rPr dirty="0" spc="140"/>
              <a:t>optimizing</a:t>
            </a:r>
            <a:r>
              <a:rPr dirty="0" spc="484"/>
              <a:t> </a:t>
            </a:r>
            <a:r>
              <a:rPr dirty="0" spc="135"/>
              <a:t>inventory,</a:t>
            </a:r>
            <a:r>
              <a:rPr dirty="0" spc="490"/>
              <a:t> </a:t>
            </a:r>
            <a:r>
              <a:rPr dirty="0" spc="90"/>
              <a:t>minimizing</a:t>
            </a:r>
            <a:r>
              <a:rPr dirty="0" spc="484"/>
              <a:t> </a:t>
            </a:r>
            <a:r>
              <a:rPr dirty="0"/>
              <a:t>costs,</a:t>
            </a:r>
            <a:r>
              <a:rPr dirty="0" spc="490"/>
              <a:t> </a:t>
            </a:r>
            <a:r>
              <a:rPr dirty="0" spc="145"/>
              <a:t>and</a:t>
            </a:r>
            <a:r>
              <a:rPr dirty="0" spc="490"/>
              <a:t> </a:t>
            </a:r>
            <a:r>
              <a:rPr dirty="0" spc="114"/>
              <a:t>maximizing</a:t>
            </a:r>
            <a:r>
              <a:rPr dirty="0" spc="484"/>
              <a:t> </a:t>
            </a:r>
            <a:r>
              <a:rPr dirty="0" spc="-10"/>
              <a:t>sales. </a:t>
            </a:r>
            <a:r>
              <a:rPr dirty="0" spc="160"/>
              <a:t>However,</a:t>
            </a:r>
            <a:r>
              <a:rPr dirty="0" spc="-15"/>
              <a:t>  </a:t>
            </a:r>
            <a:r>
              <a:rPr dirty="0" spc="180"/>
              <a:t>traditional</a:t>
            </a:r>
            <a:r>
              <a:rPr dirty="0" spc="-10"/>
              <a:t>  </a:t>
            </a:r>
            <a:r>
              <a:rPr dirty="0" spc="110"/>
              <a:t>forecasting</a:t>
            </a:r>
            <a:r>
              <a:rPr dirty="0" spc="-15"/>
              <a:t>  </a:t>
            </a:r>
            <a:r>
              <a:rPr dirty="0" spc="90"/>
              <a:t>approaches</a:t>
            </a:r>
            <a:r>
              <a:rPr dirty="0" spc="-10"/>
              <a:t>  </a:t>
            </a:r>
            <a:r>
              <a:rPr dirty="0" spc="265"/>
              <a:t>often</a:t>
            </a:r>
            <a:r>
              <a:rPr dirty="0" spc="-15"/>
              <a:t>  </a:t>
            </a:r>
            <a:r>
              <a:rPr dirty="0" spc="105"/>
              <a:t>fail</a:t>
            </a:r>
            <a:r>
              <a:rPr dirty="0" spc="-10"/>
              <a:t>  </a:t>
            </a:r>
            <a:r>
              <a:rPr dirty="0" spc="370"/>
              <a:t>to</a:t>
            </a:r>
            <a:r>
              <a:rPr dirty="0" spc="-15"/>
              <a:t>  </a:t>
            </a:r>
            <a:r>
              <a:rPr dirty="0" spc="130"/>
              <a:t>account</a:t>
            </a:r>
            <a:r>
              <a:rPr dirty="0" spc="-10"/>
              <a:t>  </a:t>
            </a:r>
            <a:r>
              <a:rPr dirty="0" spc="220"/>
              <a:t>for </a:t>
            </a:r>
            <a:r>
              <a:rPr dirty="0" spc="90"/>
              <a:t>dynamic</a:t>
            </a:r>
            <a:r>
              <a:rPr dirty="0" spc="175"/>
              <a:t>  </a:t>
            </a:r>
            <a:r>
              <a:rPr dirty="0" spc="140"/>
              <a:t>factors</a:t>
            </a:r>
            <a:r>
              <a:rPr dirty="0" spc="180"/>
              <a:t>  </a:t>
            </a:r>
            <a:r>
              <a:rPr dirty="0"/>
              <a:t>such</a:t>
            </a:r>
            <a:r>
              <a:rPr dirty="0" spc="175"/>
              <a:t>  </a:t>
            </a:r>
            <a:r>
              <a:rPr dirty="0"/>
              <a:t>as</a:t>
            </a:r>
            <a:r>
              <a:rPr dirty="0" spc="180"/>
              <a:t>  </a:t>
            </a:r>
            <a:r>
              <a:rPr dirty="0" spc="100"/>
              <a:t>online</a:t>
            </a:r>
            <a:r>
              <a:rPr dirty="0" spc="765"/>
              <a:t>    </a:t>
            </a:r>
            <a:r>
              <a:rPr dirty="0" spc="140"/>
              <a:t>customer</a:t>
            </a:r>
            <a:r>
              <a:rPr dirty="0" spc="180"/>
              <a:t>  </a:t>
            </a:r>
            <a:r>
              <a:rPr dirty="0" spc="125"/>
              <a:t>behavior</a:t>
            </a:r>
            <a:r>
              <a:rPr dirty="0" spc="180"/>
              <a:t>  </a:t>
            </a:r>
            <a:r>
              <a:rPr dirty="0" spc="145"/>
              <a:t>and</a:t>
            </a:r>
            <a:r>
              <a:rPr dirty="0" spc="175"/>
              <a:t>  marketing </a:t>
            </a:r>
            <a:r>
              <a:rPr dirty="0" spc="145"/>
              <a:t>performance.</a:t>
            </a:r>
          </a:p>
          <a:p>
            <a:pPr>
              <a:lnSpc>
                <a:spcPct val="100000"/>
              </a:lnSpc>
              <a:spcBef>
                <a:spcPts val="509"/>
              </a:spcBef>
            </a:pPr>
          </a:p>
          <a:p>
            <a:pPr algn="just" marL="12700" marR="5080">
              <a:lnSpc>
                <a:spcPct val="107600"/>
              </a:lnSpc>
              <a:spcBef>
                <a:spcPts val="5"/>
              </a:spcBef>
            </a:pPr>
            <a:r>
              <a:rPr dirty="0"/>
              <a:t>This</a:t>
            </a:r>
            <a:r>
              <a:rPr dirty="0" spc="80"/>
              <a:t>  </a:t>
            </a:r>
            <a:r>
              <a:rPr dirty="0" spc="170"/>
              <a:t>project</a:t>
            </a:r>
            <a:r>
              <a:rPr dirty="0" spc="85"/>
              <a:t>  </a:t>
            </a:r>
            <a:r>
              <a:rPr dirty="0"/>
              <a:t>addresses</a:t>
            </a:r>
            <a:r>
              <a:rPr dirty="0" spc="85"/>
              <a:t>  </a:t>
            </a:r>
            <a:r>
              <a:rPr dirty="0" spc="270"/>
              <a:t>the</a:t>
            </a:r>
            <a:r>
              <a:rPr dirty="0" spc="85"/>
              <a:t>  </a:t>
            </a:r>
            <a:r>
              <a:rPr dirty="0" spc="60"/>
              <a:t>challenge</a:t>
            </a:r>
            <a:r>
              <a:rPr dirty="0" spc="85"/>
              <a:t>  </a:t>
            </a:r>
            <a:r>
              <a:rPr dirty="0" spc="265"/>
              <a:t>of</a:t>
            </a:r>
            <a:r>
              <a:rPr dirty="0" spc="85"/>
              <a:t>  </a:t>
            </a:r>
            <a:r>
              <a:rPr dirty="0" spc="105"/>
              <a:t>developing</a:t>
            </a:r>
            <a:r>
              <a:rPr dirty="0" spc="80"/>
              <a:t>  </a:t>
            </a:r>
            <a:r>
              <a:rPr dirty="0" spc="120"/>
              <a:t>a</a:t>
            </a:r>
            <a:r>
              <a:rPr dirty="0" spc="85"/>
              <a:t>  </a:t>
            </a:r>
            <a:r>
              <a:rPr dirty="0" spc="145"/>
              <a:t>robust</a:t>
            </a:r>
            <a:r>
              <a:rPr dirty="0" spc="85"/>
              <a:t>  </a:t>
            </a:r>
            <a:r>
              <a:rPr dirty="0" spc="170"/>
              <a:t>demand </a:t>
            </a:r>
            <a:r>
              <a:rPr dirty="0" spc="110"/>
              <a:t>forecasting</a:t>
            </a:r>
            <a:r>
              <a:rPr dirty="0" spc="280"/>
              <a:t>  </a:t>
            </a:r>
            <a:r>
              <a:rPr dirty="0" spc="175"/>
              <a:t>model</a:t>
            </a:r>
            <a:r>
              <a:rPr dirty="0" spc="280"/>
              <a:t>  </a:t>
            </a:r>
            <a:r>
              <a:rPr dirty="0" spc="320"/>
              <a:t>that</a:t>
            </a:r>
            <a:r>
              <a:rPr dirty="0" spc="280"/>
              <a:t>  </a:t>
            </a:r>
            <a:r>
              <a:rPr dirty="0" spc="145"/>
              <a:t>integrates</a:t>
            </a:r>
            <a:r>
              <a:rPr dirty="0" spc="285"/>
              <a:t>  </a:t>
            </a:r>
            <a:r>
              <a:rPr dirty="0" spc="75"/>
              <a:t>historical</a:t>
            </a:r>
            <a:r>
              <a:rPr dirty="0" spc="280"/>
              <a:t>  </a:t>
            </a:r>
            <a:r>
              <a:rPr dirty="0"/>
              <a:t>sales</a:t>
            </a:r>
            <a:r>
              <a:rPr dirty="0" spc="280"/>
              <a:t>  </a:t>
            </a:r>
            <a:r>
              <a:rPr dirty="0" spc="235"/>
              <a:t>data</a:t>
            </a:r>
            <a:r>
              <a:rPr dirty="0" spc="280"/>
              <a:t>  </a:t>
            </a:r>
            <a:r>
              <a:rPr dirty="0" spc="265"/>
              <a:t>with</a:t>
            </a:r>
            <a:r>
              <a:rPr dirty="0" spc="285"/>
              <a:t>  </a:t>
            </a:r>
            <a:r>
              <a:rPr dirty="0" spc="65"/>
              <a:t>Google </a:t>
            </a:r>
            <a:r>
              <a:rPr dirty="0" spc="55"/>
              <a:t>Analytics</a:t>
            </a:r>
            <a:r>
              <a:rPr dirty="0"/>
              <a:t> </a:t>
            </a:r>
            <a:r>
              <a:rPr dirty="0" spc="-95"/>
              <a:t>KPIs,</a:t>
            </a:r>
            <a:r>
              <a:rPr dirty="0" spc="15"/>
              <a:t> </a:t>
            </a:r>
            <a:r>
              <a:rPr dirty="0"/>
              <a:t>such</a:t>
            </a:r>
            <a:r>
              <a:rPr dirty="0" spc="10"/>
              <a:t> </a:t>
            </a:r>
            <a:r>
              <a:rPr dirty="0"/>
              <a:t>as</a:t>
            </a:r>
            <a:r>
              <a:rPr dirty="0" spc="15"/>
              <a:t> </a:t>
            </a:r>
            <a:r>
              <a:rPr dirty="0" spc="75"/>
              <a:t>Google</a:t>
            </a:r>
            <a:r>
              <a:rPr dirty="0" spc="15"/>
              <a:t> </a:t>
            </a:r>
            <a:r>
              <a:rPr dirty="0"/>
              <a:t>clicks</a:t>
            </a:r>
            <a:r>
              <a:rPr dirty="0" spc="10"/>
              <a:t> </a:t>
            </a:r>
            <a:r>
              <a:rPr dirty="0" spc="145"/>
              <a:t>and</a:t>
            </a:r>
            <a:r>
              <a:rPr dirty="0" spc="15"/>
              <a:t> </a:t>
            </a:r>
            <a:r>
              <a:rPr dirty="0" spc="85"/>
              <a:t>Facebook</a:t>
            </a:r>
            <a:r>
              <a:rPr dirty="0" spc="10"/>
              <a:t> </a:t>
            </a:r>
            <a:r>
              <a:rPr dirty="0"/>
              <a:t>impressions,</a:t>
            </a:r>
            <a:r>
              <a:rPr dirty="0" spc="15"/>
              <a:t> </a:t>
            </a:r>
            <a:r>
              <a:rPr dirty="0" spc="370"/>
              <a:t>to</a:t>
            </a:r>
            <a:r>
              <a:rPr dirty="0" spc="15"/>
              <a:t> </a:t>
            </a:r>
            <a:r>
              <a:rPr dirty="0" spc="155"/>
              <a:t>predict </a:t>
            </a:r>
            <a:r>
              <a:rPr dirty="0" spc="240"/>
              <a:t>future</a:t>
            </a:r>
            <a:r>
              <a:rPr dirty="0" spc="20"/>
              <a:t> </a:t>
            </a:r>
            <a:r>
              <a:rPr dirty="0" spc="195"/>
              <a:t>product</a:t>
            </a:r>
            <a:r>
              <a:rPr dirty="0" spc="25"/>
              <a:t> </a:t>
            </a:r>
            <a:r>
              <a:rPr dirty="0" spc="180"/>
              <a:t>demand</a:t>
            </a:r>
            <a:r>
              <a:rPr dirty="0" spc="25"/>
              <a:t> </a:t>
            </a:r>
            <a:r>
              <a:rPr dirty="0" spc="135"/>
              <a:t>effectively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7718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3091849"/>
              <a:ext cx="18288000" cy="7195184"/>
            </a:xfrm>
            <a:custGeom>
              <a:avLst/>
              <a:gdLst/>
              <a:ahLst/>
              <a:cxnLst/>
              <a:rect l="l" t="t" r="r" b="b"/>
              <a:pathLst>
                <a:path w="18288000" h="7195184">
                  <a:moveTo>
                    <a:pt x="18287999" y="7195150"/>
                  </a:moveTo>
                  <a:lnTo>
                    <a:pt x="0" y="7195150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719515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4324" rIns="0" bIns="0" rtlCol="0" vert="horz">
            <a:spAutoFit/>
          </a:bodyPr>
          <a:lstStyle/>
          <a:p>
            <a:pPr marL="3282315">
              <a:lnSpc>
                <a:spcPct val="100000"/>
              </a:lnSpc>
              <a:spcBef>
                <a:spcPts val="100"/>
              </a:spcBef>
            </a:pPr>
            <a:r>
              <a:rPr dirty="0" spc="-420"/>
              <a:t>OBJECTIVES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1283958" y="0"/>
            <a:ext cx="8540750" cy="10287000"/>
            <a:chOff x="1283958" y="0"/>
            <a:chExt cx="8540750" cy="102870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3958" y="4170741"/>
              <a:ext cx="2461540" cy="246154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626032" y="4506621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5" h="1763395">
                  <a:moveTo>
                    <a:pt x="904108" y="1763235"/>
                  </a:moveTo>
                  <a:lnTo>
                    <a:pt x="859126" y="1763235"/>
                  </a:lnTo>
                  <a:lnTo>
                    <a:pt x="814397" y="1757952"/>
                  </a:lnTo>
                  <a:lnTo>
                    <a:pt x="770424" y="1747387"/>
                  </a:lnTo>
                  <a:lnTo>
                    <a:pt x="727715" y="1731540"/>
                  </a:lnTo>
                  <a:lnTo>
                    <a:pt x="686772" y="1710410"/>
                  </a:lnTo>
                  <a:lnTo>
                    <a:pt x="648102" y="1683997"/>
                  </a:lnTo>
                  <a:lnTo>
                    <a:pt x="612209" y="1652303"/>
                  </a:lnTo>
                  <a:lnTo>
                    <a:pt x="110932" y="1151025"/>
                  </a:lnTo>
                  <a:lnTo>
                    <a:pt x="79237" y="1115132"/>
                  </a:lnTo>
                  <a:lnTo>
                    <a:pt x="52824" y="1076462"/>
                  </a:lnTo>
                  <a:lnTo>
                    <a:pt x="31694" y="1035519"/>
                  </a:lnTo>
                  <a:lnTo>
                    <a:pt x="15847" y="992810"/>
                  </a:lnTo>
                  <a:lnTo>
                    <a:pt x="5282" y="948838"/>
                  </a:lnTo>
                  <a:lnTo>
                    <a:pt x="0" y="904108"/>
                  </a:lnTo>
                  <a:lnTo>
                    <a:pt x="0" y="859126"/>
                  </a:lnTo>
                  <a:lnTo>
                    <a:pt x="5282" y="814397"/>
                  </a:lnTo>
                  <a:lnTo>
                    <a:pt x="15847" y="770425"/>
                  </a:lnTo>
                  <a:lnTo>
                    <a:pt x="31694" y="727715"/>
                  </a:lnTo>
                  <a:lnTo>
                    <a:pt x="52824" y="686773"/>
                  </a:lnTo>
                  <a:lnTo>
                    <a:pt x="79237" y="648103"/>
                  </a:lnTo>
                  <a:lnTo>
                    <a:pt x="110932" y="612210"/>
                  </a:lnTo>
                  <a:lnTo>
                    <a:pt x="612209" y="110932"/>
                  </a:lnTo>
                  <a:lnTo>
                    <a:pt x="648102" y="79237"/>
                  </a:lnTo>
                  <a:lnTo>
                    <a:pt x="686772" y="52824"/>
                  </a:lnTo>
                  <a:lnTo>
                    <a:pt x="727715" y="31694"/>
                  </a:lnTo>
                  <a:lnTo>
                    <a:pt x="770424" y="15847"/>
                  </a:lnTo>
                  <a:lnTo>
                    <a:pt x="814397" y="5282"/>
                  </a:lnTo>
                  <a:lnTo>
                    <a:pt x="859126" y="0"/>
                  </a:lnTo>
                  <a:lnTo>
                    <a:pt x="904108" y="0"/>
                  </a:lnTo>
                  <a:lnTo>
                    <a:pt x="948837" y="5282"/>
                  </a:lnTo>
                  <a:lnTo>
                    <a:pt x="992809" y="15847"/>
                  </a:lnTo>
                  <a:lnTo>
                    <a:pt x="1035519" y="31694"/>
                  </a:lnTo>
                  <a:lnTo>
                    <a:pt x="1076462" y="52824"/>
                  </a:lnTo>
                  <a:lnTo>
                    <a:pt x="1115132" y="79237"/>
                  </a:lnTo>
                  <a:lnTo>
                    <a:pt x="1151025" y="110932"/>
                  </a:lnTo>
                  <a:lnTo>
                    <a:pt x="1652303" y="612210"/>
                  </a:lnTo>
                  <a:lnTo>
                    <a:pt x="1683998" y="648103"/>
                  </a:lnTo>
                  <a:lnTo>
                    <a:pt x="1710410" y="686773"/>
                  </a:lnTo>
                  <a:lnTo>
                    <a:pt x="1731540" y="727715"/>
                  </a:lnTo>
                  <a:lnTo>
                    <a:pt x="1747387" y="770425"/>
                  </a:lnTo>
                  <a:lnTo>
                    <a:pt x="1757952" y="814397"/>
                  </a:lnTo>
                  <a:lnTo>
                    <a:pt x="1763235" y="859126"/>
                  </a:lnTo>
                  <a:lnTo>
                    <a:pt x="1763235" y="904108"/>
                  </a:lnTo>
                  <a:lnTo>
                    <a:pt x="1757952" y="948838"/>
                  </a:lnTo>
                  <a:lnTo>
                    <a:pt x="1747387" y="992810"/>
                  </a:lnTo>
                  <a:lnTo>
                    <a:pt x="1731540" y="1035519"/>
                  </a:lnTo>
                  <a:lnTo>
                    <a:pt x="1710410" y="1076462"/>
                  </a:lnTo>
                  <a:lnTo>
                    <a:pt x="1683998" y="1115132"/>
                  </a:lnTo>
                  <a:lnTo>
                    <a:pt x="1652303" y="1151025"/>
                  </a:lnTo>
                  <a:lnTo>
                    <a:pt x="1151025" y="1652303"/>
                  </a:lnTo>
                  <a:lnTo>
                    <a:pt x="1115132" y="1683997"/>
                  </a:lnTo>
                  <a:lnTo>
                    <a:pt x="1076462" y="1710410"/>
                  </a:lnTo>
                  <a:lnTo>
                    <a:pt x="1035519" y="1731540"/>
                  </a:lnTo>
                  <a:lnTo>
                    <a:pt x="992809" y="1747387"/>
                  </a:lnTo>
                  <a:lnTo>
                    <a:pt x="948837" y="1757952"/>
                  </a:lnTo>
                  <a:lnTo>
                    <a:pt x="904108" y="1763235"/>
                  </a:lnTo>
                  <a:close/>
                </a:path>
              </a:pathLst>
            </a:custGeom>
            <a:solidFill>
              <a:srgbClr val="1538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421644" y="5107065"/>
            <a:ext cx="1720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7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761534" y="4170741"/>
            <a:ext cx="4453890" cy="2461895"/>
            <a:chOff x="3761534" y="4170741"/>
            <a:chExt cx="4453890" cy="2461895"/>
          </a:xfrm>
        </p:grpSpPr>
        <p:sp>
          <p:nvSpPr>
            <p:cNvPr id="13" name="object 13" descr=""/>
            <p:cNvSpPr/>
            <p:nvPr/>
          </p:nvSpPr>
          <p:spPr>
            <a:xfrm>
              <a:off x="3780584" y="4936853"/>
              <a:ext cx="2035175" cy="464820"/>
            </a:xfrm>
            <a:custGeom>
              <a:avLst/>
              <a:gdLst/>
              <a:ahLst/>
              <a:cxnLst/>
              <a:rect l="l" t="t" r="r" b="b"/>
              <a:pathLst>
                <a:path w="2035175" h="464820">
                  <a:moveTo>
                    <a:pt x="0" y="464725"/>
                  </a:moveTo>
                  <a:lnTo>
                    <a:pt x="2034673" y="0"/>
                  </a:lnTo>
                </a:path>
              </a:pathLst>
            </a:custGeom>
            <a:ln w="3809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009184" y="4936866"/>
              <a:ext cx="1710055" cy="464820"/>
            </a:xfrm>
            <a:custGeom>
              <a:avLst/>
              <a:gdLst/>
              <a:ahLst/>
              <a:cxnLst/>
              <a:rect l="l" t="t" r="r" b="b"/>
              <a:pathLst>
                <a:path w="1710054" h="464820">
                  <a:moveTo>
                    <a:pt x="0" y="0"/>
                  </a:moveTo>
                  <a:lnTo>
                    <a:pt x="1709666" y="464725"/>
                  </a:lnTo>
                </a:path>
              </a:pathLst>
            </a:custGeom>
            <a:ln w="3809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3790" y="4170741"/>
              <a:ext cx="2461540" cy="246154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099947" y="4519967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5" h="1763395">
                  <a:moveTo>
                    <a:pt x="904108" y="1763235"/>
                  </a:moveTo>
                  <a:lnTo>
                    <a:pt x="859126" y="1763235"/>
                  </a:lnTo>
                  <a:lnTo>
                    <a:pt x="814397" y="1757952"/>
                  </a:lnTo>
                  <a:lnTo>
                    <a:pt x="770425" y="1747387"/>
                  </a:lnTo>
                  <a:lnTo>
                    <a:pt x="727715" y="1731540"/>
                  </a:lnTo>
                  <a:lnTo>
                    <a:pt x="686773" y="1710410"/>
                  </a:lnTo>
                  <a:lnTo>
                    <a:pt x="648102" y="1683997"/>
                  </a:lnTo>
                  <a:lnTo>
                    <a:pt x="612209" y="1652303"/>
                  </a:lnTo>
                  <a:lnTo>
                    <a:pt x="110932" y="1151025"/>
                  </a:lnTo>
                  <a:lnTo>
                    <a:pt x="79237" y="1115132"/>
                  </a:lnTo>
                  <a:lnTo>
                    <a:pt x="52824" y="1076461"/>
                  </a:lnTo>
                  <a:lnTo>
                    <a:pt x="31694" y="1035519"/>
                  </a:lnTo>
                  <a:lnTo>
                    <a:pt x="15847" y="992809"/>
                  </a:lnTo>
                  <a:lnTo>
                    <a:pt x="5282" y="948838"/>
                  </a:lnTo>
                  <a:lnTo>
                    <a:pt x="0" y="904108"/>
                  </a:lnTo>
                  <a:lnTo>
                    <a:pt x="0" y="859126"/>
                  </a:lnTo>
                  <a:lnTo>
                    <a:pt x="5282" y="814397"/>
                  </a:lnTo>
                  <a:lnTo>
                    <a:pt x="15847" y="770425"/>
                  </a:lnTo>
                  <a:lnTo>
                    <a:pt x="31694" y="727715"/>
                  </a:lnTo>
                  <a:lnTo>
                    <a:pt x="52824" y="686773"/>
                  </a:lnTo>
                  <a:lnTo>
                    <a:pt x="79237" y="648103"/>
                  </a:lnTo>
                  <a:lnTo>
                    <a:pt x="110932" y="612210"/>
                  </a:lnTo>
                  <a:lnTo>
                    <a:pt x="612209" y="110932"/>
                  </a:lnTo>
                  <a:lnTo>
                    <a:pt x="648102" y="79237"/>
                  </a:lnTo>
                  <a:lnTo>
                    <a:pt x="686773" y="52824"/>
                  </a:lnTo>
                  <a:lnTo>
                    <a:pt x="727715" y="31694"/>
                  </a:lnTo>
                  <a:lnTo>
                    <a:pt x="770425" y="15847"/>
                  </a:lnTo>
                  <a:lnTo>
                    <a:pt x="814397" y="5282"/>
                  </a:lnTo>
                  <a:lnTo>
                    <a:pt x="859126" y="0"/>
                  </a:lnTo>
                  <a:lnTo>
                    <a:pt x="904108" y="0"/>
                  </a:lnTo>
                  <a:lnTo>
                    <a:pt x="948838" y="5282"/>
                  </a:lnTo>
                  <a:lnTo>
                    <a:pt x="992810" y="15847"/>
                  </a:lnTo>
                  <a:lnTo>
                    <a:pt x="1035519" y="31694"/>
                  </a:lnTo>
                  <a:lnTo>
                    <a:pt x="1076462" y="52824"/>
                  </a:lnTo>
                  <a:lnTo>
                    <a:pt x="1115132" y="79237"/>
                  </a:lnTo>
                  <a:lnTo>
                    <a:pt x="1151025" y="110932"/>
                  </a:lnTo>
                  <a:lnTo>
                    <a:pt x="1652303" y="612210"/>
                  </a:lnTo>
                  <a:lnTo>
                    <a:pt x="1683998" y="648103"/>
                  </a:lnTo>
                  <a:lnTo>
                    <a:pt x="1710410" y="686773"/>
                  </a:lnTo>
                  <a:lnTo>
                    <a:pt x="1731540" y="727715"/>
                  </a:lnTo>
                  <a:lnTo>
                    <a:pt x="1747387" y="770425"/>
                  </a:lnTo>
                  <a:lnTo>
                    <a:pt x="1757952" y="814397"/>
                  </a:lnTo>
                  <a:lnTo>
                    <a:pt x="1763234" y="859126"/>
                  </a:lnTo>
                  <a:lnTo>
                    <a:pt x="1763234" y="904108"/>
                  </a:lnTo>
                  <a:lnTo>
                    <a:pt x="1757952" y="948838"/>
                  </a:lnTo>
                  <a:lnTo>
                    <a:pt x="1747387" y="992809"/>
                  </a:lnTo>
                  <a:lnTo>
                    <a:pt x="1731540" y="1035519"/>
                  </a:lnTo>
                  <a:lnTo>
                    <a:pt x="1710410" y="1076461"/>
                  </a:lnTo>
                  <a:lnTo>
                    <a:pt x="1683998" y="1115132"/>
                  </a:lnTo>
                  <a:lnTo>
                    <a:pt x="1652303" y="1151025"/>
                  </a:lnTo>
                  <a:lnTo>
                    <a:pt x="1151025" y="1652303"/>
                  </a:lnTo>
                  <a:lnTo>
                    <a:pt x="1115132" y="1683997"/>
                  </a:lnTo>
                  <a:lnTo>
                    <a:pt x="1076462" y="1710410"/>
                  </a:lnTo>
                  <a:lnTo>
                    <a:pt x="1035519" y="1731540"/>
                  </a:lnTo>
                  <a:lnTo>
                    <a:pt x="992810" y="1747387"/>
                  </a:lnTo>
                  <a:lnTo>
                    <a:pt x="948838" y="1757952"/>
                  </a:lnTo>
                  <a:lnTo>
                    <a:pt x="904108" y="1763235"/>
                  </a:lnTo>
                  <a:close/>
                </a:path>
              </a:pathLst>
            </a:custGeom>
            <a:solidFill>
              <a:srgbClr val="1538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41711" y="6936064"/>
            <a:ext cx="4106545" cy="2339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ct val="116599"/>
              </a:lnSpc>
              <a:spcBef>
                <a:spcPts val="135"/>
              </a:spcBef>
            </a:pPr>
            <a:r>
              <a:rPr dirty="0" sz="2600" spc="-40" b="1">
                <a:solidFill>
                  <a:srgbClr val="292E3A"/>
                </a:solidFill>
                <a:latin typeface="Tahoma"/>
                <a:cs typeface="Tahoma"/>
              </a:rPr>
              <a:t>Develop</a:t>
            </a:r>
            <a:r>
              <a:rPr dirty="0" sz="2600" spc="-12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b="1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2600" spc="-12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50" b="1">
                <a:solidFill>
                  <a:srgbClr val="292E3A"/>
                </a:solidFill>
                <a:latin typeface="Tahoma"/>
                <a:cs typeface="Tahoma"/>
              </a:rPr>
              <a:t>robust</a:t>
            </a:r>
            <a:r>
              <a:rPr dirty="0" sz="2600" spc="-12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70" b="1">
                <a:solidFill>
                  <a:srgbClr val="292E3A"/>
                </a:solidFill>
                <a:latin typeface="Tahoma"/>
                <a:cs typeface="Tahoma"/>
              </a:rPr>
              <a:t>demand </a:t>
            </a:r>
            <a:r>
              <a:rPr dirty="0" sz="2600" spc="-55" b="1">
                <a:solidFill>
                  <a:srgbClr val="292E3A"/>
                </a:solidFill>
                <a:latin typeface="Tahoma"/>
                <a:cs typeface="Tahoma"/>
              </a:rPr>
              <a:t>forecasting</a:t>
            </a:r>
            <a:r>
              <a:rPr dirty="0" sz="2600" spc="-13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 b="1">
                <a:solidFill>
                  <a:srgbClr val="292E3A"/>
                </a:solidFill>
                <a:latin typeface="Tahoma"/>
                <a:cs typeface="Tahoma"/>
              </a:rPr>
              <a:t>model: </a:t>
            </a:r>
            <a:r>
              <a:rPr dirty="0" sz="2600" spc="-50">
                <a:solidFill>
                  <a:srgbClr val="292E3A"/>
                </a:solidFill>
                <a:latin typeface="Tahoma"/>
                <a:cs typeface="Tahoma"/>
              </a:rPr>
              <a:t>Integrate</a:t>
            </a:r>
            <a:r>
              <a:rPr dirty="0" sz="2600" spc="-10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historical</a:t>
            </a:r>
            <a:r>
              <a:rPr dirty="0" sz="2600" spc="-10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292E3A"/>
                </a:solidFill>
                <a:latin typeface="Tahoma"/>
                <a:cs typeface="Tahoma"/>
              </a:rPr>
              <a:t>sales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data</a:t>
            </a:r>
            <a:r>
              <a:rPr dirty="0" sz="26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50">
                <a:solidFill>
                  <a:srgbClr val="292E3A"/>
                </a:solidFill>
                <a:latin typeface="Tahoma"/>
                <a:cs typeface="Tahoma"/>
              </a:rPr>
              <a:t>with</a:t>
            </a:r>
            <a:r>
              <a:rPr dirty="0" sz="2600" spc="-7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292E3A"/>
                </a:solidFill>
                <a:latin typeface="Tahoma"/>
                <a:cs typeface="Tahoma"/>
              </a:rPr>
              <a:t>Google</a:t>
            </a:r>
            <a:r>
              <a:rPr dirty="0" sz="2600" spc="-7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Analytics KPIs.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365887" y="6936064"/>
            <a:ext cx="3430270" cy="233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9380" marR="111760">
              <a:lnSpc>
                <a:spcPct val="117800"/>
              </a:lnSpc>
              <a:spcBef>
                <a:spcPts val="100"/>
              </a:spcBef>
            </a:pPr>
            <a:r>
              <a:rPr dirty="0" sz="2600" spc="-140" b="1">
                <a:solidFill>
                  <a:srgbClr val="292E3A"/>
                </a:solidFill>
                <a:latin typeface="Tahoma"/>
                <a:cs typeface="Tahoma"/>
              </a:rPr>
              <a:t>Improve</a:t>
            </a:r>
            <a:r>
              <a:rPr dirty="0" sz="2600" spc="-2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55" b="1">
                <a:solidFill>
                  <a:srgbClr val="292E3A"/>
                </a:solidFill>
                <a:latin typeface="Tahoma"/>
                <a:cs typeface="Tahoma"/>
              </a:rPr>
              <a:t>forecasting </a:t>
            </a:r>
            <a:r>
              <a:rPr dirty="0" sz="2600" spc="-10" b="1">
                <a:solidFill>
                  <a:srgbClr val="292E3A"/>
                </a:solidFill>
                <a:latin typeface="Tahoma"/>
                <a:cs typeface="Tahoma"/>
              </a:rPr>
              <a:t>accuracy:</a:t>
            </a:r>
            <a:endParaRPr sz="2600">
              <a:latin typeface="Tahoma"/>
              <a:cs typeface="Tahoma"/>
            </a:endParaRPr>
          </a:p>
          <a:p>
            <a:pPr algn="ctr" marL="12700" marR="5080">
              <a:lnSpc>
                <a:spcPct val="115399"/>
              </a:lnSpc>
              <a:spcBef>
                <a:spcPts val="75"/>
              </a:spcBef>
            </a:pPr>
            <a:r>
              <a:rPr dirty="0" sz="2600" spc="60">
                <a:solidFill>
                  <a:srgbClr val="292E3A"/>
                </a:solidFill>
                <a:latin typeface="Tahoma"/>
                <a:cs typeface="Tahoma"/>
              </a:rPr>
              <a:t>Enable</a:t>
            </a:r>
            <a:r>
              <a:rPr dirty="0" sz="26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30">
                <a:solidFill>
                  <a:srgbClr val="292E3A"/>
                </a:solidFill>
                <a:latin typeface="Tahoma"/>
                <a:cs typeface="Tahoma"/>
              </a:rPr>
              <a:t>better</a:t>
            </a:r>
            <a:r>
              <a:rPr dirty="0" sz="26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inventory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management</a:t>
            </a:r>
            <a:r>
              <a:rPr dirty="0" sz="2600" spc="1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292E3A"/>
                </a:solidFill>
                <a:latin typeface="Tahoma"/>
                <a:cs typeface="Tahoma"/>
              </a:rPr>
              <a:t>and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marketing</a:t>
            </a:r>
            <a:r>
              <a:rPr dirty="0" sz="2600" spc="-13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decisions.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856417" y="5120412"/>
            <a:ext cx="2501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4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595389" y="6907594"/>
            <a:ext cx="3401060" cy="233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9855" marR="102235">
              <a:lnSpc>
                <a:spcPct val="117800"/>
              </a:lnSpc>
              <a:spcBef>
                <a:spcPts val="100"/>
              </a:spcBef>
            </a:pPr>
            <a:r>
              <a:rPr dirty="0" sz="2600" spc="-25" b="1">
                <a:solidFill>
                  <a:srgbClr val="292E3A"/>
                </a:solidFill>
                <a:latin typeface="Tahoma"/>
                <a:cs typeface="Tahoma"/>
              </a:rPr>
              <a:t>Enhanced</a:t>
            </a:r>
            <a:r>
              <a:rPr dirty="0" sz="2600" spc="-15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45" b="1">
                <a:solidFill>
                  <a:srgbClr val="292E3A"/>
                </a:solidFill>
                <a:latin typeface="Tahoma"/>
                <a:cs typeface="Tahoma"/>
              </a:rPr>
              <a:t>Decision- </a:t>
            </a:r>
            <a:r>
              <a:rPr dirty="0" sz="2600" spc="-10" b="1">
                <a:solidFill>
                  <a:srgbClr val="292E3A"/>
                </a:solidFill>
                <a:latin typeface="Tahoma"/>
                <a:cs typeface="Tahoma"/>
              </a:rPr>
              <a:t>Making:</a:t>
            </a:r>
            <a:endParaRPr sz="2600">
              <a:latin typeface="Tahoma"/>
              <a:cs typeface="Tahoma"/>
            </a:endParaRPr>
          </a:p>
          <a:p>
            <a:pPr algn="ctr" marL="12065" marR="5080">
              <a:lnSpc>
                <a:spcPct val="115399"/>
              </a:lnSpc>
              <a:spcBef>
                <a:spcPts val="75"/>
              </a:spcBef>
            </a:pPr>
            <a:r>
              <a:rPr dirty="0" sz="2600" spc="60">
                <a:solidFill>
                  <a:srgbClr val="292E3A"/>
                </a:solidFill>
                <a:latin typeface="Tahoma"/>
                <a:cs typeface="Tahoma"/>
              </a:rPr>
              <a:t>Enable</a:t>
            </a:r>
            <a:r>
              <a:rPr dirty="0" sz="2600" spc="-7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data-driven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strategies</a:t>
            </a:r>
            <a:r>
              <a:rPr dirty="0" sz="26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26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improved retail</a:t>
            </a:r>
            <a:r>
              <a:rPr dirty="0" sz="2600" spc="-1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efficiency.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989735" y="4156506"/>
            <a:ext cx="2461895" cy="2461895"/>
            <a:chOff x="9989735" y="4156506"/>
            <a:chExt cx="2461895" cy="2461895"/>
          </a:xfrm>
        </p:grpSpPr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89735" y="4156506"/>
              <a:ext cx="2461540" cy="246154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0332506" y="4519968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5" h="1763395">
                  <a:moveTo>
                    <a:pt x="904108" y="1763235"/>
                  </a:moveTo>
                  <a:lnTo>
                    <a:pt x="859126" y="1763235"/>
                  </a:lnTo>
                  <a:lnTo>
                    <a:pt x="814397" y="1757952"/>
                  </a:lnTo>
                  <a:lnTo>
                    <a:pt x="770425" y="1747387"/>
                  </a:lnTo>
                  <a:lnTo>
                    <a:pt x="727715" y="1731540"/>
                  </a:lnTo>
                  <a:lnTo>
                    <a:pt x="686773" y="1710410"/>
                  </a:lnTo>
                  <a:lnTo>
                    <a:pt x="648103" y="1683997"/>
                  </a:lnTo>
                  <a:lnTo>
                    <a:pt x="612210" y="1652303"/>
                  </a:lnTo>
                  <a:lnTo>
                    <a:pt x="110932" y="1151025"/>
                  </a:lnTo>
                  <a:lnTo>
                    <a:pt x="79237" y="1115132"/>
                  </a:lnTo>
                  <a:lnTo>
                    <a:pt x="52824" y="1076461"/>
                  </a:lnTo>
                  <a:lnTo>
                    <a:pt x="31694" y="1035519"/>
                  </a:lnTo>
                  <a:lnTo>
                    <a:pt x="15847" y="992809"/>
                  </a:lnTo>
                  <a:lnTo>
                    <a:pt x="5282" y="948838"/>
                  </a:lnTo>
                  <a:lnTo>
                    <a:pt x="0" y="904108"/>
                  </a:lnTo>
                  <a:lnTo>
                    <a:pt x="0" y="859126"/>
                  </a:lnTo>
                  <a:lnTo>
                    <a:pt x="5282" y="814397"/>
                  </a:lnTo>
                  <a:lnTo>
                    <a:pt x="15847" y="770425"/>
                  </a:lnTo>
                  <a:lnTo>
                    <a:pt x="31694" y="727715"/>
                  </a:lnTo>
                  <a:lnTo>
                    <a:pt x="52824" y="686773"/>
                  </a:lnTo>
                  <a:lnTo>
                    <a:pt x="79237" y="648103"/>
                  </a:lnTo>
                  <a:lnTo>
                    <a:pt x="110932" y="612210"/>
                  </a:lnTo>
                  <a:lnTo>
                    <a:pt x="612210" y="110932"/>
                  </a:lnTo>
                  <a:lnTo>
                    <a:pt x="648103" y="79237"/>
                  </a:lnTo>
                  <a:lnTo>
                    <a:pt x="686773" y="52824"/>
                  </a:lnTo>
                  <a:lnTo>
                    <a:pt x="727715" y="31694"/>
                  </a:lnTo>
                  <a:lnTo>
                    <a:pt x="770425" y="15847"/>
                  </a:lnTo>
                  <a:lnTo>
                    <a:pt x="814397" y="5282"/>
                  </a:lnTo>
                  <a:lnTo>
                    <a:pt x="859126" y="0"/>
                  </a:lnTo>
                  <a:lnTo>
                    <a:pt x="904108" y="0"/>
                  </a:lnTo>
                  <a:lnTo>
                    <a:pt x="948838" y="5282"/>
                  </a:lnTo>
                  <a:lnTo>
                    <a:pt x="992810" y="15847"/>
                  </a:lnTo>
                  <a:lnTo>
                    <a:pt x="1035519" y="31694"/>
                  </a:lnTo>
                  <a:lnTo>
                    <a:pt x="1076462" y="52824"/>
                  </a:lnTo>
                  <a:lnTo>
                    <a:pt x="1115132" y="79237"/>
                  </a:lnTo>
                  <a:lnTo>
                    <a:pt x="1151025" y="110932"/>
                  </a:lnTo>
                  <a:lnTo>
                    <a:pt x="1652303" y="612210"/>
                  </a:lnTo>
                  <a:lnTo>
                    <a:pt x="1683998" y="648103"/>
                  </a:lnTo>
                  <a:lnTo>
                    <a:pt x="1710410" y="686773"/>
                  </a:lnTo>
                  <a:lnTo>
                    <a:pt x="1731540" y="727715"/>
                  </a:lnTo>
                  <a:lnTo>
                    <a:pt x="1747387" y="770425"/>
                  </a:lnTo>
                  <a:lnTo>
                    <a:pt x="1757952" y="814397"/>
                  </a:lnTo>
                  <a:lnTo>
                    <a:pt x="1763235" y="859126"/>
                  </a:lnTo>
                  <a:lnTo>
                    <a:pt x="1763235" y="904108"/>
                  </a:lnTo>
                  <a:lnTo>
                    <a:pt x="1757952" y="948838"/>
                  </a:lnTo>
                  <a:lnTo>
                    <a:pt x="1747387" y="992809"/>
                  </a:lnTo>
                  <a:lnTo>
                    <a:pt x="1731540" y="1035519"/>
                  </a:lnTo>
                  <a:lnTo>
                    <a:pt x="1710410" y="1076461"/>
                  </a:lnTo>
                  <a:lnTo>
                    <a:pt x="1683998" y="1115132"/>
                  </a:lnTo>
                  <a:lnTo>
                    <a:pt x="1652303" y="1151025"/>
                  </a:lnTo>
                  <a:lnTo>
                    <a:pt x="1151025" y="1652303"/>
                  </a:lnTo>
                  <a:lnTo>
                    <a:pt x="1115132" y="1683997"/>
                  </a:lnTo>
                  <a:lnTo>
                    <a:pt x="1076462" y="1710410"/>
                  </a:lnTo>
                  <a:lnTo>
                    <a:pt x="1035519" y="1731540"/>
                  </a:lnTo>
                  <a:lnTo>
                    <a:pt x="992810" y="1747387"/>
                  </a:lnTo>
                  <a:lnTo>
                    <a:pt x="948838" y="1757952"/>
                  </a:lnTo>
                  <a:lnTo>
                    <a:pt x="904108" y="1763235"/>
                  </a:lnTo>
                  <a:close/>
                </a:path>
              </a:pathLst>
            </a:custGeom>
            <a:solidFill>
              <a:srgbClr val="1538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1088381" y="5120412"/>
            <a:ext cx="2514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4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639516" y="6907594"/>
            <a:ext cx="4233545" cy="233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63575" marR="655955">
              <a:lnSpc>
                <a:spcPct val="117800"/>
              </a:lnSpc>
              <a:spcBef>
                <a:spcPts val="100"/>
              </a:spcBef>
            </a:pPr>
            <a:r>
              <a:rPr dirty="0" sz="2600" spc="-90" b="1">
                <a:solidFill>
                  <a:srgbClr val="292E3A"/>
                </a:solidFill>
                <a:latin typeface="Tahoma"/>
                <a:cs typeface="Tahoma"/>
              </a:rPr>
              <a:t>Optimize</a:t>
            </a:r>
            <a:r>
              <a:rPr dirty="0" sz="2600" spc="-4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25" b="1">
                <a:solidFill>
                  <a:srgbClr val="292E3A"/>
                </a:solidFill>
                <a:latin typeface="Tahoma"/>
                <a:cs typeface="Tahoma"/>
              </a:rPr>
              <a:t>resource </a:t>
            </a:r>
            <a:r>
              <a:rPr dirty="0" sz="2600" spc="-10" b="1">
                <a:solidFill>
                  <a:srgbClr val="292E3A"/>
                </a:solidFill>
                <a:latin typeface="Tahoma"/>
                <a:cs typeface="Tahoma"/>
              </a:rPr>
              <a:t>allocation:</a:t>
            </a:r>
            <a:endParaRPr sz="2600">
              <a:latin typeface="Tahoma"/>
              <a:cs typeface="Tahoma"/>
            </a:endParaRPr>
          </a:p>
          <a:p>
            <a:pPr algn="ctr" marL="12700" marR="5080">
              <a:lnSpc>
                <a:spcPct val="115399"/>
              </a:lnSpc>
              <a:spcBef>
                <a:spcPts val="75"/>
              </a:spcBef>
            </a:pPr>
            <a:r>
              <a:rPr dirty="0" sz="2600" spc="75">
                <a:solidFill>
                  <a:srgbClr val="292E3A"/>
                </a:solidFill>
                <a:latin typeface="Tahoma"/>
                <a:cs typeface="Tahoma"/>
              </a:rPr>
              <a:t>Reduce</a:t>
            </a:r>
            <a:r>
              <a:rPr dirty="0" sz="26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292E3A"/>
                </a:solidFill>
                <a:latin typeface="Tahoma"/>
                <a:cs typeface="Tahoma"/>
              </a:rPr>
              <a:t>costs</a:t>
            </a:r>
            <a:r>
              <a:rPr dirty="0" sz="2600" spc="-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2600" spc="-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maximize </a:t>
            </a:r>
            <a:r>
              <a:rPr dirty="0" sz="2600" spc="75">
                <a:solidFill>
                  <a:srgbClr val="292E3A"/>
                </a:solidFill>
                <a:latin typeface="Tahoma"/>
                <a:cs typeface="Tahoma"/>
              </a:rPr>
              <a:t>sales</a:t>
            </a:r>
            <a:r>
              <a:rPr dirty="0" sz="2600" spc="-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292E3A"/>
                </a:solidFill>
                <a:latin typeface="Tahoma"/>
                <a:cs typeface="Tahoma"/>
              </a:rPr>
              <a:t>through</a:t>
            </a:r>
            <a:r>
              <a:rPr dirty="0" sz="2600" spc="-10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more</a:t>
            </a:r>
            <a:r>
              <a:rPr dirty="0" sz="2600" spc="-10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accurate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demand</a:t>
            </a:r>
            <a:r>
              <a:rPr dirty="0" sz="2600" spc="6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predictions.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4226275" y="4170741"/>
            <a:ext cx="2461895" cy="2461895"/>
            <a:chOff x="14226275" y="4170741"/>
            <a:chExt cx="2461895" cy="2461895"/>
          </a:xfrm>
        </p:grpSpPr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26275" y="4170741"/>
              <a:ext cx="2461540" cy="246154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4521422" y="4505732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4" h="1763395">
                  <a:moveTo>
                    <a:pt x="904108" y="1763235"/>
                  </a:moveTo>
                  <a:lnTo>
                    <a:pt x="859126" y="1763235"/>
                  </a:lnTo>
                  <a:lnTo>
                    <a:pt x="814397" y="1757952"/>
                  </a:lnTo>
                  <a:lnTo>
                    <a:pt x="770425" y="1747387"/>
                  </a:lnTo>
                  <a:lnTo>
                    <a:pt x="727715" y="1731540"/>
                  </a:lnTo>
                  <a:lnTo>
                    <a:pt x="686773" y="1710410"/>
                  </a:lnTo>
                  <a:lnTo>
                    <a:pt x="648103" y="1683997"/>
                  </a:lnTo>
                  <a:lnTo>
                    <a:pt x="612210" y="1652303"/>
                  </a:lnTo>
                  <a:lnTo>
                    <a:pt x="110931" y="1151025"/>
                  </a:lnTo>
                  <a:lnTo>
                    <a:pt x="79236" y="1115132"/>
                  </a:lnTo>
                  <a:lnTo>
                    <a:pt x="52824" y="1076461"/>
                  </a:lnTo>
                  <a:lnTo>
                    <a:pt x="31694" y="1035519"/>
                  </a:lnTo>
                  <a:lnTo>
                    <a:pt x="15847" y="992809"/>
                  </a:lnTo>
                  <a:lnTo>
                    <a:pt x="5282" y="948837"/>
                  </a:lnTo>
                  <a:lnTo>
                    <a:pt x="0" y="904108"/>
                  </a:lnTo>
                  <a:lnTo>
                    <a:pt x="0" y="859126"/>
                  </a:lnTo>
                  <a:lnTo>
                    <a:pt x="5282" y="814397"/>
                  </a:lnTo>
                  <a:lnTo>
                    <a:pt x="15847" y="770425"/>
                  </a:lnTo>
                  <a:lnTo>
                    <a:pt x="31694" y="727715"/>
                  </a:lnTo>
                  <a:lnTo>
                    <a:pt x="52824" y="686773"/>
                  </a:lnTo>
                  <a:lnTo>
                    <a:pt x="79236" y="648102"/>
                  </a:lnTo>
                  <a:lnTo>
                    <a:pt x="110931" y="612209"/>
                  </a:lnTo>
                  <a:lnTo>
                    <a:pt x="612210" y="110932"/>
                  </a:lnTo>
                  <a:lnTo>
                    <a:pt x="648103" y="79237"/>
                  </a:lnTo>
                  <a:lnTo>
                    <a:pt x="686773" y="52824"/>
                  </a:lnTo>
                  <a:lnTo>
                    <a:pt x="727715" y="31694"/>
                  </a:lnTo>
                  <a:lnTo>
                    <a:pt x="770425" y="15847"/>
                  </a:lnTo>
                  <a:lnTo>
                    <a:pt x="814397" y="5282"/>
                  </a:lnTo>
                  <a:lnTo>
                    <a:pt x="859126" y="0"/>
                  </a:lnTo>
                  <a:lnTo>
                    <a:pt x="904108" y="0"/>
                  </a:lnTo>
                  <a:lnTo>
                    <a:pt x="948838" y="5282"/>
                  </a:lnTo>
                  <a:lnTo>
                    <a:pt x="992810" y="15847"/>
                  </a:lnTo>
                  <a:lnTo>
                    <a:pt x="1035519" y="31694"/>
                  </a:lnTo>
                  <a:lnTo>
                    <a:pt x="1076462" y="52824"/>
                  </a:lnTo>
                  <a:lnTo>
                    <a:pt x="1115132" y="79237"/>
                  </a:lnTo>
                  <a:lnTo>
                    <a:pt x="1151026" y="110932"/>
                  </a:lnTo>
                  <a:lnTo>
                    <a:pt x="1652302" y="612209"/>
                  </a:lnTo>
                  <a:lnTo>
                    <a:pt x="1683997" y="648102"/>
                  </a:lnTo>
                  <a:lnTo>
                    <a:pt x="1710410" y="686773"/>
                  </a:lnTo>
                  <a:lnTo>
                    <a:pt x="1731539" y="727715"/>
                  </a:lnTo>
                  <a:lnTo>
                    <a:pt x="1747387" y="770425"/>
                  </a:lnTo>
                  <a:lnTo>
                    <a:pt x="1757952" y="814397"/>
                  </a:lnTo>
                  <a:lnTo>
                    <a:pt x="1763234" y="859126"/>
                  </a:lnTo>
                  <a:lnTo>
                    <a:pt x="1763234" y="904108"/>
                  </a:lnTo>
                  <a:lnTo>
                    <a:pt x="1757952" y="948837"/>
                  </a:lnTo>
                  <a:lnTo>
                    <a:pt x="1747387" y="992809"/>
                  </a:lnTo>
                  <a:lnTo>
                    <a:pt x="1731539" y="1035519"/>
                  </a:lnTo>
                  <a:lnTo>
                    <a:pt x="1710410" y="1076461"/>
                  </a:lnTo>
                  <a:lnTo>
                    <a:pt x="1683997" y="1115132"/>
                  </a:lnTo>
                  <a:lnTo>
                    <a:pt x="1652302" y="1151025"/>
                  </a:lnTo>
                  <a:lnTo>
                    <a:pt x="1151026" y="1652303"/>
                  </a:lnTo>
                  <a:lnTo>
                    <a:pt x="1115132" y="1683997"/>
                  </a:lnTo>
                  <a:lnTo>
                    <a:pt x="1076462" y="1710410"/>
                  </a:lnTo>
                  <a:lnTo>
                    <a:pt x="1035519" y="1731540"/>
                  </a:lnTo>
                  <a:lnTo>
                    <a:pt x="992810" y="1747387"/>
                  </a:lnTo>
                  <a:lnTo>
                    <a:pt x="948838" y="1757952"/>
                  </a:lnTo>
                  <a:lnTo>
                    <a:pt x="904108" y="1763235"/>
                  </a:lnTo>
                  <a:close/>
                </a:path>
              </a:pathLst>
            </a:custGeom>
            <a:solidFill>
              <a:srgbClr val="1538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5260032" y="5106177"/>
            <a:ext cx="2863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3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599805" cy="10287000"/>
            <a:chOff x="0" y="0"/>
            <a:chExt cx="8599805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43328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071068" y="857820"/>
              <a:ext cx="1124585" cy="1285875"/>
            </a:xfrm>
            <a:custGeom>
              <a:avLst/>
              <a:gdLst/>
              <a:ahLst/>
              <a:cxnLst/>
              <a:rect l="l" t="t" r="r" b="b"/>
              <a:pathLst>
                <a:path w="1124584" h="1285875">
                  <a:moveTo>
                    <a:pt x="89801" y="259549"/>
                  </a:moveTo>
                  <a:lnTo>
                    <a:pt x="62115" y="259549"/>
                  </a:lnTo>
                  <a:lnTo>
                    <a:pt x="62115" y="287616"/>
                  </a:lnTo>
                  <a:lnTo>
                    <a:pt x="89801" y="287616"/>
                  </a:lnTo>
                  <a:lnTo>
                    <a:pt x="89801" y="259549"/>
                  </a:lnTo>
                  <a:close/>
                </a:path>
                <a:path w="1124584" h="1285875">
                  <a:moveTo>
                    <a:pt x="147955" y="77673"/>
                  </a:moveTo>
                  <a:lnTo>
                    <a:pt x="62115" y="77673"/>
                  </a:lnTo>
                  <a:lnTo>
                    <a:pt x="62115" y="105740"/>
                  </a:lnTo>
                  <a:lnTo>
                    <a:pt x="147955" y="105740"/>
                  </a:lnTo>
                  <a:lnTo>
                    <a:pt x="147955" y="77673"/>
                  </a:lnTo>
                  <a:close/>
                </a:path>
                <a:path w="1124584" h="1285875">
                  <a:moveTo>
                    <a:pt x="220027" y="259549"/>
                  </a:moveTo>
                  <a:lnTo>
                    <a:pt x="113817" y="259549"/>
                  </a:lnTo>
                  <a:lnTo>
                    <a:pt x="113817" y="287616"/>
                  </a:lnTo>
                  <a:lnTo>
                    <a:pt x="220027" y="287616"/>
                  </a:lnTo>
                  <a:lnTo>
                    <a:pt x="220027" y="259549"/>
                  </a:lnTo>
                  <a:close/>
                </a:path>
                <a:path w="1124584" h="1285875">
                  <a:moveTo>
                    <a:pt x="220027" y="197358"/>
                  </a:moveTo>
                  <a:lnTo>
                    <a:pt x="62115" y="197358"/>
                  </a:lnTo>
                  <a:lnTo>
                    <a:pt x="62115" y="225412"/>
                  </a:lnTo>
                  <a:lnTo>
                    <a:pt x="220027" y="225412"/>
                  </a:lnTo>
                  <a:lnTo>
                    <a:pt x="220027" y="197358"/>
                  </a:lnTo>
                  <a:close/>
                </a:path>
                <a:path w="1124584" h="1285875">
                  <a:moveTo>
                    <a:pt x="220027" y="135166"/>
                  </a:moveTo>
                  <a:lnTo>
                    <a:pt x="62115" y="135166"/>
                  </a:lnTo>
                  <a:lnTo>
                    <a:pt x="62115" y="163220"/>
                  </a:lnTo>
                  <a:lnTo>
                    <a:pt x="220027" y="163220"/>
                  </a:lnTo>
                  <a:lnTo>
                    <a:pt x="220027" y="135166"/>
                  </a:lnTo>
                  <a:close/>
                </a:path>
                <a:path w="1124584" h="1285875">
                  <a:moveTo>
                    <a:pt x="397129" y="537476"/>
                  </a:moveTo>
                  <a:lnTo>
                    <a:pt x="395439" y="531368"/>
                  </a:lnTo>
                  <a:lnTo>
                    <a:pt x="391033" y="526846"/>
                  </a:lnTo>
                  <a:lnTo>
                    <a:pt x="384581" y="525068"/>
                  </a:lnTo>
                  <a:lnTo>
                    <a:pt x="355841" y="525068"/>
                  </a:lnTo>
                  <a:lnTo>
                    <a:pt x="355841" y="493268"/>
                  </a:lnTo>
                  <a:lnTo>
                    <a:pt x="350647" y="467436"/>
                  </a:lnTo>
                  <a:lnTo>
                    <a:pt x="336461" y="446316"/>
                  </a:lnTo>
                  <a:lnTo>
                    <a:pt x="315455" y="432066"/>
                  </a:lnTo>
                  <a:lnTo>
                    <a:pt x="289737" y="426834"/>
                  </a:lnTo>
                  <a:lnTo>
                    <a:pt x="193205" y="426834"/>
                  </a:lnTo>
                  <a:lnTo>
                    <a:pt x="178358" y="423811"/>
                  </a:lnTo>
                  <a:lnTo>
                    <a:pt x="166217" y="415582"/>
                  </a:lnTo>
                  <a:lnTo>
                    <a:pt x="158026" y="403377"/>
                  </a:lnTo>
                  <a:lnTo>
                    <a:pt x="155028" y="388454"/>
                  </a:lnTo>
                  <a:lnTo>
                    <a:pt x="155028" y="357682"/>
                  </a:lnTo>
                  <a:lnTo>
                    <a:pt x="276313" y="357682"/>
                  </a:lnTo>
                  <a:lnTo>
                    <a:pt x="282562" y="351409"/>
                  </a:lnTo>
                  <a:lnTo>
                    <a:pt x="282562" y="329628"/>
                  </a:lnTo>
                  <a:lnTo>
                    <a:pt x="282460" y="105664"/>
                  </a:lnTo>
                  <a:lnTo>
                    <a:pt x="282359" y="89319"/>
                  </a:lnTo>
                  <a:lnTo>
                    <a:pt x="282244" y="88684"/>
                  </a:lnTo>
                  <a:lnTo>
                    <a:pt x="282168" y="88392"/>
                  </a:lnTo>
                  <a:lnTo>
                    <a:pt x="282054" y="87947"/>
                  </a:lnTo>
                  <a:lnTo>
                    <a:pt x="254647" y="57835"/>
                  </a:lnTo>
                  <a:lnTo>
                    <a:pt x="254647" y="105664"/>
                  </a:lnTo>
                  <a:lnTo>
                    <a:pt x="254647" y="329628"/>
                  </a:lnTo>
                  <a:lnTo>
                    <a:pt x="27914" y="329628"/>
                  </a:lnTo>
                  <a:lnTo>
                    <a:pt x="27914" y="28054"/>
                  </a:lnTo>
                  <a:lnTo>
                    <a:pt x="177368" y="28054"/>
                  </a:lnTo>
                  <a:lnTo>
                    <a:pt x="177368" y="99009"/>
                  </a:lnTo>
                  <a:lnTo>
                    <a:pt x="183565" y="105270"/>
                  </a:lnTo>
                  <a:lnTo>
                    <a:pt x="254647" y="105664"/>
                  </a:lnTo>
                  <a:lnTo>
                    <a:pt x="254647" y="57835"/>
                  </a:lnTo>
                  <a:lnTo>
                    <a:pt x="244767" y="47904"/>
                  </a:lnTo>
                  <a:lnTo>
                    <a:pt x="234632" y="37719"/>
                  </a:lnTo>
                  <a:lnTo>
                    <a:pt x="234632" y="77419"/>
                  </a:lnTo>
                  <a:lnTo>
                    <a:pt x="205282" y="77343"/>
                  </a:lnTo>
                  <a:lnTo>
                    <a:pt x="205282" y="47904"/>
                  </a:lnTo>
                  <a:lnTo>
                    <a:pt x="234632" y="77419"/>
                  </a:lnTo>
                  <a:lnTo>
                    <a:pt x="234632" y="37719"/>
                  </a:lnTo>
                  <a:lnTo>
                    <a:pt x="200977" y="3886"/>
                  </a:lnTo>
                  <a:lnTo>
                    <a:pt x="197548" y="1473"/>
                  </a:lnTo>
                  <a:lnTo>
                    <a:pt x="197916" y="1473"/>
                  </a:lnTo>
                  <a:lnTo>
                    <a:pt x="193662" y="0"/>
                  </a:lnTo>
                  <a:lnTo>
                    <a:pt x="6248" y="0"/>
                  </a:lnTo>
                  <a:lnTo>
                    <a:pt x="0" y="6286"/>
                  </a:lnTo>
                  <a:lnTo>
                    <a:pt x="0" y="351409"/>
                  </a:lnTo>
                  <a:lnTo>
                    <a:pt x="6248" y="357682"/>
                  </a:lnTo>
                  <a:lnTo>
                    <a:pt x="127114" y="357682"/>
                  </a:lnTo>
                  <a:lnTo>
                    <a:pt x="127114" y="388454"/>
                  </a:lnTo>
                  <a:lnTo>
                    <a:pt x="132308" y="414286"/>
                  </a:lnTo>
                  <a:lnTo>
                    <a:pt x="146494" y="435406"/>
                  </a:lnTo>
                  <a:lnTo>
                    <a:pt x="167500" y="449668"/>
                  </a:lnTo>
                  <a:lnTo>
                    <a:pt x="193205" y="454888"/>
                  </a:lnTo>
                  <a:lnTo>
                    <a:pt x="289750" y="454888"/>
                  </a:lnTo>
                  <a:lnTo>
                    <a:pt x="304596" y="457911"/>
                  </a:lnTo>
                  <a:lnTo>
                    <a:pt x="316738" y="466140"/>
                  </a:lnTo>
                  <a:lnTo>
                    <a:pt x="324929" y="478345"/>
                  </a:lnTo>
                  <a:lnTo>
                    <a:pt x="327926" y="493268"/>
                  </a:lnTo>
                  <a:lnTo>
                    <a:pt x="327926" y="525068"/>
                  </a:lnTo>
                  <a:lnTo>
                    <a:pt x="299186" y="525068"/>
                  </a:lnTo>
                  <a:lnTo>
                    <a:pt x="292747" y="526846"/>
                  </a:lnTo>
                  <a:lnTo>
                    <a:pt x="288340" y="531368"/>
                  </a:lnTo>
                  <a:lnTo>
                    <a:pt x="286639" y="537476"/>
                  </a:lnTo>
                  <a:lnTo>
                    <a:pt x="288340" y="543966"/>
                  </a:lnTo>
                  <a:lnTo>
                    <a:pt x="331038" y="618299"/>
                  </a:lnTo>
                  <a:lnTo>
                    <a:pt x="335788" y="623023"/>
                  </a:lnTo>
                  <a:lnTo>
                    <a:pt x="341884" y="624586"/>
                  </a:lnTo>
                  <a:lnTo>
                    <a:pt x="347992" y="623023"/>
                  </a:lnTo>
                  <a:lnTo>
                    <a:pt x="352742" y="618299"/>
                  </a:lnTo>
                  <a:lnTo>
                    <a:pt x="395439" y="543966"/>
                  </a:lnTo>
                  <a:lnTo>
                    <a:pt x="397129" y="537476"/>
                  </a:lnTo>
                  <a:close/>
                </a:path>
                <a:path w="1124584" h="1285875">
                  <a:moveTo>
                    <a:pt x="510705" y="135166"/>
                  </a:moveTo>
                  <a:lnTo>
                    <a:pt x="482815" y="135166"/>
                  </a:lnTo>
                  <a:lnTo>
                    <a:pt x="482815" y="163220"/>
                  </a:lnTo>
                  <a:lnTo>
                    <a:pt x="510705" y="163220"/>
                  </a:lnTo>
                  <a:lnTo>
                    <a:pt x="510705" y="135166"/>
                  </a:lnTo>
                  <a:close/>
                </a:path>
                <a:path w="1124584" h="1285875">
                  <a:moveTo>
                    <a:pt x="568655" y="77673"/>
                  </a:moveTo>
                  <a:lnTo>
                    <a:pt x="482815" y="77673"/>
                  </a:lnTo>
                  <a:lnTo>
                    <a:pt x="482815" y="105740"/>
                  </a:lnTo>
                  <a:lnTo>
                    <a:pt x="568655" y="105740"/>
                  </a:lnTo>
                  <a:lnTo>
                    <a:pt x="568655" y="77673"/>
                  </a:lnTo>
                  <a:close/>
                </a:path>
                <a:path w="1124584" h="1285875">
                  <a:moveTo>
                    <a:pt x="640715" y="259549"/>
                  </a:moveTo>
                  <a:lnTo>
                    <a:pt x="482815" y="259549"/>
                  </a:lnTo>
                  <a:lnTo>
                    <a:pt x="482815" y="287616"/>
                  </a:lnTo>
                  <a:lnTo>
                    <a:pt x="640715" y="287616"/>
                  </a:lnTo>
                  <a:lnTo>
                    <a:pt x="640715" y="259549"/>
                  </a:lnTo>
                  <a:close/>
                </a:path>
                <a:path w="1124584" h="1285875">
                  <a:moveTo>
                    <a:pt x="640715" y="197358"/>
                  </a:moveTo>
                  <a:lnTo>
                    <a:pt x="482815" y="197358"/>
                  </a:lnTo>
                  <a:lnTo>
                    <a:pt x="482815" y="225412"/>
                  </a:lnTo>
                  <a:lnTo>
                    <a:pt x="640715" y="225412"/>
                  </a:lnTo>
                  <a:lnTo>
                    <a:pt x="640715" y="197358"/>
                  </a:lnTo>
                  <a:close/>
                </a:path>
                <a:path w="1124584" h="1285875">
                  <a:moveTo>
                    <a:pt x="640715" y="135166"/>
                  </a:moveTo>
                  <a:lnTo>
                    <a:pt x="534720" y="135166"/>
                  </a:lnTo>
                  <a:lnTo>
                    <a:pt x="534720" y="163220"/>
                  </a:lnTo>
                  <a:lnTo>
                    <a:pt x="640715" y="163220"/>
                  </a:lnTo>
                  <a:lnTo>
                    <a:pt x="640715" y="135166"/>
                  </a:lnTo>
                  <a:close/>
                </a:path>
                <a:path w="1124584" h="1285875">
                  <a:moveTo>
                    <a:pt x="703262" y="351396"/>
                  </a:moveTo>
                  <a:lnTo>
                    <a:pt x="703249" y="329628"/>
                  </a:lnTo>
                  <a:lnTo>
                    <a:pt x="703160" y="105664"/>
                  </a:lnTo>
                  <a:lnTo>
                    <a:pt x="703059" y="89306"/>
                  </a:lnTo>
                  <a:lnTo>
                    <a:pt x="694905" y="77495"/>
                  </a:lnTo>
                  <a:lnTo>
                    <a:pt x="675347" y="57848"/>
                  </a:lnTo>
                  <a:lnTo>
                    <a:pt x="675347" y="105664"/>
                  </a:lnTo>
                  <a:lnTo>
                    <a:pt x="675347" y="329628"/>
                  </a:lnTo>
                  <a:lnTo>
                    <a:pt x="448627" y="329628"/>
                  </a:lnTo>
                  <a:lnTo>
                    <a:pt x="448627" y="28054"/>
                  </a:lnTo>
                  <a:lnTo>
                    <a:pt x="598068" y="28054"/>
                  </a:lnTo>
                  <a:lnTo>
                    <a:pt x="598068" y="99009"/>
                  </a:lnTo>
                  <a:lnTo>
                    <a:pt x="604266" y="105270"/>
                  </a:lnTo>
                  <a:lnTo>
                    <a:pt x="675347" y="105664"/>
                  </a:lnTo>
                  <a:lnTo>
                    <a:pt x="675347" y="57848"/>
                  </a:lnTo>
                  <a:lnTo>
                    <a:pt x="665454" y="47904"/>
                  </a:lnTo>
                  <a:lnTo>
                    <a:pt x="655332" y="37731"/>
                  </a:lnTo>
                  <a:lnTo>
                    <a:pt x="655332" y="77419"/>
                  </a:lnTo>
                  <a:lnTo>
                    <a:pt x="625983" y="77343"/>
                  </a:lnTo>
                  <a:lnTo>
                    <a:pt x="625983" y="47904"/>
                  </a:lnTo>
                  <a:lnTo>
                    <a:pt x="655332" y="77419"/>
                  </a:lnTo>
                  <a:lnTo>
                    <a:pt x="655332" y="37731"/>
                  </a:lnTo>
                  <a:lnTo>
                    <a:pt x="621449" y="3670"/>
                  </a:lnTo>
                  <a:lnTo>
                    <a:pt x="618248" y="1473"/>
                  </a:lnTo>
                  <a:lnTo>
                    <a:pt x="618629" y="1473"/>
                  </a:lnTo>
                  <a:lnTo>
                    <a:pt x="614337" y="0"/>
                  </a:lnTo>
                  <a:lnTo>
                    <a:pt x="426961" y="0"/>
                  </a:lnTo>
                  <a:lnTo>
                    <a:pt x="420712" y="6286"/>
                  </a:lnTo>
                  <a:lnTo>
                    <a:pt x="420700" y="351396"/>
                  </a:lnTo>
                  <a:lnTo>
                    <a:pt x="426948" y="357682"/>
                  </a:lnTo>
                  <a:lnTo>
                    <a:pt x="554697" y="357682"/>
                  </a:lnTo>
                  <a:lnTo>
                    <a:pt x="554697" y="525068"/>
                  </a:lnTo>
                  <a:lnTo>
                    <a:pt x="525957" y="525068"/>
                  </a:lnTo>
                  <a:lnTo>
                    <a:pt x="519518" y="526846"/>
                  </a:lnTo>
                  <a:lnTo>
                    <a:pt x="515099" y="531368"/>
                  </a:lnTo>
                  <a:lnTo>
                    <a:pt x="513410" y="537476"/>
                  </a:lnTo>
                  <a:lnTo>
                    <a:pt x="515099" y="543966"/>
                  </a:lnTo>
                  <a:lnTo>
                    <a:pt x="557796" y="618299"/>
                  </a:lnTo>
                  <a:lnTo>
                    <a:pt x="562546" y="623023"/>
                  </a:lnTo>
                  <a:lnTo>
                    <a:pt x="568655" y="624586"/>
                  </a:lnTo>
                  <a:lnTo>
                    <a:pt x="574763" y="623023"/>
                  </a:lnTo>
                  <a:lnTo>
                    <a:pt x="579501" y="618299"/>
                  </a:lnTo>
                  <a:lnTo>
                    <a:pt x="622198" y="543966"/>
                  </a:lnTo>
                  <a:lnTo>
                    <a:pt x="623900" y="537476"/>
                  </a:lnTo>
                  <a:lnTo>
                    <a:pt x="622198" y="531368"/>
                  </a:lnTo>
                  <a:lnTo>
                    <a:pt x="617791" y="526846"/>
                  </a:lnTo>
                  <a:lnTo>
                    <a:pt x="611352" y="525068"/>
                  </a:lnTo>
                  <a:lnTo>
                    <a:pt x="582612" y="525068"/>
                  </a:lnTo>
                  <a:lnTo>
                    <a:pt x="582612" y="357682"/>
                  </a:lnTo>
                  <a:lnTo>
                    <a:pt x="697014" y="357682"/>
                  </a:lnTo>
                  <a:lnTo>
                    <a:pt x="703262" y="351396"/>
                  </a:lnTo>
                  <a:close/>
                </a:path>
                <a:path w="1124584" h="1285875">
                  <a:moveTo>
                    <a:pt x="989355" y="77673"/>
                  </a:moveTo>
                  <a:lnTo>
                    <a:pt x="903516" y="77673"/>
                  </a:lnTo>
                  <a:lnTo>
                    <a:pt x="903516" y="105740"/>
                  </a:lnTo>
                  <a:lnTo>
                    <a:pt x="989355" y="105740"/>
                  </a:lnTo>
                  <a:lnTo>
                    <a:pt x="989355" y="77673"/>
                  </a:lnTo>
                  <a:close/>
                </a:path>
                <a:path w="1124584" h="1285875">
                  <a:moveTo>
                    <a:pt x="1000747" y="996073"/>
                  </a:moveTo>
                  <a:lnTo>
                    <a:pt x="994067" y="972362"/>
                  </a:lnTo>
                  <a:lnTo>
                    <a:pt x="994016" y="972172"/>
                  </a:lnTo>
                  <a:lnTo>
                    <a:pt x="987729" y="949871"/>
                  </a:lnTo>
                  <a:lnTo>
                    <a:pt x="985024" y="947928"/>
                  </a:lnTo>
                  <a:lnTo>
                    <a:pt x="982370" y="946023"/>
                  </a:lnTo>
                  <a:lnTo>
                    <a:pt x="971956" y="946594"/>
                  </a:lnTo>
                  <a:lnTo>
                    <a:pt x="971956" y="987475"/>
                  </a:lnTo>
                  <a:lnTo>
                    <a:pt x="945845" y="1001750"/>
                  </a:lnTo>
                  <a:lnTo>
                    <a:pt x="943406" y="1005370"/>
                  </a:lnTo>
                  <a:lnTo>
                    <a:pt x="938936" y="1043635"/>
                  </a:lnTo>
                  <a:lnTo>
                    <a:pt x="940485" y="1047724"/>
                  </a:lnTo>
                  <a:lnTo>
                    <a:pt x="962609" y="1067676"/>
                  </a:lnTo>
                  <a:lnTo>
                    <a:pt x="954989" y="1081392"/>
                  </a:lnTo>
                  <a:lnTo>
                    <a:pt x="926477" y="1072921"/>
                  </a:lnTo>
                  <a:lnTo>
                    <a:pt x="922197" y="1073759"/>
                  </a:lnTo>
                  <a:lnTo>
                    <a:pt x="892136" y="1097635"/>
                  </a:lnTo>
                  <a:lnTo>
                    <a:pt x="890346" y="1101623"/>
                  </a:lnTo>
                  <a:lnTo>
                    <a:pt x="890422" y="1102944"/>
                  </a:lnTo>
                  <a:lnTo>
                    <a:pt x="890498" y="1104468"/>
                  </a:lnTo>
                  <a:lnTo>
                    <a:pt x="891946" y="1131455"/>
                  </a:lnTo>
                  <a:lnTo>
                    <a:pt x="876909" y="1135735"/>
                  </a:lnTo>
                  <a:lnTo>
                    <a:pt x="873340" y="1129144"/>
                  </a:lnTo>
                  <a:lnTo>
                    <a:pt x="871816" y="1126337"/>
                  </a:lnTo>
                  <a:lnTo>
                    <a:pt x="862698" y="1109484"/>
                  </a:lnTo>
                  <a:lnTo>
                    <a:pt x="859104" y="1107033"/>
                  </a:lnTo>
                  <a:lnTo>
                    <a:pt x="824395" y="1102944"/>
                  </a:lnTo>
                  <a:lnTo>
                    <a:pt x="820077" y="1102944"/>
                  </a:lnTo>
                  <a:lnTo>
                    <a:pt x="816635" y="1104468"/>
                  </a:lnTo>
                  <a:lnTo>
                    <a:pt x="797115" y="1126337"/>
                  </a:lnTo>
                  <a:lnTo>
                    <a:pt x="783463" y="1118679"/>
                  </a:lnTo>
                  <a:lnTo>
                    <a:pt x="791883" y="1090028"/>
                  </a:lnTo>
                  <a:lnTo>
                    <a:pt x="791057" y="1085735"/>
                  </a:lnTo>
                  <a:lnTo>
                    <a:pt x="786371" y="1079766"/>
                  </a:lnTo>
                  <a:lnTo>
                    <a:pt x="767295" y="1055509"/>
                  </a:lnTo>
                  <a:lnTo>
                    <a:pt x="766876" y="1055319"/>
                  </a:lnTo>
                  <a:lnTo>
                    <a:pt x="763346" y="1053719"/>
                  </a:lnTo>
                  <a:lnTo>
                    <a:pt x="733653" y="1055319"/>
                  </a:lnTo>
                  <a:lnTo>
                    <a:pt x="729386" y="1040206"/>
                  </a:lnTo>
                  <a:lnTo>
                    <a:pt x="755510" y="1025931"/>
                  </a:lnTo>
                  <a:lnTo>
                    <a:pt x="757936" y="1022311"/>
                  </a:lnTo>
                  <a:lnTo>
                    <a:pt x="761746" y="989647"/>
                  </a:lnTo>
                  <a:lnTo>
                    <a:pt x="762406" y="984046"/>
                  </a:lnTo>
                  <a:lnTo>
                    <a:pt x="760869" y="979957"/>
                  </a:lnTo>
                  <a:lnTo>
                    <a:pt x="738733" y="960005"/>
                  </a:lnTo>
                  <a:lnTo>
                    <a:pt x="746353" y="946289"/>
                  </a:lnTo>
                  <a:lnTo>
                    <a:pt x="774865" y="954760"/>
                  </a:lnTo>
                  <a:lnTo>
                    <a:pt x="779145" y="953922"/>
                  </a:lnTo>
                  <a:lnTo>
                    <a:pt x="788758" y="946289"/>
                  </a:lnTo>
                  <a:lnTo>
                    <a:pt x="809205" y="930046"/>
                  </a:lnTo>
                  <a:lnTo>
                    <a:pt x="810463" y="927265"/>
                  </a:lnTo>
                  <a:lnTo>
                    <a:pt x="810996" y="926058"/>
                  </a:lnTo>
                  <a:lnTo>
                    <a:pt x="810945" y="925131"/>
                  </a:lnTo>
                  <a:lnTo>
                    <a:pt x="810869" y="923582"/>
                  </a:lnTo>
                  <a:lnTo>
                    <a:pt x="809396" y="896226"/>
                  </a:lnTo>
                  <a:lnTo>
                    <a:pt x="824433" y="891946"/>
                  </a:lnTo>
                  <a:lnTo>
                    <a:pt x="838644" y="918184"/>
                  </a:lnTo>
                  <a:lnTo>
                    <a:pt x="842251" y="920635"/>
                  </a:lnTo>
                  <a:lnTo>
                    <a:pt x="880313" y="925131"/>
                  </a:lnTo>
                  <a:lnTo>
                    <a:pt x="884377" y="923582"/>
                  </a:lnTo>
                  <a:lnTo>
                    <a:pt x="904227" y="901344"/>
                  </a:lnTo>
                  <a:lnTo>
                    <a:pt x="917879" y="909002"/>
                  </a:lnTo>
                  <a:lnTo>
                    <a:pt x="909459" y="937653"/>
                  </a:lnTo>
                  <a:lnTo>
                    <a:pt x="910285" y="941959"/>
                  </a:lnTo>
                  <a:lnTo>
                    <a:pt x="934046" y="972172"/>
                  </a:lnTo>
                  <a:lnTo>
                    <a:pt x="938009" y="973975"/>
                  </a:lnTo>
                  <a:lnTo>
                    <a:pt x="967701" y="972362"/>
                  </a:lnTo>
                  <a:lnTo>
                    <a:pt x="971956" y="987475"/>
                  </a:lnTo>
                  <a:lnTo>
                    <a:pt x="971956" y="946594"/>
                  </a:lnTo>
                  <a:lnTo>
                    <a:pt x="947318" y="947928"/>
                  </a:lnTo>
                  <a:lnTo>
                    <a:pt x="936815" y="934580"/>
                  </a:lnTo>
                  <a:lnTo>
                    <a:pt x="946581" y="901344"/>
                  </a:lnTo>
                  <a:lnTo>
                    <a:pt x="946759" y="900734"/>
                  </a:lnTo>
                  <a:lnTo>
                    <a:pt x="945870" y="898537"/>
                  </a:lnTo>
                  <a:lnTo>
                    <a:pt x="944283" y="894613"/>
                  </a:lnTo>
                  <a:lnTo>
                    <a:pt x="902563" y="871207"/>
                  </a:lnTo>
                  <a:lnTo>
                    <a:pt x="896073" y="872286"/>
                  </a:lnTo>
                  <a:lnTo>
                    <a:pt x="872629" y="898537"/>
                  </a:lnTo>
                  <a:lnTo>
                    <a:pt x="855814" y="896556"/>
                  </a:lnTo>
                  <a:lnTo>
                    <a:pt x="853884" y="893000"/>
                  </a:lnTo>
                  <a:lnTo>
                    <a:pt x="855192" y="891946"/>
                  </a:lnTo>
                  <a:lnTo>
                    <a:pt x="884720" y="868222"/>
                  </a:lnTo>
                  <a:lnTo>
                    <a:pt x="940155" y="823658"/>
                  </a:lnTo>
                  <a:lnTo>
                    <a:pt x="944448" y="821270"/>
                  </a:lnTo>
                  <a:lnTo>
                    <a:pt x="947356" y="816673"/>
                  </a:lnTo>
                  <a:lnTo>
                    <a:pt x="947356" y="770153"/>
                  </a:lnTo>
                  <a:lnTo>
                    <a:pt x="948524" y="770153"/>
                  </a:lnTo>
                  <a:lnTo>
                    <a:pt x="968540" y="766076"/>
                  </a:lnTo>
                  <a:lnTo>
                    <a:pt x="984897" y="754989"/>
                  </a:lnTo>
                  <a:lnTo>
                    <a:pt x="993546" y="742086"/>
                  </a:lnTo>
                  <a:lnTo>
                    <a:pt x="995934" y="738555"/>
                  </a:lnTo>
                  <a:lnTo>
                    <a:pt x="999972" y="718439"/>
                  </a:lnTo>
                  <a:lnTo>
                    <a:pt x="995934" y="698334"/>
                  </a:lnTo>
                  <a:lnTo>
                    <a:pt x="993546" y="694791"/>
                  </a:lnTo>
                  <a:lnTo>
                    <a:pt x="984897" y="681901"/>
                  </a:lnTo>
                  <a:lnTo>
                    <a:pt x="972058" y="673188"/>
                  </a:lnTo>
                  <a:lnTo>
                    <a:pt x="972058" y="718439"/>
                  </a:lnTo>
                  <a:lnTo>
                    <a:pt x="970203" y="727633"/>
                  </a:lnTo>
                  <a:lnTo>
                    <a:pt x="965161" y="735152"/>
                  </a:lnTo>
                  <a:lnTo>
                    <a:pt x="957681" y="740232"/>
                  </a:lnTo>
                  <a:lnTo>
                    <a:pt x="948524" y="742086"/>
                  </a:lnTo>
                  <a:lnTo>
                    <a:pt x="919441" y="742086"/>
                  </a:lnTo>
                  <a:lnTo>
                    <a:pt x="919441" y="770153"/>
                  </a:lnTo>
                  <a:lnTo>
                    <a:pt x="919441" y="804405"/>
                  </a:lnTo>
                  <a:lnTo>
                    <a:pt x="840028" y="868222"/>
                  </a:lnTo>
                  <a:lnTo>
                    <a:pt x="836841" y="864781"/>
                  </a:lnTo>
                  <a:lnTo>
                    <a:pt x="831938" y="863307"/>
                  </a:lnTo>
                  <a:lnTo>
                    <a:pt x="787006" y="876096"/>
                  </a:lnTo>
                  <a:lnTo>
                    <a:pt x="783183" y="881481"/>
                  </a:lnTo>
                  <a:lnTo>
                    <a:pt x="785075" y="916711"/>
                  </a:lnTo>
                  <a:lnTo>
                    <a:pt x="771791" y="927265"/>
                  </a:lnTo>
                  <a:lnTo>
                    <a:pt x="738124" y="917257"/>
                  </a:lnTo>
                  <a:lnTo>
                    <a:pt x="732040" y="919759"/>
                  </a:lnTo>
                  <a:lnTo>
                    <a:pt x="709117" y="961021"/>
                  </a:lnTo>
                  <a:lnTo>
                    <a:pt x="709612" y="966558"/>
                  </a:lnTo>
                  <a:lnTo>
                    <a:pt x="712698" y="970534"/>
                  </a:lnTo>
                  <a:lnTo>
                    <a:pt x="607898" y="1054760"/>
                  </a:lnTo>
                  <a:lnTo>
                    <a:pt x="607542" y="1055319"/>
                  </a:lnTo>
                  <a:lnTo>
                    <a:pt x="607453" y="1055509"/>
                  </a:lnTo>
                  <a:lnTo>
                    <a:pt x="605878" y="1058799"/>
                  </a:lnTo>
                  <a:lnTo>
                    <a:pt x="605840" y="1204290"/>
                  </a:lnTo>
                  <a:lnTo>
                    <a:pt x="517702" y="1248829"/>
                  </a:lnTo>
                  <a:lnTo>
                    <a:pt x="517702" y="1058799"/>
                  </a:lnTo>
                  <a:lnTo>
                    <a:pt x="515772" y="1054760"/>
                  </a:lnTo>
                  <a:lnTo>
                    <a:pt x="204533" y="804646"/>
                  </a:lnTo>
                  <a:lnTo>
                    <a:pt x="204533" y="770153"/>
                  </a:lnTo>
                  <a:lnTo>
                    <a:pt x="919441" y="770153"/>
                  </a:lnTo>
                  <a:lnTo>
                    <a:pt x="919441" y="742086"/>
                  </a:lnTo>
                  <a:lnTo>
                    <a:pt x="175437" y="742086"/>
                  </a:lnTo>
                  <a:lnTo>
                    <a:pt x="166293" y="740232"/>
                  </a:lnTo>
                  <a:lnTo>
                    <a:pt x="158813" y="735152"/>
                  </a:lnTo>
                  <a:lnTo>
                    <a:pt x="153758" y="727633"/>
                  </a:lnTo>
                  <a:lnTo>
                    <a:pt x="151904" y="718439"/>
                  </a:lnTo>
                  <a:lnTo>
                    <a:pt x="153758" y="709244"/>
                  </a:lnTo>
                  <a:lnTo>
                    <a:pt x="158813" y="701725"/>
                  </a:lnTo>
                  <a:lnTo>
                    <a:pt x="166293" y="696658"/>
                  </a:lnTo>
                  <a:lnTo>
                    <a:pt x="175437" y="694791"/>
                  </a:lnTo>
                  <a:lnTo>
                    <a:pt x="948524" y="694791"/>
                  </a:lnTo>
                  <a:lnTo>
                    <a:pt x="957681" y="696658"/>
                  </a:lnTo>
                  <a:lnTo>
                    <a:pt x="965161" y="701725"/>
                  </a:lnTo>
                  <a:lnTo>
                    <a:pt x="970203" y="709244"/>
                  </a:lnTo>
                  <a:lnTo>
                    <a:pt x="972058" y="718439"/>
                  </a:lnTo>
                  <a:lnTo>
                    <a:pt x="972058" y="673188"/>
                  </a:lnTo>
                  <a:lnTo>
                    <a:pt x="968540" y="670801"/>
                  </a:lnTo>
                  <a:lnTo>
                    <a:pt x="948524" y="666737"/>
                  </a:lnTo>
                  <a:lnTo>
                    <a:pt x="175437" y="666737"/>
                  </a:lnTo>
                  <a:lnTo>
                    <a:pt x="155435" y="670801"/>
                  </a:lnTo>
                  <a:lnTo>
                    <a:pt x="139077" y="681901"/>
                  </a:lnTo>
                  <a:lnTo>
                    <a:pt x="128041" y="698334"/>
                  </a:lnTo>
                  <a:lnTo>
                    <a:pt x="123990" y="718439"/>
                  </a:lnTo>
                  <a:lnTo>
                    <a:pt x="128041" y="738555"/>
                  </a:lnTo>
                  <a:lnTo>
                    <a:pt x="139077" y="754989"/>
                  </a:lnTo>
                  <a:lnTo>
                    <a:pt x="155435" y="766076"/>
                  </a:lnTo>
                  <a:lnTo>
                    <a:pt x="175437" y="770153"/>
                  </a:lnTo>
                  <a:lnTo>
                    <a:pt x="176606" y="770153"/>
                  </a:lnTo>
                  <a:lnTo>
                    <a:pt x="176606" y="815657"/>
                  </a:lnTo>
                  <a:lnTo>
                    <a:pt x="178536" y="819683"/>
                  </a:lnTo>
                  <a:lnTo>
                    <a:pt x="489788" y="1069797"/>
                  </a:lnTo>
                  <a:lnTo>
                    <a:pt x="489788" y="1276438"/>
                  </a:lnTo>
                  <a:lnTo>
                    <a:pt x="492290" y="1280960"/>
                  </a:lnTo>
                  <a:lnTo>
                    <a:pt x="498652" y="1284897"/>
                  </a:lnTo>
                  <a:lnTo>
                    <a:pt x="501192" y="1285595"/>
                  </a:lnTo>
                  <a:lnTo>
                    <a:pt x="505879" y="1285595"/>
                  </a:lnTo>
                  <a:lnTo>
                    <a:pt x="579818" y="1248829"/>
                  </a:lnTo>
                  <a:lnTo>
                    <a:pt x="630770" y="1223073"/>
                  </a:lnTo>
                  <a:lnTo>
                    <a:pt x="633857" y="1069797"/>
                  </a:lnTo>
                  <a:lnTo>
                    <a:pt x="733590" y="989647"/>
                  </a:lnTo>
                  <a:lnTo>
                    <a:pt x="735939" y="991768"/>
                  </a:lnTo>
                  <a:lnTo>
                    <a:pt x="733971" y="1008672"/>
                  </a:lnTo>
                  <a:lnTo>
                    <a:pt x="703122" y="1025525"/>
                  </a:lnTo>
                  <a:lnTo>
                    <a:pt x="700570" y="1031621"/>
                  </a:lnTo>
                  <a:lnTo>
                    <a:pt x="713600" y="1077823"/>
                  </a:lnTo>
                  <a:lnTo>
                    <a:pt x="718959" y="1081659"/>
                  </a:lnTo>
                  <a:lnTo>
                    <a:pt x="754011" y="1079766"/>
                  </a:lnTo>
                  <a:lnTo>
                    <a:pt x="764501" y="1093114"/>
                  </a:lnTo>
                  <a:lnTo>
                    <a:pt x="754557" y="1126947"/>
                  </a:lnTo>
                  <a:lnTo>
                    <a:pt x="757047" y="1133081"/>
                  </a:lnTo>
                  <a:lnTo>
                    <a:pt x="798753" y="1156487"/>
                  </a:lnTo>
                  <a:lnTo>
                    <a:pt x="805256" y="1155395"/>
                  </a:lnTo>
                  <a:lnTo>
                    <a:pt x="828700" y="1129144"/>
                  </a:lnTo>
                  <a:lnTo>
                    <a:pt x="845515" y="1131125"/>
                  </a:lnTo>
                  <a:lnTo>
                    <a:pt x="861720" y="1161072"/>
                  </a:lnTo>
                  <a:lnTo>
                    <a:pt x="866038" y="1163548"/>
                  </a:lnTo>
                  <a:lnTo>
                    <a:pt x="871753" y="1163548"/>
                  </a:lnTo>
                  <a:lnTo>
                    <a:pt x="872909" y="1163383"/>
                  </a:lnTo>
                  <a:lnTo>
                    <a:pt x="914323" y="1151597"/>
                  </a:lnTo>
                  <a:lnTo>
                    <a:pt x="918146" y="1146225"/>
                  </a:lnTo>
                  <a:lnTo>
                    <a:pt x="917575" y="1135735"/>
                  </a:lnTo>
                  <a:lnTo>
                    <a:pt x="916254" y="1110983"/>
                  </a:lnTo>
                  <a:lnTo>
                    <a:pt x="929538" y="1100442"/>
                  </a:lnTo>
                  <a:lnTo>
                    <a:pt x="963206" y="1110424"/>
                  </a:lnTo>
                  <a:lnTo>
                    <a:pt x="969302" y="1107935"/>
                  </a:lnTo>
                  <a:lnTo>
                    <a:pt x="973467" y="1100442"/>
                  </a:lnTo>
                  <a:lnTo>
                    <a:pt x="984046" y="1081392"/>
                  </a:lnTo>
                  <a:lnTo>
                    <a:pt x="992593" y="1066012"/>
                  </a:lnTo>
                  <a:lnTo>
                    <a:pt x="991514" y="1059484"/>
                  </a:lnTo>
                  <a:lnTo>
                    <a:pt x="965390" y="1035926"/>
                  </a:lnTo>
                  <a:lnTo>
                    <a:pt x="967359" y="1019022"/>
                  </a:lnTo>
                  <a:lnTo>
                    <a:pt x="998194" y="1002157"/>
                  </a:lnTo>
                  <a:lnTo>
                    <a:pt x="1000747" y="996073"/>
                  </a:lnTo>
                  <a:close/>
                </a:path>
                <a:path w="1124584" h="1285875">
                  <a:moveTo>
                    <a:pt x="1012444" y="197358"/>
                  </a:moveTo>
                  <a:lnTo>
                    <a:pt x="903516" y="197358"/>
                  </a:lnTo>
                  <a:lnTo>
                    <a:pt x="903516" y="225412"/>
                  </a:lnTo>
                  <a:lnTo>
                    <a:pt x="1012444" y="225412"/>
                  </a:lnTo>
                  <a:lnTo>
                    <a:pt x="1012444" y="197358"/>
                  </a:lnTo>
                  <a:close/>
                </a:path>
                <a:path w="1124584" h="1285875">
                  <a:moveTo>
                    <a:pt x="1061427" y="259549"/>
                  </a:moveTo>
                  <a:lnTo>
                    <a:pt x="903516" y="259549"/>
                  </a:lnTo>
                  <a:lnTo>
                    <a:pt x="903516" y="287616"/>
                  </a:lnTo>
                  <a:lnTo>
                    <a:pt x="1061427" y="287616"/>
                  </a:lnTo>
                  <a:lnTo>
                    <a:pt x="1061427" y="259549"/>
                  </a:lnTo>
                  <a:close/>
                </a:path>
                <a:path w="1124584" h="1285875">
                  <a:moveTo>
                    <a:pt x="1061427" y="197358"/>
                  </a:moveTo>
                  <a:lnTo>
                    <a:pt x="1032725" y="197358"/>
                  </a:lnTo>
                  <a:lnTo>
                    <a:pt x="1032725" y="225412"/>
                  </a:lnTo>
                  <a:lnTo>
                    <a:pt x="1061427" y="225412"/>
                  </a:lnTo>
                  <a:lnTo>
                    <a:pt x="1061427" y="197358"/>
                  </a:lnTo>
                  <a:close/>
                </a:path>
                <a:path w="1124584" h="1285875">
                  <a:moveTo>
                    <a:pt x="1061427" y="135166"/>
                  </a:moveTo>
                  <a:lnTo>
                    <a:pt x="903516" y="135166"/>
                  </a:lnTo>
                  <a:lnTo>
                    <a:pt x="903516" y="163220"/>
                  </a:lnTo>
                  <a:lnTo>
                    <a:pt x="1061427" y="163220"/>
                  </a:lnTo>
                  <a:lnTo>
                    <a:pt x="1061427" y="135166"/>
                  </a:lnTo>
                  <a:close/>
                </a:path>
                <a:path w="1124584" h="1285875">
                  <a:moveTo>
                    <a:pt x="1123962" y="329628"/>
                  </a:moveTo>
                  <a:lnTo>
                    <a:pt x="1123861" y="89954"/>
                  </a:lnTo>
                  <a:lnTo>
                    <a:pt x="1123454" y="87947"/>
                  </a:lnTo>
                  <a:lnTo>
                    <a:pt x="1123365" y="87604"/>
                  </a:lnTo>
                  <a:lnTo>
                    <a:pt x="1096048" y="57835"/>
                  </a:lnTo>
                  <a:lnTo>
                    <a:pt x="1096048" y="105664"/>
                  </a:lnTo>
                  <a:lnTo>
                    <a:pt x="1096048" y="329628"/>
                  </a:lnTo>
                  <a:lnTo>
                    <a:pt x="869315" y="329628"/>
                  </a:lnTo>
                  <a:lnTo>
                    <a:pt x="869315" y="28054"/>
                  </a:lnTo>
                  <a:lnTo>
                    <a:pt x="1018768" y="28054"/>
                  </a:lnTo>
                  <a:lnTo>
                    <a:pt x="1018768" y="99009"/>
                  </a:lnTo>
                  <a:lnTo>
                    <a:pt x="1024966" y="105270"/>
                  </a:lnTo>
                  <a:lnTo>
                    <a:pt x="1096048" y="105664"/>
                  </a:lnTo>
                  <a:lnTo>
                    <a:pt x="1096048" y="57835"/>
                  </a:lnTo>
                  <a:lnTo>
                    <a:pt x="1086167" y="47904"/>
                  </a:lnTo>
                  <a:lnTo>
                    <a:pt x="1076032" y="37719"/>
                  </a:lnTo>
                  <a:lnTo>
                    <a:pt x="1076032" y="77419"/>
                  </a:lnTo>
                  <a:lnTo>
                    <a:pt x="1046683" y="77343"/>
                  </a:lnTo>
                  <a:lnTo>
                    <a:pt x="1046683" y="47904"/>
                  </a:lnTo>
                  <a:lnTo>
                    <a:pt x="1076032" y="77419"/>
                  </a:lnTo>
                  <a:lnTo>
                    <a:pt x="1076032" y="37719"/>
                  </a:lnTo>
                  <a:lnTo>
                    <a:pt x="1042377" y="3886"/>
                  </a:lnTo>
                  <a:lnTo>
                    <a:pt x="1038948" y="1473"/>
                  </a:lnTo>
                  <a:lnTo>
                    <a:pt x="1039291" y="1473"/>
                  </a:lnTo>
                  <a:lnTo>
                    <a:pt x="1035075" y="0"/>
                  </a:lnTo>
                  <a:lnTo>
                    <a:pt x="847648" y="0"/>
                  </a:lnTo>
                  <a:lnTo>
                    <a:pt x="841400" y="6273"/>
                  </a:lnTo>
                  <a:lnTo>
                    <a:pt x="841400" y="351396"/>
                  </a:lnTo>
                  <a:lnTo>
                    <a:pt x="847648" y="357682"/>
                  </a:lnTo>
                  <a:lnTo>
                    <a:pt x="982281" y="357682"/>
                  </a:lnTo>
                  <a:lnTo>
                    <a:pt x="982281" y="388454"/>
                  </a:lnTo>
                  <a:lnTo>
                    <a:pt x="979271" y="403377"/>
                  </a:lnTo>
                  <a:lnTo>
                    <a:pt x="971080" y="415582"/>
                  </a:lnTo>
                  <a:lnTo>
                    <a:pt x="958938" y="423811"/>
                  </a:lnTo>
                  <a:lnTo>
                    <a:pt x="944092" y="426834"/>
                  </a:lnTo>
                  <a:lnTo>
                    <a:pt x="847559" y="426834"/>
                  </a:lnTo>
                  <a:lnTo>
                    <a:pt x="821855" y="432054"/>
                  </a:lnTo>
                  <a:lnTo>
                    <a:pt x="800849" y="446316"/>
                  </a:lnTo>
                  <a:lnTo>
                    <a:pt x="786663" y="467423"/>
                  </a:lnTo>
                  <a:lnTo>
                    <a:pt x="781456" y="493268"/>
                  </a:lnTo>
                  <a:lnTo>
                    <a:pt x="781456" y="525068"/>
                  </a:lnTo>
                  <a:lnTo>
                    <a:pt x="752716" y="525068"/>
                  </a:lnTo>
                  <a:lnTo>
                    <a:pt x="746277" y="526846"/>
                  </a:lnTo>
                  <a:lnTo>
                    <a:pt x="741870" y="531368"/>
                  </a:lnTo>
                  <a:lnTo>
                    <a:pt x="740168" y="537464"/>
                  </a:lnTo>
                  <a:lnTo>
                    <a:pt x="741870" y="543966"/>
                  </a:lnTo>
                  <a:lnTo>
                    <a:pt x="784567" y="618286"/>
                  </a:lnTo>
                  <a:lnTo>
                    <a:pt x="789317" y="623011"/>
                  </a:lnTo>
                  <a:lnTo>
                    <a:pt x="795413" y="624586"/>
                  </a:lnTo>
                  <a:lnTo>
                    <a:pt x="801522" y="623011"/>
                  </a:lnTo>
                  <a:lnTo>
                    <a:pt x="806272" y="618286"/>
                  </a:lnTo>
                  <a:lnTo>
                    <a:pt x="848969" y="543966"/>
                  </a:lnTo>
                  <a:lnTo>
                    <a:pt x="850658" y="537464"/>
                  </a:lnTo>
                  <a:lnTo>
                    <a:pt x="848969" y="531368"/>
                  </a:lnTo>
                  <a:lnTo>
                    <a:pt x="844562" y="526846"/>
                  </a:lnTo>
                  <a:lnTo>
                    <a:pt x="838111" y="525068"/>
                  </a:lnTo>
                  <a:lnTo>
                    <a:pt x="809371" y="525068"/>
                  </a:lnTo>
                  <a:lnTo>
                    <a:pt x="809371" y="493268"/>
                  </a:lnTo>
                  <a:lnTo>
                    <a:pt x="812380" y="478345"/>
                  </a:lnTo>
                  <a:lnTo>
                    <a:pt x="820572" y="466140"/>
                  </a:lnTo>
                  <a:lnTo>
                    <a:pt x="832713" y="457911"/>
                  </a:lnTo>
                  <a:lnTo>
                    <a:pt x="847559" y="454888"/>
                  </a:lnTo>
                  <a:lnTo>
                    <a:pt x="944092" y="454888"/>
                  </a:lnTo>
                  <a:lnTo>
                    <a:pt x="969797" y="449656"/>
                  </a:lnTo>
                  <a:lnTo>
                    <a:pt x="990815" y="435406"/>
                  </a:lnTo>
                  <a:lnTo>
                    <a:pt x="1004989" y="414286"/>
                  </a:lnTo>
                  <a:lnTo>
                    <a:pt x="1010196" y="388454"/>
                  </a:lnTo>
                  <a:lnTo>
                    <a:pt x="1010196" y="357682"/>
                  </a:lnTo>
                  <a:lnTo>
                    <a:pt x="1117714" y="357682"/>
                  </a:lnTo>
                  <a:lnTo>
                    <a:pt x="1123962" y="351396"/>
                  </a:lnTo>
                  <a:lnTo>
                    <a:pt x="1123962" y="329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6505" y="1806097"/>
              <a:ext cx="130160" cy="13132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0202" y="2798530"/>
              <a:ext cx="798549" cy="115436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0445" y="5688520"/>
              <a:ext cx="1219199" cy="12287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3360" y="8221280"/>
              <a:ext cx="1171574" cy="103822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96639" y="4531986"/>
            <a:ext cx="7214234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50" b="1">
                <a:solidFill>
                  <a:srgbClr val="FFFFFF"/>
                </a:solidFill>
                <a:latin typeface="Arial"/>
                <a:cs typeface="Arial"/>
              </a:rPr>
              <a:t>METHODOLOGY</a:t>
            </a:r>
            <a:endParaRPr sz="70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7923" y="942975"/>
            <a:ext cx="152399" cy="1523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585648" y="602576"/>
            <a:ext cx="9300210" cy="19589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 marR="5080" indent="776605">
              <a:lnSpc>
                <a:spcPct val="117200"/>
              </a:lnSpc>
              <a:spcBef>
                <a:spcPts val="135"/>
              </a:spcBef>
            </a:pPr>
            <a:r>
              <a:rPr dirty="0" sz="3600" spc="-165">
                <a:solidFill>
                  <a:srgbClr val="292E3A"/>
                </a:solidFill>
                <a:latin typeface="Tahoma"/>
                <a:cs typeface="Tahoma"/>
              </a:rPr>
              <a:t>Data</a:t>
            </a:r>
            <a:r>
              <a:rPr dirty="0" sz="36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55">
                <a:solidFill>
                  <a:srgbClr val="292E3A"/>
                </a:solidFill>
                <a:latin typeface="Tahoma"/>
                <a:cs typeface="Tahoma"/>
              </a:rPr>
              <a:t>Collection</a:t>
            </a:r>
            <a:r>
              <a:rPr dirty="0" sz="3600" spc="-20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55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6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20">
                <a:solidFill>
                  <a:srgbClr val="292E3A"/>
                </a:solidFill>
                <a:latin typeface="Tahoma"/>
                <a:cs typeface="Tahoma"/>
              </a:rPr>
              <a:t>Preparation: </a:t>
            </a:r>
            <a:r>
              <a:rPr dirty="0" sz="3600" b="0">
                <a:solidFill>
                  <a:srgbClr val="292E3A"/>
                </a:solidFill>
                <a:latin typeface="Tahoma"/>
                <a:cs typeface="Tahoma"/>
              </a:rPr>
              <a:t>Gather</a:t>
            </a:r>
            <a:r>
              <a:rPr dirty="0" sz="3600" spc="-60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b="0">
                <a:solidFill>
                  <a:srgbClr val="292E3A"/>
                </a:solidFill>
                <a:latin typeface="Tahoma"/>
                <a:cs typeface="Tahoma"/>
              </a:rPr>
              <a:t>historical</a:t>
            </a:r>
            <a:r>
              <a:rPr dirty="0" sz="3600" spc="-5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100" b="0">
                <a:solidFill>
                  <a:srgbClr val="292E3A"/>
                </a:solidFill>
                <a:latin typeface="Tahoma"/>
                <a:cs typeface="Tahoma"/>
              </a:rPr>
              <a:t>sales</a:t>
            </a:r>
            <a:r>
              <a:rPr dirty="0" sz="3600" spc="-5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b="0">
                <a:solidFill>
                  <a:srgbClr val="292E3A"/>
                </a:solidFill>
                <a:latin typeface="Tahoma"/>
                <a:cs typeface="Tahoma"/>
              </a:rPr>
              <a:t>data,</a:t>
            </a:r>
            <a:r>
              <a:rPr dirty="0" sz="3600" spc="-5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90" b="0">
                <a:solidFill>
                  <a:srgbClr val="292E3A"/>
                </a:solidFill>
                <a:latin typeface="Tahoma"/>
                <a:cs typeface="Tahoma"/>
              </a:rPr>
              <a:t>Google</a:t>
            </a:r>
            <a:r>
              <a:rPr dirty="0" sz="3600" spc="-5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35" b="0">
                <a:solidFill>
                  <a:srgbClr val="292E3A"/>
                </a:solidFill>
                <a:latin typeface="Tahoma"/>
                <a:cs typeface="Tahoma"/>
              </a:rPr>
              <a:t>Analytics </a:t>
            </a:r>
            <a:r>
              <a:rPr dirty="0" sz="3600" spc="60" b="0">
                <a:solidFill>
                  <a:srgbClr val="292E3A"/>
                </a:solidFill>
                <a:latin typeface="Tahoma"/>
                <a:cs typeface="Tahoma"/>
              </a:rPr>
              <a:t>KPIs,</a:t>
            </a:r>
            <a:r>
              <a:rPr dirty="0" sz="3600" spc="-13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b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600" spc="-13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b="0">
                <a:solidFill>
                  <a:srgbClr val="292E3A"/>
                </a:solidFill>
                <a:latin typeface="Tahoma"/>
                <a:cs typeface="Tahoma"/>
              </a:rPr>
              <a:t>relevant</a:t>
            </a:r>
            <a:r>
              <a:rPr dirty="0" sz="3600" spc="-13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b="0">
                <a:solidFill>
                  <a:srgbClr val="292E3A"/>
                </a:solidFill>
                <a:latin typeface="Tahoma"/>
                <a:cs typeface="Tahoma"/>
              </a:rPr>
              <a:t>market</a:t>
            </a:r>
            <a:r>
              <a:rPr dirty="0" sz="3600" spc="-135" b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" b="0">
                <a:solidFill>
                  <a:srgbClr val="292E3A"/>
                </a:solidFill>
                <a:latin typeface="Tahoma"/>
                <a:cs typeface="Tahoma"/>
              </a:rPr>
              <a:t>data.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7923" y="2867024"/>
            <a:ext cx="152399" cy="1523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7923" y="4791074"/>
            <a:ext cx="152399" cy="15239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7923" y="7353299"/>
            <a:ext cx="152399" cy="15239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585648" y="2526626"/>
            <a:ext cx="9684385" cy="708342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789305">
              <a:lnSpc>
                <a:spcPct val="100000"/>
              </a:lnSpc>
              <a:spcBef>
                <a:spcPts val="880"/>
              </a:spcBef>
            </a:pPr>
            <a:r>
              <a:rPr dirty="0" sz="3600" spc="-70" b="1">
                <a:solidFill>
                  <a:srgbClr val="292E3A"/>
                </a:solidFill>
                <a:latin typeface="Tahoma"/>
                <a:cs typeface="Tahoma"/>
              </a:rPr>
              <a:t>Model</a:t>
            </a:r>
            <a:r>
              <a:rPr dirty="0" sz="3600" spc="-17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65" b="1">
                <a:solidFill>
                  <a:srgbClr val="292E3A"/>
                </a:solidFill>
                <a:latin typeface="Tahoma"/>
                <a:cs typeface="Tahoma"/>
              </a:rPr>
              <a:t>Selection</a:t>
            </a:r>
            <a:r>
              <a:rPr dirty="0" sz="3600" spc="-17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55" b="1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600" spc="-17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" b="1">
                <a:solidFill>
                  <a:srgbClr val="292E3A"/>
                </a:solidFill>
                <a:latin typeface="Tahoma"/>
                <a:cs typeface="Tahoma"/>
              </a:rPr>
              <a:t>Training:</a:t>
            </a:r>
            <a:endParaRPr sz="3600">
              <a:latin typeface="Tahoma"/>
              <a:cs typeface="Tahoma"/>
            </a:endParaRPr>
          </a:p>
          <a:p>
            <a:pPr marL="12700" marR="5080">
              <a:lnSpc>
                <a:spcPct val="116300"/>
              </a:lnSpc>
              <a:spcBef>
                <a:spcPts val="75"/>
              </a:spcBef>
              <a:tabLst>
                <a:tab pos="3423920" algn="l"/>
              </a:tabLst>
            </a:pPr>
            <a:r>
              <a:rPr dirty="0" sz="3600" spc="60">
                <a:solidFill>
                  <a:srgbClr val="292E3A"/>
                </a:solidFill>
                <a:latin typeface="Tahoma"/>
                <a:cs typeface="Tahoma"/>
              </a:rPr>
              <a:t>Employ</a:t>
            </a:r>
            <a:r>
              <a:rPr dirty="0" sz="3600" spc="-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60">
                <a:solidFill>
                  <a:srgbClr val="292E3A"/>
                </a:solidFill>
                <a:latin typeface="Tahoma"/>
                <a:cs typeface="Tahoma"/>
              </a:rPr>
              <a:t>advanced</a:t>
            </a:r>
            <a:r>
              <a:rPr dirty="0" sz="3600" spc="-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machine</a:t>
            </a:r>
            <a:r>
              <a:rPr dirty="0" sz="3600" spc="-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learning</a:t>
            </a:r>
            <a:r>
              <a:rPr dirty="0" sz="3600" spc="-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292E3A"/>
                </a:solidFill>
                <a:latin typeface="Tahoma"/>
                <a:cs typeface="Tahoma"/>
              </a:rPr>
              <a:t>algorithms, </a:t>
            </a:r>
            <a:r>
              <a:rPr dirty="0" sz="3600" spc="80">
                <a:solidFill>
                  <a:srgbClr val="292E3A"/>
                </a:solidFill>
                <a:latin typeface="Tahoma"/>
                <a:cs typeface="Tahoma"/>
              </a:rPr>
              <a:t>such</a:t>
            </a:r>
            <a:r>
              <a:rPr dirty="0" sz="36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150">
                <a:solidFill>
                  <a:srgbClr val="292E3A"/>
                </a:solidFill>
                <a:latin typeface="Tahoma"/>
                <a:cs typeface="Tahoma"/>
              </a:rPr>
              <a:t>as</a:t>
            </a:r>
            <a:r>
              <a:rPr dirty="0" sz="36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100">
                <a:solidFill>
                  <a:srgbClr val="292E3A"/>
                </a:solidFill>
                <a:latin typeface="Tahoma"/>
                <a:cs typeface="Tahoma"/>
              </a:rPr>
              <a:t>ARIMA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	to</a:t>
            </a:r>
            <a:r>
              <a:rPr dirty="0" sz="3600" spc="-2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25">
                <a:solidFill>
                  <a:srgbClr val="292E3A"/>
                </a:solidFill>
                <a:latin typeface="Tahoma"/>
                <a:cs typeface="Tahoma"/>
              </a:rPr>
              <a:t>train</a:t>
            </a:r>
            <a:r>
              <a:rPr dirty="0" sz="3600" spc="-1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11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600" spc="-1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predictive</a:t>
            </a:r>
            <a:r>
              <a:rPr dirty="0" sz="3600" spc="-1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292E3A"/>
                </a:solidFill>
                <a:latin typeface="Tahoma"/>
                <a:cs typeface="Tahoma"/>
              </a:rPr>
              <a:t>model.</a:t>
            </a:r>
            <a:endParaRPr sz="3600">
              <a:latin typeface="Tahoma"/>
              <a:cs typeface="Tahoma"/>
            </a:endParaRPr>
          </a:p>
          <a:p>
            <a:pPr marL="12700" indent="776605">
              <a:lnSpc>
                <a:spcPct val="100000"/>
              </a:lnSpc>
              <a:spcBef>
                <a:spcPts val="705"/>
              </a:spcBef>
            </a:pPr>
            <a:r>
              <a:rPr dirty="0" sz="3600" spc="-70" b="1">
                <a:solidFill>
                  <a:srgbClr val="292E3A"/>
                </a:solidFill>
                <a:latin typeface="Tahoma"/>
                <a:cs typeface="Tahoma"/>
              </a:rPr>
              <a:t>Model</a:t>
            </a:r>
            <a:r>
              <a:rPr dirty="0" sz="3600" spc="-16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5" b="1">
                <a:solidFill>
                  <a:srgbClr val="292E3A"/>
                </a:solidFill>
                <a:latin typeface="Tahoma"/>
                <a:cs typeface="Tahoma"/>
              </a:rPr>
              <a:t>Evaluation</a:t>
            </a:r>
            <a:r>
              <a:rPr dirty="0" sz="3600" spc="-15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55" b="1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600" spc="-16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50" b="1">
                <a:solidFill>
                  <a:srgbClr val="292E3A"/>
                </a:solidFill>
                <a:latin typeface="Tahoma"/>
                <a:cs typeface="Tahoma"/>
              </a:rPr>
              <a:t>Optimization:</a:t>
            </a:r>
            <a:endParaRPr sz="3600">
              <a:latin typeface="Tahoma"/>
              <a:cs typeface="Tahoma"/>
            </a:endParaRPr>
          </a:p>
          <a:p>
            <a:pPr marL="12700" marR="446405">
              <a:lnSpc>
                <a:spcPct val="116300"/>
              </a:lnSpc>
              <a:spcBef>
                <a:spcPts val="75"/>
              </a:spcBef>
            </a:pPr>
            <a:r>
              <a:rPr dirty="0" sz="3600" spc="180">
                <a:solidFill>
                  <a:srgbClr val="292E3A"/>
                </a:solidFill>
                <a:latin typeface="Tahoma"/>
                <a:cs typeface="Tahoma"/>
              </a:rPr>
              <a:t>Assess</a:t>
            </a:r>
            <a:r>
              <a:rPr dirty="0" sz="36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model</a:t>
            </a:r>
            <a:r>
              <a:rPr dirty="0" sz="36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performance</a:t>
            </a:r>
            <a:r>
              <a:rPr dirty="0" sz="36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using</a:t>
            </a:r>
            <a:r>
              <a:rPr dirty="0" sz="36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metrics</a:t>
            </a:r>
            <a:r>
              <a:rPr dirty="0" sz="36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20">
                <a:solidFill>
                  <a:srgbClr val="292E3A"/>
                </a:solidFill>
                <a:latin typeface="Tahoma"/>
                <a:cs typeface="Tahoma"/>
              </a:rPr>
              <a:t>like </a:t>
            </a:r>
            <a:r>
              <a:rPr dirty="0" sz="3600" spc="50">
                <a:solidFill>
                  <a:srgbClr val="292E3A"/>
                </a:solidFill>
                <a:latin typeface="Tahoma"/>
                <a:cs typeface="Tahoma"/>
              </a:rPr>
              <a:t>accuracy,</a:t>
            </a:r>
            <a:r>
              <a:rPr dirty="0" sz="36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precision</a:t>
            </a:r>
            <a:r>
              <a:rPr dirty="0" sz="36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,and</a:t>
            </a:r>
            <a:r>
              <a:rPr dirty="0" sz="36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292E3A"/>
                </a:solidFill>
                <a:latin typeface="Tahoma"/>
                <a:cs typeface="Tahoma"/>
              </a:rPr>
              <a:t>refine</a:t>
            </a:r>
            <a:r>
              <a:rPr dirty="0" sz="36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6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292E3A"/>
                </a:solidFill>
                <a:latin typeface="Tahoma"/>
                <a:cs typeface="Tahoma"/>
              </a:rPr>
              <a:t>model </a:t>
            </a:r>
            <a:r>
              <a:rPr dirty="0" sz="3600" spc="80">
                <a:solidFill>
                  <a:srgbClr val="292E3A"/>
                </a:solidFill>
                <a:latin typeface="Tahoma"/>
                <a:cs typeface="Tahoma"/>
              </a:rPr>
              <a:t>based</a:t>
            </a:r>
            <a:r>
              <a:rPr dirty="0" sz="3600" spc="-1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on</a:t>
            </a:r>
            <a:r>
              <a:rPr dirty="0" sz="3600" spc="-14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600" spc="-1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292E3A"/>
                </a:solidFill>
                <a:latin typeface="Tahoma"/>
                <a:cs typeface="Tahoma"/>
              </a:rPr>
              <a:t>results.</a:t>
            </a:r>
            <a:endParaRPr sz="3600">
              <a:latin typeface="Tahoma"/>
              <a:cs typeface="Tahoma"/>
            </a:endParaRPr>
          </a:p>
          <a:p>
            <a:pPr marL="789305">
              <a:lnSpc>
                <a:spcPct val="100000"/>
              </a:lnSpc>
              <a:spcBef>
                <a:spcPts val="705"/>
              </a:spcBef>
            </a:pPr>
            <a:r>
              <a:rPr dirty="0" sz="3600" spc="-120" b="1">
                <a:solidFill>
                  <a:srgbClr val="292E3A"/>
                </a:solidFill>
                <a:latin typeface="Tahoma"/>
                <a:cs typeface="Tahoma"/>
              </a:rPr>
              <a:t>Deployment</a:t>
            </a:r>
            <a:r>
              <a:rPr dirty="0" sz="3600" spc="-14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55" b="1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600" spc="-14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35" b="1">
                <a:solidFill>
                  <a:srgbClr val="292E3A"/>
                </a:solidFill>
                <a:latin typeface="Tahoma"/>
                <a:cs typeface="Tahoma"/>
              </a:rPr>
              <a:t>Monitoring:</a:t>
            </a:r>
            <a:endParaRPr sz="3600">
              <a:latin typeface="Tahoma"/>
              <a:cs typeface="Tahoma"/>
            </a:endParaRPr>
          </a:p>
          <a:p>
            <a:pPr marL="12700" marR="112395">
              <a:lnSpc>
                <a:spcPct val="116300"/>
              </a:lnSpc>
              <a:spcBef>
                <a:spcPts val="75"/>
              </a:spcBef>
            </a:pPr>
            <a:r>
              <a:rPr dirty="0" sz="3600" spc="-75">
                <a:solidFill>
                  <a:srgbClr val="292E3A"/>
                </a:solidFill>
                <a:latin typeface="Tahoma"/>
                <a:cs typeface="Tahoma"/>
              </a:rPr>
              <a:t>Integrate</a:t>
            </a:r>
            <a:r>
              <a:rPr dirty="0" sz="36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6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model</a:t>
            </a:r>
            <a:r>
              <a:rPr dirty="0" sz="36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292E3A"/>
                </a:solidFill>
                <a:latin typeface="Tahoma"/>
                <a:cs typeface="Tahoma"/>
              </a:rPr>
              <a:t>into</a:t>
            </a:r>
            <a:r>
              <a:rPr dirty="0" sz="36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existing</a:t>
            </a:r>
            <a:r>
              <a:rPr dirty="0" sz="36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60">
                <a:solidFill>
                  <a:srgbClr val="292E3A"/>
                </a:solidFill>
                <a:latin typeface="Tahoma"/>
                <a:cs typeface="Tahoma"/>
              </a:rPr>
              <a:t>systems</a:t>
            </a:r>
            <a:r>
              <a:rPr dirty="0" sz="3600" spc="-1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25">
                <a:solidFill>
                  <a:srgbClr val="292E3A"/>
                </a:solidFill>
                <a:latin typeface="Tahoma"/>
                <a:cs typeface="Tahoma"/>
              </a:rPr>
              <a:t>and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continuously</a:t>
            </a:r>
            <a:r>
              <a:rPr dirty="0" sz="3600" spc="-1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20">
                <a:solidFill>
                  <a:srgbClr val="292E3A"/>
                </a:solidFill>
                <a:latin typeface="Tahoma"/>
                <a:cs typeface="Tahoma"/>
              </a:rPr>
              <a:t>monitor</a:t>
            </a:r>
            <a:r>
              <a:rPr dirty="0" sz="3600" spc="-1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its</a:t>
            </a:r>
            <a:r>
              <a:rPr dirty="0" sz="3600" spc="-1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performance</a:t>
            </a:r>
            <a:r>
              <a:rPr dirty="0" sz="3600" spc="-1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dirty="0" sz="3600" spc="-1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292E3A"/>
                </a:solidFill>
                <a:latin typeface="Tahoma"/>
                <a:cs typeface="Tahoma"/>
              </a:rPr>
              <a:t>ensure </a:t>
            </a:r>
            <a:r>
              <a:rPr dirty="0" sz="3600" spc="70">
                <a:solidFill>
                  <a:srgbClr val="292E3A"/>
                </a:solidFill>
                <a:latin typeface="Tahoma"/>
                <a:cs typeface="Tahoma"/>
              </a:rPr>
              <a:t>accuracy</a:t>
            </a:r>
            <a:r>
              <a:rPr dirty="0" sz="36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6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292E3A"/>
                </a:solidFill>
                <a:latin typeface="Tahoma"/>
                <a:cs typeface="Tahoma"/>
              </a:rPr>
              <a:t>adjust</a:t>
            </a:r>
            <a:r>
              <a:rPr dirty="0" sz="3600" spc="-1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150">
                <a:solidFill>
                  <a:srgbClr val="292E3A"/>
                </a:solidFill>
                <a:latin typeface="Tahoma"/>
                <a:cs typeface="Tahoma"/>
              </a:rPr>
              <a:t>as</a:t>
            </a:r>
            <a:r>
              <a:rPr dirty="0" sz="3600" spc="-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292E3A"/>
                </a:solidFill>
                <a:latin typeface="Tahoma"/>
                <a:cs typeface="Tahoma"/>
              </a:rPr>
              <a:t>needed.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241058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410583"/>
              <a:ext cx="18275935" cy="7876540"/>
            </a:xfrm>
            <a:custGeom>
              <a:avLst/>
              <a:gdLst/>
              <a:ahLst/>
              <a:cxnLst/>
              <a:rect l="l" t="t" r="r" b="b"/>
              <a:pathLst>
                <a:path w="18275935" h="7876540">
                  <a:moveTo>
                    <a:pt x="18275745" y="7876415"/>
                  </a:moveTo>
                  <a:lnTo>
                    <a:pt x="0" y="7876415"/>
                  </a:lnTo>
                  <a:lnTo>
                    <a:pt x="0" y="0"/>
                  </a:lnTo>
                  <a:lnTo>
                    <a:pt x="18275745" y="0"/>
                  </a:lnTo>
                  <a:lnTo>
                    <a:pt x="18275745" y="787641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5635" y="737706"/>
            <a:ext cx="1073150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1570" algn="l"/>
                <a:tab pos="5433060" algn="l"/>
              </a:tabLst>
            </a:pPr>
            <a:r>
              <a:rPr dirty="0" spc="-20"/>
              <a:t>TIME</a:t>
            </a:r>
            <a:r>
              <a:rPr dirty="0"/>
              <a:t>	</a:t>
            </a:r>
            <a:r>
              <a:rPr dirty="0" spc="-665"/>
              <a:t>SERIES</a:t>
            </a:r>
            <a:r>
              <a:rPr dirty="0"/>
              <a:t>	</a:t>
            </a:r>
            <a:r>
              <a:rPr dirty="0" spc="-45"/>
              <a:t>MODELLING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8463286" y="0"/>
            <a:ext cx="1361440" cy="10287000"/>
            <a:chOff x="8463286" y="0"/>
            <a:chExt cx="1361440" cy="102870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28180" y="2742272"/>
            <a:ext cx="17562830" cy="69443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25"/>
              </a:spcBef>
              <a:buSzPct val="52307"/>
              <a:buChar char="•"/>
              <a:tabLst>
                <a:tab pos="158750" algn="l"/>
              </a:tabLst>
            </a:pPr>
            <a:r>
              <a:rPr dirty="0" sz="3250" spc="50" b="1">
                <a:latin typeface="Tahoma"/>
                <a:cs typeface="Tahoma"/>
              </a:rPr>
              <a:t>AR</a:t>
            </a:r>
            <a:r>
              <a:rPr dirty="0" sz="3250" spc="-5" b="1">
                <a:latin typeface="Tahoma"/>
                <a:cs typeface="Tahoma"/>
              </a:rPr>
              <a:t> </a:t>
            </a:r>
            <a:r>
              <a:rPr dirty="0" sz="3250" spc="-75" b="1">
                <a:latin typeface="Tahoma"/>
                <a:cs typeface="Tahoma"/>
              </a:rPr>
              <a:t>(Autoregressive):</a:t>
            </a:r>
            <a:r>
              <a:rPr dirty="0" sz="3250" spc="5" b="1">
                <a:latin typeface="Tahoma"/>
                <a:cs typeface="Tahoma"/>
              </a:rPr>
              <a:t> </a:t>
            </a:r>
            <a:r>
              <a:rPr dirty="0" sz="3250" spc="65">
                <a:latin typeface="Tahoma"/>
                <a:cs typeface="Tahoma"/>
              </a:rPr>
              <a:t>Predicts</a:t>
            </a:r>
            <a:r>
              <a:rPr dirty="0" sz="3250" spc="-60">
                <a:latin typeface="Tahoma"/>
                <a:cs typeface="Tahoma"/>
              </a:rPr>
              <a:t> </a:t>
            </a:r>
            <a:r>
              <a:rPr dirty="0" sz="3250" spc="-45">
                <a:latin typeface="Tahoma"/>
                <a:cs typeface="Tahoma"/>
              </a:rPr>
              <a:t>future</a:t>
            </a:r>
            <a:r>
              <a:rPr dirty="0" sz="3250" spc="-60">
                <a:latin typeface="Tahoma"/>
                <a:cs typeface="Tahoma"/>
              </a:rPr>
              <a:t> </a:t>
            </a:r>
            <a:r>
              <a:rPr dirty="0" sz="3250" spc="65">
                <a:latin typeface="Tahoma"/>
                <a:cs typeface="Tahoma"/>
              </a:rPr>
              <a:t>values</a:t>
            </a:r>
            <a:r>
              <a:rPr dirty="0" sz="3250" spc="-60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using</a:t>
            </a:r>
            <a:r>
              <a:rPr dirty="0" sz="3250" spc="-60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past</a:t>
            </a:r>
            <a:r>
              <a:rPr dirty="0" sz="3250" spc="-60">
                <a:latin typeface="Tahoma"/>
                <a:cs typeface="Tahoma"/>
              </a:rPr>
              <a:t> </a:t>
            </a:r>
            <a:r>
              <a:rPr dirty="0" sz="3250" spc="35">
                <a:latin typeface="Tahoma"/>
                <a:cs typeface="Tahoma"/>
              </a:rPr>
              <a:t>values.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70"/>
              </a:spcBef>
              <a:buFont typeface="Tahoma"/>
              <a:buChar char="•"/>
            </a:pPr>
            <a:endParaRPr sz="3250">
              <a:latin typeface="Tahoma"/>
              <a:cs typeface="Tahoma"/>
            </a:endParaRPr>
          </a:p>
          <a:p>
            <a:pPr marL="159385" indent="-156845">
              <a:lnSpc>
                <a:spcPct val="100000"/>
              </a:lnSpc>
              <a:spcBef>
                <a:spcPts val="5"/>
              </a:spcBef>
              <a:buSzPct val="73846"/>
              <a:buFont typeface="Tahoma"/>
              <a:buChar char="•"/>
              <a:tabLst>
                <a:tab pos="159385" algn="l"/>
              </a:tabLst>
            </a:pPr>
            <a:r>
              <a:rPr dirty="0" sz="3250" b="1">
                <a:latin typeface="Tahoma"/>
                <a:cs typeface="Tahoma"/>
              </a:rPr>
              <a:t>MA</a:t>
            </a:r>
            <a:r>
              <a:rPr dirty="0" sz="3250" spc="-75" b="1">
                <a:latin typeface="Tahoma"/>
                <a:cs typeface="Tahoma"/>
              </a:rPr>
              <a:t> </a:t>
            </a:r>
            <a:r>
              <a:rPr dirty="0" sz="3250" spc="-114" b="1">
                <a:latin typeface="Tahoma"/>
                <a:cs typeface="Tahoma"/>
              </a:rPr>
              <a:t>(Moving</a:t>
            </a:r>
            <a:r>
              <a:rPr dirty="0" sz="3250" spc="-75" b="1">
                <a:latin typeface="Tahoma"/>
                <a:cs typeface="Tahoma"/>
              </a:rPr>
              <a:t> </a:t>
            </a:r>
            <a:r>
              <a:rPr dirty="0" sz="3250" spc="-70" b="1">
                <a:latin typeface="Tahoma"/>
                <a:cs typeface="Tahoma"/>
              </a:rPr>
              <a:t>Average): </a:t>
            </a:r>
            <a:r>
              <a:rPr dirty="0" sz="3250" spc="95">
                <a:latin typeface="Tahoma"/>
                <a:cs typeface="Tahoma"/>
              </a:rPr>
              <a:t>Models</a:t>
            </a:r>
            <a:r>
              <a:rPr dirty="0" sz="3250" spc="-130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the</a:t>
            </a:r>
            <a:r>
              <a:rPr dirty="0" sz="3250" spc="-135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error</a:t>
            </a:r>
            <a:r>
              <a:rPr dirty="0" sz="3250" spc="-135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of</a:t>
            </a:r>
            <a:r>
              <a:rPr dirty="0" sz="3250" spc="-135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the</a:t>
            </a:r>
            <a:r>
              <a:rPr dirty="0" sz="3250" spc="-130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past</a:t>
            </a:r>
            <a:r>
              <a:rPr dirty="0" sz="3250" spc="-135">
                <a:latin typeface="Tahoma"/>
                <a:cs typeface="Tahoma"/>
              </a:rPr>
              <a:t> </a:t>
            </a:r>
            <a:r>
              <a:rPr dirty="0" sz="3250" spc="-10">
                <a:latin typeface="Tahoma"/>
                <a:cs typeface="Tahoma"/>
              </a:rPr>
              <a:t>predictions.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Font typeface="Tahoma"/>
              <a:buChar char="•"/>
            </a:pPr>
            <a:endParaRPr sz="3250">
              <a:latin typeface="Tahoma"/>
              <a:cs typeface="Tahoma"/>
            </a:endParaRPr>
          </a:p>
          <a:p>
            <a:pPr marL="12700" marR="1283335" indent="-10160">
              <a:lnSpc>
                <a:spcPct val="118800"/>
              </a:lnSpc>
              <a:buSzPct val="73846"/>
              <a:buFont typeface="Tahoma"/>
              <a:buChar char="•"/>
              <a:tabLst>
                <a:tab pos="159385" algn="l"/>
              </a:tabLst>
            </a:pPr>
            <a:r>
              <a:rPr dirty="0" sz="3250" spc="-85" b="1">
                <a:latin typeface="Tahoma"/>
                <a:cs typeface="Tahoma"/>
              </a:rPr>
              <a:t>	</a:t>
            </a:r>
            <a:r>
              <a:rPr dirty="0" sz="3250" spc="-85" b="1">
                <a:latin typeface="Tahoma"/>
                <a:cs typeface="Tahoma"/>
              </a:rPr>
              <a:t>ARIMA</a:t>
            </a:r>
            <a:r>
              <a:rPr dirty="0" sz="3250" spc="-155" b="1">
                <a:latin typeface="Tahoma"/>
                <a:cs typeface="Tahoma"/>
              </a:rPr>
              <a:t> </a:t>
            </a:r>
            <a:r>
              <a:rPr dirty="0" sz="3250" spc="-45" b="1">
                <a:latin typeface="Tahoma"/>
                <a:cs typeface="Tahoma"/>
              </a:rPr>
              <a:t>(AR</a:t>
            </a:r>
            <a:r>
              <a:rPr dirty="0" sz="3250" spc="-95" b="1">
                <a:latin typeface="Tahoma"/>
                <a:cs typeface="Tahoma"/>
              </a:rPr>
              <a:t> </a:t>
            </a:r>
            <a:r>
              <a:rPr dirty="0" sz="3250" spc="-750" b="1">
                <a:latin typeface="Tahoma"/>
                <a:cs typeface="Tahoma"/>
              </a:rPr>
              <a:t>+</a:t>
            </a:r>
            <a:r>
              <a:rPr dirty="0" sz="3250" spc="-35" b="1">
                <a:latin typeface="Tahoma"/>
                <a:cs typeface="Tahoma"/>
              </a:rPr>
              <a:t> </a:t>
            </a:r>
            <a:r>
              <a:rPr dirty="0" sz="3250" spc="-170" b="1">
                <a:latin typeface="Tahoma"/>
                <a:cs typeface="Tahoma"/>
              </a:rPr>
              <a:t>Integrated</a:t>
            </a:r>
            <a:r>
              <a:rPr dirty="0" sz="3250" spc="-70" b="1">
                <a:latin typeface="Tahoma"/>
                <a:cs typeface="Tahoma"/>
              </a:rPr>
              <a:t> </a:t>
            </a:r>
            <a:r>
              <a:rPr dirty="0" sz="3250" spc="-750" b="1">
                <a:latin typeface="Tahoma"/>
                <a:cs typeface="Tahoma"/>
              </a:rPr>
              <a:t>+</a:t>
            </a:r>
            <a:r>
              <a:rPr dirty="0" sz="3250" spc="-40" b="1">
                <a:latin typeface="Tahoma"/>
                <a:cs typeface="Tahoma"/>
              </a:rPr>
              <a:t> </a:t>
            </a:r>
            <a:r>
              <a:rPr dirty="0" sz="3250" spc="-90" b="1">
                <a:latin typeface="Tahoma"/>
                <a:cs typeface="Tahoma"/>
              </a:rPr>
              <a:t>MA):</a:t>
            </a:r>
            <a:r>
              <a:rPr dirty="0" sz="3250" spc="-75" b="1">
                <a:latin typeface="Tahoma"/>
                <a:cs typeface="Tahoma"/>
              </a:rPr>
              <a:t> </a:t>
            </a:r>
            <a:r>
              <a:rPr dirty="0" sz="3250" spc="100">
                <a:latin typeface="Tahoma"/>
                <a:cs typeface="Tahoma"/>
              </a:rPr>
              <a:t>Combines</a:t>
            </a:r>
            <a:r>
              <a:rPr dirty="0" sz="3250" spc="-140">
                <a:latin typeface="Tahoma"/>
                <a:cs typeface="Tahoma"/>
              </a:rPr>
              <a:t> </a:t>
            </a:r>
            <a:r>
              <a:rPr dirty="0" sz="3250" spc="285">
                <a:latin typeface="Tahoma"/>
                <a:cs typeface="Tahoma"/>
              </a:rPr>
              <a:t>AR</a:t>
            </a:r>
            <a:r>
              <a:rPr dirty="0" sz="3250" spc="-140">
                <a:latin typeface="Tahoma"/>
                <a:cs typeface="Tahoma"/>
              </a:rPr>
              <a:t> </a:t>
            </a:r>
            <a:r>
              <a:rPr dirty="0" sz="3250" spc="60">
                <a:latin typeface="Tahoma"/>
                <a:cs typeface="Tahoma"/>
              </a:rPr>
              <a:t>and</a:t>
            </a:r>
            <a:r>
              <a:rPr dirty="0" sz="3250" spc="-140">
                <a:latin typeface="Tahoma"/>
                <a:cs typeface="Tahoma"/>
              </a:rPr>
              <a:t> </a:t>
            </a:r>
            <a:r>
              <a:rPr dirty="0" sz="3250" spc="245">
                <a:latin typeface="Tahoma"/>
                <a:cs typeface="Tahoma"/>
              </a:rPr>
              <a:t>MA</a:t>
            </a:r>
            <a:r>
              <a:rPr dirty="0" sz="3250" spc="-135">
                <a:latin typeface="Tahoma"/>
                <a:cs typeface="Tahoma"/>
              </a:rPr>
              <a:t> </a:t>
            </a:r>
            <a:r>
              <a:rPr dirty="0" sz="3250" spc="-25">
                <a:latin typeface="Tahoma"/>
                <a:cs typeface="Tahoma"/>
              </a:rPr>
              <a:t>with</a:t>
            </a:r>
            <a:r>
              <a:rPr dirty="0" sz="3250" spc="-140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differencing</a:t>
            </a:r>
            <a:r>
              <a:rPr dirty="0" sz="3250" spc="-140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to</a:t>
            </a:r>
            <a:r>
              <a:rPr dirty="0" sz="3250" spc="-140">
                <a:latin typeface="Tahoma"/>
                <a:cs typeface="Tahoma"/>
              </a:rPr>
              <a:t> </a:t>
            </a:r>
            <a:r>
              <a:rPr dirty="0" sz="3250" spc="70">
                <a:latin typeface="Tahoma"/>
                <a:cs typeface="Tahoma"/>
              </a:rPr>
              <a:t>make</a:t>
            </a:r>
            <a:r>
              <a:rPr dirty="0" sz="3250" spc="-140">
                <a:latin typeface="Tahoma"/>
                <a:cs typeface="Tahoma"/>
              </a:rPr>
              <a:t> </a:t>
            </a:r>
            <a:r>
              <a:rPr dirty="0" sz="3250" spc="-20">
                <a:latin typeface="Tahoma"/>
                <a:cs typeface="Tahoma"/>
              </a:rPr>
              <a:t>data </a:t>
            </a:r>
            <a:r>
              <a:rPr dirty="0" sz="3250" spc="-10">
                <a:latin typeface="Tahoma"/>
                <a:cs typeface="Tahoma"/>
              </a:rPr>
              <a:t>stationary.</a:t>
            </a:r>
            <a:endParaRPr sz="3250">
              <a:latin typeface="Tahoma"/>
              <a:cs typeface="Tahoma"/>
            </a:endParaRPr>
          </a:p>
          <a:p>
            <a:pPr marL="159385" indent="-156845">
              <a:lnSpc>
                <a:spcPct val="100000"/>
              </a:lnSpc>
              <a:spcBef>
                <a:spcPts val="660"/>
              </a:spcBef>
              <a:buSzPct val="73846"/>
              <a:buFont typeface="Tahoma"/>
              <a:buChar char="•"/>
              <a:tabLst>
                <a:tab pos="159385" algn="l"/>
              </a:tabLst>
            </a:pPr>
            <a:r>
              <a:rPr dirty="0" sz="3250" spc="-45" b="1">
                <a:latin typeface="Tahoma"/>
                <a:cs typeface="Tahoma"/>
              </a:rPr>
              <a:t>SARIMA</a:t>
            </a:r>
            <a:r>
              <a:rPr dirty="0" sz="3250" spc="-75" b="1">
                <a:latin typeface="Tahoma"/>
                <a:cs typeface="Tahoma"/>
              </a:rPr>
              <a:t> </a:t>
            </a:r>
            <a:r>
              <a:rPr dirty="0" sz="3250" spc="-50" b="1">
                <a:latin typeface="Tahoma"/>
                <a:cs typeface="Tahoma"/>
              </a:rPr>
              <a:t>(Seasonal</a:t>
            </a:r>
            <a:r>
              <a:rPr dirty="0" sz="3250" spc="-70" b="1">
                <a:latin typeface="Tahoma"/>
                <a:cs typeface="Tahoma"/>
              </a:rPr>
              <a:t> </a:t>
            </a:r>
            <a:r>
              <a:rPr dirty="0" sz="3250" spc="-140" b="1">
                <a:latin typeface="Tahoma"/>
                <a:cs typeface="Tahoma"/>
              </a:rPr>
              <a:t>ARIMA):</a:t>
            </a:r>
            <a:r>
              <a:rPr dirty="0" sz="3250" spc="-70" b="1">
                <a:latin typeface="Tahoma"/>
                <a:cs typeface="Tahoma"/>
              </a:rPr>
              <a:t> </a:t>
            </a:r>
            <a:r>
              <a:rPr dirty="0" sz="3250" spc="70">
                <a:latin typeface="Tahoma"/>
                <a:cs typeface="Tahoma"/>
              </a:rPr>
              <a:t>Extends</a:t>
            </a:r>
            <a:r>
              <a:rPr dirty="0" sz="3250" spc="-135">
                <a:latin typeface="Tahoma"/>
                <a:cs typeface="Tahoma"/>
              </a:rPr>
              <a:t> </a:t>
            </a:r>
            <a:r>
              <a:rPr dirty="0" sz="3250" spc="125">
                <a:latin typeface="Tahoma"/>
                <a:cs typeface="Tahoma"/>
              </a:rPr>
              <a:t>ARIMA</a:t>
            </a:r>
            <a:r>
              <a:rPr dirty="0" sz="3250" spc="-135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to</a:t>
            </a:r>
            <a:r>
              <a:rPr dirty="0" sz="3250" spc="-135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support</a:t>
            </a:r>
            <a:r>
              <a:rPr dirty="0" sz="3250" spc="-135">
                <a:latin typeface="Tahoma"/>
                <a:cs typeface="Tahoma"/>
              </a:rPr>
              <a:t> </a:t>
            </a:r>
            <a:r>
              <a:rPr dirty="0" sz="3250" spc="-10">
                <a:latin typeface="Tahoma"/>
                <a:cs typeface="Tahoma"/>
              </a:rPr>
              <a:t>seasonality.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Font typeface="Tahoma"/>
              <a:buChar char="•"/>
            </a:pPr>
            <a:endParaRPr sz="3250">
              <a:latin typeface="Tahoma"/>
              <a:cs typeface="Tahoma"/>
            </a:endParaRPr>
          </a:p>
          <a:p>
            <a:pPr marL="12700" marR="5080" indent="-10160">
              <a:lnSpc>
                <a:spcPct val="118800"/>
              </a:lnSpc>
              <a:spcBef>
                <a:spcPts val="5"/>
              </a:spcBef>
              <a:buSzPct val="73846"/>
              <a:buFont typeface="Tahoma"/>
              <a:buChar char="•"/>
              <a:tabLst>
                <a:tab pos="159385" algn="l"/>
              </a:tabLst>
            </a:pPr>
            <a:r>
              <a:rPr dirty="0" sz="3250" spc="-80" b="1">
                <a:latin typeface="Tahoma"/>
                <a:cs typeface="Tahoma"/>
              </a:rPr>
              <a:t>	</a:t>
            </a:r>
            <a:r>
              <a:rPr dirty="0" sz="3250" spc="-80" b="1">
                <a:latin typeface="Tahoma"/>
                <a:cs typeface="Tahoma"/>
              </a:rPr>
              <a:t>ARIMAX</a:t>
            </a:r>
            <a:r>
              <a:rPr dirty="0" sz="3250" spc="-65" b="1">
                <a:latin typeface="Tahoma"/>
                <a:cs typeface="Tahoma"/>
              </a:rPr>
              <a:t> </a:t>
            </a:r>
            <a:r>
              <a:rPr dirty="0" sz="3250" spc="-150" b="1">
                <a:latin typeface="Tahoma"/>
                <a:cs typeface="Tahoma"/>
              </a:rPr>
              <a:t>(ARIMA</a:t>
            </a:r>
            <a:r>
              <a:rPr dirty="0" sz="3250" spc="-50" b="1">
                <a:latin typeface="Tahoma"/>
                <a:cs typeface="Tahoma"/>
              </a:rPr>
              <a:t> </a:t>
            </a:r>
            <a:r>
              <a:rPr dirty="0" sz="3250" spc="-210" b="1">
                <a:latin typeface="Tahoma"/>
                <a:cs typeface="Tahoma"/>
              </a:rPr>
              <a:t>with</a:t>
            </a:r>
            <a:r>
              <a:rPr dirty="0" sz="3250" spc="-40" b="1">
                <a:latin typeface="Tahoma"/>
                <a:cs typeface="Tahoma"/>
              </a:rPr>
              <a:t> </a:t>
            </a:r>
            <a:r>
              <a:rPr dirty="0" sz="3250" b="1">
                <a:latin typeface="Tahoma"/>
                <a:cs typeface="Tahoma"/>
              </a:rPr>
              <a:t>Exogenous</a:t>
            </a:r>
            <a:r>
              <a:rPr dirty="0" sz="3250" spc="-55" b="1">
                <a:latin typeface="Tahoma"/>
                <a:cs typeface="Tahoma"/>
              </a:rPr>
              <a:t> </a:t>
            </a:r>
            <a:r>
              <a:rPr dirty="0" sz="3250" spc="-90" b="1">
                <a:latin typeface="Tahoma"/>
                <a:cs typeface="Tahoma"/>
              </a:rPr>
              <a:t>Variables):</a:t>
            </a:r>
            <a:r>
              <a:rPr dirty="0" sz="3250" spc="-45" b="1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Incorporates</a:t>
            </a:r>
            <a:r>
              <a:rPr dirty="0" sz="3250" spc="-110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external</a:t>
            </a:r>
            <a:r>
              <a:rPr dirty="0" sz="3250" spc="-114">
                <a:latin typeface="Tahoma"/>
                <a:cs typeface="Tahoma"/>
              </a:rPr>
              <a:t> </a:t>
            </a:r>
            <a:r>
              <a:rPr dirty="0" sz="3250" spc="50">
                <a:latin typeface="Tahoma"/>
                <a:cs typeface="Tahoma"/>
              </a:rPr>
              <a:t>variables</a:t>
            </a:r>
            <a:r>
              <a:rPr dirty="0" sz="3250" spc="-110">
                <a:latin typeface="Tahoma"/>
                <a:cs typeface="Tahoma"/>
              </a:rPr>
              <a:t> </a:t>
            </a:r>
            <a:r>
              <a:rPr dirty="0" sz="3250">
                <a:latin typeface="Tahoma"/>
                <a:cs typeface="Tahoma"/>
              </a:rPr>
              <a:t>like</a:t>
            </a:r>
            <a:r>
              <a:rPr dirty="0" sz="3250" spc="-110">
                <a:latin typeface="Tahoma"/>
                <a:cs typeface="Tahoma"/>
              </a:rPr>
              <a:t> </a:t>
            </a:r>
            <a:r>
              <a:rPr dirty="0" sz="3250" spc="85">
                <a:latin typeface="Tahoma"/>
                <a:cs typeface="Tahoma"/>
              </a:rPr>
              <a:t>clicks</a:t>
            </a:r>
            <a:r>
              <a:rPr dirty="0" sz="3250" spc="-114">
                <a:latin typeface="Tahoma"/>
                <a:cs typeface="Tahoma"/>
              </a:rPr>
              <a:t> </a:t>
            </a:r>
            <a:r>
              <a:rPr dirty="0" sz="3250" spc="35">
                <a:latin typeface="Tahoma"/>
                <a:cs typeface="Tahoma"/>
              </a:rPr>
              <a:t>and </a:t>
            </a:r>
            <a:r>
              <a:rPr dirty="0" sz="3250" spc="-10">
                <a:latin typeface="Tahoma"/>
                <a:cs typeface="Tahoma"/>
              </a:rPr>
              <a:t>impressions.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00"/>
              </a:spcBef>
              <a:buFont typeface="Tahoma"/>
              <a:buChar char="•"/>
            </a:pPr>
            <a:endParaRPr sz="3250">
              <a:latin typeface="Tahoma"/>
              <a:cs typeface="Tahoma"/>
            </a:endParaRPr>
          </a:p>
          <a:p>
            <a:pPr marL="159385" indent="-156845">
              <a:lnSpc>
                <a:spcPct val="100000"/>
              </a:lnSpc>
              <a:buSzPct val="73846"/>
              <a:buFont typeface="Tahoma"/>
              <a:buChar char="•"/>
              <a:tabLst>
                <a:tab pos="159385" algn="l"/>
              </a:tabLst>
            </a:pPr>
            <a:r>
              <a:rPr dirty="0" sz="3250" spc="-50" b="1">
                <a:latin typeface="Tahoma"/>
                <a:cs typeface="Tahoma"/>
              </a:rPr>
              <a:t>SARIMAX</a:t>
            </a:r>
            <a:r>
              <a:rPr dirty="0" sz="3250" spc="-90" b="1">
                <a:latin typeface="Tahoma"/>
                <a:cs typeface="Tahoma"/>
              </a:rPr>
              <a:t> </a:t>
            </a:r>
            <a:r>
              <a:rPr dirty="0" sz="3250" spc="-50" b="1">
                <a:latin typeface="Tahoma"/>
                <a:cs typeface="Tahoma"/>
              </a:rPr>
              <a:t>(Seasonal</a:t>
            </a:r>
            <a:r>
              <a:rPr dirty="0" sz="3250" spc="-80" b="1">
                <a:latin typeface="Tahoma"/>
                <a:cs typeface="Tahoma"/>
              </a:rPr>
              <a:t> </a:t>
            </a:r>
            <a:r>
              <a:rPr dirty="0" sz="3250" spc="-125" b="1">
                <a:latin typeface="Tahoma"/>
                <a:cs typeface="Tahoma"/>
              </a:rPr>
              <a:t>ARIMAX):</a:t>
            </a:r>
            <a:r>
              <a:rPr dirty="0" sz="3250" spc="-85" b="1">
                <a:latin typeface="Tahoma"/>
                <a:cs typeface="Tahoma"/>
              </a:rPr>
              <a:t> </a:t>
            </a:r>
            <a:r>
              <a:rPr dirty="0" sz="3250" spc="100">
                <a:latin typeface="Tahoma"/>
                <a:cs typeface="Tahoma"/>
              </a:rPr>
              <a:t>Combines</a:t>
            </a:r>
            <a:r>
              <a:rPr dirty="0" sz="3250" spc="-145">
                <a:latin typeface="Tahoma"/>
                <a:cs typeface="Tahoma"/>
              </a:rPr>
              <a:t> </a:t>
            </a:r>
            <a:r>
              <a:rPr dirty="0" sz="3250" spc="170">
                <a:latin typeface="Tahoma"/>
                <a:cs typeface="Tahoma"/>
              </a:rPr>
              <a:t>SARIMA</a:t>
            </a:r>
            <a:r>
              <a:rPr dirty="0" sz="3250" spc="-150">
                <a:latin typeface="Tahoma"/>
                <a:cs typeface="Tahoma"/>
              </a:rPr>
              <a:t> </a:t>
            </a:r>
            <a:r>
              <a:rPr dirty="0" sz="3250" spc="-25">
                <a:latin typeface="Tahoma"/>
                <a:cs typeface="Tahoma"/>
              </a:rPr>
              <a:t>with</a:t>
            </a:r>
            <a:r>
              <a:rPr dirty="0" sz="3250" spc="-145">
                <a:latin typeface="Tahoma"/>
                <a:cs typeface="Tahoma"/>
              </a:rPr>
              <a:t> </a:t>
            </a:r>
            <a:r>
              <a:rPr dirty="0" sz="3250" spc="60">
                <a:latin typeface="Tahoma"/>
                <a:cs typeface="Tahoma"/>
              </a:rPr>
              <a:t>exogenous</a:t>
            </a:r>
            <a:r>
              <a:rPr dirty="0" sz="3250" spc="-145">
                <a:latin typeface="Tahoma"/>
                <a:cs typeface="Tahoma"/>
              </a:rPr>
              <a:t> </a:t>
            </a:r>
            <a:r>
              <a:rPr dirty="0" sz="3250" spc="-10">
                <a:latin typeface="Tahoma"/>
                <a:cs typeface="Tahoma"/>
              </a:rPr>
              <a:t>variables.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524" y="0"/>
            <a:ext cx="18278475" cy="10287000"/>
            <a:chOff x="9524" y="0"/>
            <a:chExt cx="18278475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78474" cy="37718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9049" y="2210407"/>
              <a:ext cx="18268950" cy="8077200"/>
            </a:xfrm>
            <a:custGeom>
              <a:avLst/>
              <a:gdLst/>
              <a:ahLst/>
              <a:cxnLst/>
              <a:rect l="l" t="t" r="r" b="b"/>
              <a:pathLst>
                <a:path w="18268950" h="8077200">
                  <a:moveTo>
                    <a:pt x="18268949" y="8076592"/>
                  </a:moveTo>
                  <a:lnTo>
                    <a:pt x="0" y="8076592"/>
                  </a:lnTo>
                  <a:lnTo>
                    <a:pt x="0" y="0"/>
                  </a:lnTo>
                  <a:lnTo>
                    <a:pt x="18268949" y="0"/>
                  </a:lnTo>
                  <a:lnTo>
                    <a:pt x="18268949" y="807659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392" y="3393430"/>
              <a:ext cx="8658224" cy="57054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4049" y="3393430"/>
              <a:ext cx="8686799" cy="57054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72705" y="705488"/>
            <a:ext cx="794258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</a:t>
            </a:r>
            <a:r>
              <a:rPr dirty="0" spc="-140"/>
              <a:t> </a:t>
            </a:r>
            <a:r>
              <a:rPr dirty="0" spc="200"/>
              <a:t>&amp;</a:t>
            </a:r>
            <a:r>
              <a:rPr dirty="0" spc="-140"/>
              <a:t> </a:t>
            </a:r>
            <a:r>
              <a:rPr dirty="0" spc="700"/>
              <a:t>MA</a:t>
            </a:r>
            <a:r>
              <a:rPr dirty="0" spc="-140"/>
              <a:t> </a:t>
            </a:r>
            <a:r>
              <a:rPr dirty="0" spc="-110"/>
              <a:t>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7718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729318"/>
              <a:ext cx="18285460" cy="8557895"/>
            </a:xfrm>
            <a:custGeom>
              <a:avLst/>
              <a:gdLst/>
              <a:ahLst/>
              <a:cxnLst/>
              <a:rect l="l" t="t" r="r" b="b"/>
              <a:pathLst>
                <a:path w="18285460" h="8557895">
                  <a:moveTo>
                    <a:pt x="18285358" y="8557681"/>
                  </a:moveTo>
                  <a:lnTo>
                    <a:pt x="0" y="8557681"/>
                  </a:lnTo>
                  <a:lnTo>
                    <a:pt x="0" y="0"/>
                  </a:lnTo>
                  <a:lnTo>
                    <a:pt x="18285358" y="0"/>
                  </a:lnTo>
                  <a:lnTo>
                    <a:pt x="18285358" y="855768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0777" y="6193823"/>
              <a:ext cx="6877049" cy="409317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80777" y="1886556"/>
              <a:ext cx="6648449" cy="43052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725" y="6001168"/>
              <a:ext cx="6515099" cy="41433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7164" y="1886557"/>
              <a:ext cx="6505574" cy="41147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5408" rIns="0" bIns="0" rtlCol="0" vert="horz">
            <a:spAutoFit/>
          </a:bodyPr>
          <a:lstStyle/>
          <a:p>
            <a:pPr marL="13970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ARIMA</a:t>
            </a:r>
            <a:r>
              <a:rPr dirty="0" spc="5"/>
              <a:t> </a:t>
            </a:r>
            <a:r>
              <a:rPr dirty="0" spc="200"/>
              <a:t>&amp;</a:t>
            </a:r>
            <a:r>
              <a:rPr dirty="0" spc="5"/>
              <a:t> </a:t>
            </a:r>
            <a:r>
              <a:rPr dirty="0" spc="220"/>
              <a:t>ARIMAX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arava jagadeeswari</dc:creator>
  <cp:keywords>DAGaTb6RvTY,BAGaTRUT_yQ</cp:keywords>
  <dc:title>Company Profile</dc:title>
  <dcterms:created xsi:type="dcterms:W3CDTF">2024-12-27T05:47:57Z</dcterms:created>
  <dcterms:modified xsi:type="dcterms:W3CDTF">2024-12-27T05:47:57Z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2024-12-26T00:00:00Z</vt:filetime>
  </property>
  <property fmtid="{D5CDD505-2E9C-101B-9397-08002B2CF9AE}" pid="3" name="Creator">
    <vt:lpwstr>Canva</vt:lpwstr>
  </property>
  <property fmtid="{D5CDD505-2E9C-101B-9397-08002B2CF9AE}" pid="4" name="LastSaved">
    <vt:filetime>2024-12-27T00:00:00Z</vt:filetime>
  </property>
  <property fmtid="{D5CDD505-2E9C-101B-9397-08002B2CF9AE}" pid="5" name="Producer">
    <vt:lpwstr>Canva</vt:lpwstr>
  </property>
</Properties>
</file>