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Lst>
  <p:sldSz cx="18288000" cy="10287000"/>
  <p:notesSz cx="6858000" cy="9144000"/>
  <p:embeddedFontLst>
    <p:embeddedFont>
      <p:font typeface="DG Jory" panose="020B0604020202020204" charset="-78"/>
      <p:regular r:id="rId17"/>
    </p:embeddedFont>
    <p:embeddedFont>
      <p:font typeface="League Spartan" panose="020B0604020202020204" charset="0"/>
      <p:regular r:id="rId18"/>
    </p:embeddedFont>
    <p:embeddedFont>
      <p:font typeface="Montserrat Classic" panose="020B0604020202020204" charset="0"/>
      <p:regular r:id="rId19"/>
    </p:embeddedFont>
    <p:embeddedFont>
      <p:font typeface="Montserrat Classic 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2" d="100"/>
          <a:sy n="32" d="100"/>
        </p:scale>
        <p:origin x="53" y="6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4607933" y="59261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5" name="Freeform 5"/>
          <p:cNvSpPr/>
          <p:nvPr/>
        </p:nvSpPr>
        <p:spPr>
          <a:xfrm flipH="1" flipV="1">
            <a:off x="-3680067" y="-2511057"/>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6" name="TextBox 6"/>
          <p:cNvSpPr txBox="1"/>
          <p:nvPr/>
        </p:nvSpPr>
        <p:spPr>
          <a:xfrm>
            <a:off x="6589181" y="6165990"/>
            <a:ext cx="5109638" cy="740867"/>
          </a:xfrm>
          <a:prstGeom prst="rect">
            <a:avLst/>
          </a:prstGeom>
        </p:spPr>
        <p:txBody>
          <a:bodyPr lIns="0" tIns="0" rIns="0" bIns="0" rtlCol="0" anchor="t">
            <a:spAutoFit/>
          </a:bodyPr>
          <a:lstStyle/>
          <a:p>
            <a:pPr algn="ctr">
              <a:lnSpc>
                <a:spcPts val="5759"/>
              </a:lnSpc>
            </a:pPr>
            <a:r>
              <a:rPr lang="en-US" sz="4799">
                <a:solidFill>
                  <a:srgbClr val="000000"/>
                </a:solidFill>
                <a:latin typeface="DG Jory"/>
                <a:ea typeface="DG Jory"/>
                <a:cs typeface="DG Jory"/>
                <a:sym typeface="DG Jory"/>
              </a:rPr>
              <a:t>By Shriya R</a:t>
            </a:r>
          </a:p>
        </p:txBody>
      </p:sp>
      <p:sp>
        <p:nvSpPr>
          <p:cNvPr id="7" name="TextBox 7"/>
          <p:cNvSpPr txBox="1"/>
          <p:nvPr/>
        </p:nvSpPr>
        <p:spPr>
          <a:xfrm>
            <a:off x="6589181" y="1019175"/>
            <a:ext cx="5109638" cy="480465"/>
          </a:xfrm>
          <a:prstGeom prst="rect">
            <a:avLst/>
          </a:prstGeom>
        </p:spPr>
        <p:txBody>
          <a:bodyPr lIns="0" tIns="0" rIns="0" bIns="0" rtlCol="0" anchor="t">
            <a:spAutoFit/>
          </a:bodyPr>
          <a:lstStyle/>
          <a:p>
            <a:pPr marL="0" lvl="0" indent="0" algn="ctr">
              <a:lnSpc>
                <a:spcPts val="3726"/>
              </a:lnSpc>
              <a:spcBef>
                <a:spcPct val="0"/>
              </a:spcBef>
            </a:pPr>
            <a:r>
              <a:rPr lang="en-US" sz="3105" u="none" strike="noStrike">
                <a:solidFill>
                  <a:srgbClr val="000000"/>
                </a:solidFill>
                <a:latin typeface="DG Jory"/>
                <a:ea typeface="DG Jory"/>
                <a:cs typeface="DG Jory"/>
                <a:sym typeface="DG Jory"/>
              </a:rPr>
              <a:t>Studio Shodwe</a:t>
            </a:r>
          </a:p>
        </p:txBody>
      </p:sp>
      <p:sp>
        <p:nvSpPr>
          <p:cNvPr id="8" name="TextBox 8"/>
          <p:cNvSpPr txBox="1"/>
          <p:nvPr/>
        </p:nvSpPr>
        <p:spPr>
          <a:xfrm>
            <a:off x="2830157" y="3621144"/>
            <a:ext cx="12131178" cy="2085975"/>
          </a:xfrm>
          <a:prstGeom prst="rect">
            <a:avLst/>
          </a:prstGeom>
        </p:spPr>
        <p:txBody>
          <a:bodyPr lIns="0" tIns="0" rIns="0" bIns="0" rtlCol="0" anchor="t">
            <a:spAutoFit/>
          </a:bodyPr>
          <a:lstStyle/>
          <a:p>
            <a:pPr algn="ctr">
              <a:lnSpc>
                <a:spcPts val="8213"/>
              </a:lnSpc>
            </a:pPr>
            <a:r>
              <a:rPr lang="en-US" sz="6844">
                <a:solidFill>
                  <a:srgbClr val="000000"/>
                </a:solidFill>
                <a:latin typeface="League Spartan"/>
                <a:ea typeface="League Spartan"/>
                <a:cs typeface="League Spartan"/>
                <a:sym typeface="League Spartan"/>
              </a:rPr>
              <a:t>FUTURECART-AI DRIVEN DEMAND PREDICTION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590958" y="4786353"/>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14941276" y="-2078633"/>
            <a:ext cx="7360133" cy="6664266"/>
          </a:xfrm>
          <a:custGeom>
            <a:avLst/>
            <a:gdLst/>
            <a:ahLst/>
            <a:cxnLst/>
            <a:rect l="l" t="t" r="r" b="b"/>
            <a:pathLst>
              <a:path w="7360133" h="6664266">
                <a:moveTo>
                  <a:pt x="7360133" y="6664266"/>
                </a:moveTo>
                <a:lnTo>
                  <a:pt x="0" y="6664266"/>
                </a:lnTo>
                <a:lnTo>
                  <a:pt x="0" y="0"/>
                </a:lnTo>
                <a:lnTo>
                  <a:pt x="7360133" y="0"/>
                </a:lnTo>
                <a:lnTo>
                  <a:pt x="7360133" y="6664266"/>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6301704" y="6954867"/>
            <a:ext cx="7360133" cy="6664266"/>
          </a:xfrm>
          <a:custGeom>
            <a:avLst/>
            <a:gdLst/>
            <a:ahLst/>
            <a:cxnLst/>
            <a:rect l="l" t="t" r="r" b="b"/>
            <a:pathLst>
              <a:path w="7360133" h="6664266">
                <a:moveTo>
                  <a:pt x="0" y="0"/>
                </a:moveTo>
                <a:lnTo>
                  <a:pt x="7360133" y="0"/>
                </a:lnTo>
                <a:lnTo>
                  <a:pt x="7360133"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5" name="Freeform 5"/>
          <p:cNvSpPr/>
          <p:nvPr/>
        </p:nvSpPr>
        <p:spPr>
          <a:xfrm flipH="1" flipV="1">
            <a:off x="-3680067" y="-5047763"/>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grpSp>
        <p:nvGrpSpPr>
          <p:cNvPr id="6" name="Group 6"/>
          <p:cNvGrpSpPr/>
          <p:nvPr/>
        </p:nvGrpSpPr>
        <p:grpSpPr>
          <a:xfrm>
            <a:off x="6021566" y="142039"/>
            <a:ext cx="5994124" cy="1773322"/>
            <a:chOff x="0" y="0"/>
            <a:chExt cx="2747400" cy="812800"/>
          </a:xfrm>
        </p:grpSpPr>
        <p:sp>
          <p:nvSpPr>
            <p:cNvPr id="7" name="Freeform 7"/>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id="8" name="TextBox 8"/>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6021566" y="0"/>
            <a:ext cx="5994124" cy="1773322"/>
            <a:chOff x="0" y="0"/>
            <a:chExt cx="2747400" cy="812800"/>
          </a:xfrm>
        </p:grpSpPr>
        <p:sp>
          <p:nvSpPr>
            <p:cNvPr id="10" name="Freeform 10"/>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id="11" name="TextBox 11"/>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graphicFrame>
        <p:nvGraphicFramePr>
          <p:cNvPr id="12" name="Table 12"/>
          <p:cNvGraphicFramePr>
            <a:graphicFrameLocks noGrp="1"/>
          </p:cNvGraphicFramePr>
          <p:nvPr/>
        </p:nvGraphicFramePr>
        <p:xfrm>
          <a:off x="1769176" y="1616503"/>
          <a:ext cx="14532529" cy="8850710"/>
        </p:xfrm>
        <a:graphic>
          <a:graphicData uri="http://schemas.openxmlformats.org/drawingml/2006/table">
            <a:tbl>
              <a:tblPr/>
              <a:tblGrid>
                <a:gridCol w="2715820">
                  <a:extLst>
                    <a:ext uri="{9D8B030D-6E8A-4147-A177-3AD203B41FA5}">
                      <a16:colId xmlns:a16="http://schemas.microsoft.com/office/drawing/2014/main" val="20000"/>
                    </a:ext>
                  </a:extLst>
                </a:gridCol>
                <a:gridCol w="1957947">
                  <a:extLst>
                    <a:ext uri="{9D8B030D-6E8A-4147-A177-3AD203B41FA5}">
                      <a16:colId xmlns:a16="http://schemas.microsoft.com/office/drawing/2014/main" val="20001"/>
                    </a:ext>
                  </a:extLst>
                </a:gridCol>
                <a:gridCol w="1957947">
                  <a:extLst>
                    <a:ext uri="{9D8B030D-6E8A-4147-A177-3AD203B41FA5}">
                      <a16:colId xmlns:a16="http://schemas.microsoft.com/office/drawing/2014/main" val="20002"/>
                    </a:ext>
                  </a:extLst>
                </a:gridCol>
                <a:gridCol w="1957947">
                  <a:extLst>
                    <a:ext uri="{9D8B030D-6E8A-4147-A177-3AD203B41FA5}">
                      <a16:colId xmlns:a16="http://schemas.microsoft.com/office/drawing/2014/main" val="20003"/>
                    </a:ext>
                  </a:extLst>
                </a:gridCol>
                <a:gridCol w="1957947">
                  <a:extLst>
                    <a:ext uri="{9D8B030D-6E8A-4147-A177-3AD203B41FA5}">
                      <a16:colId xmlns:a16="http://schemas.microsoft.com/office/drawing/2014/main" val="20004"/>
                    </a:ext>
                  </a:extLst>
                </a:gridCol>
                <a:gridCol w="1957947">
                  <a:extLst>
                    <a:ext uri="{9D8B030D-6E8A-4147-A177-3AD203B41FA5}">
                      <a16:colId xmlns:a16="http://schemas.microsoft.com/office/drawing/2014/main" val="20005"/>
                    </a:ext>
                  </a:extLst>
                </a:gridCol>
                <a:gridCol w="2026974">
                  <a:extLst>
                    <a:ext uri="{9D8B030D-6E8A-4147-A177-3AD203B41FA5}">
                      <a16:colId xmlns:a16="http://schemas.microsoft.com/office/drawing/2014/main" val="20006"/>
                    </a:ext>
                  </a:extLst>
                </a:gridCol>
              </a:tblGrid>
              <a:tr h="1397389">
                <a:tc>
                  <a:txBody>
                    <a:bodyPr/>
                    <a:lstStyle/>
                    <a:p>
                      <a:pPr algn="ctr">
                        <a:lnSpc>
                          <a:spcPts val="3919"/>
                        </a:lnSpc>
                        <a:defRPr/>
                      </a:pPr>
                      <a:r>
                        <a:rPr lang="en-US" sz="2799" b="1">
                          <a:solidFill>
                            <a:srgbClr val="FFFFFF"/>
                          </a:solidFill>
                          <a:latin typeface="Montserrat Classic Bold"/>
                          <a:ea typeface="Montserrat Classic Bold"/>
                          <a:cs typeface="Montserrat Classic Bold"/>
                          <a:sym typeface="Montserrat Classic Bold"/>
                        </a:rPr>
                        <a:t>MODEL</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tc>
                  <a:txBody>
                    <a:bodyPr/>
                    <a:lstStyle/>
                    <a:p>
                      <a:pPr algn="ctr">
                        <a:lnSpc>
                          <a:spcPts val="3919"/>
                        </a:lnSpc>
                        <a:defRPr/>
                      </a:pPr>
                      <a:r>
                        <a:rPr lang="en-US" sz="2799" b="1">
                          <a:solidFill>
                            <a:srgbClr val="FFFFFF"/>
                          </a:solidFill>
                          <a:latin typeface="Montserrat Classic Bold"/>
                          <a:ea typeface="Montserrat Classic Bold"/>
                          <a:cs typeface="Montserrat Classic Bold"/>
                          <a:sym typeface="Montserrat Classic Bold"/>
                        </a:rPr>
                        <a:t>MAE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tc>
                  <a:txBody>
                    <a:bodyPr/>
                    <a:lstStyle/>
                    <a:p>
                      <a:pPr algn="ctr">
                        <a:lnSpc>
                          <a:spcPts val="3919"/>
                        </a:lnSpc>
                        <a:defRPr/>
                      </a:pPr>
                      <a:r>
                        <a:rPr lang="en-US" sz="2799" b="1">
                          <a:solidFill>
                            <a:srgbClr val="FFFFFF"/>
                          </a:solidFill>
                          <a:latin typeface="Montserrat Classic Bold"/>
                          <a:ea typeface="Montserrat Classic Bold"/>
                          <a:cs typeface="Montserrat Classic Bold"/>
                          <a:sym typeface="Montserrat Classic Bold"/>
                        </a:rPr>
                        <a:t>RMSE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tc>
                  <a:txBody>
                    <a:bodyPr/>
                    <a:lstStyle/>
                    <a:p>
                      <a:pPr algn="ctr">
                        <a:lnSpc>
                          <a:spcPts val="3919"/>
                        </a:lnSpc>
                        <a:defRPr/>
                      </a:pPr>
                      <a:r>
                        <a:rPr lang="en-US" sz="2799" b="1">
                          <a:solidFill>
                            <a:srgbClr val="FFFFFF"/>
                          </a:solidFill>
                          <a:latin typeface="Montserrat Classic Bold"/>
                          <a:ea typeface="Montserrat Classic Bold"/>
                          <a:cs typeface="Montserrat Classic Bold"/>
                          <a:sym typeface="Montserrat Classic Bold"/>
                        </a:rPr>
                        <a:t>MAPE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tc>
                  <a:txBody>
                    <a:bodyPr/>
                    <a:lstStyle/>
                    <a:p>
                      <a:pPr algn="ctr">
                        <a:lnSpc>
                          <a:spcPts val="3499"/>
                        </a:lnSpc>
                        <a:defRPr/>
                      </a:pPr>
                      <a:r>
                        <a:rPr lang="en-US" sz="2499" b="1">
                          <a:solidFill>
                            <a:srgbClr val="FFFFFF"/>
                          </a:solidFill>
                          <a:latin typeface="Montserrat Classic Bold"/>
                          <a:ea typeface="Montserrat Classic Bold"/>
                          <a:cs typeface="Montserrat Classic Bold"/>
                          <a:sym typeface="Montserrat Classic Bold"/>
                        </a:rPr>
                        <a:t>TUNED_MAE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tc>
                  <a:txBody>
                    <a:bodyPr/>
                    <a:lstStyle/>
                    <a:p>
                      <a:pPr algn="ctr">
                        <a:lnSpc>
                          <a:spcPts val="3499"/>
                        </a:lnSpc>
                        <a:defRPr/>
                      </a:pPr>
                      <a:r>
                        <a:rPr lang="en-US" sz="2499" b="1">
                          <a:solidFill>
                            <a:srgbClr val="FFFFFF"/>
                          </a:solidFill>
                          <a:latin typeface="Montserrat Classic Bold"/>
                          <a:ea typeface="Montserrat Classic Bold"/>
                          <a:cs typeface="Montserrat Classic Bold"/>
                          <a:sym typeface="Montserrat Classic Bold"/>
                        </a:rPr>
                        <a:t>TUNED_RMSE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tc>
                  <a:txBody>
                    <a:bodyPr/>
                    <a:lstStyle/>
                    <a:p>
                      <a:pPr algn="ctr">
                        <a:lnSpc>
                          <a:spcPts val="3499"/>
                        </a:lnSpc>
                        <a:defRPr/>
                      </a:pPr>
                      <a:r>
                        <a:rPr lang="en-US" sz="2499" b="1">
                          <a:solidFill>
                            <a:srgbClr val="FFFFFF"/>
                          </a:solidFill>
                          <a:latin typeface="Montserrat Classic Bold"/>
                          <a:ea typeface="Montserrat Classic Bold"/>
                          <a:cs typeface="Montserrat Classic Bold"/>
                          <a:sym typeface="Montserrat Classic Bold"/>
                        </a:rPr>
                        <a:t>TUNED_MAPE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extLst>
                  <a:ext uri="{0D108BD9-81ED-4DB2-BD59-A6C34878D82A}">
                    <a16:rowId xmlns:a16="http://schemas.microsoft.com/office/drawing/2014/main" val="10000"/>
                  </a:ext>
                </a:extLst>
              </a:tr>
              <a:tr h="1157508">
                <a:tc>
                  <a:txBody>
                    <a:bodyPr/>
                    <a:lstStyle/>
                    <a:p>
                      <a:pPr algn="ctr">
                        <a:lnSpc>
                          <a:spcPts val="3919"/>
                        </a:lnSpc>
                        <a:defRPr/>
                      </a:pPr>
                      <a:r>
                        <a:rPr lang="en-US" sz="2799">
                          <a:solidFill>
                            <a:srgbClr val="000000"/>
                          </a:solidFill>
                          <a:latin typeface="Montserrat Classic"/>
                          <a:ea typeface="Montserrat Classic"/>
                          <a:cs typeface="Montserrat Classic"/>
                          <a:sym typeface="Montserrat Classic"/>
                        </a:rPr>
                        <a:t>AR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779"/>
                        </a:lnSpc>
                        <a:defRPr/>
                      </a:pPr>
                      <a:r>
                        <a:rPr lang="en-US" sz="2700">
                          <a:solidFill>
                            <a:srgbClr val="000000"/>
                          </a:solidFill>
                          <a:latin typeface="Montserrat Classic"/>
                          <a:ea typeface="Montserrat Classic"/>
                          <a:cs typeface="Montserrat Classic"/>
                          <a:sym typeface="Montserrat Classic"/>
                        </a:rPr>
                        <a:t>3.952626 </a:t>
                      </a:r>
                      <a:endParaRPr lang="en-US" sz="1100"/>
                    </a:p>
                    <a:p>
                      <a:pPr algn="ctr">
                        <a:lnSpc>
                          <a:spcPts val="1820"/>
                        </a:lnSpc>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Montserrat Classic"/>
                          <a:ea typeface="Montserrat Classic"/>
                          <a:cs typeface="Montserrat Classic"/>
                          <a:sym typeface="Montserrat Classic"/>
                        </a:rPr>
                        <a:t>4.783002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500"/>
                        </a:lnSpc>
                        <a:defRPr/>
                      </a:pPr>
                      <a:r>
                        <a:rPr lang="en-US" sz="2500">
                          <a:solidFill>
                            <a:srgbClr val="000000"/>
                          </a:solidFill>
                          <a:latin typeface="Montserrat Classic"/>
                          <a:ea typeface="Montserrat Classic"/>
                          <a:cs typeface="Montserrat Classic"/>
                          <a:sym typeface="Montserrat Classic"/>
                        </a:rPr>
                        <a:t>33.605156</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Montserrat Classic"/>
                          <a:ea typeface="Montserrat Classic"/>
                          <a:cs typeface="Montserrat Classic"/>
                          <a:sym typeface="Montserrat Classic"/>
                        </a:rPr>
                        <a:t>3.931377</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500"/>
                        </a:lnSpc>
                        <a:defRPr/>
                      </a:pPr>
                      <a:r>
                        <a:rPr lang="en-US" sz="2500">
                          <a:solidFill>
                            <a:srgbClr val="000000"/>
                          </a:solidFill>
                          <a:latin typeface="Montserrat Classic"/>
                          <a:ea typeface="Montserrat Classic"/>
                          <a:cs typeface="Montserrat Classic"/>
                          <a:sym typeface="Montserrat Classic"/>
                        </a:rPr>
                        <a:t>4.848877</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60"/>
                        </a:lnSpc>
                        <a:defRPr/>
                      </a:pPr>
                      <a:r>
                        <a:rPr lang="en-US" sz="2400">
                          <a:solidFill>
                            <a:srgbClr val="000000"/>
                          </a:solidFill>
                          <a:latin typeface="Montserrat Classic"/>
                          <a:ea typeface="Montserrat Classic"/>
                          <a:cs typeface="Montserrat Classic"/>
                          <a:sym typeface="Montserrat Classic"/>
                        </a:rPr>
                        <a:t>26.665430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86987">
                <a:tc>
                  <a:txBody>
                    <a:bodyPr/>
                    <a:lstStyle/>
                    <a:p>
                      <a:pPr algn="ctr">
                        <a:lnSpc>
                          <a:spcPts val="3919"/>
                        </a:lnSpc>
                        <a:defRPr/>
                      </a:pPr>
                      <a:r>
                        <a:rPr lang="en-US" sz="2799">
                          <a:solidFill>
                            <a:srgbClr val="000000"/>
                          </a:solidFill>
                          <a:latin typeface="Montserrat Classic"/>
                          <a:ea typeface="Montserrat Classic"/>
                          <a:cs typeface="Montserrat Classic"/>
                          <a:sym typeface="Montserrat Classic"/>
                        </a:rPr>
                        <a:t>MA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779"/>
                        </a:lnSpc>
                        <a:defRPr/>
                      </a:pPr>
                      <a:r>
                        <a:rPr lang="en-US" sz="2700">
                          <a:solidFill>
                            <a:srgbClr val="000000"/>
                          </a:solidFill>
                          <a:latin typeface="Montserrat Classic"/>
                          <a:ea typeface="Montserrat Classic"/>
                          <a:cs typeface="Montserrat Classic"/>
                          <a:sym typeface="Montserrat Classic"/>
                        </a:rPr>
                        <a:t>3.938863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Montserrat Classic"/>
                          <a:ea typeface="Montserrat Classic"/>
                          <a:cs typeface="Montserrat Classic"/>
                          <a:sym typeface="Montserrat Classic"/>
                        </a:rPr>
                        <a:t>4.764123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60"/>
                        </a:lnSpc>
                        <a:defRPr/>
                      </a:pPr>
                      <a:r>
                        <a:rPr lang="en-US" sz="2400">
                          <a:solidFill>
                            <a:srgbClr val="000000"/>
                          </a:solidFill>
                          <a:latin typeface="Montserrat Classic"/>
                          <a:ea typeface="Montserrat Classic"/>
                          <a:cs typeface="Montserrat Classic"/>
                          <a:sym typeface="Montserrat Classic"/>
                        </a:rPr>
                        <a:t>33.467269</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500"/>
                        </a:lnSpc>
                        <a:defRPr/>
                      </a:pPr>
                      <a:r>
                        <a:rPr lang="en-US" sz="2500">
                          <a:solidFill>
                            <a:srgbClr val="000000"/>
                          </a:solidFill>
                          <a:latin typeface="Montserrat Classic"/>
                          <a:ea typeface="Montserrat Classic"/>
                          <a:cs typeface="Montserrat Classic"/>
                          <a:sym typeface="Montserrat Classic"/>
                        </a:rPr>
                        <a:t>3.805289</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500"/>
                        </a:lnSpc>
                        <a:defRPr/>
                      </a:pPr>
                      <a:r>
                        <a:rPr lang="en-US" sz="2500">
                          <a:solidFill>
                            <a:srgbClr val="000000"/>
                          </a:solidFill>
                          <a:latin typeface="Montserrat Classic"/>
                          <a:ea typeface="Montserrat Classic"/>
                          <a:cs typeface="Montserrat Classic"/>
                          <a:sym typeface="Montserrat Classic"/>
                        </a:rPr>
                        <a:t>4.625463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60"/>
                        </a:lnSpc>
                        <a:defRPr/>
                      </a:pPr>
                      <a:r>
                        <a:rPr lang="en-US" sz="2400">
                          <a:solidFill>
                            <a:srgbClr val="000000"/>
                          </a:solidFill>
                          <a:latin typeface="Montserrat Classic"/>
                          <a:ea typeface="Montserrat Classic"/>
                          <a:cs typeface="Montserrat Classic"/>
                          <a:sym typeface="Montserrat Classic"/>
                        </a:rPr>
                        <a:t>32.363548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956618">
                <a:tc>
                  <a:txBody>
                    <a:bodyPr/>
                    <a:lstStyle/>
                    <a:p>
                      <a:pPr algn="ctr">
                        <a:lnSpc>
                          <a:spcPts val="3919"/>
                        </a:lnSpc>
                        <a:defRPr/>
                      </a:pPr>
                      <a:r>
                        <a:rPr lang="en-US" sz="2799">
                          <a:solidFill>
                            <a:srgbClr val="000000"/>
                          </a:solidFill>
                          <a:latin typeface="Montserrat Classic"/>
                          <a:ea typeface="Montserrat Classic"/>
                          <a:cs typeface="Montserrat Classic"/>
                          <a:sym typeface="Montserrat Classic"/>
                        </a:rPr>
                        <a:t>ARIMA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779"/>
                        </a:lnSpc>
                        <a:defRPr/>
                      </a:pPr>
                      <a:r>
                        <a:rPr lang="en-US" sz="2700">
                          <a:solidFill>
                            <a:srgbClr val="000000"/>
                          </a:solidFill>
                          <a:latin typeface="Montserrat Classic"/>
                          <a:ea typeface="Montserrat Classic"/>
                          <a:cs typeface="Montserrat Classic"/>
                          <a:sym typeface="Montserrat Classic"/>
                        </a:rPr>
                        <a:t>3.807693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r">
                        <a:lnSpc>
                          <a:spcPts val="3639"/>
                        </a:lnSpc>
                        <a:defRPr/>
                      </a:pPr>
                      <a:r>
                        <a:rPr lang="en-US" sz="2599">
                          <a:solidFill>
                            <a:srgbClr val="000000"/>
                          </a:solidFill>
                          <a:latin typeface="Montserrat Classic"/>
                          <a:ea typeface="Montserrat Classic"/>
                          <a:cs typeface="Montserrat Classic"/>
                          <a:sym typeface="Montserrat Classic"/>
                        </a:rPr>
                        <a:t>4.568685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60"/>
                        </a:lnSpc>
                        <a:defRPr/>
                      </a:pPr>
                      <a:r>
                        <a:rPr lang="en-US" sz="2400">
                          <a:solidFill>
                            <a:srgbClr val="000000"/>
                          </a:solidFill>
                          <a:latin typeface="Montserrat Classic"/>
                          <a:ea typeface="Montserrat Classic"/>
                          <a:cs typeface="Montserrat Classic"/>
                          <a:sym typeface="Montserrat Classic"/>
                        </a:rPr>
                        <a:t>32.168950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500"/>
                        </a:lnSpc>
                        <a:defRPr/>
                      </a:pPr>
                      <a:r>
                        <a:rPr lang="en-US" sz="2500">
                          <a:solidFill>
                            <a:srgbClr val="000000"/>
                          </a:solidFill>
                          <a:latin typeface="Montserrat Classic"/>
                          <a:ea typeface="Montserrat Classic"/>
                          <a:cs typeface="Montserrat Classic"/>
                          <a:sym typeface="Montserrat Classic"/>
                        </a:rPr>
                        <a:t>2.932875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500"/>
                        </a:lnSpc>
                        <a:defRPr/>
                      </a:pPr>
                      <a:r>
                        <a:rPr lang="en-US" sz="2500">
                          <a:solidFill>
                            <a:srgbClr val="000000"/>
                          </a:solidFill>
                          <a:latin typeface="Montserrat Classic"/>
                          <a:ea typeface="Montserrat Classic"/>
                          <a:cs typeface="Montserrat Classic"/>
                          <a:sym typeface="Montserrat Classic"/>
                        </a:rPr>
                        <a:t>3.663323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3359"/>
                        </a:lnSpc>
                        <a:defRPr/>
                      </a:pPr>
                      <a:r>
                        <a:rPr lang="en-US" sz="2400">
                          <a:solidFill>
                            <a:srgbClr val="000000"/>
                          </a:solidFill>
                          <a:latin typeface="Montserrat Classic"/>
                          <a:ea typeface="Montserrat Classic"/>
                          <a:cs typeface="Montserrat Classic"/>
                          <a:sym typeface="Montserrat Classic"/>
                        </a:rPr>
                        <a:t>21.922006</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86522">
                <a:tc>
                  <a:txBody>
                    <a:bodyPr/>
                    <a:lstStyle/>
                    <a:p>
                      <a:pPr algn="ctr">
                        <a:lnSpc>
                          <a:spcPts val="3919"/>
                        </a:lnSpc>
                        <a:defRPr/>
                      </a:pPr>
                      <a:r>
                        <a:rPr lang="en-US" sz="2799">
                          <a:solidFill>
                            <a:srgbClr val="000000"/>
                          </a:solidFill>
                          <a:latin typeface="Montserrat Classic"/>
                          <a:ea typeface="Montserrat Classic"/>
                          <a:cs typeface="Montserrat Classic"/>
                          <a:sym typeface="Montserrat Classic"/>
                        </a:rPr>
                        <a:t>SARIMA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Montserrat Classic"/>
                          <a:ea typeface="Montserrat Classic"/>
                          <a:cs typeface="Montserrat Classic"/>
                          <a:sym typeface="Montserrat Classic"/>
                        </a:rPr>
                        <a:t>3.187208</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Montserrat Classic"/>
                          <a:ea typeface="Montserrat Classic"/>
                          <a:cs typeface="Montserrat Classic"/>
                          <a:sym typeface="Montserrat Classic"/>
                        </a:rPr>
                        <a:t>3.817396</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500"/>
                        </a:lnSpc>
                        <a:defRPr/>
                      </a:pPr>
                      <a:r>
                        <a:rPr lang="en-US" sz="2500">
                          <a:solidFill>
                            <a:srgbClr val="000000"/>
                          </a:solidFill>
                          <a:latin typeface="Montserrat Classic"/>
                          <a:ea typeface="Montserrat Classic"/>
                          <a:cs typeface="Montserrat Classic"/>
                          <a:sym typeface="Montserrat Classic"/>
                        </a:rPr>
                        <a:t>22.114717</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500"/>
                        </a:lnSpc>
                        <a:defRPr/>
                      </a:pPr>
                      <a:r>
                        <a:rPr lang="en-US" sz="2500">
                          <a:solidFill>
                            <a:srgbClr val="000000"/>
                          </a:solidFill>
                          <a:latin typeface="Montserrat Classic"/>
                          <a:ea typeface="Montserrat Classic"/>
                          <a:cs typeface="Montserrat Classic"/>
                          <a:sym typeface="Montserrat Classic"/>
                        </a:rPr>
                        <a:t>3.060982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500"/>
                        </a:lnSpc>
                        <a:defRPr/>
                      </a:pPr>
                      <a:r>
                        <a:rPr lang="en-US" sz="2500">
                          <a:solidFill>
                            <a:srgbClr val="000000"/>
                          </a:solidFill>
                          <a:latin typeface="Montserrat Classic"/>
                          <a:ea typeface="Montserrat Classic"/>
                          <a:cs typeface="Montserrat Classic"/>
                          <a:sym typeface="Montserrat Classic"/>
                        </a:rPr>
                        <a:t>3.750384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60"/>
                        </a:lnSpc>
                        <a:defRPr/>
                      </a:pPr>
                      <a:r>
                        <a:rPr lang="en-US" sz="2400">
                          <a:solidFill>
                            <a:srgbClr val="000000"/>
                          </a:solidFill>
                          <a:latin typeface="Montserrat Classic"/>
                          <a:ea typeface="Montserrat Classic"/>
                          <a:cs typeface="Montserrat Classic"/>
                          <a:sym typeface="Montserrat Classic"/>
                        </a:rPr>
                        <a:t>21.529867</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046332">
                <a:tc>
                  <a:txBody>
                    <a:bodyPr/>
                    <a:lstStyle/>
                    <a:p>
                      <a:pPr algn="ctr">
                        <a:lnSpc>
                          <a:spcPts val="3919"/>
                        </a:lnSpc>
                        <a:defRPr/>
                      </a:pPr>
                      <a:r>
                        <a:rPr lang="en-US" sz="2799">
                          <a:solidFill>
                            <a:srgbClr val="000000"/>
                          </a:solidFill>
                          <a:latin typeface="Montserrat Classic"/>
                          <a:ea typeface="Montserrat Classic"/>
                          <a:cs typeface="Montserrat Classic"/>
                          <a:sym typeface="Montserrat Classic"/>
                        </a:rPr>
                        <a:t>ARIMAX</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779"/>
                        </a:lnSpc>
                        <a:defRPr/>
                      </a:pPr>
                      <a:r>
                        <a:rPr lang="en-US" sz="2700">
                          <a:solidFill>
                            <a:srgbClr val="000000"/>
                          </a:solidFill>
                          <a:latin typeface="Montserrat Classic"/>
                          <a:ea typeface="Montserrat Classic"/>
                          <a:cs typeface="Montserrat Classic"/>
                          <a:sym typeface="Montserrat Classic"/>
                        </a:rPr>
                        <a:t>3.825958</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3640"/>
                        </a:lnSpc>
                        <a:defRPr/>
                      </a:pPr>
                      <a:r>
                        <a:rPr lang="en-US" sz="2600">
                          <a:solidFill>
                            <a:srgbClr val="000000"/>
                          </a:solidFill>
                          <a:latin typeface="Montserrat Classic"/>
                          <a:ea typeface="Montserrat Classic"/>
                          <a:cs typeface="Montserrat Classic"/>
                          <a:sym typeface="Montserrat Classic"/>
                        </a:rPr>
                        <a:t>4.490265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60"/>
                        </a:lnSpc>
                        <a:defRPr/>
                      </a:pPr>
                      <a:r>
                        <a:rPr lang="en-US" sz="2400">
                          <a:solidFill>
                            <a:srgbClr val="000000"/>
                          </a:solidFill>
                          <a:latin typeface="Montserrat Classic"/>
                          <a:ea typeface="Montserrat Classic"/>
                          <a:cs typeface="Montserrat Classic"/>
                          <a:sym typeface="Montserrat Classic"/>
                        </a:rPr>
                        <a:t>24.563292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500"/>
                        </a:lnSpc>
                        <a:defRPr/>
                      </a:pPr>
                      <a:r>
                        <a:rPr lang="en-US" sz="2500">
                          <a:solidFill>
                            <a:srgbClr val="000000"/>
                          </a:solidFill>
                          <a:latin typeface="Montserrat Classic"/>
                          <a:ea typeface="Montserrat Classic"/>
                          <a:cs typeface="Montserrat Classic"/>
                          <a:sym typeface="Montserrat Classic"/>
                        </a:rPr>
                        <a:t>3.773958</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500"/>
                        </a:lnSpc>
                        <a:defRPr/>
                      </a:pPr>
                      <a:r>
                        <a:rPr lang="en-US" sz="2500">
                          <a:solidFill>
                            <a:srgbClr val="000000"/>
                          </a:solidFill>
                          <a:latin typeface="Montserrat Classic"/>
                          <a:ea typeface="Montserrat Classic"/>
                          <a:cs typeface="Montserrat Classic"/>
                          <a:sym typeface="Montserrat Classic"/>
                        </a:rPr>
                        <a:t>4.420673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60"/>
                        </a:lnSpc>
                        <a:defRPr/>
                      </a:pPr>
                      <a:r>
                        <a:rPr lang="en-US" sz="2400">
                          <a:solidFill>
                            <a:srgbClr val="000000"/>
                          </a:solidFill>
                          <a:latin typeface="Montserrat Classic"/>
                          <a:ea typeface="Montserrat Classic"/>
                          <a:cs typeface="Montserrat Classic"/>
                          <a:sym typeface="Montserrat Classic"/>
                        </a:rPr>
                        <a:t>24.347771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956618">
                <a:tc>
                  <a:txBody>
                    <a:bodyPr/>
                    <a:lstStyle/>
                    <a:p>
                      <a:pPr algn="ctr">
                        <a:lnSpc>
                          <a:spcPts val="3919"/>
                        </a:lnSpc>
                        <a:defRPr/>
                      </a:pPr>
                      <a:r>
                        <a:rPr lang="en-US" sz="2799">
                          <a:solidFill>
                            <a:srgbClr val="000000"/>
                          </a:solidFill>
                          <a:latin typeface="Montserrat Classic"/>
                          <a:ea typeface="Montserrat Classic"/>
                          <a:cs typeface="Montserrat Classic"/>
                          <a:sym typeface="Montserrat Classic"/>
                        </a:rPr>
                        <a:t>SARIMAX</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Montserrat Classic"/>
                          <a:ea typeface="Montserrat Classic"/>
                          <a:cs typeface="Montserrat Classic"/>
                          <a:sym typeface="Montserrat Classic"/>
                        </a:rPr>
                        <a:t>4.027269</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Montserrat Classic"/>
                          <a:ea typeface="Montserrat Classic"/>
                          <a:cs typeface="Montserrat Classic"/>
                          <a:sym typeface="Montserrat Classic"/>
                        </a:rPr>
                        <a:t>4.711011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3499"/>
                        </a:lnSpc>
                        <a:defRPr/>
                      </a:pPr>
                      <a:r>
                        <a:rPr lang="en-US" sz="2499">
                          <a:solidFill>
                            <a:srgbClr val="000000"/>
                          </a:solidFill>
                          <a:latin typeface="Montserrat Classic"/>
                          <a:ea typeface="Montserrat Classic"/>
                          <a:cs typeface="Montserrat Classic"/>
                          <a:sym typeface="Montserrat Classic"/>
                        </a:rPr>
                        <a:t>26.110511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500"/>
                        </a:lnSpc>
                        <a:defRPr/>
                      </a:pPr>
                      <a:r>
                        <a:rPr lang="en-US" sz="2500">
                          <a:solidFill>
                            <a:srgbClr val="000000"/>
                          </a:solidFill>
                          <a:latin typeface="Montserrat Classic"/>
                          <a:ea typeface="Montserrat Classic"/>
                          <a:cs typeface="Montserrat Classic"/>
                          <a:sym typeface="Montserrat Classic"/>
                        </a:rPr>
                        <a:t>3.617950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500"/>
                        </a:lnSpc>
                        <a:defRPr/>
                      </a:pPr>
                      <a:r>
                        <a:rPr lang="en-US" sz="2500">
                          <a:solidFill>
                            <a:srgbClr val="000000"/>
                          </a:solidFill>
                          <a:latin typeface="Montserrat Classic"/>
                          <a:ea typeface="Montserrat Classic"/>
                          <a:cs typeface="Montserrat Classic"/>
                          <a:sym typeface="Montserrat Classic"/>
                        </a:rPr>
                        <a:t>4.182050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60"/>
                        </a:lnSpc>
                        <a:defRPr/>
                      </a:pPr>
                      <a:r>
                        <a:rPr lang="en-US" sz="2400">
                          <a:solidFill>
                            <a:srgbClr val="000000"/>
                          </a:solidFill>
                          <a:latin typeface="Montserrat Classic"/>
                          <a:ea typeface="Montserrat Classic"/>
                          <a:cs typeface="Montserrat Classic"/>
                          <a:sym typeface="Montserrat Classic"/>
                        </a:rPr>
                        <a:t>23.587711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262736">
                <a:tc>
                  <a:txBody>
                    <a:bodyPr/>
                    <a:lstStyle/>
                    <a:p>
                      <a:pPr algn="ctr">
                        <a:lnSpc>
                          <a:spcPts val="3220"/>
                        </a:lnSpc>
                        <a:defRPr/>
                      </a:pPr>
                      <a:r>
                        <a:rPr lang="en-US" sz="2300">
                          <a:solidFill>
                            <a:srgbClr val="000000"/>
                          </a:solidFill>
                          <a:latin typeface="Montserrat Classic"/>
                          <a:ea typeface="Montserrat Classic"/>
                          <a:cs typeface="Montserrat Classic"/>
                          <a:sym typeface="Montserrat Classic"/>
                        </a:rPr>
                        <a:t>MULTIVARIATE REGRESSION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Montserrat Classic"/>
                          <a:ea typeface="Montserrat Classic"/>
                          <a:cs typeface="Montserrat Classic"/>
                          <a:sym typeface="Montserrat Classic"/>
                        </a:rPr>
                        <a:t>3.157348</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640"/>
                        </a:lnSpc>
                        <a:defRPr/>
                      </a:pPr>
                      <a:r>
                        <a:rPr lang="en-US" sz="2600">
                          <a:solidFill>
                            <a:srgbClr val="000000"/>
                          </a:solidFill>
                          <a:latin typeface="Montserrat Classic"/>
                          <a:ea typeface="Montserrat Classic"/>
                          <a:cs typeface="Montserrat Classic"/>
                          <a:sym typeface="Montserrat Classic"/>
                        </a:rPr>
                        <a:t>3.880215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60"/>
                        </a:lnSpc>
                        <a:defRPr/>
                      </a:pPr>
                      <a:r>
                        <a:rPr lang="en-US" sz="2400">
                          <a:solidFill>
                            <a:srgbClr val="000000"/>
                          </a:solidFill>
                          <a:latin typeface="Montserrat Classic"/>
                          <a:ea typeface="Montserrat Classic"/>
                          <a:cs typeface="Montserrat Classic"/>
                          <a:sym typeface="Montserrat Classic"/>
                        </a:rPr>
                        <a:t>22.899871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500"/>
                        </a:lnSpc>
                        <a:defRPr/>
                      </a:pPr>
                      <a:r>
                        <a:rPr lang="en-US" sz="2500">
                          <a:solidFill>
                            <a:srgbClr val="000000"/>
                          </a:solidFill>
                          <a:latin typeface="Montserrat Classic"/>
                          <a:ea typeface="Montserrat Classic"/>
                          <a:cs typeface="Montserrat Classic"/>
                          <a:sym typeface="Montserrat Classic"/>
                        </a:rPr>
                        <a:t>3.248266</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500"/>
                        </a:lnSpc>
                        <a:defRPr/>
                      </a:pPr>
                      <a:r>
                        <a:rPr lang="en-US" sz="2500">
                          <a:solidFill>
                            <a:srgbClr val="000000"/>
                          </a:solidFill>
                          <a:latin typeface="Montserrat Classic"/>
                          <a:ea typeface="Montserrat Classic"/>
                          <a:cs typeface="Montserrat Classic"/>
                          <a:sym typeface="Montserrat Classic"/>
                        </a:rPr>
                        <a:t>3.958841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60"/>
                        </a:lnSpc>
                        <a:defRPr/>
                      </a:pPr>
                      <a:r>
                        <a:rPr lang="en-US" sz="2400">
                          <a:solidFill>
                            <a:srgbClr val="000000"/>
                          </a:solidFill>
                          <a:latin typeface="Montserrat Classic"/>
                          <a:ea typeface="Montserrat Classic"/>
                          <a:cs typeface="Montserrat Classic"/>
                          <a:sym typeface="Montserrat Classic"/>
                        </a:rPr>
                        <a:t>25.533284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13" name="TextBox 13"/>
          <p:cNvSpPr txBox="1"/>
          <p:nvPr/>
        </p:nvSpPr>
        <p:spPr>
          <a:xfrm>
            <a:off x="6021566" y="596275"/>
            <a:ext cx="6027748" cy="657225"/>
          </a:xfrm>
          <a:prstGeom prst="rect">
            <a:avLst/>
          </a:prstGeom>
        </p:spPr>
        <p:txBody>
          <a:bodyPr lIns="0" tIns="0" rIns="0" bIns="0" rtlCol="0" anchor="t">
            <a:spAutoFit/>
          </a:bodyPr>
          <a:lstStyle/>
          <a:p>
            <a:pPr algn="ctr">
              <a:lnSpc>
                <a:spcPts val="5197"/>
              </a:lnSpc>
            </a:pPr>
            <a:r>
              <a:rPr lang="en-US" sz="4330">
                <a:solidFill>
                  <a:srgbClr val="000000"/>
                </a:solidFill>
                <a:latin typeface="League Spartan"/>
                <a:ea typeface="League Spartan"/>
                <a:cs typeface="League Spartan"/>
                <a:sym typeface="League Spartan"/>
              </a:rPr>
              <a:t>MODEL EVALUATION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5" name="Freeform 5"/>
          <p:cNvSpPr/>
          <p:nvPr/>
        </p:nvSpPr>
        <p:spPr>
          <a:xfrm flipH="1" flipV="1">
            <a:off x="-3530978" y="-2407245"/>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6" name="TextBox 6"/>
          <p:cNvSpPr txBox="1"/>
          <p:nvPr/>
        </p:nvSpPr>
        <p:spPr>
          <a:xfrm>
            <a:off x="1028700" y="3098913"/>
            <a:ext cx="14617835" cy="6061889"/>
          </a:xfrm>
          <a:prstGeom prst="rect">
            <a:avLst/>
          </a:prstGeom>
        </p:spPr>
        <p:txBody>
          <a:bodyPr lIns="0" tIns="0" rIns="0" bIns="0" rtlCol="0" anchor="t">
            <a:spAutoFit/>
          </a:bodyPr>
          <a:lstStyle/>
          <a:p>
            <a:pPr marL="741557" lvl="1" indent="-370778" algn="l">
              <a:lnSpc>
                <a:spcPts val="4808"/>
              </a:lnSpc>
              <a:buFont typeface="Arial"/>
              <a:buChar char="•"/>
            </a:pPr>
            <a:r>
              <a:rPr lang="en-US" sz="3434">
                <a:solidFill>
                  <a:srgbClr val="000000"/>
                </a:solidFill>
                <a:latin typeface="DG Jory"/>
                <a:ea typeface="DG Jory"/>
                <a:cs typeface="DG Jory"/>
                <a:sym typeface="DG Jory"/>
              </a:rPr>
              <a:t>Handles Exogenous Variables: Includes external factors (e.g., promotions, holidays) to improve forecast accuracy. </a:t>
            </a:r>
          </a:p>
          <a:p>
            <a:pPr marL="741557" lvl="1" indent="-370778" algn="l">
              <a:lnSpc>
                <a:spcPts val="4808"/>
              </a:lnSpc>
              <a:buFont typeface="Arial"/>
              <a:buChar char="•"/>
            </a:pPr>
            <a:r>
              <a:rPr lang="en-US" sz="3434">
                <a:solidFill>
                  <a:srgbClr val="000000"/>
                </a:solidFill>
                <a:latin typeface="DG Jory"/>
                <a:ea typeface="DG Jory"/>
                <a:cs typeface="DG Jory"/>
                <a:sym typeface="DG Jory"/>
              </a:rPr>
              <a:t>Seasonal and Non-Seasonal Modeling: Captures both seasonal and trend components, offering flexibility in modeling.</a:t>
            </a:r>
          </a:p>
          <a:p>
            <a:pPr marL="741557" lvl="1" indent="-370778" algn="l">
              <a:lnSpc>
                <a:spcPts val="4808"/>
              </a:lnSpc>
              <a:buFont typeface="Arial"/>
              <a:buChar char="•"/>
            </a:pPr>
            <a:r>
              <a:rPr lang="en-US" sz="3434">
                <a:solidFill>
                  <a:srgbClr val="000000"/>
                </a:solidFill>
                <a:latin typeface="DG Jory"/>
                <a:ea typeface="DG Jory"/>
                <a:cs typeface="DG Jory"/>
                <a:sym typeface="DG Jory"/>
              </a:rPr>
              <a:t>Improved Forecasting: Provides more accurate predictions by accounting for external influences and seasonality.</a:t>
            </a:r>
          </a:p>
          <a:p>
            <a:pPr marL="741557" lvl="1" indent="-370778" algn="l">
              <a:lnSpc>
                <a:spcPts val="4808"/>
              </a:lnSpc>
              <a:buFont typeface="Arial"/>
              <a:buChar char="•"/>
            </a:pPr>
            <a:r>
              <a:rPr lang="en-US" sz="3434">
                <a:solidFill>
                  <a:srgbClr val="000000"/>
                </a:solidFill>
                <a:latin typeface="DG Jory"/>
                <a:ea typeface="DG Jory"/>
                <a:cs typeface="DG Jory"/>
                <a:sym typeface="DG Jory"/>
              </a:rPr>
              <a:t>Reduced Residuals: Produces residuals with no patterns, indicating good model fit.</a:t>
            </a:r>
          </a:p>
          <a:p>
            <a:pPr marL="741557" lvl="1" indent="-370778" algn="l">
              <a:lnSpc>
                <a:spcPts val="4808"/>
              </a:lnSpc>
              <a:buFont typeface="Arial"/>
              <a:buChar char="•"/>
            </a:pPr>
            <a:r>
              <a:rPr lang="en-US" sz="3434">
                <a:solidFill>
                  <a:srgbClr val="000000"/>
                </a:solidFill>
                <a:latin typeface="DG Jory"/>
                <a:ea typeface="DG Jory"/>
                <a:cs typeface="DG Jory"/>
                <a:sym typeface="DG Jory"/>
              </a:rPr>
              <a:t>Versatile for Complex Data: Effective for data with multiple seasonalities or complex trends, ensuring reliable forecasts</a:t>
            </a:r>
          </a:p>
        </p:txBody>
      </p:sp>
      <p:grpSp>
        <p:nvGrpSpPr>
          <p:cNvPr id="7" name="Group 7"/>
          <p:cNvGrpSpPr/>
          <p:nvPr/>
        </p:nvGrpSpPr>
        <p:grpSpPr>
          <a:xfrm>
            <a:off x="1028700" y="1028700"/>
            <a:ext cx="10986990" cy="1773322"/>
            <a:chOff x="0" y="0"/>
            <a:chExt cx="5035874" cy="812800"/>
          </a:xfrm>
        </p:grpSpPr>
        <p:sp>
          <p:nvSpPr>
            <p:cNvPr id="8" name="Freeform 8"/>
            <p:cNvSpPr/>
            <p:nvPr/>
          </p:nvSpPr>
          <p:spPr>
            <a:xfrm>
              <a:off x="0" y="0"/>
              <a:ext cx="5035874" cy="812800"/>
            </a:xfrm>
            <a:custGeom>
              <a:avLst/>
              <a:gdLst/>
              <a:ahLst/>
              <a:cxnLst/>
              <a:rect l="l" t="t" r="r" b="b"/>
              <a:pathLst>
                <a:path w="5035874" h="812800">
                  <a:moveTo>
                    <a:pt x="5035874" y="0"/>
                  </a:moveTo>
                  <a:lnTo>
                    <a:pt x="0" y="0"/>
                  </a:lnTo>
                  <a:lnTo>
                    <a:pt x="0" y="624840"/>
                  </a:lnTo>
                  <a:lnTo>
                    <a:pt x="157480" y="624840"/>
                  </a:lnTo>
                  <a:lnTo>
                    <a:pt x="157480" y="812800"/>
                  </a:lnTo>
                  <a:lnTo>
                    <a:pt x="463550" y="624840"/>
                  </a:lnTo>
                  <a:lnTo>
                    <a:pt x="5035874" y="624840"/>
                  </a:lnTo>
                  <a:lnTo>
                    <a:pt x="5035874" y="0"/>
                  </a:lnTo>
                  <a:close/>
                </a:path>
              </a:pathLst>
            </a:custGeom>
            <a:solidFill>
              <a:srgbClr val="9BDAE9"/>
            </a:solidFill>
            <a:ln cap="sq">
              <a:noFill/>
              <a:prstDash val="solid"/>
              <a:miter/>
            </a:ln>
          </p:spPr>
        </p:sp>
        <p:sp>
          <p:nvSpPr>
            <p:cNvPr id="9" name="TextBox 9"/>
            <p:cNvSpPr txBox="1"/>
            <p:nvPr/>
          </p:nvSpPr>
          <p:spPr>
            <a:xfrm>
              <a:off x="0" y="-38100"/>
              <a:ext cx="5035874" cy="6604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028700" y="1183718"/>
            <a:ext cx="10986990" cy="1773322"/>
            <a:chOff x="0" y="0"/>
            <a:chExt cx="5035874" cy="812800"/>
          </a:xfrm>
        </p:grpSpPr>
        <p:sp>
          <p:nvSpPr>
            <p:cNvPr id="11" name="Freeform 11"/>
            <p:cNvSpPr/>
            <p:nvPr/>
          </p:nvSpPr>
          <p:spPr>
            <a:xfrm>
              <a:off x="0" y="0"/>
              <a:ext cx="5035874" cy="812800"/>
            </a:xfrm>
            <a:custGeom>
              <a:avLst/>
              <a:gdLst/>
              <a:ahLst/>
              <a:cxnLst/>
              <a:rect l="l" t="t" r="r" b="b"/>
              <a:pathLst>
                <a:path w="5035874" h="812800">
                  <a:moveTo>
                    <a:pt x="5035874" y="0"/>
                  </a:moveTo>
                  <a:lnTo>
                    <a:pt x="0" y="0"/>
                  </a:lnTo>
                  <a:lnTo>
                    <a:pt x="0" y="624840"/>
                  </a:lnTo>
                  <a:lnTo>
                    <a:pt x="157480" y="624840"/>
                  </a:lnTo>
                  <a:lnTo>
                    <a:pt x="157480" y="812800"/>
                  </a:lnTo>
                  <a:lnTo>
                    <a:pt x="463550" y="624840"/>
                  </a:lnTo>
                  <a:lnTo>
                    <a:pt x="5035874" y="624840"/>
                  </a:lnTo>
                  <a:lnTo>
                    <a:pt x="5035874" y="0"/>
                  </a:lnTo>
                  <a:close/>
                </a:path>
              </a:pathLst>
            </a:custGeom>
            <a:solidFill>
              <a:srgbClr val="000000">
                <a:alpha val="0"/>
              </a:srgbClr>
            </a:solidFill>
            <a:ln w="66675" cap="sq">
              <a:solidFill>
                <a:srgbClr val="56C3D0"/>
              </a:solidFill>
              <a:prstDash val="solid"/>
              <a:miter/>
            </a:ln>
          </p:spPr>
        </p:sp>
        <p:sp>
          <p:nvSpPr>
            <p:cNvPr id="12" name="TextBox 12"/>
            <p:cNvSpPr txBox="1"/>
            <p:nvPr/>
          </p:nvSpPr>
          <p:spPr>
            <a:xfrm>
              <a:off x="0" y="-47625"/>
              <a:ext cx="5035874" cy="669925"/>
            </a:xfrm>
            <a:prstGeom prst="rect">
              <a:avLst/>
            </a:prstGeom>
          </p:spPr>
          <p:txBody>
            <a:bodyPr lIns="50800" tIns="50800" rIns="50800" bIns="50800" rtlCol="0" anchor="ctr"/>
            <a:lstStyle/>
            <a:p>
              <a:pPr algn="ctr">
                <a:lnSpc>
                  <a:spcPts val="3359"/>
                </a:lnSpc>
              </a:pPr>
              <a:r>
                <a:rPr lang="en-US" sz="2399" b="1">
                  <a:solidFill>
                    <a:srgbClr val="000000"/>
                  </a:solidFill>
                  <a:latin typeface="Montserrat Classic Bold"/>
                  <a:ea typeface="Montserrat Classic Bold"/>
                  <a:cs typeface="Montserrat Classic Bold"/>
                  <a:sym typeface="Montserrat Classic Bold"/>
                </a:rPr>
                <a:t>Reasons for chosing SARIMAX Model for forecasting</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938461"/>
            <a:ext cx="18288000" cy="8053780"/>
            <a:chOff x="0" y="0"/>
            <a:chExt cx="4816593" cy="2121160"/>
          </a:xfrm>
        </p:grpSpPr>
        <p:sp>
          <p:nvSpPr>
            <p:cNvPr id="3" name="Freeform 3"/>
            <p:cNvSpPr/>
            <p:nvPr/>
          </p:nvSpPr>
          <p:spPr>
            <a:xfrm>
              <a:off x="0" y="0"/>
              <a:ext cx="4816592" cy="2121160"/>
            </a:xfrm>
            <a:custGeom>
              <a:avLst/>
              <a:gdLst/>
              <a:ahLst/>
              <a:cxnLst/>
              <a:rect l="l" t="t" r="r" b="b"/>
              <a:pathLst>
                <a:path w="4816592" h="2121160">
                  <a:moveTo>
                    <a:pt x="0" y="0"/>
                  </a:moveTo>
                  <a:lnTo>
                    <a:pt x="4816592" y="0"/>
                  </a:lnTo>
                  <a:lnTo>
                    <a:pt x="4816592" y="2121160"/>
                  </a:lnTo>
                  <a:lnTo>
                    <a:pt x="0" y="2121160"/>
                  </a:lnTo>
                  <a:close/>
                </a:path>
              </a:pathLst>
            </a:custGeom>
            <a:solidFill>
              <a:srgbClr val="000000">
                <a:alpha val="0"/>
              </a:srgbClr>
            </a:solidFill>
            <a:ln w="38100" cap="sq">
              <a:solidFill>
                <a:srgbClr val="9BDAE9">
                  <a:alpha val="49804"/>
                </a:srgbClr>
              </a:solidFill>
              <a:prstDash val="solid"/>
              <a:miter/>
            </a:ln>
          </p:spPr>
        </p:sp>
        <p:sp>
          <p:nvSpPr>
            <p:cNvPr id="4" name="TextBox 4"/>
            <p:cNvSpPr txBox="1"/>
            <p:nvPr/>
          </p:nvSpPr>
          <p:spPr>
            <a:xfrm>
              <a:off x="0" y="-38100"/>
              <a:ext cx="4816593" cy="215926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8" name="Freeform 8"/>
          <p:cNvSpPr/>
          <p:nvPr/>
        </p:nvSpPr>
        <p:spPr>
          <a:xfrm flipH="1" flipV="1">
            <a:off x="-3297687" y="-2148415"/>
            <a:ext cx="7360133" cy="6664266"/>
          </a:xfrm>
          <a:custGeom>
            <a:avLst/>
            <a:gdLst/>
            <a:ahLst/>
            <a:cxnLst/>
            <a:rect l="l" t="t" r="r" b="b"/>
            <a:pathLst>
              <a:path w="7360133" h="6664266">
                <a:moveTo>
                  <a:pt x="7360133" y="6664266"/>
                </a:moveTo>
                <a:lnTo>
                  <a:pt x="0" y="6664266"/>
                </a:lnTo>
                <a:lnTo>
                  <a:pt x="0" y="0"/>
                </a:lnTo>
                <a:lnTo>
                  <a:pt x="7360133" y="0"/>
                </a:lnTo>
                <a:lnTo>
                  <a:pt x="7360133"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grpSp>
        <p:nvGrpSpPr>
          <p:cNvPr id="9" name="Group 9"/>
          <p:cNvGrpSpPr/>
          <p:nvPr/>
        </p:nvGrpSpPr>
        <p:grpSpPr>
          <a:xfrm>
            <a:off x="4299871" y="142039"/>
            <a:ext cx="9855494" cy="1773322"/>
            <a:chOff x="0" y="0"/>
            <a:chExt cx="4517254" cy="812800"/>
          </a:xfrm>
        </p:grpSpPr>
        <p:sp>
          <p:nvSpPr>
            <p:cNvPr id="10" name="Freeform 10"/>
            <p:cNvSpPr/>
            <p:nvPr/>
          </p:nvSpPr>
          <p:spPr>
            <a:xfrm>
              <a:off x="0" y="0"/>
              <a:ext cx="4517254" cy="812800"/>
            </a:xfrm>
            <a:custGeom>
              <a:avLst/>
              <a:gdLst/>
              <a:ahLst/>
              <a:cxnLst/>
              <a:rect l="l" t="t" r="r" b="b"/>
              <a:pathLst>
                <a:path w="4517254" h="812800">
                  <a:moveTo>
                    <a:pt x="4517254" y="0"/>
                  </a:moveTo>
                  <a:lnTo>
                    <a:pt x="0" y="0"/>
                  </a:lnTo>
                  <a:lnTo>
                    <a:pt x="0" y="624840"/>
                  </a:lnTo>
                  <a:lnTo>
                    <a:pt x="157480" y="624840"/>
                  </a:lnTo>
                  <a:lnTo>
                    <a:pt x="157480" y="812800"/>
                  </a:lnTo>
                  <a:lnTo>
                    <a:pt x="463550" y="624840"/>
                  </a:lnTo>
                  <a:lnTo>
                    <a:pt x="4517254" y="624840"/>
                  </a:lnTo>
                  <a:lnTo>
                    <a:pt x="4517254" y="0"/>
                  </a:lnTo>
                  <a:close/>
                </a:path>
              </a:pathLst>
            </a:custGeom>
            <a:solidFill>
              <a:srgbClr val="9BDAE9"/>
            </a:solidFill>
            <a:ln cap="sq">
              <a:noFill/>
              <a:prstDash val="solid"/>
              <a:miter/>
            </a:ln>
          </p:spPr>
        </p:sp>
        <p:sp>
          <p:nvSpPr>
            <p:cNvPr id="11" name="TextBox 11"/>
            <p:cNvSpPr txBox="1"/>
            <p:nvPr/>
          </p:nvSpPr>
          <p:spPr>
            <a:xfrm>
              <a:off x="0" y="-38100"/>
              <a:ext cx="4517254" cy="6604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4132635" y="297057"/>
            <a:ext cx="10022730" cy="1773322"/>
            <a:chOff x="0" y="0"/>
            <a:chExt cx="4593906" cy="812800"/>
          </a:xfrm>
        </p:grpSpPr>
        <p:sp>
          <p:nvSpPr>
            <p:cNvPr id="13" name="Freeform 13"/>
            <p:cNvSpPr/>
            <p:nvPr/>
          </p:nvSpPr>
          <p:spPr>
            <a:xfrm>
              <a:off x="0" y="0"/>
              <a:ext cx="4593906" cy="812800"/>
            </a:xfrm>
            <a:custGeom>
              <a:avLst/>
              <a:gdLst/>
              <a:ahLst/>
              <a:cxnLst/>
              <a:rect l="l" t="t" r="r" b="b"/>
              <a:pathLst>
                <a:path w="4593906" h="812800">
                  <a:moveTo>
                    <a:pt x="4593906" y="0"/>
                  </a:moveTo>
                  <a:lnTo>
                    <a:pt x="0" y="0"/>
                  </a:lnTo>
                  <a:lnTo>
                    <a:pt x="0" y="624840"/>
                  </a:lnTo>
                  <a:lnTo>
                    <a:pt x="157480" y="624840"/>
                  </a:lnTo>
                  <a:lnTo>
                    <a:pt x="157480" y="812800"/>
                  </a:lnTo>
                  <a:lnTo>
                    <a:pt x="463550" y="624840"/>
                  </a:lnTo>
                  <a:lnTo>
                    <a:pt x="4593906" y="624840"/>
                  </a:lnTo>
                  <a:lnTo>
                    <a:pt x="4593906" y="0"/>
                  </a:lnTo>
                  <a:close/>
                </a:path>
              </a:pathLst>
            </a:custGeom>
            <a:solidFill>
              <a:srgbClr val="000000">
                <a:alpha val="0"/>
              </a:srgbClr>
            </a:solidFill>
            <a:ln w="66675" cap="sq">
              <a:solidFill>
                <a:srgbClr val="56C3D0"/>
              </a:solidFill>
              <a:prstDash val="solid"/>
              <a:miter/>
            </a:ln>
          </p:spPr>
        </p:sp>
        <p:sp>
          <p:nvSpPr>
            <p:cNvPr id="14" name="TextBox 14"/>
            <p:cNvSpPr txBox="1"/>
            <p:nvPr/>
          </p:nvSpPr>
          <p:spPr>
            <a:xfrm>
              <a:off x="0" y="-57150"/>
              <a:ext cx="4593906" cy="679450"/>
            </a:xfrm>
            <a:prstGeom prst="rect">
              <a:avLst/>
            </a:prstGeom>
          </p:spPr>
          <p:txBody>
            <a:bodyPr lIns="50800" tIns="50800" rIns="50800" bIns="50800" rtlCol="0" anchor="ctr"/>
            <a:lstStyle/>
            <a:p>
              <a:pPr algn="ctr">
                <a:lnSpc>
                  <a:spcPts val="3919"/>
                </a:lnSpc>
              </a:pPr>
              <a:r>
                <a:rPr lang="en-US" sz="2799">
                  <a:solidFill>
                    <a:srgbClr val="000000"/>
                  </a:solidFill>
                  <a:latin typeface="Montserrat Classic"/>
                  <a:ea typeface="Montserrat Classic"/>
                  <a:cs typeface="Montserrat Classic"/>
                  <a:sym typeface="Montserrat Classic"/>
                </a:rPr>
                <a:t>FUTURE FORECAST-MONTHLY  BASIS</a:t>
              </a:r>
            </a:p>
          </p:txBody>
        </p:sp>
      </p:grpSp>
      <p:pic>
        <p:nvPicPr>
          <p:cNvPr id="17" name="Picture 16">
            <a:extLst>
              <a:ext uri="{FF2B5EF4-FFF2-40B4-BE49-F238E27FC236}">
                <a16:creationId xmlns:a16="http://schemas.microsoft.com/office/drawing/2014/main" id="{D42ED522-A4AE-1FC1-6A2B-15734FB09572}"/>
              </a:ext>
            </a:extLst>
          </p:cNvPr>
          <p:cNvPicPr>
            <a:picLocks noChangeAspect="1"/>
          </p:cNvPicPr>
          <p:nvPr/>
        </p:nvPicPr>
        <p:blipFill>
          <a:blip r:embed="rId4"/>
          <a:stretch>
            <a:fillRect/>
          </a:stretch>
        </p:blipFill>
        <p:spPr>
          <a:xfrm>
            <a:off x="3098023" y="2311014"/>
            <a:ext cx="12474334" cy="778052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938461"/>
            <a:ext cx="18288000" cy="8053780"/>
            <a:chOff x="0" y="0"/>
            <a:chExt cx="4816593" cy="2121160"/>
          </a:xfrm>
        </p:grpSpPr>
        <p:sp>
          <p:nvSpPr>
            <p:cNvPr id="3" name="Freeform 3"/>
            <p:cNvSpPr/>
            <p:nvPr/>
          </p:nvSpPr>
          <p:spPr>
            <a:xfrm>
              <a:off x="0" y="0"/>
              <a:ext cx="4816592" cy="2121160"/>
            </a:xfrm>
            <a:custGeom>
              <a:avLst/>
              <a:gdLst/>
              <a:ahLst/>
              <a:cxnLst/>
              <a:rect l="l" t="t" r="r" b="b"/>
              <a:pathLst>
                <a:path w="4816592" h="2121160">
                  <a:moveTo>
                    <a:pt x="0" y="0"/>
                  </a:moveTo>
                  <a:lnTo>
                    <a:pt x="4816592" y="0"/>
                  </a:lnTo>
                  <a:lnTo>
                    <a:pt x="4816592" y="2121160"/>
                  </a:lnTo>
                  <a:lnTo>
                    <a:pt x="0" y="2121160"/>
                  </a:lnTo>
                  <a:close/>
                </a:path>
              </a:pathLst>
            </a:custGeom>
            <a:solidFill>
              <a:srgbClr val="000000">
                <a:alpha val="0"/>
              </a:srgbClr>
            </a:solidFill>
            <a:ln w="38100" cap="sq">
              <a:solidFill>
                <a:srgbClr val="9BDAE9">
                  <a:alpha val="49804"/>
                </a:srgbClr>
              </a:solidFill>
              <a:prstDash val="solid"/>
              <a:miter/>
            </a:ln>
          </p:spPr>
        </p:sp>
        <p:sp>
          <p:nvSpPr>
            <p:cNvPr id="4" name="TextBox 4"/>
            <p:cNvSpPr txBox="1"/>
            <p:nvPr/>
          </p:nvSpPr>
          <p:spPr>
            <a:xfrm>
              <a:off x="0" y="-38100"/>
              <a:ext cx="4816593" cy="215926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8" name="Freeform 8"/>
          <p:cNvSpPr/>
          <p:nvPr/>
        </p:nvSpPr>
        <p:spPr>
          <a:xfrm flipH="1" flipV="1">
            <a:off x="-3297687" y="-2148415"/>
            <a:ext cx="7360133" cy="6664266"/>
          </a:xfrm>
          <a:custGeom>
            <a:avLst/>
            <a:gdLst/>
            <a:ahLst/>
            <a:cxnLst/>
            <a:rect l="l" t="t" r="r" b="b"/>
            <a:pathLst>
              <a:path w="7360133" h="6664266">
                <a:moveTo>
                  <a:pt x="7360133" y="6664266"/>
                </a:moveTo>
                <a:lnTo>
                  <a:pt x="0" y="6664266"/>
                </a:lnTo>
                <a:lnTo>
                  <a:pt x="0" y="0"/>
                </a:lnTo>
                <a:lnTo>
                  <a:pt x="7360133" y="0"/>
                </a:lnTo>
                <a:lnTo>
                  <a:pt x="7360133"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grpSp>
        <p:nvGrpSpPr>
          <p:cNvPr id="9" name="Group 9"/>
          <p:cNvGrpSpPr/>
          <p:nvPr/>
        </p:nvGrpSpPr>
        <p:grpSpPr>
          <a:xfrm>
            <a:off x="4299871" y="142039"/>
            <a:ext cx="9855494" cy="1773322"/>
            <a:chOff x="0" y="0"/>
            <a:chExt cx="4517254" cy="812800"/>
          </a:xfrm>
        </p:grpSpPr>
        <p:sp>
          <p:nvSpPr>
            <p:cNvPr id="10" name="Freeform 10"/>
            <p:cNvSpPr/>
            <p:nvPr/>
          </p:nvSpPr>
          <p:spPr>
            <a:xfrm>
              <a:off x="0" y="0"/>
              <a:ext cx="4517254" cy="812800"/>
            </a:xfrm>
            <a:custGeom>
              <a:avLst/>
              <a:gdLst/>
              <a:ahLst/>
              <a:cxnLst/>
              <a:rect l="l" t="t" r="r" b="b"/>
              <a:pathLst>
                <a:path w="4517254" h="812800">
                  <a:moveTo>
                    <a:pt x="4517254" y="0"/>
                  </a:moveTo>
                  <a:lnTo>
                    <a:pt x="0" y="0"/>
                  </a:lnTo>
                  <a:lnTo>
                    <a:pt x="0" y="624840"/>
                  </a:lnTo>
                  <a:lnTo>
                    <a:pt x="157480" y="624840"/>
                  </a:lnTo>
                  <a:lnTo>
                    <a:pt x="157480" y="812800"/>
                  </a:lnTo>
                  <a:lnTo>
                    <a:pt x="463550" y="624840"/>
                  </a:lnTo>
                  <a:lnTo>
                    <a:pt x="4517254" y="624840"/>
                  </a:lnTo>
                  <a:lnTo>
                    <a:pt x="4517254" y="0"/>
                  </a:lnTo>
                  <a:close/>
                </a:path>
              </a:pathLst>
            </a:custGeom>
            <a:solidFill>
              <a:srgbClr val="9BDAE9"/>
            </a:solidFill>
            <a:ln cap="sq">
              <a:noFill/>
              <a:prstDash val="solid"/>
              <a:miter/>
            </a:ln>
          </p:spPr>
        </p:sp>
        <p:sp>
          <p:nvSpPr>
            <p:cNvPr id="11" name="TextBox 11"/>
            <p:cNvSpPr txBox="1"/>
            <p:nvPr/>
          </p:nvSpPr>
          <p:spPr>
            <a:xfrm>
              <a:off x="0" y="-38100"/>
              <a:ext cx="4517254" cy="6604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4132635" y="297057"/>
            <a:ext cx="10022730" cy="1773322"/>
            <a:chOff x="0" y="0"/>
            <a:chExt cx="4593906" cy="812800"/>
          </a:xfrm>
        </p:grpSpPr>
        <p:sp>
          <p:nvSpPr>
            <p:cNvPr id="13" name="Freeform 13"/>
            <p:cNvSpPr/>
            <p:nvPr/>
          </p:nvSpPr>
          <p:spPr>
            <a:xfrm>
              <a:off x="0" y="0"/>
              <a:ext cx="4593906" cy="812800"/>
            </a:xfrm>
            <a:custGeom>
              <a:avLst/>
              <a:gdLst/>
              <a:ahLst/>
              <a:cxnLst/>
              <a:rect l="l" t="t" r="r" b="b"/>
              <a:pathLst>
                <a:path w="4593906" h="812800">
                  <a:moveTo>
                    <a:pt x="4593906" y="0"/>
                  </a:moveTo>
                  <a:lnTo>
                    <a:pt x="0" y="0"/>
                  </a:lnTo>
                  <a:lnTo>
                    <a:pt x="0" y="624840"/>
                  </a:lnTo>
                  <a:lnTo>
                    <a:pt x="157480" y="624840"/>
                  </a:lnTo>
                  <a:lnTo>
                    <a:pt x="157480" y="812800"/>
                  </a:lnTo>
                  <a:lnTo>
                    <a:pt x="463550" y="624840"/>
                  </a:lnTo>
                  <a:lnTo>
                    <a:pt x="4593906" y="624840"/>
                  </a:lnTo>
                  <a:lnTo>
                    <a:pt x="4593906" y="0"/>
                  </a:lnTo>
                  <a:close/>
                </a:path>
              </a:pathLst>
            </a:custGeom>
            <a:solidFill>
              <a:srgbClr val="000000">
                <a:alpha val="0"/>
              </a:srgbClr>
            </a:solidFill>
            <a:ln w="66675" cap="sq">
              <a:solidFill>
                <a:srgbClr val="56C3D0"/>
              </a:solidFill>
              <a:prstDash val="solid"/>
              <a:miter/>
            </a:ln>
          </p:spPr>
        </p:sp>
        <p:sp>
          <p:nvSpPr>
            <p:cNvPr id="14" name="TextBox 14"/>
            <p:cNvSpPr txBox="1"/>
            <p:nvPr/>
          </p:nvSpPr>
          <p:spPr>
            <a:xfrm>
              <a:off x="0" y="-57150"/>
              <a:ext cx="4593906" cy="679450"/>
            </a:xfrm>
            <a:prstGeom prst="rect">
              <a:avLst/>
            </a:prstGeom>
          </p:spPr>
          <p:txBody>
            <a:bodyPr lIns="50800" tIns="50800" rIns="50800" bIns="50800" rtlCol="0" anchor="ctr"/>
            <a:lstStyle/>
            <a:p>
              <a:pPr algn="ctr">
                <a:lnSpc>
                  <a:spcPts val="3919"/>
                </a:lnSpc>
              </a:pPr>
              <a:r>
                <a:rPr lang="en-US" sz="2799">
                  <a:solidFill>
                    <a:srgbClr val="000000"/>
                  </a:solidFill>
                  <a:latin typeface="Montserrat Classic"/>
                  <a:ea typeface="Montserrat Classic"/>
                  <a:cs typeface="Montserrat Classic"/>
                  <a:sym typeface="Montserrat Classic"/>
                </a:rPr>
                <a:t>FUTURE FORECAST-WEEKLY  BASIS</a:t>
              </a:r>
            </a:p>
          </p:txBody>
        </p:sp>
      </p:grpSp>
      <p:pic>
        <p:nvPicPr>
          <p:cNvPr id="17" name="Picture 16">
            <a:extLst>
              <a:ext uri="{FF2B5EF4-FFF2-40B4-BE49-F238E27FC236}">
                <a16:creationId xmlns:a16="http://schemas.microsoft.com/office/drawing/2014/main" id="{4F7DA08B-81F5-953B-2FA2-6684215705FC}"/>
              </a:ext>
            </a:extLst>
          </p:cNvPr>
          <p:cNvPicPr>
            <a:picLocks noChangeAspect="1"/>
          </p:cNvPicPr>
          <p:nvPr/>
        </p:nvPicPr>
        <p:blipFill>
          <a:blip r:embed="rId4"/>
          <a:stretch>
            <a:fillRect/>
          </a:stretch>
        </p:blipFill>
        <p:spPr>
          <a:xfrm>
            <a:off x="2310517" y="2209422"/>
            <a:ext cx="13920083" cy="758227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5" name="Freeform 5"/>
          <p:cNvSpPr/>
          <p:nvPr/>
        </p:nvSpPr>
        <p:spPr>
          <a:xfrm flipH="1" flipV="1">
            <a:off x="-3530978" y="-2407245"/>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6" name="TextBox 6"/>
          <p:cNvSpPr txBox="1"/>
          <p:nvPr/>
        </p:nvSpPr>
        <p:spPr>
          <a:xfrm>
            <a:off x="3940675" y="3117963"/>
            <a:ext cx="10406650" cy="7169037"/>
          </a:xfrm>
          <a:prstGeom prst="rect">
            <a:avLst/>
          </a:prstGeom>
        </p:spPr>
        <p:txBody>
          <a:bodyPr lIns="0" tIns="0" rIns="0" bIns="0" rtlCol="0" anchor="t">
            <a:spAutoFit/>
          </a:bodyPr>
          <a:lstStyle/>
          <a:p>
            <a:pPr marL="675648" lvl="1" indent="-337824" algn="l">
              <a:lnSpc>
                <a:spcPts val="4381"/>
              </a:lnSpc>
              <a:buFont typeface="Arial"/>
              <a:buChar char="•"/>
            </a:pPr>
            <a:r>
              <a:rPr lang="en-US" sz="3129">
                <a:solidFill>
                  <a:srgbClr val="000000"/>
                </a:solidFill>
                <a:latin typeface="DG Jory"/>
                <a:ea typeface="DG Jory"/>
                <a:cs typeface="DG Jory"/>
                <a:sym typeface="DG Jory"/>
              </a:rPr>
              <a:t>Improved Inventory Management: Predicts future sales trends, ensuring the right amount of inventory is stocked, reducing missed sales opportunities.</a:t>
            </a:r>
          </a:p>
          <a:p>
            <a:pPr marL="675648" lvl="1" indent="-337824" algn="l">
              <a:lnSpc>
                <a:spcPts val="4381"/>
              </a:lnSpc>
              <a:buFont typeface="Arial"/>
              <a:buChar char="•"/>
            </a:pPr>
            <a:r>
              <a:rPr lang="en-US" sz="3129">
                <a:solidFill>
                  <a:srgbClr val="000000"/>
                </a:solidFill>
                <a:latin typeface="DG Jory"/>
                <a:ea typeface="DG Jory"/>
                <a:cs typeface="DG Jory"/>
                <a:sym typeface="DG Jory"/>
              </a:rPr>
              <a:t>Reduced Stockouts: Minimizes out-of-stock situations, leading to higher customer satisfaction and an improved shopping experience.</a:t>
            </a:r>
          </a:p>
          <a:p>
            <a:pPr marL="675648" lvl="1" indent="-337824" algn="l">
              <a:lnSpc>
                <a:spcPts val="4381"/>
              </a:lnSpc>
              <a:buFont typeface="Arial"/>
              <a:buChar char="•"/>
            </a:pPr>
            <a:r>
              <a:rPr lang="en-US" sz="3129">
                <a:solidFill>
                  <a:srgbClr val="000000"/>
                </a:solidFill>
                <a:latin typeface="DG Jory"/>
                <a:ea typeface="DG Jory"/>
                <a:cs typeface="DG Jory"/>
                <a:sym typeface="DG Jory"/>
              </a:rPr>
              <a:t>Optimized Ordering Process: Informs decisions on order timing and quantities, preventing overstocking and reducing carrying costs.</a:t>
            </a:r>
          </a:p>
          <a:p>
            <a:pPr marL="675648" lvl="1" indent="-337824" algn="l">
              <a:lnSpc>
                <a:spcPts val="4381"/>
              </a:lnSpc>
              <a:buFont typeface="Arial"/>
              <a:buChar char="•"/>
            </a:pPr>
            <a:r>
              <a:rPr lang="en-US" sz="3129">
                <a:solidFill>
                  <a:srgbClr val="000000"/>
                </a:solidFill>
                <a:latin typeface="DG Jory"/>
                <a:ea typeface="DG Jory"/>
                <a:cs typeface="DG Jory"/>
                <a:sym typeface="DG Jory"/>
              </a:rPr>
              <a:t>Enhanced Supplier Relationships: Enables effective communication with suppliers, ensuring timely restocking and better negotiation terms.</a:t>
            </a:r>
          </a:p>
          <a:p>
            <a:pPr algn="ctr">
              <a:lnSpc>
                <a:spcPts val="4381"/>
              </a:lnSpc>
            </a:pPr>
            <a:endParaRPr lang="en-US" sz="3129">
              <a:solidFill>
                <a:srgbClr val="000000"/>
              </a:solidFill>
              <a:latin typeface="DG Jory"/>
              <a:ea typeface="DG Jory"/>
              <a:cs typeface="DG Jory"/>
              <a:sym typeface="DG Jory"/>
            </a:endParaRPr>
          </a:p>
        </p:txBody>
      </p:sp>
      <p:grpSp>
        <p:nvGrpSpPr>
          <p:cNvPr id="7" name="Group 7"/>
          <p:cNvGrpSpPr/>
          <p:nvPr/>
        </p:nvGrpSpPr>
        <p:grpSpPr>
          <a:xfrm>
            <a:off x="6021566" y="1028700"/>
            <a:ext cx="5994124" cy="1773322"/>
            <a:chOff x="0" y="0"/>
            <a:chExt cx="2747400" cy="812800"/>
          </a:xfrm>
        </p:grpSpPr>
        <p:sp>
          <p:nvSpPr>
            <p:cNvPr id="8" name="Freeform 8"/>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id="9" name="TextBox 9"/>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6021566" y="1183718"/>
            <a:ext cx="5994124" cy="1773322"/>
            <a:chOff x="0" y="0"/>
            <a:chExt cx="2747400" cy="812800"/>
          </a:xfrm>
        </p:grpSpPr>
        <p:sp>
          <p:nvSpPr>
            <p:cNvPr id="11" name="Freeform 11"/>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id="12" name="TextBox 12"/>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6021566" y="1541062"/>
            <a:ext cx="6027748" cy="748598"/>
          </a:xfrm>
          <a:prstGeom prst="rect">
            <a:avLst/>
          </a:prstGeom>
        </p:spPr>
        <p:txBody>
          <a:bodyPr lIns="0" tIns="0" rIns="0" bIns="0" rtlCol="0" anchor="t">
            <a:spAutoFit/>
          </a:bodyPr>
          <a:lstStyle/>
          <a:p>
            <a:pPr algn="ctr">
              <a:lnSpc>
                <a:spcPts val="5917"/>
              </a:lnSpc>
            </a:pPr>
            <a:r>
              <a:rPr lang="en-US" sz="4930">
                <a:solidFill>
                  <a:srgbClr val="000000"/>
                </a:solidFill>
                <a:latin typeface="League Spartan"/>
                <a:ea typeface="League Spartan"/>
                <a:cs typeface="League Spartan"/>
                <a:sym typeface="League Spartan"/>
              </a:rPr>
              <a:t>CONCLUSION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5" name="Freeform 5"/>
          <p:cNvSpPr/>
          <p:nvPr/>
        </p:nvSpPr>
        <p:spPr>
          <a:xfrm flipH="1" flipV="1">
            <a:off x="-3530978" y="-2407245"/>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6" name="TextBox 6"/>
          <p:cNvSpPr txBox="1"/>
          <p:nvPr/>
        </p:nvSpPr>
        <p:spPr>
          <a:xfrm>
            <a:off x="4751838" y="4153209"/>
            <a:ext cx="8784324" cy="1261363"/>
          </a:xfrm>
          <a:prstGeom prst="rect">
            <a:avLst/>
          </a:prstGeom>
        </p:spPr>
        <p:txBody>
          <a:bodyPr lIns="0" tIns="0" rIns="0" bIns="0" rtlCol="0" anchor="t">
            <a:spAutoFit/>
          </a:bodyPr>
          <a:lstStyle/>
          <a:p>
            <a:pPr marL="0" lvl="0" indent="0" algn="ctr">
              <a:lnSpc>
                <a:spcPts val="10012"/>
              </a:lnSpc>
              <a:spcBef>
                <a:spcPct val="0"/>
              </a:spcBef>
            </a:pPr>
            <a:r>
              <a:rPr lang="en-US" sz="8344" b="1" u="none" strike="noStrike">
                <a:solidFill>
                  <a:srgbClr val="000000"/>
                </a:solidFill>
                <a:latin typeface="League Spartan"/>
                <a:ea typeface="League Spartan"/>
                <a:cs typeface="League Spartan"/>
                <a:sym typeface="League Spartan"/>
              </a:rPr>
              <a:t>THANK YOU</a:t>
            </a:r>
          </a:p>
        </p:txBody>
      </p:sp>
      <p:sp>
        <p:nvSpPr>
          <p:cNvPr id="7" name="TextBox 7"/>
          <p:cNvSpPr txBox="1"/>
          <p:nvPr/>
        </p:nvSpPr>
        <p:spPr>
          <a:xfrm>
            <a:off x="6589181" y="5411320"/>
            <a:ext cx="5109638" cy="740867"/>
          </a:xfrm>
          <a:prstGeom prst="rect">
            <a:avLst/>
          </a:prstGeom>
        </p:spPr>
        <p:txBody>
          <a:bodyPr lIns="0" tIns="0" rIns="0" bIns="0" rtlCol="0" anchor="t">
            <a:spAutoFit/>
          </a:bodyPr>
          <a:lstStyle/>
          <a:p>
            <a:pPr algn="ctr">
              <a:lnSpc>
                <a:spcPts val="5759"/>
              </a:lnSpc>
            </a:pPr>
            <a:r>
              <a:rPr lang="en-US" sz="4799">
                <a:solidFill>
                  <a:srgbClr val="000000"/>
                </a:solidFill>
                <a:latin typeface="DG Jory"/>
                <a:ea typeface="DG Jory"/>
                <a:cs typeface="DG Jory"/>
                <a:sym typeface="DG Jory"/>
              </a:rPr>
              <a:t>By Shriya 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5" name="Freeform 5"/>
          <p:cNvSpPr/>
          <p:nvPr/>
        </p:nvSpPr>
        <p:spPr>
          <a:xfrm flipH="1" flipV="1">
            <a:off x="-3530978" y="-2407245"/>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grpSp>
        <p:nvGrpSpPr>
          <p:cNvPr id="6" name="Group 6"/>
          <p:cNvGrpSpPr/>
          <p:nvPr/>
        </p:nvGrpSpPr>
        <p:grpSpPr>
          <a:xfrm>
            <a:off x="6021566" y="1558017"/>
            <a:ext cx="5994124" cy="1773322"/>
            <a:chOff x="0" y="0"/>
            <a:chExt cx="2747400" cy="812800"/>
          </a:xfrm>
        </p:grpSpPr>
        <p:sp>
          <p:nvSpPr>
            <p:cNvPr id="7" name="Freeform 7"/>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id="8" name="TextBox 8"/>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6163750" y="1700201"/>
            <a:ext cx="5994124" cy="1773322"/>
            <a:chOff x="0" y="0"/>
            <a:chExt cx="2747400" cy="812800"/>
          </a:xfrm>
        </p:grpSpPr>
        <p:sp>
          <p:nvSpPr>
            <p:cNvPr id="10" name="Freeform 10"/>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id="11" name="TextBox 11"/>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3829156" y="3682404"/>
            <a:ext cx="10412641" cy="3277614"/>
          </a:xfrm>
          <a:prstGeom prst="rect">
            <a:avLst/>
          </a:prstGeom>
        </p:spPr>
        <p:txBody>
          <a:bodyPr lIns="0" tIns="0" rIns="0" bIns="0" rtlCol="0" anchor="t">
            <a:spAutoFit/>
          </a:bodyPr>
          <a:lstStyle/>
          <a:p>
            <a:pPr algn="l">
              <a:lnSpc>
                <a:spcPts val="5212"/>
              </a:lnSpc>
            </a:pPr>
            <a:r>
              <a:rPr lang="en-US" sz="3723">
                <a:solidFill>
                  <a:srgbClr val="000000"/>
                </a:solidFill>
                <a:latin typeface="DG Jory"/>
                <a:ea typeface="DG Jory"/>
                <a:cs typeface="DG Jory"/>
                <a:sym typeface="DG Jory"/>
              </a:rPr>
              <a:t>Retail businesses face challenges in predicting demand due to dynamic market conditions. This project aims to leverage AI to enhance forecasting accuracy, enabling smarter inventory and marketing decisions.</a:t>
            </a:r>
          </a:p>
          <a:p>
            <a:pPr algn="l">
              <a:lnSpc>
                <a:spcPts val="5212"/>
              </a:lnSpc>
            </a:pPr>
            <a:endParaRPr lang="en-US" sz="3723">
              <a:solidFill>
                <a:srgbClr val="000000"/>
              </a:solidFill>
              <a:latin typeface="DG Jory"/>
              <a:ea typeface="DG Jory"/>
              <a:cs typeface="DG Jory"/>
              <a:sym typeface="DG Jory"/>
            </a:endParaRPr>
          </a:p>
        </p:txBody>
      </p:sp>
      <p:sp>
        <p:nvSpPr>
          <p:cNvPr id="13" name="TextBox 13"/>
          <p:cNvSpPr txBox="1"/>
          <p:nvPr/>
        </p:nvSpPr>
        <p:spPr>
          <a:xfrm>
            <a:off x="6130126" y="2070379"/>
            <a:ext cx="6027748" cy="748598"/>
          </a:xfrm>
          <a:prstGeom prst="rect">
            <a:avLst/>
          </a:prstGeom>
        </p:spPr>
        <p:txBody>
          <a:bodyPr lIns="0" tIns="0" rIns="0" bIns="0" rtlCol="0" anchor="t">
            <a:spAutoFit/>
          </a:bodyPr>
          <a:lstStyle/>
          <a:p>
            <a:pPr algn="ctr">
              <a:lnSpc>
                <a:spcPts val="5917"/>
              </a:lnSpc>
            </a:pPr>
            <a:r>
              <a:rPr lang="en-US" sz="4930">
                <a:solidFill>
                  <a:srgbClr val="000000"/>
                </a:solidFill>
                <a:latin typeface="League Spartan"/>
                <a:ea typeface="League Spartan"/>
                <a:cs typeface="League Spartan"/>
                <a:sym typeface="League Spartan"/>
              </a:rPr>
              <a:t>INTRODUCTION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5" name="Freeform 5"/>
          <p:cNvSpPr/>
          <p:nvPr/>
        </p:nvSpPr>
        <p:spPr>
          <a:xfrm flipH="1" flipV="1">
            <a:off x="-3530978" y="-2407245"/>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6" name="TextBox 6"/>
          <p:cNvSpPr txBox="1"/>
          <p:nvPr/>
        </p:nvSpPr>
        <p:spPr>
          <a:xfrm>
            <a:off x="4100171" y="3898202"/>
            <a:ext cx="10087659" cy="5511687"/>
          </a:xfrm>
          <a:prstGeom prst="rect">
            <a:avLst/>
          </a:prstGeom>
        </p:spPr>
        <p:txBody>
          <a:bodyPr lIns="0" tIns="0" rIns="0" bIns="0" rtlCol="0" anchor="t">
            <a:spAutoFit/>
          </a:bodyPr>
          <a:lstStyle/>
          <a:p>
            <a:pPr algn="ctr">
              <a:lnSpc>
                <a:spcPts val="4381"/>
              </a:lnSpc>
            </a:pPr>
            <a:r>
              <a:rPr lang="en-US" sz="3129">
                <a:solidFill>
                  <a:srgbClr val="000000"/>
                </a:solidFill>
                <a:latin typeface="DG Jory"/>
                <a:ea typeface="DG Jory"/>
                <a:cs typeface="DG Jory"/>
                <a:sym typeface="DG Jory"/>
              </a:rPr>
              <a:t>In the E-commerce industry, accurately forecasting product demand is crucial for optimizing inventory, minimizing costs, and maximizing sales. However, traditional forecasting approaches often fail to account for dynamic factors such as online customer behavior and marketing performance. This project addresses the challenge of developing a robust demand forecasting model that integrates historical sales data with Google Analytics KPIs, such as Google clicks and Facebook impressions, to predict future product demand effectively</a:t>
            </a:r>
          </a:p>
        </p:txBody>
      </p:sp>
      <p:grpSp>
        <p:nvGrpSpPr>
          <p:cNvPr id="7" name="Group 7"/>
          <p:cNvGrpSpPr/>
          <p:nvPr/>
        </p:nvGrpSpPr>
        <p:grpSpPr>
          <a:xfrm>
            <a:off x="6021566" y="1558017"/>
            <a:ext cx="5994124" cy="1773322"/>
            <a:chOff x="0" y="0"/>
            <a:chExt cx="2747400" cy="812800"/>
          </a:xfrm>
        </p:grpSpPr>
        <p:sp>
          <p:nvSpPr>
            <p:cNvPr id="8" name="Freeform 8"/>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id="9" name="TextBox 9"/>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6130126" y="1700201"/>
            <a:ext cx="5994124" cy="1773322"/>
            <a:chOff x="0" y="0"/>
            <a:chExt cx="2747400" cy="812800"/>
          </a:xfrm>
        </p:grpSpPr>
        <p:sp>
          <p:nvSpPr>
            <p:cNvPr id="11" name="Freeform 11"/>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id="12" name="TextBox 12"/>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6096503" y="1700201"/>
            <a:ext cx="6027748" cy="1428750"/>
          </a:xfrm>
          <a:prstGeom prst="rect">
            <a:avLst/>
          </a:prstGeom>
        </p:spPr>
        <p:txBody>
          <a:bodyPr lIns="0" tIns="0" rIns="0" bIns="0" rtlCol="0" anchor="t">
            <a:spAutoFit/>
          </a:bodyPr>
          <a:lstStyle/>
          <a:p>
            <a:pPr algn="ctr">
              <a:lnSpc>
                <a:spcPts val="5677"/>
              </a:lnSpc>
            </a:pPr>
            <a:r>
              <a:rPr lang="en-US" sz="4730">
                <a:solidFill>
                  <a:srgbClr val="000000"/>
                </a:solidFill>
                <a:latin typeface="League Spartan"/>
                <a:ea typeface="League Spartan"/>
                <a:cs typeface="League Spartan"/>
                <a:sym typeface="League Spartan"/>
              </a:rPr>
              <a:t>PROBLEMS STATEMENT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3834580" y="3617553"/>
            <a:ext cx="5303996" cy="2996974"/>
            <a:chOff x="0" y="0"/>
            <a:chExt cx="1396937" cy="789327"/>
          </a:xfrm>
        </p:grpSpPr>
        <p:sp>
          <p:nvSpPr>
            <p:cNvPr id="4" name="Freeform 4"/>
            <p:cNvSpPr/>
            <p:nvPr/>
          </p:nvSpPr>
          <p:spPr>
            <a:xfrm>
              <a:off x="0" y="0"/>
              <a:ext cx="1396937" cy="789327"/>
            </a:xfrm>
            <a:custGeom>
              <a:avLst/>
              <a:gdLst/>
              <a:ahLst/>
              <a:cxnLst/>
              <a:rect l="l" t="t" r="r" b="b"/>
              <a:pathLst>
                <a:path w="1396937" h="789327">
                  <a:moveTo>
                    <a:pt x="0" y="0"/>
                  </a:moveTo>
                  <a:lnTo>
                    <a:pt x="1396937" y="0"/>
                  </a:lnTo>
                  <a:lnTo>
                    <a:pt x="1396937" y="789327"/>
                  </a:lnTo>
                  <a:lnTo>
                    <a:pt x="0" y="789327"/>
                  </a:lnTo>
                  <a:close/>
                </a:path>
              </a:pathLst>
            </a:custGeom>
            <a:solidFill>
              <a:srgbClr val="000000">
                <a:alpha val="0"/>
              </a:srgbClr>
            </a:solidFill>
            <a:ln w="38100" cap="sq">
              <a:solidFill>
                <a:srgbClr val="9BDAE9">
                  <a:alpha val="49804"/>
                </a:srgbClr>
              </a:solidFill>
              <a:prstDash val="solid"/>
              <a:miter/>
            </a:ln>
          </p:spPr>
        </p:sp>
        <p:sp>
          <p:nvSpPr>
            <p:cNvPr id="5" name="TextBox 5"/>
            <p:cNvSpPr txBox="1"/>
            <p:nvPr/>
          </p:nvSpPr>
          <p:spPr>
            <a:xfrm>
              <a:off x="0" y="-38100"/>
              <a:ext cx="1396937" cy="827427"/>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9453026" y="3617553"/>
            <a:ext cx="5303996" cy="2996974"/>
            <a:chOff x="0" y="0"/>
            <a:chExt cx="1396937" cy="789327"/>
          </a:xfrm>
        </p:grpSpPr>
        <p:sp>
          <p:nvSpPr>
            <p:cNvPr id="7" name="Freeform 7"/>
            <p:cNvSpPr/>
            <p:nvPr/>
          </p:nvSpPr>
          <p:spPr>
            <a:xfrm>
              <a:off x="0" y="0"/>
              <a:ext cx="1396937" cy="789327"/>
            </a:xfrm>
            <a:custGeom>
              <a:avLst/>
              <a:gdLst/>
              <a:ahLst/>
              <a:cxnLst/>
              <a:rect l="l" t="t" r="r" b="b"/>
              <a:pathLst>
                <a:path w="1396937" h="789327">
                  <a:moveTo>
                    <a:pt x="0" y="0"/>
                  </a:moveTo>
                  <a:lnTo>
                    <a:pt x="1396937" y="0"/>
                  </a:lnTo>
                  <a:lnTo>
                    <a:pt x="1396937" y="789327"/>
                  </a:lnTo>
                  <a:lnTo>
                    <a:pt x="0" y="789327"/>
                  </a:lnTo>
                  <a:close/>
                </a:path>
              </a:pathLst>
            </a:custGeom>
            <a:solidFill>
              <a:srgbClr val="000000">
                <a:alpha val="0"/>
              </a:srgbClr>
            </a:solidFill>
            <a:ln w="38100" cap="sq">
              <a:solidFill>
                <a:srgbClr val="9BDAE9">
                  <a:alpha val="49804"/>
                </a:srgbClr>
              </a:solidFill>
              <a:prstDash val="solid"/>
              <a:miter/>
            </a:ln>
          </p:spPr>
        </p:sp>
        <p:sp>
          <p:nvSpPr>
            <p:cNvPr id="8" name="TextBox 8"/>
            <p:cNvSpPr txBox="1"/>
            <p:nvPr/>
          </p:nvSpPr>
          <p:spPr>
            <a:xfrm>
              <a:off x="0" y="-38100"/>
              <a:ext cx="1396937" cy="827427"/>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1" name="Freeform 11"/>
          <p:cNvSpPr/>
          <p:nvPr/>
        </p:nvSpPr>
        <p:spPr>
          <a:xfrm flipH="1" flipV="1">
            <a:off x="-3530978" y="-2407245"/>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2" name="TextBox 12"/>
          <p:cNvSpPr txBox="1"/>
          <p:nvPr/>
        </p:nvSpPr>
        <p:spPr>
          <a:xfrm>
            <a:off x="4387343" y="4047538"/>
            <a:ext cx="4326834" cy="1071245"/>
          </a:xfrm>
          <a:prstGeom prst="rect">
            <a:avLst/>
          </a:prstGeom>
        </p:spPr>
        <p:txBody>
          <a:bodyPr lIns="0" tIns="0" rIns="0" bIns="0" rtlCol="0" anchor="t">
            <a:spAutoFit/>
          </a:bodyPr>
          <a:lstStyle/>
          <a:p>
            <a:pPr algn="ctr">
              <a:lnSpc>
                <a:spcPts val="2799"/>
              </a:lnSpc>
            </a:pPr>
            <a:r>
              <a:rPr lang="en-US" sz="2799">
                <a:solidFill>
                  <a:srgbClr val="000000"/>
                </a:solidFill>
                <a:latin typeface="League Spartan"/>
                <a:ea typeface="League Spartan"/>
                <a:cs typeface="League Spartan"/>
                <a:sym typeface="League Spartan"/>
              </a:rPr>
              <a:t>1.ACCURATE DEMAND FORECASTING:</a:t>
            </a:r>
          </a:p>
          <a:p>
            <a:pPr algn="ctr">
              <a:lnSpc>
                <a:spcPts val="2799"/>
              </a:lnSpc>
            </a:pPr>
            <a:endParaRPr lang="en-US" sz="2799">
              <a:solidFill>
                <a:srgbClr val="000000"/>
              </a:solidFill>
              <a:latin typeface="League Spartan"/>
              <a:ea typeface="League Spartan"/>
              <a:cs typeface="League Spartan"/>
              <a:sym typeface="League Spartan"/>
            </a:endParaRPr>
          </a:p>
        </p:txBody>
      </p:sp>
      <p:sp>
        <p:nvSpPr>
          <p:cNvPr id="13" name="TextBox 13"/>
          <p:cNvSpPr txBox="1"/>
          <p:nvPr/>
        </p:nvSpPr>
        <p:spPr>
          <a:xfrm>
            <a:off x="9453026" y="3871326"/>
            <a:ext cx="5303996" cy="1071245"/>
          </a:xfrm>
          <a:prstGeom prst="rect">
            <a:avLst/>
          </a:prstGeom>
        </p:spPr>
        <p:txBody>
          <a:bodyPr lIns="0" tIns="0" rIns="0" bIns="0" rtlCol="0" anchor="t">
            <a:spAutoFit/>
          </a:bodyPr>
          <a:lstStyle/>
          <a:p>
            <a:pPr algn="ctr">
              <a:lnSpc>
                <a:spcPts val="2799"/>
              </a:lnSpc>
            </a:pPr>
            <a:r>
              <a:rPr lang="en-US" sz="2799">
                <a:solidFill>
                  <a:srgbClr val="000000"/>
                </a:solidFill>
                <a:latin typeface="League Spartan"/>
                <a:ea typeface="League Spartan"/>
                <a:cs typeface="League Spartan"/>
                <a:sym typeface="League Spartan"/>
              </a:rPr>
              <a:t>2.OPTIMIZED INVENTORY MANAGEMENT:</a:t>
            </a:r>
          </a:p>
          <a:p>
            <a:pPr algn="ctr">
              <a:lnSpc>
                <a:spcPts val="2799"/>
              </a:lnSpc>
            </a:pPr>
            <a:endParaRPr lang="en-US" sz="2799">
              <a:solidFill>
                <a:srgbClr val="000000"/>
              </a:solidFill>
              <a:latin typeface="League Spartan"/>
              <a:ea typeface="League Spartan"/>
              <a:cs typeface="League Spartan"/>
              <a:sym typeface="League Spartan"/>
            </a:endParaRPr>
          </a:p>
        </p:txBody>
      </p:sp>
      <p:sp>
        <p:nvSpPr>
          <p:cNvPr id="14" name="TextBox 14"/>
          <p:cNvSpPr txBox="1"/>
          <p:nvPr/>
        </p:nvSpPr>
        <p:spPr>
          <a:xfrm>
            <a:off x="4400417" y="4830792"/>
            <a:ext cx="4326834" cy="2196987"/>
          </a:xfrm>
          <a:prstGeom prst="rect">
            <a:avLst/>
          </a:prstGeom>
        </p:spPr>
        <p:txBody>
          <a:bodyPr lIns="0" tIns="0" rIns="0" bIns="0" rtlCol="0" anchor="t">
            <a:spAutoFit/>
          </a:bodyPr>
          <a:lstStyle/>
          <a:p>
            <a:pPr algn="ctr">
              <a:lnSpc>
                <a:spcPts val="4381"/>
              </a:lnSpc>
            </a:pPr>
            <a:r>
              <a:rPr lang="en-US" sz="3129">
                <a:solidFill>
                  <a:srgbClr val="000000"/>
                </a:solidFill>
                <a:latin typeface="DG Jory"/>
                <a:ea typeface="DG Jory"/>
                <a:cs typeface="DG Jory"/>
                <a:sym typeface="DG Jory"/>
              </a:rPr>
              <a:t>Build models to predict retail demand using historical data.</a:t>
            </a:r>
          </a:p>
          <a:p>
            <a:pPr algn="ctr">
              <a:lnSpc>
                <a:spcPts val="4381"/>
              </a:lnSpc>
            </a:pPr>
            <a:endParaRPr lang="en-US" sz="3129">
              <a:solidFill>
                <a:srgbClr val="000000"/>
              </a:solidFill>
              <a:latin typeface="DG Jory"/>
              <a:ea typeface="DG Jory"/>
              <a:cs typeface="DG Jory"/>
              <a:sym typeface="DG Jory"/>
            </a:endParaRPr>
          </a:p>
        </p:txBody>
      </p:sp>
      <p:sp>
        <p:nvSpPr>
          <p:cNvPr id="15" name="TextBox 15"/>
          <p:cNvSpPr txBox="1"/>
          <p:nvPr/>
        </p:nvSpPr>
        <p:spPr>
          <a:xfrm>
            <a:off x="9994457" y="4830792"/>
            <a:ext cx="4326834" cy="1644537"/>
          </a:xfrm>
          <a:prstGeom prst="rect">
            <a:avLst/>
          </a:prstGeom>
        </p:spPr>
        <p:txBody>
          <a:bodyPr lIns="0" tIns="0" rIns="0" bIns="0" rtlCol="0" anchor="t">
            <a:spAutoFit/>
          </a:bodyPr>
          <a:lstStyle/>
          <a:p>
            <a:pPr algn="ctr">
              <a:lnSpc>
                <a:spcPts val="4381"/>
              </a:lnSpc>
            </a:pPr>
            <a:r>
              <a:rPr lang="en-US" sz="3129">
                <a:solidFill>
                  <a:srgbClr val="000000"/>
                </a:solidFill>
                <a:latin typeface="DG Jory"/>
                <a:ea typeface="DG Jory"/>
                <a:cs typeface="DG Jory"/>
                <a:sym typeface="DG Jory"/>
              </a:rPr>
              <a:t>Ensure optimal stock levels through precise predictions</a:t>
            </a:r>
          </a:p>
        </p:txBody>
      </p:sp>
      <p:grpSp>
        <p:nvGrpSpPr>
          <p:cNvPr id="16" name="Group 16"/>
          <p:cNvGrpSpPr/>
          <p:nvPr/>
        </p:nvGrpSpPr>
        <p:grpSpPr>
          <a:xfrm>
            <a:off x="6021566" y="1558017"/>
            <a:ext cx="5994124" cy="1773322"/>
            <a:chOff x="0" y="0"/>
            <a:chExt cx="2747400" cy="812800"/>
          </a:xfrm>
        </p:grpSpPr>
        <p:sp>
          <p:nvSpPr>
            <p:cNvPr id="17" name="Freeform 17"/>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id="18" name="TextBox 18"/>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6163750" y="1700201"/>
            <a:ext cx="5994124" cy="1773322"/>
            <a:chOff x="0" y="0"/>
            <a:chExt cx="2747400" cy="812800"/>
          </a:xfrm>
        </p:grpSpPr>
        <p:sp>
          <p:nvSpPr>
            <p:cNvPr id="20" name="Freeform 20"/>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id="21" name="TextBox 21"/>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sp>
        <p:nvSpPr>
          <p:cNvPr id="22" name="TextBox 22"/>
          <p:cNvSpPr txBox="1"/>
          <p:nvPr/>
        </p:nvSpPr>
        <p:spPr>
          <a:xfrm>
            <a:off x="6130126" y="2070379"/>
            <a:ext cx="6027748" cy="748598"/>
          </a:xfrm>
          <a:prstGeom prst="rect">
            <a:avLst/>
          </a:prstGeom>
        </p:spPr>
        <p:txBody>
          <a:bodyPr lIns="0" tIns="0" rIns="0" bIns="0" rtlCol="0" anchor="t">
            <a:spAutoFit/>
          </a:bodyPr>
          <a:lstStyle/>
          <a:p>
            <a:pPr algn="ctr">
              <a:lnSpc>
                <a:spcPts val="5917"/>
              </a:lnSpc>
            </a:pPr>
            <a:r>
              <a:rPr lang="en-US" sz="4930">
                <a:solidFill>
                  <a:srgbClr val="000000"/>
                </a:solidFill>
                <a:latin typeface="League Spartan"/>
                <a:ea typeface="League Spartan"/>
                <a:cs typeface="League Spartan"/>
                <a:sym typeface="League Spartan"/>
              </a:rPr>
              <a:t>GOALS</a:t>
            </a:r>
          </a:p>
        </p:txBody>
      </p:sp>
      <p:grpSp>
        <p:nvGrpSpPr>
          <p:cNvPr id="23" name="Group 23"/>
          <p:cNvGrpSpPr/>
          <p:nvPr/>
        </p:nvGrpSpPr>
        <p:grpSpPr>
          <a:xfrm>
            <a:off x="6711694" y="6900277"/>
            <a:ext cx="5303996" cy="3107309"/>
            <a:chOff x="0" y="0"/>
            <a:chExt cx="1396937" cy="818386"/>
          </a:xfrm>
        </p:grpSpPr>
        <p:sp>
          <p:nvSpPr>
            <p:cNvPr id="24" name="Freeform 24"/>
            <p:cNvSpPr/>
            <p:nvPr/>
          </p:nvSpPr>
          <p:spPr>
            <a:xfrm>
              <a:off x="0" y="0"/>
              <a:ext cx="1396937" cy="818386"/>
            </a:xfrm>
            <a:custGeom>
              <a:avLst/>
              <a:gdLst/>
              <a:ahLst/>
              <a:cxnLst/>
              <a:rect l="l" t="t" r="r" b="b"/>
              <a:pathLst>
                <a:path w="1396937" h="818386">
                  <a:moveTo>
                    <a:pt x="0" y="0"/>
                  </a:moveTo>
                  <a:lnTo>
                    <a:pt x="1396937" y="0"/>
                  </a:lnTo>
                  <a:lnTo>
                    <a:pt x="1396937" y="818386"/>
                  </a:lnTo>
                  <a:lnTo>
                    <a:pt x="0" y="818386"/>
                  </a:lnTo>
                  <a:close/>
                </a:path>
              </a:pathLst>
            </a:custGeom>
            <a:solidFill>
              <a:srgbClr val="000000">
                <a:alpha val="0"/>
              </a:srgbClr>
            </a:solidFill>
            <a:ln w="38100" cap="sq">
              <a:solidFill>
                <a:srgbClr val="9BDAE9">
                  <a:alpha val="49804"/>
                </a:srgbClr>
              </a:solidFill>
              <a:prstDash val="solid"/>
              <a:miter/>
            </a:ln>
          </p:spPr>
        </p:sp>
        <p:sp>
          <p:nvSpPr>
            <p:cNvPr id="25" name="TextBox 25"/>
            <p:cNvSpPr txBox="1"/>
            <p:nvPr/>
          </p:nvSpPr>
          <p:spPr>
            <a:xfrm>
              <a:off x="0" y="-38100"/>
              <a:ext cx="1396937" cy="856486"/>
            </a:xfrm>
            <a:prstGeom prst="rect">
              <a:avLst/>
            </a:prstGeom>
          </p:spPr>
          <p:txBody>
            <a:bodyPr lIns="50800" tIns="50800" rIns="50800" bIns="50800" rtlCol="0" anchor="ctr"/>
            <a:lstStyle/>
            <a:p>
              <a:pPr algn="ctr">
                <a:lnSpc>
                  <a:spcPts val="2659"/>
                </a:lnSpc>
              </a:pPr>
              <a:endParaRPr/>
            </a:p>
          </p:txBody>
        </p:sp>
      </p:grpSp>
      <p:sp>
        <p:nvSpPr>
          <p:cNvPr id="26" name="TextBox 26"/>
          <p:cNvSpPr txBox="1"/>
          <p:nvPr/>
        </p:nvSpPr>
        <p:spPr>
          <a:xfrm>
            <a:off x="7130080" y="8059020"/>
            <a:ext cx="4645891" cy="2196973"/>
          </a:xfrm>
          <a:prstGeom prst="rect">
            <a:avLst/>
          </a:prstGeom>
        </p:spPr>
        <p:txBody>
          <a:bodyPr lIns="0" tIns="0" rIns="0" bIns="0" rtlCol="0" anchor="t">
            <a:spAutoFit/>
          </a:bodyPr>
          <a:lstStyle/>
          <a:p>
            <a:pPr algn="ctr">
              <a:lnSpc>
                <a:spcPts val="4381"/>
              </a:lnSpc>
            </a:pPr>
            <a:r>
              <a:rPr lang="en-US" sz="3129">
                <a:solidFill>
                  <a:srgbClr val="000000"/>
                </a:solidFill>
                <a:latin typeface="DG Jory"/>
                <a:ea typeface="DG Jory"/>
                <a:cs typeface="DG Jory"/>
                <a:sym typeface="DG Jory"/>
              </a:rPr>
              <a:t>Enable data-driven strategies for improved retail efficiency.</a:t>
            </a:r>
          </a:p>
          <a:p>
            <a:pPr algn="ctr">
              <a:lnSpc>
                <a:spcPts val="4381"/>
              </a:lnSpc>
              <a:spcBef>
                <a:spcPct val="0"/>
              </a:spcBef>
            </a:pPr>
            <a:endParaRPr lang="en-US" sz="3129">
              <a:solidFill>
                <a:srgbClr val="000000"/>
              </a:solidFill>
              <a:latin typeface="DG Jory"/>
              <a:ea typeface="DG Jory"/>
              <a:cs typeface="DG Jory"/>
              <a:sym typeface="DG Jory"/>
            </a:endParaRPr>
          </a:p>
        </p:txBody>
      </p:sp>
      <p:sp>
        <p:nvSpPr>
          <p:cNvPr id="27" name="TextBox 27"/>
          <p:cNvSpPr txBox="1"/>
          <p:nvPr/>
        </p:nvSpPr>
        <p:spPr>
          <a:xfrm>
            <a:off x="7130080" y="6980154"/>
            <a:ext cx="4645891" cy="1002666"/>
          </a:xfrm>
          <a:prstGeom prst="rect">
            <a:avLst/>
          </a:prstGeom>
        </p:spPr>
        <p:txBody>
          <a:bodyPr lIns="0" tIns="0" rIns="0" bIns="0" rtlCol="0" anchor="t">
            <a:spAutoFit/>
          </a:bodyPr>
          <a:lstStyle/>
          <a:p>
            <a:pPr algn="ctr">
              <a:lnSpc>
                <a:spcPts val="4059"/>
              </a:lnSpc>
              <a:spcBef>
                <a:spcPct val="0"/>
              </a:spcBef>
            </a:pPr>
            <a:r>
              <a:rPr lang="en-US" sz="2899">
                <a:solidFill>
                  <a:srgbClr val="000000"/>
                </a:solidFill>
                <a:latin typeface="League Spartan"/>
                <a:ea typeface="League Spartan"/>
                <a:cs typeface="League Spartan"/>
                <a:sym typeface="League Spartan"/>
              </a:rPr>
              <a:t>3.Enhanced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13082137" y="-495020"/>
            <a:ext cx="9287959" cy="8409825"/>
          </a:xfrm>
          <a:custGeom>
            <a:avLst/>
            <a:gdLst/>
            <a:ahLst/>
            <a:cxnLst/>
            <a:rect l="l" t="t" r="r" b="b"/>
            <a:pathLst>
              <a:path w="9287959" h="8409825">
                <a:moveTo>
                  <a:pt x="9287960" y="8409824"/>
                </a:moveTo>
                <a:lnTo>
                  <a:pt x="0" y="8409824"/>
                </a:lnTo>
                <a:lnTo>
                  <a:pt x="0" y="0"/>
                </a:lnTo>
                <a:lnTo>
                  <a:pt x="9287960" y="0"/>
                </a:lnTo>
                <a:lnTo>
                  <a:pt x="9287960" y="840982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607933" y="8049787"/>
            <a:ext cx="7360133" cy="6664266"/>
          </a:xfrm>
          <a:custGeom>
            <a:avLst/>
            <a:gdLst/>
            <a:ahLst/>
            <a:cxnLst/>
            <a:rect l="l" t="t" r="r" b="b"/>
            <a:pathLst>
              <a:path w="7360133" h="6664266">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4" name="Freeform 4"/>
          <p:cNvSpPr/>
          <p:nvPr/>
        </p:nvSpPr>
        <p:spPr>
          <a:xfrm flipH="1">
            <a:off x="8303269" y="8738243"/>
            <a:ext cx="7360133" cy="6664266"/>
          </a:xfrm>
          <a:custGeom>
            <a:avLst/>
            <a:gdLst/>
            <a:ahLst/>
            <a:cxnLst/>
            <a:rect l="l" t="t" r="r" b="b"/>
            <a:pathLst>
              <a:path w="7360133" h="6664266">
                <a:moveTo>
                  <a:pt x="7360133" y="0"/>
                </a:moveTo>
                <a:lnTo>
                  <a:pt x="0" y="0"/>
                </a:lnTo>
                <a:lnTo>
                  <a:pt x="0" y="6664266"/>
                </a:lnTo>
                <a:lnTo>
                  <a:pt x="7360133" y="6664266"/>
                </a:lnTo>
                <a:lnTo>
                  <a:pt x="7360133"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grpSp>
        <p:nvGrpSpPr>
          <p:cNvPr id="5" name="Group 5"/>
          <p:cNvGrpSpPr/>
          <p:nvPr/>
        </p:nvGrpSpPr>
        <p:grpSpPr>
          <a:xfrm>
            <a:off x="1202807" y="1621421"/>
            <a:ext cx="5994124" cy="1773322"/>
            <a:chOff x="0" y="0"/>
            <a:chExt cx="2747400" cy="812800"/>
          </a:xfrm>
        </p:grpSpPr>
        <p:sp>
          <p:nvSpPr>
            <p:cNvPr id="6" name="Freeform 6"/>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id="7" name="TextBox 7"/>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344991" y="1763605"/>
            <a:ext cx="5994124" cy="1773322"/>
            <a:chOff x="0" y="0"/>
            <a:chExt cx="2747400" cy="812800"/>
          </a:xfrm>
        </p:grpSpPr>
        <p:sp>
          <p:nvSpPr>
            <p:cNvPr id="9" name="Freeform 9"/>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id="10" name="TextBox 10"/>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2569236" y="3807554"/>
            <a:ext cx="13094166" cy="4660061"/>
          </a:xfrm>
          <a:custGeom>
            <a:avLst/>
            <a:gdLst/>
            <a:ahLst/>
            <a:cxnLst/>
            <a:rect l="l" t="t" r="r" b="b"/>
            <a:pathLst>
              <a:path w="13094166" h="4660061">
                <a:moveTo>
                  <a:pt x="0" y="0"/>
                </a:moveTo>
                <a:lnTo>
                  <a:pt x="13094166" y="0"/>
                </a:lnTo>
                <a:lnTo>
                  <a:pt x="13094166" y="4660062"/>
                </a:lnTo>
                <a:lnTo>
                  <a:pt x="0" y="4660062"/>
                </a:lnTo>
                <a:lnTo>
                  <a:pt x="0" y="0"/>
                </a:lnTo>
                <a:close/>
              </a:path>
            </a:pathLst>
          </a:custGeom>
          <a:blipFill>
            <a:blip r:embed="rId4"/>
            <a:stretch>
              <a:fillRect t="-8647" b="-8647"/>
            </a:stretch>
          </a:blipFill>
        </p:spPr>
      </p:sp>
      <p:sp>
        <p:nvSpPr>
          <p:cNvPr id="12" name="TextBox 12"/>
          <p:cNvSpPr txBox="1"/>
          <p:nvPr/>
        </p:nvSpPr>
        <p:spPr>
          <a:xfrm>
            <a:off x="1311367" y="2133783"/>
            <a:ext cx="6027748" cy="748614"/>
          </a:xfrm>
          <a:prstGeom prst="rect">
            <a:avLst/>
          </a:prstGeom>
        </p:spPr>
        <p:txBody>
          <a:bodyPr lIns="0" tIns="0" rIns="0" bIns="0" rtlCol="0" anchor="t">
            <a:spAutoFit/>
          </a:bodyPr>
          <a:lstStyle/>
          <a:p>
            <a:pPr algn="ctr">
              <a:lnSpc>
                <a:spcPts val="5917"/>
              </a:lnSpc>
            </a:pPr>
            <a:r>
              <a:rPr lang="en-US" sz="4930">
                <a:solidFill>
                  <a:srgbClr val="000000"/>
                </a:solidFill>
                <a:latin typeface="League Spartan"/>
                <a:ea typeface="League Spartan"/>
                <a:cs typeface="League Spartan"/>
                <a:sym typeface="League Spartan"/>
              </a:rPr>
              <a:t>METHODOLOGY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938461"/>
            <a:ext cx="9266997" cy="8053780"/>
            <a:chOff x="0" y="0"/>
            <a:chExt cx="2440691" cy="2121160"/>
          </a:xfrm>
        </p:grpSpPr>
        <p:sp>
          <p:nvSpPr>
            <p:cNvPr id="3" name="Freeform 3"/>
            <p:cNvSpPr/>
            <p:nvPr/>
          </p:nvSpPr>
          <p:spPr>
            <a:xfrm>
              <a:off x="0" y="0"/>
              <a:ext cx="2440691" cy="2121160"/>
            </a:xfrm>
            <a:custGeom>
              <a:avLst/>
              <a:gdLst/>
              <a:ahLst/>
              <a:cxnLst/>
              <a:rect l="l" t="t" r="r" b="b"/>
              <a:pathLst>
                <a:path w="2440691" h="2121160">
                  <a:moveTo>
                    <a:pt x="0" y="0"/>
                  </a:moveTo>
                  <a:lnTo>
                    <a:pt x="2440691" y="0"/>
                  </a:lnTo>
                  <a:lnTo>
                    <a:pt x="2440691" y="2121160"/>
                  </a:lnTo>
                  <a:lnTo>
                    <a:pt x="0" y="2121160"/>
                  </a:lnTo>
                  <a:close/>
                </a:path>
              </a:pathLst>
            </a:custGeom>
            <a:solidFill>
              <a:srgbClr val="000000">
                <a:alpha val="0"/>
              </a:srgbClr>
            </a:solidFill>
            <a:ln w="38100" cap="sq">
              <a:solidFill>
                <a:srgbClr val="9BDAE9">
                  <a:alpha val="49804"/>
                </a:srgbClr>
              </a:solidFill>
              <a:prstDash val="solid"/>
              <a:miter/>
            </a:ln>
          </p:spPr>
        </p:sp>
        <p:sp>
          <p:nvSpPr>
            <p:cNvPr id="4" name="TextBox 4"/>
            <p:cNvSpPr txBox="1"/>
            <p:nvPr/>
          </p:nvSpPr>
          <p:spPr>
            <a:xfrm>
              <a:off x="0" y="-38100"/>
              <a:ext cx="2440691" cy="215926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8" name="Freeform 8"/>
          <p:cNvSpPr/>
          <p:nvPr/>
        </p:nvSpPr>
        <p:spPr>
          <a:xfrm flipH="1" flipV="1">
            <a:off x="-3297687" y="-2148415"/>
            <a:ext cx="7360133" cy="6664266"/>
          </a:xfrm>
          <a:custGeom>
            <a:avLst/>
            <a:gdLst/>
            <a:ahLst/>
            <a:cxnLst/>
            <a:rect l="l" t="t" r="r" b="b"/>
            <a:pathLst>
              <a:path w="7360133" h="6664266">
                <a:moveTo>
                  <a:pt x="7360133" y="6664266"/>
                </a:moveTo>
                <a:lnTo>
                  <a:pt x="0" y="6664266"/>
                </a:lnTo>
                <a:lnTo>
                  <a:pt x="0" y="0"/>
                </a:lnTo>
                <a:lnTo>
                  <a:pt x="7360133" y="0"/>
                </a:lnTo>
                <a:lnTo>
                  <a:pt x="7360133"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grpSp>
        <p:nvGrpSpPr>
          <p:cNvPr id="9" name="Group 9"/>
          <p:cNvGrpSpPr/>
          <p:nvPr/>
        </p:nvGrpSpPr>
        <p:grpSpPr>
          <a:xfrm>
            <a:off x="6105476" y="142039"/>
            <a:ext cx="5994124" cy="1773322"/>
            <a:chOff x="0" y="0"/>
            <a:chExt cx="2747400" cy="812800"/>
          </a:xfrm>
        </p:grpSpPr>
        <p:sp>
          <p:nvSpPr>
            <p:cNvPr id="10" name="Freeform 10"/>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id="11" name="TextBox 11"/>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6105476" y="297057"/>
            <a:ext cx="5994124" cy="1773322"/>
            <a:chOff x="0" y="0"/>
            <a:chExt cx="2747400" cy="812800"/>
          </a:xfrm>
        </p:grpSpPr>
        <p:sp>
          <p:nvSpPr>
            <p:cNvPr id="13" name="Freeform 13"/>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id="14" name="TextBox 14"/>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9266997" y="1938461"/>
            <a:ext cx="9021003" cy="8053780"/>
            <a:chOff x="0" y="0"/>
            <a:chExt cx="2375902" cy="2121160"/>
          </a:xfrm>
        </p:grpSpPr>
        <p:sp>
          <p:nvSpPr>
            <p:cNvPr id="16" name="Freeform 16"/>
            <p:cNvSpPr/>
            <p:nvPr/>
          </p:nvSpPr>
          <p:spPr>
            <a:xfrm>
              <a:off x="0" y="0"/>
              <a:ext cx="2375902" cy="2121160"/>
            </a:xfrm>
            <a:custGeom>
              <a:avLst/>
              <a:gdLst/>
              <a:ahLst/>
              <a:cxnLst/>
              <a:rect l="l" t="t" r="r" b="b"/>
              <a:pathLst>
                <a:path w="2375902" h="2121160">
                  <a:moveTo>
                    <a:pt x="0" y="0"/>
                  </a:moveTo>
                  <a:lnTo>
                    <a:pt x="2375902" y="0"/>
                  </a:lnTo>
                  <a:lnTo>
                    <a:pt x="2375902" y="2121160"/>
                  </a:lnTo>
                  <a:lnTo>
                    <a:pt x="0" y="2121160"/>
                  </a:lnTo>
                  <a:close/>
                </a:path>
              </a:pathLst>
            </a:custGeom>
            <a:solidFill>
              <a:srgbClr val="000000">
                <a:alpha val="0"/>
              </a:srgbClr>
            </a:solidFill>
            <a:ln w="38100" cap="sq">
              <a:solidFill>
                <a:srgbClr val="9BDAE9">
                  <a:alpha val="49804"/>
                </a:srgbClr>
              </a:solidFill>
              <a:prstDash val="solid"/>
              <a:miter/>
            </a:ln>
          </p:spPr>
        </p:sp>
        <p:sp>
          <p:nvSpPr>
            <p:cNvPr id="17" name="TextBox 17"/>
            <p:cNvSpPr txBox="1"/>
            <p:nvPr/>
          </p:nvSpPr>
          <p:spPr>
            <a:xfrm>
              <a:off x="0" y="-38100"/>
              <a:ext cx="2375902" cy="2159260"/>
            </a:xfrm>
            <a:prstGeom prst="rect">
              <a:avLst/>
            </a:prstGeom>
          </p:spPr>
          <p:txBody>
            <a:bodyPr lIns="50800" tIns="50800" rIns="50800" bIns="50800" rtlCol="0" anchor="ctr"/>
            <a:lstStyle/>
            <a:p>
              <a:pPr algn="ctr">
                <a:lnSpc>
                  <a:spcPts val="2659"/>
                </a:lnSpc>
              </a:pPr>
              <a:endParaRPr/>
            </a:p>
          </p:txBody>
        </p:sp>
      </p:grpSp>
      <p:sp>
        <p:nvSpPr>
          <p:cNvPr id="18" name="Freeform 18"/>
          <p:cNvSpPr/>
          <p:nvPr/>
        </p:nvSpPr>
        <p:spPr>
          <a:xfrm>
            <a:off x="191190" y="3972658"/>
            <a:ext cx="8884618" cy="5618709"/>
          </a:xfrm>
          <a:custGeom>
            <a:avLst/>
            <a:gdLst/>
            <a:ahLst/>
            <a:cxnLst/>
            <a:rect l="l" t="t" r="r" b="b"/>
            <a:pathLst>
              <a:path w="8884618" h="5618709">
                <a:moveTo>
                  <a:pt x="0" y="0"/>
                </a:moveTo>
                <a:lnTo>
                  <a:pt x="8884617" y="0"/>
                </a:lnTo>
                <a:lnTo>
                  <a:pt x="8884617" y="5618709"/>
                </a:lnTo>
                <a:lnTo>
                  <a:pt x="0" y="5618709"/>
                </a:lnTo>
                <a:lnTo>
                  <a:pt x="0" y="0"/>
                </a:lnTo>
                <a:close/>
              </a:path>
            </a:pathLst>
          </a:custGeom>
          <a:blipFill>
            <a:blip r:embed="rId4"/>
            <a:stretch>
              <a:fillRect l="-227" t="-2922" r="-3293"/>
            </a:stretch>
          </a:blipFill>
        </p:spPr>
      </p:sp>
      <p:sp>
        <p:nvSpPr>
          <p:cNvPr id="19" name="Freeform 19"/>
          <p:cNvSpPr/>
          <p:nvPr/>
        </p:nvSpPr>
        <p:spPr>
          <a:xfrm>
            <a:off x="9396063" y="3972658"/>
            <a:ext cx="8762872" cy="5618709"/>
          </a:xfrm>
          <a:custGeom>
            <a:avLst/>
            <a:gdLst/>
            <a:ahLst/>
            <a:cxnLst/>
            <a:rect l="l" t="t" r="r" b="b"/>
            <a:pathLst>
              <a:path w="8762872" h="5618709">
                <a:moveTo>
                  <a:pt x="0" y="0"/>
                </a:moveTo>
                <a:lnTo>
                  <a:pt x="8762872" y="0"/>
                </a:lnTo>
                <a:lnTo>
                  <a:pt x="8762872" y="5618709"/>
                </a:lnTo>
                <a:lnTo>
                  <a:pt x="0" y="5618709"/>
                </a:lnTo>
                <a:lnTo>
                  <a:pt x="0" y="0"/>
                </a:lnTo>
                <a:close/>
              </a:path>
            </a:pathLst>
          </a:custGeom>
          <a:blipFill>
            <a:blip r:embed="rId5"/>
            <a:stretch>
              <a:fillRect l="-6191" b="-2060"/>
            </a:stretch>
          </a:blipFill>
        </p:spPr>
      </p:sp>
      <p:sp>
        <p:nvSpPr>
          <p:cNvPr id="20" name="TextBox 20"/>
          <p:cNvSpPr txBox="1"/>
          <p:nvPr/>
        </p:nvSpPr>
        <p:spPr>
          <a:xfrm>
            <a:off x="2699956" y="2137054"/>
            <a:ext cx="3867086" cy="460375"/>
          </a:xfrm>
          <a:prstGeom prst="rect">
            <a:avLst/>
          </a:prstGeom>
        </p:spPr>
        <p:txBody>
          <a:bodyPr lIns="0" tIns="0" rIns="0" bIns="0" rtlCol="0" anchor="t">
            <a:spAutoFit/>
          </a:bodyPr>
          <a:lstStyle/>
          <a:p>
            <a:pPr algn="ctr">
              <a:lnSpc>
                <a:spcPts val="3500"/>
              </a:lnSpc>
            </a:pPr>
            <a:r>
              <a:rPr lang="en-US" sz="3500">
                <a:solidFill>
                  <a:srgbClr val="000000"/>
                </a:solidFill>
                <a:latin typeface="League Spartan"/>
                <a:ea typeface="League Spartan"/>
                <a:cs typeface="League Spartan"/>
                <a:sym typeface="League Spartan"/>
              </a:rPr>
              <a:t>AR MODEL</a:t>
            </a:r>
          </a:p>
        </p:txBody>
      </p:sp>
      <p:sp>
        <p:nvSpPr>
          <p:cNvPr id="21" name="TextBox 21"/>
          <p:cNvSpPr txBox="1"/>
          <p:nvPr/>
        </p:nvSpPr>
        <p:spPr>
          <a:xfrm>
            <a:off x="382380" y="2941676"/>
            <a:ext cx="8761620" cy="878582"/>
          </a:xfrm>
          <a:prstGeom prst="rect">
            <a:avLst/>
          </a:prstGeom>
        </p:spPr>
        <p:txBody>
          <a:bodyPr lIns="0" tIns="0" rIns="0" bIns="0" rtlCol="0" anchor="t">
            <a:spAutoFit/>
          </a:bodyPr>
          <a:lstStyle/>
          <a:p>
            <a:pPr algn="ctr">
              <a:lnSpc>
                <a:spcPts val="3509"/>
              </a:lnSpc>
            </a:pPr>
            <a:r>
              <a:rPr lang="en-US" sz="2506">
                <a:solidFill>
                  <a:srgbClr val="000000"/>
                </a:solidFill>
                <a:latin typeface="DG Jory"/>
                <a:ea typeface="DG Jory"/>
                <a:cs typeface="DG Jory"/>
                <a:sym typeface="DG Jory"/>
              </a:rPr>
              <a:t>AR model uses the past values of the time series to predict future values, capturing temporal dependencies..</a:t>
            </a:r>
          </a:p>
        </p:txBody>
      </p:sp>
      <p:sp>
        <p:nvSpPr>
          <p:cNvPr id="22" name="TextBox 22"/>
          <p:cNvSpPr txBox="1"/>
          <p:nvPr/>
        </p:nvSpPr>
        <p:spPr>
          <a:xfrm>
            <a:off x="6486578" y="550589"/>
            <a:ext cx="6027748" cy="748598"/>
          </a:xfrm>
          <a:prstGeom prst="rect">
            <a:avLst/>
          </a:prstGeom>
        </p:spPr>
        <p:txBody>
          <a:bodyPr lIns="0" tIns="0" rIns="0" bIns="0" rtlCol="0" anchor="t">
            <a:spAutoFit/>
          </a:bodyPr>
          <a:lstStyle/>
          <a:p>
            <a:pPr algn="ctr">
              <a:lnSpc>
                <a:spcPts val="5917"/>
              </a:lnSpc>
            </a:pPr>
            <a:r>
              <a:rPr lang="en-US" sz="4930">
                <a:solidFill>
                  <a:srgbClr val="000000"/>
                </a:solidFill>
                <a:latin typeface="League Spartan"/>
                <a:ea typeface="League Spartan"/>
                <a:cs typeface="League Spartan"/>
                <a:sym typeface="League Spartan"/>
              </a:rPr>
              <a:t>METHODOLOGY</a:t>
            </a:r>
          </a:p>
        </p:txBody>
      </p:sp>
      <p:sp>
        <p:nvSpPr>
          <p:cNvPr id="23" name="TextBox 23"/>
          <p:cNvSpPr txBox="1"/>
          <p:nvPr/>
        </p:nvSpPr>
        <p:spPr>
          <a:xfrm>
            <a:off x="12514326" y="2137054"/>
            <a:ext cx="3867086" cy="460375"/>
          </a:xfrm>
          <a:prstGeom prst="rect">
            <a:avLst/>
          </a:prstGeom>
        </p:spPr>
        <p:txBody>
          <a:bodyPr lIns="0" tIns="0" rIns="0" bIns="0" rtlCol="0" anchor="t">
            <a:spAutoFit/>
          </a:bodyPr>
          <a:lstStyle/>
          <a:p>
            <a:pPr algn="ctr">
              <a:lnSpc>
                <a:spcPts val="3500"/>
              </a:lnSpc>
            </a:pPr>
            <a:r>
              <a:rPr lang="en-US" sz="3500">
                <a:solidFill>
                  <a:srgbClr val="000000"/>
                </a:solidFill>
                <a:latin typeface="League Spartan"/>
                <a:ea typeface="League Spartan"/>
                <a:cs typeface="League Spartan"/>
                <a:sym typeface="League Spartan"/>
              </a:rPr>
              <a:t>MA MODEL</a:t>
            </a:r>
          </a:p>
        </p:txBody>
      </p:sp>
      <p:sp>
        <p:nvSpPr>
          <p:cNvPr id="24" name="TextBox 24"/>
          <p:cNvSpPr txBox="1"/>
          <p:nvPr/>
        </p:nvSpPr>
        <p:spPr>
          <a:xfrm>
            <a:off x="9525128" y="2941676"/>
            <a:ext cx="8762872" cy="869774"/>
          </a:xfrm>
          <a:prstGeom prst="rect">
            <a:avLst/>
          </a:prstGeom>
        </p:spPr>
        <p:txBody>
          <a:bodyPr lIns="0" tIns="0" rIns="0" bIns="0" rtlCol="0" anchor="t">
            <a:spAutoFit/>
          </a:bodyPr>
          <a:lstStyle/>
          <a:p>
            <a:pPr algn="ctr">
              <a:lnSpc>
                <a:spcPts val="3509"/>
              </a:lnSpc>
            </a:pPr>
            <a:r>
              <a:rPr lang="en-US" sz="2506">
                <a:solidFill>
                  <a:srgbClr val="000000"/>
                </a:solidFill>
                <a:latin typeface="DG Jory"/>
                <a:ea typeface="DG Jory"/>
                <a:cs typeface="DG Jory"/>
                <a:sym typeface="DG Jory"/>
              </a:rPr>
              <a:t>MA model models the error term as a linear combination of past forecast errors to make predictions.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938461"/>
            <a:ext cx="9266997" cy="8053780"/>
            <a:chOff x="0" y="0"/>
            <a:chExt cx="2440691" cy="2121160"/>
          </a:xfrm>
        </p:grpSpPr>
        <p:sp>
          <p:nvSpPr>
            <p:cNvPr id="3" name="Freeform 3"/>
            <p:cNvSpPr/>
            <p:nvPr/>
          </p:nvSpPr>
          <p:spPr>
            <a:xfrm>
              <a:off x="0" y="0"/>
              <a:ext cx="2440691" cy="2121160"/>
            </a:xfrm>
            <a:custGeom>
              <a:avLst/>
              <a:gdLst/>
              <a:ahLst/>
              <a:cxnLst/>
              <a:rect l="l" t="t" r="r" b="b"/>
              <a:pathLst>
                <a:path w="2440691" h="2121160">
                  <a:moveTo>
                    <a:pt x="0" y="0"/>
                  </a:moveTo>
                  <a:lnTo>
                    <a:pt x="2440691" y="0"/>
                  </a:lnTo>
                  <a:lnTo>
                    <a:pt x="2440691" y="2121160"/>
                  </a:lnTo>
                  <a:lnTo>
                    <a:pt x="0" y="2121160"/>
                  </a:lnTo>
                  <a:close/>
                </a:path>
              </a:pathLst>
            </a:custGeom>
            <a:solidFill>
              <a:srgbClr val="000000">
                <a:alpha val="0"/>
              </a:srgbClr>
            </a:solidFill>
            <a:ln w="38100" cap="sq">
              <a:solidFill>
                <a:srgbClr val="9BDAE9">
                  <a:alpha val="49804"/>
                </a:srgbClr>
              </a:solidFill>
              <a:prstDash val="solid"/>
              <a:miter/>
            </a:ln>
          </p:spPr>
        </p:sp>
        <p:sp>
          <p:nvSpPr>
            <p:cNvPr id="4" name="TextBox 4"/>
            <p:cNvSpPr txBox="1"/>
            <p:nvPr/>
          </p:nvSpPr>
          <p:spPr>
            <a:xfrm>
              <a:off x="0" y="-38100"/>
              <a:ext cx="2440691" cy="215926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8" name="Freeform 8"/>
          <p:cNvSpPr/>
          <p:nvPr/>
        </p:nvSpPr>
        <p:spPr>
          <a:xfrm flipH="1" flipV="1">
            <a:off x="-3297687" y="-2148415"/>
            <a:ext cx="7360133" cy="6664266"/>
          </a:xfrm>
          <a:custGeom>
            <a:avLst/>
            <a:gdLst/>
            <a:ahLst/>
            <a:cxnLst/>
            <a:rect l="l" t="t" r="r" b="b"/>
            <a:pathLst>
              <a:path w="7360133" h="6664266">
                <a:moveTo>
                  <a:pt x="7360133" y="6664266"/>
                </a:moveTo>
                <a:lnTo>
                  <a:pt x="0" y="6664266"/>
                </a:lnTo>
                <a:lnTo>
                  <a:pt x="0" y="0"/>
                </a:lnTo>
                <a:lnTo>
                  <a:pt x="7360133" y="0"/>
                </a:lnTo>
                <a:lnTo>
                  <a:pt x="7360133"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grpSp>
        <p:nvGrpSpPr>
          <p:cNvPr id="9" name="Group 9"/>
          <p:cNvGrpSpPr/>
          <p:nvPr/>
        </p:nvGrpSpPr>
        <p:grpSpPr>
          <a:xfrm>
            <a:off x="6105476" y="142039"/>
            <a:ext cx="5994124" cy="1773322"/>
            <a:chOff x="0" y="0"/>
            <a:chExt cx="2747400" cy="812800"/>
          </a:xfrm>
        </p:grpSpPr>
        <p:sp>
          <p:nvSpPr>
            <p:cNvPr id="10" name="Freeform 10"/>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id="11" name="TextBox 11"/>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6105476" y="297057"/>
            <a:ext cx="5994124" cy="1773322"/>
            <a:chOff x="0" y="0"/>
            <a:chExt cx="2747400" cy="812800"/>
          </a:xfrm>
        </p:grpSpPr>
        <p:sp>
          <p:nvSpPr>
            <p:cNvPr id="13" name="Freeform 13"/>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id="14" name="TextBox 14"/>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9266997" y="1938461"/>
            <a:ext cx="9021003" cy="8053780"/>
            <a:chOff x="0" y="0"/>
            <a:chExt cx="2375902" cy="2121160"/>
          </a:xfrm>
        </p:grpSpPr>
        <p:sp>
          <p:nvSpPr>
            <p:cNvPr id="16" name="Freeform 16"/>
            <p:cNvSpPr/>
            <p:nvPr/>
          </p:nvSpPr>
          <p:spPr>
            <a:xfrm>
              <a:off x="0" y="0"/>
              <a:ext cx="2375902" cy="2121160"/>
            </a:xfrm>
            <a:custGeom>
              <a:avLst/>
              <a:gdLst/>
              <a:ahLst/>
              <a:cxnLst/>
              <a:rect l="l" t="t" r="r" b="b"/>
              <a:pathLst>
                <a:path w="2375902" h="2121160">
                  <a:moveTo>
                    <a:pt x="0" y="0"/>
                  </a:moveTo>
                  <a:lnTo>
                    <a:pt x="2375902" y="0"/>
                  </a:lnTo>
                  <a:lnTo>
                    <a:pt x="2375902" y="2121160"/>
                  </a:lnTo>
                  <a:lnTo>
                    <a:pt x="0" y="2121160"/>
                  </a:lnTo>
                  <a:close/>
                </a:path>
              </a:pathLst>
            </a:custGeom>
            <a:solidFill>
              <a:srgbClr val="000000">
                <a:alpha val="0"/>
              </a:srgbClr>
            </a:solidFill>
            <a:ln w="38100" cap="sq">
              <a:solidFill>
                <a:srgbClr val="9BDAE9">
                  <a:alpha val="49804"/>
                </a:srgbClr>
              </a:solidFill>
              <a:prstDash val="solid"/>
              <a:miter/>
            </a:ln>
          </p:spPr>
        </p:sp>
        <p:sp>
          <p:nvSpPr>
            <p:cNvPr id="17" name="TextBox 17"/>
            <p:cNvSpPr txBox="1"/>
            <p:nvPr/>
          </p:nvSpPr>
          <p:spPr>
            <a:xfrm>
              <a:off x="0" y="-38100"/>
              <a:ext cx="2375902" cy="2159260"/>
            </a:xfrm>
            <a:prstGeom prst="rect">
              <a:avLst/>
            </a:prstGeom>
          </p:spPr>
          <p:txBody>
            <a:bodyPr lIns="50800" tIns="50800" rIns="50800" bIns="50800" rtlCol="0" anchor="ctr"/>
            <a:lstStyle/>
            <a:p>
              <a:pPr algn="ctr">
                <a:lnSpc>
                  <a:spcPts val="2659"/>
                </a:lnSpc>
              </a:pPr>
              <a:endParaRPr/>
            </a:p>
          </p:txBody>
        </p:sp>
      </p:grpSp>
      <p:sp>
        <p:nvSpPr>
          <p:cNvPr id="18" name="Freeform 18"/>
          <p:cNvSpPr/>
          <p:nvPr/>
        </p:nvSpPr>
        <p:spPr>
          <a:xfrm>
            <a:off x="0" y="3884231"/>
            <a:ext cx="8477025" cy="5779916"/>
          </a:xfrm>
          <a:custGeom>
            <a:avLst/>
            <a:gdLst/>
            <a:ahLst/>
            <a:cxnLst/>
            <a:rect l="l" t="t" r="r" b="b"/>
            <a:pathLst>
              <a:path w="8477025" h="5779916">
                <a:moveTo>
                  <a:pt x="0" y="0"/>
                </a:moveTo>
                <a:lnTo>
                  <a:pt x="8477025" y="0"/>
                </a:lnTo>
                <a:lnTo>
                  <a:pt x="8477025" y="5779916"/>
                </a:lnTo>
                <a:lnTo>
                  <a:pt x="0" y="5779916"/>
                </a:lnTo>
                <a:lnTo>
                  <a:pt x="0" y="0"/>
                </a:lnTo>
                <a:close/>
              </a:path>
            </a:pathLst>
          </a:custGeom>
          <a:blipFill>
            <a:blip r:embed="rId4"/>
            <a:stretch>
              <a:fillRect t="-7276" b="-8384"/>
            </a:stretch>
          </a:blipFill>
        </p:spPr>
      </p:sp>
      <p:sp>
        <p:nvSpPr>
          <p:cNvPr id="19" name="Freeform 19"/>
          <p:cNvSpPr/>
          <p:nvPr/>
        </p:nvSpPr>
        <p:spPr>
          <a:xfrm>
            <a:off x="8283570" y="3972658"/>
            <a:ext cx="10004430" cy="5443839"/>
          </a:xfrm>
          <a:custGeom>
            <a:avLst/>
            <a:gdLst/>
            <a:ahLst/>
            <a:cxnLst/>
            <a:rect l="l" t="t" r="r" b="b"/>
            <a:pathLst>
              <a:path w="10004430" h="5443839">
                <a:moveTo>
                  <a:pt x="0" y="0"/>
                </a:moveTo>
                <a:lnTo>
                  <a:pt x="10004430" y="0"/>
                </a:lnTo>
                <a:lnTo>
                  <a:pt x="10004430" y="5443839"/>
                </a:lnTo>
                <a:lnTo>
                  <a:pt x="0" y="5443839"/>
                </a:lnTo>
                <a:lnTo>
                  <a:pt x="0" y="0"/>
                </a:lnTo>
                <a:close/>
              </a:path>
            </a:pathLst>
          </a:custGeom>
          <a:blipFill>
            <a:blip r:embed="rId5"/>
            <a:stretch>
              <a:fillRect l="-6576" t="-4836" r="-6386"/>
            </a:stretch>
          </a:blipFill>
        </p:spPr>
      </p:sp>
      <p:sp>
        <p:nvSpPr>
          <p:cNvPr id="20" name="TextBox 20"/>
          <p:cNvSpPr txBox="1"/>
          <p:nvPr/>
        </p:nvSpPr>
        <p:spPr>
          <a:xfrm>
            <a:off x="2699956" y="2137054"/>
            <a:ext cx="3867086" cy="460375"/>
          </a:xfrm>
          <a:prstGeom prst="rect">
            <a:avLst/>
          </a:prstGeom>
        </p:spPr>
        <p:txBody>
          <a:bodyPr lIns="0" tIns="0" rIns="0" bIns="0" rtlCol="0" anchor="t">
            <a:spAutoFit/>
          </a:bodyPr>
          <a:lstStyle/>
          <a:p>
            <a:pPr algn="ctr">
              <a:lnSpc>
                <a:spcPts val="3500"/>
              </a:lnSpc>
            </a:pPr>
            <a:r>
              <a:rPr lang="en-US" sz="3500">
                <a:solidFill>
                  <a:srgbClr val="000000"/>
                </a:solidFill>
                <a:latin typeface="League Spartan"/>
                <a:ea typeface="League Spartan"/>
                <a:cs typeface="League Spartan"/>
                <a:sym typeface="League Spartan"/>
              </a:rPr>
              <a:t>ARIMA MODEL</a:t>
            </a:r>
          </a:p>
        </p:txBody>
      </p:sp>
      <p:sp>
        <p:nvSpPr>
          <p:cNvPr id="21" name="TextBox 21"/>
          <p:cNvSpPr txBox="1"/>
          <p:nvPr/>
        </p:nvSpPr>
        <p:spPr>
          <a:xfrm>
            <a:off x="382380" y="2941676"/>
            <a:ext cx="8761620" cy="878582"/>
          </a:xfrm>
          <a:prstGeom prst="rect">
            <a:avLst/>
          </a:prstGeom>
        </p:spPr>
        <p:txBody>
          <a:bodyPr lIns="0" tIns="0" rIns="0" bIns="0" rtlCol="0" anchor="t">
            <a:spAutoFit/>
          </a:bodyPr>
          <a:lstStyle/>
          <a:p>
            <a:pPr algn="ctr">
              <a:lnSpc>
                <a:spcPts val="3509"/>
              </a:lnSpc>
            </a:pPr>
            <a:r>
              <a:rPr lang="en-US" sz="2506">
                <a:solidFill>
                  <a:srgbClr val="000000"/>
                </a:solidFill>
                <a:latin typeface="DG Jory"/>
                <a:ea typeface="DG Jory"/>
                <a:cs typeface="DG Jory"/>
                <a:sym typeface="DG Jory"/>
              </a:rPr>
              <a:t>ARIMA combines AR and MA models with differencing to model non-stationary time series data.</a:t>
            </a:r>
          </a:p>
        </p:txBody>
      </p:sp>
      <p:sp>
        <p:nvSpPr>
          <p:cNvPr id="22" name="TextBox 22"/>
          <p:cNvSpPr txBox="1"/>
          <p:nvPr/>
        </p:nvSpPr>
        <p:spPr>
          <a:xfrm>
            <a:off x="6486578" y="550589"/>
            <a:ext cx="6027748" cy="748598"/>
          </a:xfrm>
          <a:prstGeom prst="rect">
            <a:avLst/>
          </a:prstGeom>
        </p:spPr>
        <p:txBody>
          <a:bodyPr lIns="0" tIns="0" rIns="0" bIns="0" rtlCol="0" anchor="t">
            <a:spAutoFit/>
          </a:bodyPr>
          <a:lstStyle/>
          <a:p>
            <a:pPr algn="ctr">
              <a:lnSpc>
                <a:spcPts val="5917"/>
              </a:lnSpc>
            </a:pPr>
            <a:r>
              <a:rPr lang="en-US" sz="4930">
                <a:solidFill>
                  <a:srgbClr val="000000"/>
                </a:solidFill>
                <a:latin typeface="League Spartan"/>
                <a:ea typeface="League Spartan"/>
                <a:cs typeface="League Spartan"/>
                <a:sym typeface="League Spartan"/>
              </a:rPr>
              <a:t>METHODOLOGY</a:t>
            </a:r>
          </a:p>
        </p:txBody>
      </p:sp>
      <p:sp>
        <p:nvSpPr>
          <p:cNvPr id="23" name="TextBox 23"/>
          <p:cNvSpPr txBox="1"/>
          <p:nvPr/>
        </p:nvSpPr>
        <p:spPr>
          <a:xfrm>
            <a:off x="12514326" y="2137054"/>
            <a:ext cx="3867086" cy="460375"/>
          </a:xfrm>
          <a:prstGeom prst="rect">
            <a:avLst/>
          </a:prstGeom>
        </p:spPr>
        <p:txBody>
          <a:bodyPr lIns="0" tIns="0" rIns="0" bIns="0" rtlCol="0" anchor="t">
            <a:spAutoFit/>
          </a:bodyPr>
          <a:lstStyle/>
          <a:p>
            <a:pPr algn="ctr">
              <a:lnSpc>
                <a:spcPts val="3500"/>
              </a:lnSpc>
            </a:pPr>
            <a:r>
              <a:rPr lang="en-US" sz="3500">
                <a:solidFill>
                  <a:srgbClr val="000000"/>
                </a:solidFill>
                <a:latin typeface="League Spartan"/>
                <a:ea typeface="League Spartan"/>
                <a:cs typeface="League Spartan"/>
                <a:sym typeface="League Spartan"/>
              </a:rPr>
              <a:t>SARIMA MODEL</a:t>
            </a:r>
          </a:p>
        </p:txBody>
      </p:sp>
      <p:sp>
        <p:nvSpPr>
          <p:cNvPr id="24" name="TextBox 24"/>
          <p:cNvSpPr txBox="1"/>
          <p:nvPr/>
        </p:nvSpPr>
        <p:spPr>
          <a:xfrm>
            <a:off x="9525128" y="2941676"/>
            <a:ext cx="8762872" cy="869774"/>
          </a:xfrm>
          <a:prstGeom prst="rect">
            <a:avLst/>
          </a:prstGeom>
        </p:spPr>
        <p:txBody>
          <a:bodyPr lIns="0" tIns="0" rIns="0" bIns="0" rtlCol="0" anchor="t">
            <a:spAutoFit/>
          </a:bodyPr>
          <a:lstStyle/>
          <a:p>
            <a:pPr algn="ctr">
              <a:lnSpc>
                <a:spcPts val="3509"/>
              </a:lnSpc>
            </a:pPr>
            <a:r>
              <a:rPr lang="en-US" sz="2506">
                <a:solidFill>
                  <a:srgbClr val="000000"/>
                </a:solidFill>
                <a:latin typeface="DG Jory"/>
                <a:ea typeface="DG Jory"/>
                <a:cs typeface="DG Jory"/>
                <a:sym typeface="DG Jory"/>
              </a:rPr>
              <a:t>SARIMA extends ARIMA by including seasonal components to capture patterns in seasonal time series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938461"/>
            <a:ext cx="9266997" cy="8053780"/>
            <a:chOff x="0" y="0"/>
            <a:chExt cx="2440691" cy="2121160"/>
          </a:xfrm>
        </p:grpSpPr>
        <p:sp>
          <p:nvSpPr>
            <p:cNvPr id="3" name="Freeform 3"/>
            <p:cNvSpPr/>
            <p:nvPr/>
          </p:nvSpPr>
          <p:spPr>
            <a:xfrm>
              <a:off x="0" y="0"/>
              <a:ext cx="2440691" cy="2121160"/>
            </a:xfrm>
            <a:custGeom>
              <a:avLst/>
              <a:gdLst/>
              <a:ahLst/>
              <a:cxnLst/>
              <a:rect l="l" t="t" r="r" b="b"/>
              <a:pathLst>
                <a:path w="2440691" h="2121160">
                  <a:moveTo>
                    <a:pt x="0" y="0"/>
                  </a:moveTo>
                  <a:lnTo>
                    <a:pt x="2440691" y="0"/>
                  </a:lnTo>
                  <a:lnTo>
                    <a:pt x="2440691" y="2121160"/>
                  </a:lnTo>
                  <a:lnTo>
                    <a:pt x="0" y="2121160"/>
                  </a:lnTo>
                  <a:close/>
                </a:path>
              </a:pathLst>
            </a:custGeom>
            <a:solidFill>
              <a:srgbClr val="000000">
                <a:alpha val="0"/>
              </a:srgbClr>
            </a:solidFill>
            <a:ln w="38100" cap="sq">
              <a:solidFill>
                <a:srgbClr val="9BDAE9">
                  <a:alpha val="49804"/>
                </a:srgbClr>
              </a:solidFill>
              <a:prstDash val="solid"/>
              <a:miter/>
            </a:ln>
          </p:spPr>
        </p:sp>
        <p:sp>
          <p:nvSpPr>
            <p:cNvPr id="4" name="TextBox 4"/>
            <p:cNvSpPr txBox="1"/>
            <p:nvPr/>
          </p:nvSpPr>
          <p:spPr>
            <a:xfrm>
              <a:off x="0" y="-38100"/>
              <a:ext cx="2440691" cy="215926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8" name="Freeform 8"/>
          <p:cNvSpPr/>
          <p:nvPr/>
        </p:nvSpPr>
        <p:spPr>
          <a:xfrm flipH="1" flipV="1">
            <a:off x="-3297687" y="-2148415"/>
            <a:ext cx="7360133" cy="6664266"/>
          </a:xfrm>
          <a:custGeom>
            <a:avLst/>
            <a:gdLst/>
            <a:ahLst/>
            <a:cxnLst/>
            <a:rect l="l" t="t" r="r" b="b"/>
            <a:pathLst>
              <a:path w="7360133" h="6664266">
                <a:moveTo>
                  <a:pt x="7360133" y="6664266"/>
                </a:moveTo>
                <a:lnTo>
                  <a:pt x="0" y="6664266"/>
                </a:lnTo>
                <a:lnTo>
                  <a:pt x="0" y="0"/>
                </a:lnTo>
                <a:lnTo>
                  <a:pt x="7360133" y="0"/>
                </a:lnTo>
                <a:lnTo>
                  <a:pt x="7360133"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grpSp>
        <p:nvGrpSpPr>
          <p:cNvPr id="9" name="Group 9"/>
          <p:cNvGrpSpPr/>
          <p:nvPr/>
        </p:nvGrpSpPr>
        <p:grpSpPr>
          <a:xfrm>
            <a:off x="6105476" y="142039"/>
            <a:ext cx="5994124" cy="1773322"/>
            <a:chOff x="0" y="0"/>
            <a:chExt cx="2747400" cy="812800"/>
          </a:xfrm>
        </p:grpSpPr>
        <p:sp>
          <p:nvSpPr>
            <p:cNvPr id="10" name="Freeform 10"/>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id="11" name="TextBox 11"/>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6105476" y="297057"/>
            <a:ext cx="5994124" cy="1773322"/>
            <a:chOff x="0" y="0"/>
            <a:chExt cx="2747400" cy="812800"/>
          </a:xfrm>
        </p:grpSpPr>
        <p:sp>
          <p:nvSpPr>
            <p:cNvPr id="13" name="Freeform 13"/>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id="14" name="TextBox 14"/>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9266997" y="1938461"/>
            <a:ext cx="9021003" cy="8053780"/>
            <a:chOff x="0" y="0"/>
            <a:chExt cx="2375902" cy="2121160"/>
          </a:xfrm>
        </p:grpSpPr>
        <p:sp>
          <p:nvSpPr>
            <p:cNvPr id="16" name="Freeform 16"/>
            <p:cNvSpPr/>
            <p:nvPr/>
          </p:nvSpPr>
          <p:spPr>
            <a:xfrm>
              <a:off x="0" y="0"/>
              <a:ext cx="2375902" cy="2121160"/>
            </a:xfrm>
            <a:custGeom>
              <a:avLst/>
              <a:gdLst/>
              <a:ahLst/>
              <a:cxnLst/>
              <a:rect l="l" t="t" r="r" b="b"/>
              <a:pathLst>
                <a:path w="2375902" h="2121160">
                  <a:moveTo>
                    <a:pt x="0" y="0"/>
                  </a:moveTo>
                  <a:lnTo>
                    <a:pt x="2375902" y="0"/>
                  </a:lnTo>
                  <a:lnTo>
                    <a:pt x="2375902" y="2121160"/>
                  </a:lnTo>
                  <a:lnTo>
                    <a:pt x="0" y="2121160"/>
                  </a:lnTo>
                  <a:close/>
                </a:path>
              </a:pathLst>
            </a:custGeom>
            <a:solidFill>
              <a:srgbClr val="000000">
                <a:alpha val="0"/>
              </a:srgbClr>
            </a:solidFill>
            <a:ln w="38100" cap="sq">
              <a:solidFill>
                <a:srgbClr val="9BDAE9">
                  <a:alpha val="49804"/>
                </a:srgbClr>
              </a:solidFill>
              <a:prstDash val="solid"/>
              <a:miter/>
            </a:ln>
          </p:spPr>
        </p:sp>
        <p:sp>
          <p:nvSpPr>
            <p:cNvPr id="17" name="TextBox 17"/>
            <p:cNvSpPr txBox="1"/>
            <p:nvPr/>
          </p:nvSpPr>
          <p:spPr>
            <a:xfrm>
              <a:off x="0" y="-38100"/>
              <a:ext cx="2375902" cy="2159260"/>
            </a:xfrm>
            <a:prstGeom prst="rect">
              <a:avLst/>
            </a:prstGeom>
          </p:spPr>
          <p:txBody>
            <a:bodyPr lIns="50800" tIns="50800" rIns="50800" bIns="50800" rtlCol="0" anchor="ctr"/>
            <a:lstStyle/>
            <a:p>
              <a:pPr algn="ctr">
                <a:lnSpc>
                  <a:spcPts val="2659"/>
                </a:lnSpc>
              </a:pPr>
              <a:endParaRPr/>
            </a:p>
          </p:txBody>
        </p:sp>
      </p:grpSp>
      <p:sp>
        <p:nvSpPr>
          <p:cNvPr id="18" name="Freeform 18"/>
          <p:cNvSpPr/>
          <p:nvPr/>
        </p:nvSpPr>
        <p:spPr>
          <a:xfrm>
            <a:off x="0" y="3972658"/>
            <a:ext cx="9102538" cy="5933161"/>
          </a:xfrm>
          <a:custGeom>
            <a:avLst/>
            <a:gdLst/>
            <a:ahLst/>
            <a:cxnLst/>
            <a:rect l="l" t="t" r="r" b="b"/>
            <a:pathLst>
              <a:path w="9102538" h="5933161">
                <a:moveTo>
                  <a:pt x="0" y="0"/>
                </a:moveTo>
                <a:lnTo>
                  <a:pt x="9102538" y="0"/>
                </a:lnTo>
                <a:lnTo>
                  <a:pt x="9102538" y="5933161"/>
                </a:lnTo>
                <a:lnTo>
                  <a:pt x="0" y="5933161"/>
                </a:lnTo>
                <a:lnTo>
                  <a:pt x="0" y="0"/>
                </a:lnTo>
                <a:close/>
              </a:path>
            </a:pathLst>
          </a:custGeom>
          <a:blipFill>
            <a:blip r:embed="rId4"/>
            <a:stretch>
              <a:fillRect l="-4272" r="-19882"/>
            </a:stretch>
          </a:blipFill>
        </p:spPr>
      </p:sp>
      <p:sp>
        <p:nvSpPr>
          <p:cNvPr id="19" name="Freeform 19"/>
          <p:cNvSpPr/>
          <p:nvPr/>
        </p:nvSpPr>
        <p:spPr>
          <a:xfrm>
            <a:off x="9398189" y="4132312"/>
            <a:ext cx="8889811" cy="5773507"/>
          </a:xfrm>
          <a:custGeom>
            <a:avLst/>
            <a:gdLst/>
            <a:ahLst/>
            <a:cxnLst/>
            <a:rect l="l" t="t" r="r" b="b"/>
            <a:pathLst>
              <a:path w="8889811" h="5773507">
                <a:moveTo>
                  <a:pt x="0" y="0"/>
                </a:moveTo>
                <a:lnTo>
                  <a:pt x="8889811" y="0"/>
                </a:lnTo>
                <a:lnTo>
                  <a:pt x="8889811" y="5773507"/>
                </a:lnTo>
                <a:lnTo>
                  <a:pt x="0" y="5773507"/>
                </a:lnTo>
                <a:lnTo>
                  <a:pt x="0" y="0"/>
                </a:lnTo>
                <a:close/>
              </a:path>
            </a:pathLst>
          </a:custGeom>
          <a:blipFill>
            <a:blip r:embed="rId5"/>
            <a:stretch>
              <a:fillRect r="-1874"/>
            </a:stretch>
          </a:blipFill>
        </p:spPr>
      </p:sp>
      <p:sp>
        <p:nvSpPr>
          <p:cNvPr id="20" name="TextBox 20"/>
          <p:cNvSpPr txBox="1"/>
          <p:nvPr/>
        </p:nvSpPr>
        <p:spPr>
          <a:xfrm>
            <a:off x="2699956" y="2137054"/>
            <a:ext cx="3867086" cy="460375"/>
          </a:xfrm>
          <a:prstGeom prst="rect">
            <a:avLst/>
          </a:prstGeom>
        </p:spPr>
        <p:txBody>
          <a:bodyPr lIns="0" tIns="0" rIns="0" bIns="0" rtlCol="0" anchor="t">
            <a:spAutoFit/>
          </a:bodyPr>
          <a:lstStyle/>
          <a:p>
            <a:pPr algn="ctr">
              <a:lnSpc>
                <a:spcPts val="3500"/>
              </a:lnSpc>
            </a:pPr>
            <a:r>
              <a:rPr lang="en-US" sz="3500">
                <a:solidFill>
                  <a:srgbClr val="000000"/>
                </a:solidFill>
                <a:latin typeface="League Spartan"/>
                <a:ea typeface="League Spartan"/>
                <a:cs typeface="League Spartan"/>
                <a:sym typeface="League Spartan"/>
              </a:rPr>
              <a:t>ARIMAX MODEL</a:t>
            </a:r>
          </a:p>
        </p:txBody>
      </p:sp>
      <p:sp>
        <p:nvSpPr>
          <p:cNvPr id="21" name="TextBox 21"/>
          <p:cNvSpPr txBox="1"/>
          <p:nvPr/>
        </p:nvSpPr>
        <p:spPr>
          <a:xfrm>
            <a:off x="382380" y="2941676"/>
            <a:ext cx="8761620" cy="878582"/>
          </a:xfrm>
          <a:prstGeom prst="rect">
            <a:avLst/>
          </a:prstGeom>
        </p:spPr>
        <p:txBody>
          <a:bodyPr lIns="0" tIns="0" rIns="0" bIns="0" rtlCol="0" anchor="t">
            <a:spAutoFit/>
          </a:bodyPr>
          <a:lstStyle/>
          <a:p>
            <a:pPr algn="ctr">
              <a:lnSpc>
                <a:spcPts val="3509"/>
              </a:lnSpc>
            </a:pPr>
            <a:r>
              <a:rPr lang="en-US" sz="2506">
                <a:solidFill>
                  <a:srgbClr val="000000"/>
                </a:solidFill>
                <a:latin typeface="DG Jory"/>
                <a:ea typeface="DG Jory"/>
                <a:cs typeface="DG Jory"/>
                <a:sym typeface="DG Jory"/>
              </a:rPr>
              <a:t>ARIMAX incorporates external variables alongside the time series data to enhance forecasting accuracy.</a:t>
            </a:r>
          </a:p>
        </p:txBody>
      </p:sp>
      <p:sp>
        <p:nvSpPr>
          <p:cNvPr id="22" name="TextBox 22"/>
          <p:cNvSpPr txBox="1"/>
          <p:nvPr/>
        </p:nvSpPr>
        <p:spPr>
          <a:xfrm>
            <a:off x="6486578" y="550589"/>
            <a:ext cx="6027748" cy="748598"/>
          </a:xfrm>
          <a:prstGeom prst="rect">
            <a:avLst/>
          </a:prstGeom>
        </p:spPr>
        <p:txBody>
          <a:bodyPr lIns="0" tIns="0" rIns="0" bIns="0" rtlCol="0" anchor="t">
            <a:spAutoFit/>
          </a:bodyPr>
          <a:lstStyle/>
          <a:p>
            <a:pPr algn="ctr">
              <a:lnSpc>
                <a:spcPts val="5917"/>
              </a:lnSpc>
            </a:pPr>
            <a:r>
              <a:rPr lang="en-US" sz="4930">
                <a:solidFill>
                  <a:srgbClr val="000000"/>
                </a:solidFill>
                <a:latin typeface="League Spartan"/>
                <a:ea typeface="League Spartan"/>
                <a:cs typeface="League Spartan"/>
                <a:sym typeface="League Spartan"/>
              </a:rPr>
              <a:t>METHODOLOGY</a:t>
            </a:r>
          </a:p>
        </p:txBody>
      </p:sp>
      <p:sp>
        <p:nvSpPr>
          <p:cNvPr id="23" name="TextBox 23"/>
          <p:cNvSpPr txBox="1"/>
          <p:nvPr/>
        </p:nvSpPr>
        <p:spPr>
          <a:xfrm>
            <a:off x="11542454" y="2137054"/>
            <a:ext cx="4728221" cy="460375"/>
          </a:xfrm>
          <a:prstGeom prst="rect">
            <a:avLst/>
          </a:prstGeom>
        </p:spPr>
        <p:txBody>
          <a:bodyPr lIns="0" tIns="0" rIns="0" bIns="0" rtlCol="0" anchor="t">
            <a:spAutoFit/>
          </a:bodyPr>
          <a:lstStyle/>
          <a:p>
            <a:pPr algn="ctr">
              <a:lnSpc>
                <a:spcPts val="3500"/>
              </a:lnSpc>
            </a:pPr>
            <a:r>
              <a:rPr lang="en-US" sz="3500">
                <a:solidFill>
                  <a:srgbClr val="000000"/>
                </a:solidFill>
                <a:latin typeface="League Spartan"/>
                <a:ea typeface="League Spartan"/>
                <a:cs typeface="League Spartan"/>
                <a:sym typeface="League Spartan"/>
              </a:rPr>
              <a:t>SARIMAX MODEL</a:t>
            </a:r>
          </a:p>
        </p:txBody>
      </p:sp>
      <p:sp>
        <p:nvSpPr>
          <p:cNvPr id="24" name="TextBox 24"/>
          <p:cNvSpPr txBox="1"/>
          <p:nvPr/>
        </p:nvSpPr>
        <p:spPr>
          <a:xfrm>
            <a:off x="9525128" y="2941676"/>
            <a:ext cx="8762872" cy="869774"/>
          </a:xfrm>
          <a:prstGeom prst="rect">
            <a:avLst/>
          </a:prstGeom>
        </p:spPr>
        <p:txBody>
          <a:bodyPr lIns="0" tIns="0" rIns="0" bIns="0" rtlCol="0" anchor="t">
            <a:spAutoFit/>
          </a:bodyPr>
          <a:lstStyle/>
          <a:p>
            <a:pPr algn="ctr">
              <a:lnSpc>
                <a:spcPts val="3509"/>
              </a:lnSpc>
            </a:pPr>
            <a:r>
              <a:rPr lang="en-US" sz="2506">
                <a:solidFill>
                  <a:srgbClr val="000000"/>
                </a:solidFill>
                <a:latin typeface="DG Jory"/>
                <a:ea typeface="DG Jory"/>
                <a:cs typeface="DG Jory"/>
                <a:sym typeface="DG Jory"/>
              </a:rPr>
              <a:t>SARIMAX combines seasonal patterns and external variables to improve predictions for seasonal time series data.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938461"/>
            <a:ext cx="18288000" cy="8053780"/>
            <a:chOff x="0" y="0"/>
            <a:chExt cx="4816593" cy="2121160"/>
          </a:xfrm>
        </p:grpSpPr>
        <p:sp>
          <p:nvSpPr>
            <p:cNvPr id="3" name="Freeform 3"/>
            <p:cNvSpPr/>
            <p:nvPr/>
          </p:nvSpPr>
          <p:spPr>
            <a:xfrm>
              <a:off x="0" y="0"/>
              <a:ext cx="4816592" cy="2121160"/>
            </a:xfrm>
            <a:custGeom>
              <a:avLst/>
              <a:gdLst/>
              <a:ahLst/>
              <a:cxnLst/>
              <a:rect l="l" t="t" r="r" b="b"/>
              <a:pathLst>
                <a:path w="4816592" h="2121160">
                  <a:moveTo>
                    <a:pt x="0" y="0"/>
                  </a:moveTo>
                  <a:lnTo>
                    <a:pt x="4816592" y="0"/>
                  </a:lnTo>
                  <a:lnTo>
                    <a:pt x="4816592" y="2121160"/>
                  </a:lnTo>
                  <a:lnTo>
                    <a:pt x="0" y="2121160"/>
                  </a:lnTo>
                  <a:close/>
                </a:path>
              </a:pathLst>
            </a:custGeom>
            <a:solidFill>
              <a:srgbClr val="000000">
                <a:alpha val="0"/>
              </a:srgbClr>
            </a:solidFill>
            <a:ln w="38100" cap="sq">
              <a:solidFill>
                <a:srgbClr val="9BDAE9">
                  <a:alpha val="49804"/>
                </a:srgbClr>
              </a:solidFill>
              <a:prstDash val="solid"/>
              <a:miter/>
            </a:ln>
          </p:spPr>
        </p:sp>
        <p:sp>
          <p:nvSpPr>
            <p:cNvPr id="4" name="TextBox 4"/>
            <p:cNvSpPr txBox="1"/>
            <p:nvPr/>
          </p:nvSpPr>
          <p:spPr>
            <a:xfrm>
              <a:off x="0" y="-38100"/>
              <a:ext cx="4816593" cy="215926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8" name="Freeform 8"/>
          <p:cNvSpPr/>
          <p:nvPr/>
        </p:nvSpPr>
        <p:spPr>
          <a:xfrm flipH="1" flipV="1">
            <a:off x="-3297687" y="-2148415"/>
            <a:ext cx="7360133" cy="6664266"/>
          </a:xfrm>
          <a:custGeom>
            <a:avLst/>
            <a:gdLst/>
            <a:ahLst/>
            <a:cxnLst/>
            <a:rect l="l" t="t" r="r" b="b"/>
            <a:pathLst>
              <a:path w="7360133" h="6664266">
                <a:moveTo>
                  <a:pt x="7360133" y="6664266"/>
                </a:moveTo>
                <a:lnTo>
                  <a:pt x="0" y="6664266"/>
                </a:lnTo>
                <a:lnTo>
                  <a:pt x="0" y="0"/>
                </a:lnTo>
                <a:lnTo>
                  <a:pt x="7360133" y="0"/>
                </a:lnTo>
                <a:lnTo>
                  <a:pt x="7360133"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grpSp>
        <p:nvGrpSpPr>
          <p:cNvPr id="9" name="Group 9"/>
          <p:cNvGrpSpPr/>
          <p:nvPr/>
        </p:nvGrpSpPr>
        <p:grpSpPr>
          <a:xfrm>
            <a:off x="6105476" y="142039"/>
            <a:ext cx="5994124" cy="1773322"/>
            <a:chOff x="0" y="0"/>
            <a:chExt cx="2747400" cy="812800"/>
          </a:xfrm>
        </p:grpSpPr>
        <p:sp>
          <p:nvSpPr>
            <p:cNvPr id="10" name="Freeform 10"/>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id="11" name="TextBox 11"/>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6105476" y="297057"/>
            <a:ext cx="5994124" cy="1773322"/>
            <a:chOff x="0" y="0"/>
            <a:chExt cx="2747400" cy="812800"/>
          </a:xfrm>
        </p:grpSpPr>
        <p:sp>
          <p:nvSpPr>
            <p:cNvPr id="13" name="Freeform 13"/>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id="14" name="TextBox 14"/>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sp>
        <p:nvSpPr>
          <p:cNvPr id="15" name="Freeform 15"/>
          <p:cNvSpPr/>
          <p:nvPr/>
        </p:nvSpPr>
        <p:spPr>
          <a:xfrm>
            <a:off x="4595247" y="3931372"/>
            <a:ext cx="9097506" cy="5780337"/>
          </a:xfrm>
          <a:custGeom>
            <a:avLst/>
            <a:gdLst/>
            <a:ahLst/>
            <a:cxnLst/>
            <a:rect l="l" t="t" r="r" b="b"/>
            <a:pathLst>
              <a:path w="9097506" h="5780337">
                <a:moveTo>
                  <a:pt x="0" y="0"/>
                </a:moveTo>
                <a:lnTo>
                  <a:pt x="9097506" y="0"/>
                </a:lnTo>
                <a:lnTo>
                  <a:pt x="9097506" y="5780337"/>
                </a:lnTo>
                <a:lnTo>
                  <a:pt x="0" y="5780337"/>
                </a:lnTo>
                <a:lnTo>
                  <a:pt x="0" y="0"/>
                </a:lnTo>
                <a:close/>
              </a:path>
            </a:pathLst>
          </a:custGeom>
          <a:blipFill>
            <a:blip r:embed="rId4"/>
            <a:stretch>
              <a:fillRect l="-1221" t="-1078" b="-1078"/>
            </a:stretch>
          </a:blipFill>
        </p:spPr>
      </p:sp>
      <p:sp>
        <p:nvSpPr>
          <p:cNvPr id="16" name="TextBox 16"/>
          <p:cNvSpPr txBox="1"/>
          <p:nvPr/>
        </p:nvSpPr>
        <p:spPr>
          <a:xfrm>
            <a:off x="2699956" y="2137054"/>
            <a:ext cx="14006252" cy="460375"/>
          </a:xfrm>
          <a:prstGeom prst="rect">
            <a:avLst/>
          </a:prstGeom>
        </p:spPr>
        <p:txBody>
          <a:bodyPr lIns="0" tIns="0" rIns="0" bIns="0" rtlCol="0" anchor="t">
            <a:spAutoFit/>
          </a:bodyPr>
          <a:lstStyle/>
          <a:p>
            <a:pPr algn="ctr">
              <a:lnSpc>
                <a:spcPts val="3500"/>
              </a:lnSpc>
            </a:pPr>
            <a:r>
              <a:rPr lang="en-US" sz="3500">
                <a:solidFill>
                  <a:srgbClr val="000000"/>
                </a:solidFill>
                <a:latin typeface="League Spartan"/>
                <a:ea typeface="League Spartan"/>
                <a:cs typeface="League Spartan"/>
                <a:sym typeface="League Spartan"/>
              </a:rPr>
              <a:t>MULTIVARIATE  REGRESSION MODEL</a:t>
            </a:r>
          </a:p>
        </p:txBody>
      </p:sp>
      <p:sp>
        <p:nvSpPr>
          <p:cNvPr id="17" name="TextBox 17"/>
          <p:cNvSpPr txBox="1"/>
          <p:nvPr/>
        </p:nvSpPr>
        <p:spPr>
          <a:xfrm>
            <a:off x="3582602" y="3052790"/>
            <a:ext cx="11122796" cy="878582"/>
          </a:xfrm>
          <a:prstGeom prst="rect">
            <a:avLst/>
          </a:prstGeom>
        </p:spPr>
        <p:txBody>
          <a:bodyPr lIns="0" tIns="0" rIns="0" bIns="0" rtlCol="0" anchor="t">
            <a:spAutoFit/>
          </a:bodyPr>
          <a:lstStyle/>
          <a:p>
            <a:pPr algn="ctr">
              <a:lnSpc>
                <a:spcPts val="3509"/>
              </a:lnSpc>
            </a:pPr>
            <a:r>
              <a:rPr lang="en-US" sz="2506">
                <a:solidFill>
                  <a:srgbClr val="000000"/>
                </a:solidFill>
                <a:latin typeface="DG Jory"/>
                <a:ea typeface="DG Jory"/>
                <a:cs typeface="DG Jory"/>
                <a:sym typeface="DG Jory"/>
              </a:rPr>
              <a:t>Multivariate regression uses multiple predictor variables to forecast the target variable, capturing complex relationships in the data.</a:t>
            </a:r>
          </a:p>
        </p:txBody>
      </p:sp>
      <p:sp>
        <p:nvSpPr>
          <p:cNvPr id="18" name="TextBox 18"/>
          <p:cNvSpPr txBox="1"/>
          <p:nvPr/>
        </p:nvSpPr>
        <p:spPr>
          <a:xfrm>
            <a:off x="6486578" y="550589"/>
            <a:ext cx="6027748" cy="748598"/>
          </a:xfrm>
          <a:prstGeom prst="rect">
            <a:avLst/>
          </a:prstGeom>
        </p:spPr>
        <p:txBody>
          <a:bodyPr lIns="0" tIns="0" rIns="0" bIns="0" rtlCol="0" anchor="t">
            <a:spAutoFit/>
          </a:bodyPr>
          <a:lstStyle/>
          <a:p>
            <a:pPr algn="ctr">
              <a:lnSpc>
                <a:spcPts val="5917"/>
              </a:lnSpc>
            </a:pPr>
            <a:r>
              <a:rPr lang="en-US" sz="4930">
                <a:solidFill>
                  <a:srgbClr val="000000"/>
                </a:solidFill>
                <a:latin typeface="League Spartan"/>
                <a:ea typeface="League Spartan"/>
                <a:cs typeface="League Spartan"/>
                <a:sym typeface="League Spartan"/>
              </a:rPr>
              <a:t>METHODOLOGY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548</Words>
  <Application>Microsoft Office PowerPoint</Application>
  <PresentationFormat>Custom</PresentationFormat>
  <Paragraphs>105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League Spartan</vt:lpstr>
      <vt:lpstr>Calibri</vt:lpstr>
      <vt:lpstr>Arial</vt:lpstr>
      <vt:lpstr>Montserrat Classic</vt:lpstr>
      <vt:lpstr>DG Jory</vt:lpstr>
      <vt:lpstr>Montserrat Classic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White Minimalist Project Presentation</dc:title>
  <cp:lastModifiedBy>Shriya R</cp:lastModifiedBy>
  <cp:revision>3</cp:revision>
  <dcterms:created xsi:type="dcterms:W3CDTF">2006-08-16T00:00:00Z</dcterms:created>
  <dcterms:modified xsi:type="dcterms:W3CDTF">2024-12-26T14:28:06Z</dcterms:modified>
  <dc:identifier>DAGaUYaGeFo</dc:identifier>
</cp:coreProperties>
</file>