
<file path=[Content_Types].xml><?xml version="1.0" encoding="utf-8"?>
<Types xmlns="http://schemas.openxmlformats.org/package/2006/content-types">
  <Default Extension="PhpPresentationReaderPpt2007BkgDOHoNk" ContentType="application/octet-stream"/>
  <Default Extension="PhpPresentationReaderPpt2007BkgdPJiok" ContentType="application/octet-stream"/>
  <Default Extension="PhpPresentationReaderPpt2007Bkgfochjk" ContentType="application/octet-stream"/>
  <Default Extension="PhpPresentationReaderPpt2007BkghgNCbk" ContentType="application/octet-stream"/>
  <Default Extension="PhpPresentationReaderPpt2007BkgjBibhk" ContentType="application/octet-stream"/>
  <Default Extension="PhpPresentationReaderPpt2007BkgjLIADk" ContentType="application/octet-stream"/>
  <Default Extension="PhpPresentationReaderPpt2007BkgKmAEmk" ContentType="application/octet-stream"/>
  <Default Extension="PhpPresentationReaderPpt2007BkglnLaek" ContentType="application/octet-stream"/>
  <Default Extension="PhpPresentationReaderPpt2007BkgPJJnLk" ContentType="application/octet-stream"/>
  <Default Extension="PhpPresentationReaderPpt2007BkgPjkIJk" ContentType="application/octet-stream"/>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70" r:id="rId5"/>
    <p:sldId id="271" r:id="rId6"/>
    <p:sldId id="261" r:id="rId7"/>
    <p:sldId id="276" r:id="rId8"/>
    <p:sldId id="275" r:id="rId9"/>
    <p:sldId id="268" r:id="rId10"/>
    <p:sldId id="277" r:id="rId11"/>
    <p:sldId id="266" r:id="rId12"/>
    <p:sldId id="269" r:id="rId13"/>
    <p:sldId id="273" r:id="rId14"/>
    <p:sldId id="274" r:id="rId15"/>
    <p:sldId id="265" r:id="rId16"/>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hpPresentationReaderPpt2007BkgjLIADk"/><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hpPresentationReaderPpt2007BkgdPJiok"/><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hpPresentationReaderPpt2007BkgDOHoNk"/><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hpPresentationReaderPpt2007BkglnLaek"/><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hpPresentationReaderPpt2007BkgPjkIJk"/><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hpPresentationReaderPpt2007BkgPJJnLk"/><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hpPresentationReaderPpt2007BkgDOHoNk"/><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hpPresentationReaderPpt2007BkghgNCbk"/><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hpPresentationReaderPpt2007BkglnLaek"/><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hpPresentationReaderPpt2007BkgjBibhk"/><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hpPresentationReaderPpt2007Bkgfochjk"/><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hpPresentationReaderPpt2007BkgKmAEmk"/><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APTION_ONLY_1_1_1">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_TITLE_AND_DESCRIPTION_1_3">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_1_1_2_1">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_AND_BODY">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_ONLY">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APTION_ONLY_3">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_TITLE_AND_DESCRIPTION_1_1_3">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_1_1">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_TITLE_AND_DESCRIPTION_1">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_TITLE_AND_DESCRIPTION_1_1">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APTION_ONLY_1">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1633"/>
        </a:solidFill>
        <a:effectLst/>
      </p:bgPr>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423467819" r:id="rId1"/>
    <p:sldLayoutId id="2423467820" r:id="rId2"/>
    <p:sldLayoutId id="2423467821" r:id="rId3"/>
    <p:sldLayoutId id="2423467822" r:id="rId4"/>
    <p:sldLayoutId id="2423467823" r:id="rId5"/>
    <p:sldLayoutId id="2423467824" r:id="rId6"/>
    <p:sldLayoutId id="2423467825" r:id="rId7"/>
    <p:sldLayoutId id="2423467826" r:id="rId8"/>
    <p:sldLayoutId id="2423467827" r:id="rId9"/>
    <p:sldLayoutId id="2423467828" r:id="rId10"/>
    <p:sldLayoutId id="2423467829" r:id="rId11"/>
    <p:sldLayoutId id="2423467830" r:id="rId12"/>
  </p:sldLayoutIdLst>
  <p:txStyles>
    <p:title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titleStyle>
    <p:body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bodyStyle>
    <p:other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543050"/>
          <a:ext cx="8229600" cy="3257550"/>
          <a:chOff x="914400" y="1543050"/>
          <a:chExt cx="8229600" cy="3257550"/>
        </a:xfrm>
      </p:grpSpPr>
      <p:sp>
        <p:nvSpPr>
          <p:cNvPr id="2" name="TextBox 1"/>
          <p:cNvSpPr txBox="1"/>
          <p:nvPr/>
        </p:nvSpPr>
        <p:spPr>
          <a:xfrm>
            <a:off x="899592" y="912412"/>
            <a:ext cx="6480720" cy="1169551"/>
          </a:xfrm>
          <a:prstGeom prst="rect">
            <a:avLst/>
          </a:prstGeom>
          <a:noFill/>
        </p:spPr>
        <p:txBody>
          <a:bodyPr vert="horz" wrap="square" lIns="91440" tIns="45720" rIns="91440" bIns="45720" rtlCol="0" anchor="t" anchorCtr="0">
            <a:spAutoFit/>
          </a:bodyPr>
          <a:lstStyle/>
          <a:p>
            <a:pPr marL="0" marR="0" lvl="0" indent="0" algn="ctr" rtl="0" fontAlgn="t">
              <a:lnSpc>
                <a:spcPct val="100000"/>
              </a:lnSpc>
              <a:spcBef>
                <a:spcPts val="0"/>
              </a:spcBef>
              <a:spcAft>
                <a:spcPts val="0"/>
              </a:spcAft>
            </a:pPr>
            <a:r>
              <a:rPr lang="en-US" sz="3500" b="1" u="none" strike="noStrike" cap="none" spc="0" dirty="0">
                <a:solidFill>
                  <a:srgbClr val="FFFFFF">
                    <a:alpha val="100000"/>
                  </a:srgbClr>
                </a:solidFill>
                <a:latin typeface="Calibri"/>
              </a:rPr>
              <a:t>Future Cart: AI-Driven Demand Prediction for Smarter Retail</a:t>
            </a:r>
          </a:p>
        </p:txBody>
      </p:sp>
      <p:sp>
        <p:nvSpPr>
          <p:cNvPr id="3" name="TextBox 2"/>
          <p:cNvSpPr txBox="1"/>
          <p:nvPr/>
        </p:nvSpPr>
        <p:spPr>
          <a:xfrm>
            <a:off x="3491880" y="2081963"/>
            <a:ext cx="3744416" cy="523220"/>
          </a:xfrm>
          <a:prstGeom prst="rect">
            <a:avLst/>
          </a:prstGeom>
          <a:noFill/>
        </p:spPr>
        <p:txBody>
          <a:bodyPr vert="horz" wrap="square" lIns="91440" tIns="45720" rIns="91440" bIns="45720" rtlCol="0" anchor="t" anchorCtr="0">
            <a:spAutoFit/>
          </a:bodyPr>
          <a:lstStyle/>
          <a:p>
            <a:pPr marL="0" marR="0" lvl="0" indent="0" algn="ctr" rtl="0" fontAlgn="t">
              <a:lnSpc>
                <a:spcPct val="100000"/>
              </a:lnSpc>
              <a:spcBef>
                <a:spcPts val="0"/>
              </a:spcBef>
              <a:spcAft>
                <a:spcPts val="0"/>
              </a:spcAft>
            </a:pPr>
            <a:r>
              <a:rPr lang="en-US" sz="1400" b="1" u="none" strike="noStrike" cap="none" spc="0" dirty="0">
                <a:solidFill>
                  <a:srgbClr val="FFC000"/>
                </a:solidFill>
                <a:latin typeface="Calibri"/>
              </a:rPr>
              <a:t>- Enhancing E-Commerce through Effective Demand Forecasting</a:t>
            </a:r>
          </a:p>
        </p:txBody>
      </p:sp>
      <p:sp>
        <p:nvSpPr>
          <p:cNvPr id="4" name="TextBox 3">
            <a:extLst>
              <a:ext uri="{FF2B5EF4-FFF2-40B4-BE49-F238E27FC236}">
                <a16:creationId xmlns:a16="http://schemas.microsoft.com/office/drawing/2014/main" id="{260EFF16-5138-CBAD-29D9-7D380F3BD027}"/>
              </a:ext>
            </a:extLst>
          </p:cNvPr>
          <p:cNvSpPr txBox="1"/>
          <p:nvPr/>
        </p:nvSpPr>
        <p:spPr>
          <a:xfrm>
            <a:off x="4175956" y="3116164"/>
            <a:ext cx="3240360" cy="523220"/>
          </a:xfrm>
          <a:prstGeom prst="rect">
            <a:avLst/>
          </a:prstGeom>
          <a:noFill/>
        </p:spPr>
        <p:txBody>
          <a:bodyPr wrap="square" rtlCol="0">
            <a:spAutoFit/>
          </a:bodyPr>
          <a:lstStyle/>
          <a:p>
            <a:r>
              <a:rPr lang="en-IN" sz="2800" dirty="0">
                <a:solidFill>
                  <a:schemeClr val="tx2">
                    <a:lumMod val="75000"/>
                  </a:schemeClr>
                </a:solidFill>
              </a:rPr>
              <a:t>Presented By</a:t>
            </a:r>
            <a:r>
              <a:rPr lang="en-IN" sz="2400" dirty="0">
                <a:solidFill>
                  <a:schemeClr val="tx2">
                    <a:lumMod val="75000"/>
                  </a:schemeClr>
                </a:solidFill>
              </a:rPr>
              <a:t>:</a:t>
            </a:r>
          </a:p>
        </p:txBody>
      </p:sp>
      <p:sp>
        <p:nvSpPr>
          <p:cNvPr id="5" name="TextBox 4">
            <a:extLst>
              <a:ext uri="{FF2B5EF4-FFF2-40B4-BE49-F238E27FC236}">
                <a16:creationId xmlns:a16="http://schemas.microsoft.com/office/drawing/2014/main" id="{C786E612-BDFC-CB70-F5C5-D84CB9F1C4B8}"/>
              </a:ext>
            </a:extLst>
          </p:cNvPr>
          <p:cNvSpPr txBox="1"/>
          <p:nvPr/>
        </p:nvSpPr>
        <p:spPr>
          <a:xfrm>
            <a:off x="4572000" y="3572311"/>
            <a:ext cx="2448272" cy="1015663"/>
          </a:xfrm>
          <a:prstGeom prst="rect">
            <a:avLst/>
          </a:prstGeom>
          <a:noFill/>
        </p:spPr>
        <p:txBody>
          <a:bodyPr wrap="square" rtlCol="0">
            <a:spAutoFit/>
          </a:bodyPr>
          <a:lstStyle/>
          <a:p>
            <a:r>
              <a:rPr lang="en-IN" sz="2000" dirty="0">
                <a:solidFill>
                  <a:schemeClr val="bg1"/>
                </a:solidFill>
              </a:rPr>
              <a:t>Uday Sankar De</a:t>
            </a:r>
          </a:p>
          <a:p>
            <a:r>
              <a:rPr lang="en-IN" sz="2000" dirty="0">
                <a:solidFill>
                  <a:schemeClr val="bg1"/>
                </a:solidFill>
              </a:rPr>
              <a:t>Sasi Kaladhar</a:t>
            </a:r>
          </a:p>
          <a:p>
            <a:r>
              <a:rPr lang="en-IN" sz="2000" dirty="0">
                <a:solidFill>
                  <a:schemeClr val="bg1"/>
                </a:solidFill>
              </a:rPr>
              <a:t>Bharath Kumar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A495D3-8F46-C8B1-62AB-34FCC2A23FDF}"/>
              </a:ext>
            </a:extLst>
          </p:cNvPr>
          <p:cNvSpPr txBox="1"/>
          <p:nvPr/>
        </p:nvSpPr>
        <p:spPr>
          <a:xfrm>
            <a:off x="343843" y="663535"/>
            <a:ext cx="7056784" cy="3662541"/>
          </a:xfrm>
          <a:prstGeom prst="rect">
            <a:avLst/>
          </a:prstGeom>
          <a:noFill/>
        </p:spPr>
        <p:txBody>
          <a:bodyPr wrap="square" rtlCol="0">
            <a:spAutoFit/>
          </a:bodyPr>
          <a:lstStyle/>
          <a:p>
            <a:r>
              <a:rPr lang="en-US" sz="2200" b="1" dirty="0">
                <a:solidFill>
                  <a:srgbClr val="FFFF00"/>
                </a:solidFill>
              </a:rPr>
              <a:t>Key Insights:</a:t>
            </a:r>
          </a:p>
          <a:p>
            <a:endParaRPr lang="en-US" sz="1100" b="1" dirty="0">
              <a:solidFill>
                <a:schemeClr val="bg1"/>
              </a:solidFill>
            </a:endParaRPr>
          </a:p>
          <a:p>
            <a:pPr marL="342900" indent="-342900">
              <a:buFont typeface="+mj-lt"/>
              <a:buAutoNum type="arabicPeriod"/>
            </a:pPr>
            <a:r>
              <a:rPr lang="en-US" dirty="0">
                <a:solidFill>
                  <a:schemeClr val="bg1"/>
                </a:solidFill>
              </a:rPr>
              <a:t>The </a:t>
            </a:r>
            <a:r>
              <a:rPr lang="en-US" b="1" dirty="0">
                <a:solidFill>
                  <a:schemeClr val="accent1">
                    <a:lumMod val="75000"/>
                  </a:schemeClr>
                </a:solidFill>
              </a:rPr>
              <a:t>SARIMAX</a:t>
            </a:r>
            <a:r>
              <a:rPr lang="en-US" dirty="0">
                <a:solidFill>
                  <a:schemeClr val="bg1"/>
                </a:solidFill>
              </a:rPr>
              <a:t> model was used to forecast the </a:t>
            </a:r>
            <a:r>
              <a:rPr lang="en-US" b="1" dirty="0">
                <a:solidFill>
                  <a:schemeClr val="bg1"/>
                </a:solidFill>
              </a:rPr>
              <a:t>Quantity</a:t>
            </a:r>
            <a:r>
              <a:rPr lang="en-US" dirty="0">
                <a:solidFill>
                  <a:schemeClr val="bg1"/>
                </a:solidFill>
              </a:rPr>
              <a:t> for the next 3 months based on historical data.</a:t>
            </a:r>
          </a:p>
          <a:p>
            <a:pPr marL="342900" indent="-342900">
              <a:buFont typeface="+mj-lt"/>
              <a:buAutoNum type="arabicPeriod"/>
            </a:pPr>
            <a:r>
              <a:rPr lang="en-US" dirty="0">
                <a:solidFill>
                  <a:schemeClr val="bg1"/>
                </a:solidFill>
              </a:rPr>
              <a:t>The </a:t>
            </a:r>
            <a:r>
              <a:rPr lang="en-US" b="1" dirty="0">
                <a:solidFill>
                  <a:schemeClr val="bg1"/>
                </a:solidFill>
              </a:rPr>
              <a:t>green line</a:t>
            </a:r>
            <a:r>
              <a:rPr lang="en-US" dirty="0">
                <a:solidFill>
                  <a:schemeClr val="bg1"/>
                </a:solidFill>
              </a:rPr>
              <a:t> represents the actual observed data, which shows significant fluctuations and volatility.</a:t>
            </a:r>
          </a:p>
          <a:p>
            <a:pPr marL="342900" indent="-342900">
              <a:buFont typeface="+mj-lt"/>
              <a:buAutoNum type="arabicPeriod"/>
            </a:pPr>
            <a:r>
              <a:rPr lang="en-US" dirty="0">
                <a:solidFill>
                  <a:schemeClr val="bg1"/>
                </a:solidFill>
              </a:rPr>
              <a:t>The </a:t>
            </a:r>
            <a:r>
              <a:rPr lang="en-US" b="1" dirty="0">
                <a:solidFill>
                  <a:schemeClr val="bg1"/>
                </a:solidFill>
              </a:rPr>
              <a:t>red line</a:t>
            </a:r>
            <a:r>
              <a:rPr lang="en-US" dirty="0">
                <a:solidFill>
                  <a:schemeClr val="bg1"/>
                </a:solidFill>
              </a:rPr>
              <a:t> represents the forecasted values, indicating stabilization of future demand with reduced variability.</a:t>
            </a:r>
          </a:p>
          <a:p>
            <a:pPr marL="342900" indent="-342900">
              <a:buFont typeface="+mj-lt"/>
              <a:buAutoNum type="arabicPeriod"/>
            </a:pPr>
            <a:r>
              <a:rPr lang="en-US" dirty="0">
                <a:solidFill>
                  <a:schemeClr val="bg1"/>
                </a:solidFill>
              </a:rPr>
              <a:t>This forecast provides insights into expected trends and can assist in:</a:t>
            </a:r>
          </a:p>
          <a:p>
            <a:pPr marL="742950" lvl="1" indent="-285750">
              <a:buFont typeface="Arial" panose="020B0604020202020204" pitchFamily="34" charset="0"/>
              <a:buChar char="•"/>
            </a:pPr>
            <a:r>
              <a:rPr lang="en-US" b="1" dirty="0">
                <a:solidFill>
                  <a:schemeClr val="accent1">
                    <a:lumMod val="75000"/>
                  </a:schemeClr>
                </a:solidFill>
              </a:rPr>
              <a:t>Inventory Management</a:t>
            </a:r>
            <a:r>
              <a:rPr lang="en-US" dirty="0">
                <a:solidFill>
                  <a:schemeClr val="accent1">
                    <a:lumMod val="75000"/>
                  </a:schemeClr>
                </a:solidFill>
              </a:rPr>
              <a:t>: </a:t>
            </a:r>
            <a:r>
              <a:rPr lang="en-US" dirty="0">
                <a:solidFill>
                  <a:schemeClr val="bg1"/>
                </a:solidFill>
              </a:rPr>
              <a:t>Ensuring sufficient stock levels.</a:t>
            </a:r>
          </a:p>
          <a:p>
            <a:pPr marL="742950" lvl="1" indent="-285750">
              <a:buFont typeface="Arial" panose="020B0604020202020204" pitchFamily="34" charset="0"/>
              <a:buChar char="•"/>
            </a:pPr>
            <a:r>
              <a:rPr lang="en-US" b="1" dirty="0">
                <a:solidFill>
                  <a:schemeClr val="accent1">
                    <a:lumMod val="75000"/>
                  </a:schemeClr>
                </a:solidFill>
              </a:rPr>
              <a:t>Operational Planning</a:t>
            </a:r>
            <a:r>
              <a:rPr lang="en-US" dirty="0">
                <a:solidFill>
                  <a:schemeClr val="accent1">
                    <a:lumMod val="75000"/>
                  </a:schemeClr>
                </a:solidFill>
              </a:rPr>
              <a:t>: </a:t>
            </a:r>
            <a:r>
              <a:rPr lang="en-US" dirty="0">
                <a:solidFill>
                  <a:schemeClr val="bg1"/>
                </a:solidFill>
              </a:rPr>
              <a:t>Preparing for stable demand.</a:t>
            </a:r>
          </a:p>
          <a:p>
            <a:pPr marL="742950" lvl="1" indent="-285750">
              <a:buFont typeface="Arial" panose="020B0604020202020204" pitchFamily="34" charset="0"/>
              <a:buChar char="•"/>
            </a:pPr>
            <a:r>
              <a:rPr lang="en-US" b="1" dirty="0">
                <a:solidFill>
                  <a:schemeClr val="accent1">
                    <a:lumMod val="75000"/>
                  </a:schemeClr>
                </a:solidFill>
              </a:rPr>
              <a:t>Marketing Efficiency</a:t>
            </a:r>
            <a:r>
              <a:rPr lang="en-US" dirty="0">
                <a:solidFill>
                  <a:schemeClr val="accent1">
                    <a:lumMod val="75000"/>
                  </a:schemeClr>
                </a:solidFill>
              </a:rPr>
              <a:t>: </a:t>
            </a:r>
            <a:r>
              <a:rPr lang="en-US" dirty="0">
                <a:solidFill>
                  <a:schemeClr val="bg1"/>
                </a:solidFill>
              </a:rPr>
              <a:t>Targeting campaigns to optimize sales.</a:t>
            </a:r>
          </a:p>
          <a:p>
            <a:endParaRPr lang="en-IN" dirty="0"/>
          </a:p>
        </p:txBody>
      </p:sp>
      <p:sp>
        <p:nvSpPr>
          <p:cNvPr id="3" name="TextBox 2">
            <a:extLst>
              <a:ext uri="{FF2B5EF4-FFF2-40B4-BE49-F238E27FC236}">
                <a16:creationId xmlns:a16="http://schemas.microsoft.com/office/drawing/2014/main" id="{4DE07635-E9FE-FEEA-DC05-AA5BA5C27D7A}"/>
              </a:ext>
            </a:extLst>
          </p:cNvPr>
          <p:cNvSpPr txBox="1"/>
          <p:nvPr/>
        </p:nvSpPr>
        <p:spPr>
          <a:xfrm>
            <a:off x="323528" y="51470"/>
            <a:ext cx="8064896" cy="553998"/>
          </a:xfrm>
          <a:prstGeom prst="rect">
            <a:avLst/>
          </a:prstGeom>
          <a:noFill/>
        </p:spPr>
        <p:txBody>
          <a:bodyPr wrap="square" rtlCol="0">
            <a:spAutoFit/>
          </a:bodyPr>
          <a:lstStyle/>
          <a:p>
            <a:r>
              <a:rPr lang="en-US" sz="3000" b="1" u="none" strike="noStrike" cap="none" spc="0" dirty="0">
                <a:solidFill>
                  <a:srgbClr val="FFAB40">
                    <a:alpha val="100000"/>
                  </a:srgbClr>
                </a:solidFill>
                <a:latin typeface="Calibri"/>
              </a:rPr>
              <a:t>SARIMAX Model Forecast for demand Prediction</a:t>
            </a:r>
            <a:endParaRPr lang="en-IN" sz="3000" dirty="0"/>
          </a:p>
        </p:txBody>
      </p:sp>
    </p:spTree>
    <p:extLst>
      <p:ext uri="{BB962C8B-B14F-4D97-AF65-F5344CB8AC3E}">
        <p14:creationId xmlns:p14="http://schemas.microsoft.com/office/powerpoint/2010/main" val="3401068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1D16A7CD-477C-AE57-1D41-B5B5A9C3A6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4554"/>
            <a:ext cx="9144000" cy="4855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632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FD735B-54AA-5CD6-2D90-63FDAB18149D}"/>
              </a:ext>
            </a:extLst>
          </p:cNvPr>
          <p:cNvSpPr txBox="1"/>
          <p:nvPr/>
        </p:nvSpPr>
        <p:spPr>
          <a:xfrm>
            <a:off x="899592" y="915566"/>
            <a:ext cx="6840760" cy="2862322"/>
          </a:xfrm>
          <a:prstGeom prst="rect">
            <a:avLst/>
          </a:prstGeom>
          <a:noFill/>
        </p:spPr>
        <p:txBody>
          <a:bodyPr wrap="square">
            <a:spAutoFit/>
          </a:bodyPr>
          <a:lstStyle/>
          <a:p>
            <a:pPr marL="285750" indent="-285750">
              <a:buFont typeface="Wingdings" panose="05000000000000000000" pitchFamily="2" charset="2"/>
              <a:buChar char="ü"/>
            </a:pPr>
            <a:r>
              <a:rPr lang="en-US" dirty="0">
                <a:solidFill>
                  <a:schemeClr val="bg1"/>
                </a:solidFill>
              </a:rPr>
              <a:t>This slide visualizes and compares the performance of our best model in predicting actual values.</a:t>
            </a:r>
          </a:p>
          <a:p>
            <a:pPr marL="285750" indent="-285750">
              <a:buFont typeface="Wingdings" panose="05000000000000000000" pitchFamily="2" charset="2"/>
              <a:buChar char="ü"/>
            </a:pPr>
            <a:endParaRPr lang="en-US" dirty="0">
              <a:solidFill>
                <a:schemeClr val="bg1"/>
              </a:solidFill>
            </a:endParaRPr>
          </a:p>
          <a:p>
            <a:pPr marL="285750" indent="-285750">
              <a:buFont typeface="Wingdings" panose="05000000000000000000" pitchFamily="2" charset="2"/>
              <a:buChar char="ü"/>
            </a:pPr>
            <a:r>
              <a:rPr lang="en-US" dirty="0">
                <a:solidFill>
                  <a:schemeClr val="bg1"/>
                </a:solidFill>
              </a:rPr>
              <a:t>The line chart shows the comparison between the actual values (blue line) and the predicted values (orange line) generated by our best model.	</a:t>
            </a:r>
          </a:p>
          <a:p>
            <a:endParaRPr lang="en-US" dirty="0">
              <a:solidFill>
                <a:schemeClr val="bg1"/>
              </a:solidFill>
            </a:endParaRPr>
          </a:p>
          <a:p>
            <a:pPr marL="285750" indent="-285750">
              <a:buFont typeface="Wingdings" panose="05000000000000000000" pitchFamily="2" charset="2"/>
              <a:buChar char="ü"/>
            </a:pPr>
            <a:r>
              <a:rPr lang="en-US" dirty="0">
                <a:solidFill>
                  <a:schemeClr val="bg1"/>
                </a:solidFill>
              </a:rPr>
              <a:t>The x-axis likely represents the time period or some other independent variable, while the y-axis represents the quantity or target variable.</a:t>
            </a:r>
            <a:endParaRPr lang="en-US" b="1" dirty="0">
              <a:solidFill>
                <a:schemeClr val="bg1"/>
              </a:solidFill>
            </a:endParaRPr>
          </a:p>
        </p:txBody>
      </p:sp>
      <p:sp>
        <p:nvSpPr>
          <p:cNvPr id="2" name="TextBox 1">
            <a:extLst>
              <a:ext uri="{FF2B5EF4-FFF2-40B4-BE49-F238E27FC236}">
                <a16:creationId xmlns:a16="http://schemas.microsoft.com/office/drawing/2014/main" id="{F4EA2E3B-1A36-1F98-0D14-180027419F0E}"/>
              </a:ext>
            </a:extLst>
          </p:cNvPr>
          <p:cNvSpPr txBox="1"/>
          <p:nvPr/>
        </p:nvSpPr>
        <p:spPr>
          <a:xfrm>
            <a:off x="179512" y="123478"/>
            <a:ext cx="6480720" cy="553998"/>
          </a:xfrm>
          <a:prstGeom prst="rect">
            <a:avLst/>
          </a:prstGeom>
          <a:noFill/>
        </p:spPr>
        <p:txBody>
          <a:bodyPr wrap="square" rtlCol="0">
            <a:spAutoFit/>
          </a:bodyPr>
          <a:lstStyle/>
          <a:p>
            <a:r>
              <a:rPr lang="en-US" sz="3000" b="1" u="none" strike="noStrike" cap="none" spc="0" dirty="0">
                <a:solidFill>
                  <a:srgbClr val="FFAB40">
                    <a:alpha val="100000"/>
                  </a:srgbClr>
                </a:solidFill>
                <a:latin typeface="Calibri"/>
              </a:rPr>
              <a:t>Best Model: Actual vs Predicted Values</a:t>
            </a:r>
            <a:endParaRPr lang="en-IN" sz="3000" dirty="0"/>
          </a:p>
        </p:txBody>
      </p:sp>
    </p:spTree>
    <p:extLst>
      <p:ext uri="{BB962C8B-B14F-4D97-AF65-F5344CB8AC3E}">
        <p14:creationId xmlns:p14="http://schemas.microsoft.com/office/powerpoint/2010/main" val="1102956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AB70F1-4653-DB2C-0273-D043D7642238}"/>
              </a:ext>
            </a:extLst>
          </p:cNvPr>
          <p:cNvSpPr txBox="1"/>
          <p:nvPr/>
        </p:nvSpPr>
        <p:spPr>
          <a:xfrm>
            <a:off x="323528" y="267494"/>
            <a:ext cx="4752528" cy="707886"/>
          </a:xfrm>
          <a:prstGeom prst="rect">
            <a:avLst/>
          </a:prstGeom>
          <a:noFill/>
        </p:spPr>
        <p:txBody>
          <a:bodyPr wrap="square" rtlCol="0">
            <a:spAutoFit/>
          </a:bodyPr>
          <a:lstStyle/>
          <a:p>
            <a:r>
              <a:rPr lang="en-US" sz="4000" b="1" u="none" strike="noStrike" cap="none" spc="0" dirty="0">
                <a:solidFill>
                  <a:srgbClr val="FFAB40">
                    <a:alpha val="100000"/>
                  </a:srgbClr>
                </a:solidFill>
                <a:latin typeface="Calibri"/>
              </a:rPr>
              <a:t>Conclusion</a:t>
            </a:r>
            <a:endParaRPr lang="en-IN" sz="4000" dirty="0"/>
          </a:p>
        </p:txBody>
      </p:sp>
      <p:sp>
        <p:nvSpPr>
          <p:cNvPr id="3" name="TextBox 2">
            <a:extLst>
              <a:ext uri="{FF2B5EF4-FFF2-40B4-BE49-F238E27FC236}">
                <a16:creationId xmlns:a16="http://schemas.microsoft.com/office/drawing/2014/main" id="{51EB34CE-CB46-6E28-A590-670E06E533E6}"/>
              </a:ext>
            </a:extLst>
          </p:cNvPr>
          <p:cNvSpPr txBox="1"/>
          <p:nvPr/>
        </p:nvSpPr>
        <p:spPr>
          <a:xfrm>
            <a:off x="827584" y="1240616"/>
            <a:ext cx="7344816" cy="2662267"/>
          </a:xfrm>
          <a:prstGeom prst="rect">
            <a:avLst/>
          </a:prstGeom>
          <a:noFill/>
        </p:spPr>
        <p:txBody>
          <a:bodyPr wrap="square" rtlCol="0">
            <a:spAutoFit/>
          </a:bodyPr>
          <a:lstStyle/>
          <a:p>
            <a:pPr marL="285750" indent="-285750">
              <a:buFont typeface="Wingdings" panose="05000000000000000000" pitchFamily="2" charset="2"/>
              <a:buChar char="§"/>
            </a:pPr>
            <a:r>
              <a:rPr lang="en-US" i="0" dirty="0">
                <a:solidFill>
                  <a:srgbClr val="FFFFFF"/>
                </a:solidFill>
                <a:effectLst/>
                <a:latin typeface="+mj-lt"/>
                <a:ea typeface="Yu Gothic UI Semilight" panose="020B0400000000000000" pitchFamily="34" charset="-128"/>
              </a:rPr>
              <a:t>Here , by using the SARIMAX model </a:t>
            </a:r>
            <a:r>
              <a:rPr lang="en-US" dirty="0">
                <a:solidFill>
                  <a:srgbClr val="FFFFFF"/>
                </a:solidFill>
                <a:latin typeface="+mj-lt"/>
                <a:ea typeface="Yu Gothic UI Semilight" panose="020B0400000000000000" pitchFamily="34" charset="-128"/>
              </a:rPr>
              <a:t>I</a:t>
            </a:r>
            <a:r>
              <a:rPr lang="en-US" i="0" dirty="0">
                <a:solidFill>
                  <a:srgbClr val="FFFFFF"/>
                </a:solidFill>
                <a:effectLst/>
                <a:latin typeface="+mj-lt"/>
                <a:ea typeface="Yu Gothic UI Semilight" panose="020B0400000000000000" pitchFamily="34" charset="-128"/>
              </a:rPr>
              <a:t> have forecasted the next six months data. Here in the above plot we can observe the forecasted sales plot.</a:t>
            </a:r>
            <a:endParaRPr lang="en-US" dirty="0">
              <a:solidFill>
                <a:srgbClr val="FFFFFF"/>
              </a:solidFill>
              <a:latin typeface="+mj-lt"/>
              <a:ea typeface="Yu Gothic UI Semilight" panose="020B0400000000000000" pitchFamily="34" charset="-128"/>
            </a:endParaRPr>
          </a:p>
          <a:p>
            <a:pPr marL="171450" indent="-171450">
              <a:buFont typeface="Wingdings" panose="05000000000000000000" pitchFamily="2" charset="2"/>
              <a:buChar char="§"/>
            </a:pPr>
            <a:endParaRPr lang="en-US" sz="1100" i="0" dirty="0">
              <a:solidFill>
                <a:srgbClr val="FFFFFF"/>
              </a:solidFill>
              <a:effectLst/>
              <a:latin typeface="+mj-lt"/>
              <a:ea typeface="Yu Gothic UI Semilight" panose="020B0400000000000000" pitchFamily="34" charset="-128"/>
            </a:endParaRPr>
          </a:p>
          <a:p>
            <a:pPr marL="285750" indent="-285750">
              <a:buFont typeface="Wingdings" panose="05000000000000000000" pitchFamily="2" charset="2"/>
              <a:buChar char="§"/>
            </a:pPr>
            <a:r>
              <a:rPr lang="en-US" b="0" i="0" dirty="0">
                <a:solidFill>
                  <a:srgbClr val="FFFFFF"/>
                </a:solidFill>
                <a:effectLst/>
                <a:latin typeface="+mj-lt"/>
                <a:ea typeface="Yu Gothic UI Semilight" panose="020B0400000000000000" pitchFamily="34" charset="-128"/>
              </a:rPr>
              <a:t>The red line represents the SARIMAX model's forecast for the next three months. This projection is based on historical patterns and trends observed in the input data.</a:t>
            </a:r>
          </a:p>
          <a:p>
            <a:pPr marL="171450" indent="-171450">
              <a:buFont typeface="Wingdings" panose="05000000000000000000" pitchFamily="2" charset="2"/>
              <a:buChar char="§"/>
            </a:pPr>
            <a:endParaRPr lang="en-US" sz="1200" b="0" i="0" dirty="0">
              <a:solidFill>
                <a:srgbClr val="FFFFFF"/>
              </a:solidFill>
              <a:effectLst/>
              <a:latin typeface="+mj-lt"/>
              <a:ea typeface="Yu Gothic UI Semilight" panose="020B0400000000000000" pitchFamily="34" charset="-128"/>
            </a:endParaRPr>
          </a:p>
          <a:p>
            <a:pPr marL="285750" indent="-285750">
              <a:buFont typeface="Wingdings" panose="05000000000000000000" pitchFamily="2" charset="2"/>
              <a:buChar char="§"/>
            </a:pPr>
            <a:r>
              <a:rPr lang="en-US" b="0" i="0" dirty="0">
                <a:solidFill>
                  <a:srgbClr val="FFFFFF"/>
                </a:solidFill>
                <a:effectLst/>
                <a:latin typeface="+mj-lt"/>
                <a:ea typeface="Yu Gothic UI Semilight" panose="020B0400000000000000" pitchFamily="34" charset="-128"/>
              </a:rPr>
              <a:t>The x-axis is formatted to show calendar months, making it easy                   to interpret the temporal progression of both the historical data and the forecast</a:t>
            </a:r>
            <a:r>
              <a:rPr lang="en-US" b="0" i="0" dirty="0">
                <a:solidFill>
                  <a:srgbClr val="FFFFFF"/>
                </a:solidFill>
                <a:effectLst/>
                <a:latin typeface="Yu Gothic UI Semilight" panose="020B0400000000000000" pitchFamily="34" charset="-128"/>
                <a:ea typeface="Yu Gothic UI Semilight" panose="020B0400000000000000" pitchFamily="34" charset="-128"/>
              </a:rPr>
              <a:t>.</a:t>
            </a:r>
          </a:p>
        </p:txBody>
      </p:sp>
    </p:spTree>
    <p:extLst>
      <p:ext uri="{BB962C8B-B14F-4D97-AF65-F5344CB8AC3E}">
        <p14:creationId xmlns:p14="http://schemas.microsoft.com/office/powerpoint/2010/main" val="816288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38F7C1-C5EC-073A-D985-C37730B8EBAA}"/>
              </a:ext>
            </a:extLst>
          </p:cNvPr>
          <p:cNvSpPr txBox="1"/>
          <p:nvPr/>
        </p:nvSpPr>
        <p:spPr>
          <a:xfrm>
            <a:off x="1043608" y="1563638"/>
            <a:ext cx="6624736" cy="2585323"/>
          </a:xfrm>
          <a:prstGeom prst="rect">
            <a:avLst/>
          </a:prstGeom>
          <a:noFill/>
        </p:spPr>
        <p:txBody>
          <a:bodyPr wrap="square" rtlCol="0">
            <a:spAutoFit/>
          </a:bodyPr>
          <a:lstStyle/>
          <a:p>
            <a:pPr marL="285750" indent="-285750" algn="l">
              <a:buFont typeface="Wingdings" panose="05000000000000000000" pitchFamily="2" charset="2"/>
              <a:buChar char="§"/>
            </a:pPr>
            <a:r>
              <a:rPr lang="en-US" b="0" i="0" dirty="0">
                <a:solidFill>
                  <a:srgbClr val="FFFFFF"/>
                </a:solidFill>
                <a:effectLst/>
                <a:latin typeface="+mj-lt"/>
                <a:ea typeface="Yu Gothic UI Semilight" panose="020B0400000000000000" pitchFamily="34" charset="-128"/>
              </a:rPr>
              <a:t>The y-axis represents the predicted values of Quantity. The red forecast line allows stakeholders to understand expected changes or trends over the forecast period.</a:t>
            </a:r>
          </a:p>
          <a:p>
            <a:pPr marL="285750" indent="-285750" algn="l">
              <a:buFont typeface="Wingdings" panose="05000000000000000000" pitchFamily="2" charset="2"/>
              <a:buChar char="§"/>
            </a:pPr>
            <a:endParaRPr lang="en-US" b="0" i="0" dirty="0">
              <a:solidFill>
                <a:srgbClr val="FFFFFF"/>
              </a:solidFill>
              <a:effectLst/>
              <a:latin typeface="+mj-lt"/>
              <a:ea typeface="Yu Gothic UI Semilight" panose="020B0400000000000000" pitchFamily="34" charset="-128"/>
            </a:endParaRPr>
          </a:p>
          <a:p>
            <a:pPr marL="285750" indent="-285750">
              <a:buFont typeface="Wingdings" panose="05000000000000000000" pitchFamily="2" charset="2"/>
              <a:buChar char="§"/>
            </a:pPr>
            <a:r>
              <a:rPr lang="en-US" b="0" i="0" dirty="0">
                <a:solidFill>
                  <a:srgbClr val="FFFFFF"/>
                </a:solidFill>
                <a:effectLst/>
                <a:latin typeface="+mj-lt"/>
                <a:ea typeface="Yu Gothic UI Semilight" panose="020B0400000000000000" pitchFamily="34" charset="-128"/>
              </a:rPr>
              <a:t>The forecast highlights potential growth, decline, or stability in   Quantity over the next three months, enabling data-driven decision-making and planning. Any sharp increases or decreases in the forecast can</a:t>
            </a:r>
            <a:r>
              <a:rPr lang="en-US" dirty="0">
                <a:solidFill>
                  <a:srgbClr val="FFFFFF"/>
                </a:solidFill>
                <a:latin typeface="+mj-lt"/>
                <a:ea typeface="Yu Gothic UI Semilight" panose="020B0400000000000000" pitchFamily="34" charset="-128"/>
              </a:rPr>
              <a:t> </a:t>
            </a:r>
            <a:r>
              <a:rPr lang="en-US" b="0" i="0" dirty="0">
                <a:solidFill>
                  <a:srgbClr val="FFFFFF"/>
                </a:solidFill>
                <a:effectLst/>
                <a:latin typeface="+mj-lt"/>
                <a:ea typeface="Yu Gothic UI Semilight" panose="020B0400000000000000" pitchFamily="34" charset="-128"/>
              </a:rPr>
              <a:t>signal significant shifts in underlying factors</a:t>
            </a:r>
            <a:r>
              <a:rPr lang="en-US" b="0" i="0" dirty="0">
                <a:solidFill>
                  <a:srgbClr val="FFFFFF"/>
                </a:solidFill>
                <a:effectLst/>
                <a:latin typeface="+mj-lt"/>
              </a:rPr>
              <a:t>.</a:t>
            </a:r>
          </a:p>
          <a:p>
            <a:pPr marL="285750" indent="-285750">
              <a:buFont typeface="Wingdings" panose="05000000000000000000" pitchFamily="2" charset="2"/>
              <a:buChar char="§"/>
            </a:pPr>
            <a:endParaRPr lang="en-US" b="0" i="0" dirty="0">
              <a:solidFill>
                <a:srgbClr val="FFFFFF"/>
              </a:solidFill>
              <a:effectLst/>
              <a:latin typeface="+mj-lt"/>
            </a:endParaRPr>
          </a:p>
        </p:txBody>
      </p:sp>
    </p:spTree>
    <p:extLst>
      <p:ext uri="{BB962C8B-B14F-4D97-AF65-F5344CB8AC3E}">
        <p14:creationId xmlns:p14="http://schemas.microsoft.com/office/powerpoint/2010/main" val="2893690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1828800" y="1028700"/>
          <a:ext cx="7315200" cy="3581400"/>
          <a:chOff x="1828800" y="1028700"/>
          <a:chExt cx="7315200" cy="3581400"/>
        </a:xfrm>
      </p:grpSpPr>
      <p:sp>
        <p:nvSpPr>
          <p:cNvPr id="2" name="TextBox 1"/>
          <p:cNvSpPr txBox="1"/>
          <p:nvPr/>
        </p:nvSpPr>
        <p:spPr>
          <a:xfrm>
            <a:off x="1691680" y="1707654"/>
            <a:ext cx="5486400" cy="1446550"/>
          </a:xfrm>
          <a:prstGeom prst="rect">
            <a:avLst/>
          </a:prstGeom>
          <a:noFill/>
        </p:spPr>
        <p:txBody>
          <a:bodyPr vert="horz" lIns="91440" tIns="45720" rIns="91440" bIns="45720" rtlCol="0" anchor="t" anchorCtr="0">
            <a:spAutoFit/>
          </a:bodyPr>
          <a:lstStyle/>
          <a:p>
            <a:pPr algn="ctr" fontAlgn="t"/>
            <a:r>
              <a:rPr lang="en-US" sz="8000" b="1" u="none" strike="noStrike" cap="none" spc="0" dirty="0">
                <a:solidFill>
                  <a:schemeClr val="accent1"/>
                </a:solidFill>
                <a:latin typeface="Calibri"/>
              </a:rPr>
              <a:t>Thank</a:t>
            </a:r>
            <a:r>
              <a:rPr lang="en-US" sz="8800" b="1" u="none" strike="noStrike" cap="none" spc="0" dirty="0">
                <a:solidFill>
                  <a:schemeClr val="accent1"/>
                </a:solidFill>
                <a:latin typeface="Calibri"/>
              </a:rPr>
              <a:t> You!</a:t>
            </a:r>
            <a:endParaRPr lang="en-IN" sz="8800" dirty="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5638800"/>
          <a:chOff x="914400" y="1028700"/>
          <a:chExt cx="8229600" cy="5638800"/>
        </a:xfrm>
      </p:grpSpPr>
      <p:sp>
        <p:nvSpPr>
          <p:cNvPr id="2" name="TextBox 1"/>
          <p:cNvSpPr txBox="1"/>
          <p:nvPr/>
        </p:nvSpPr>
        <p:spPr>
          <a:xfrm>
            <a:off x="-540568" y="411510"/>
            <a:ext cx="5486400" cy="707886"/>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dirty="0">
                <a:solidFill>
                  <a:srgbClr val="FFAB40">
                    <a:alpha val="100000"/>
                  </a:srgbClr>
                </a:solidFill>
                <a:latin typeface="Calibri"/>
              </a:rPr>
              <a:t>Introduction</a:t>
            </a:r>
          </a:p>
        </p:txBody>
      </p:sp>
      <p:sp>
        <p:nvSpPr>
          <p:cNvPr id="3" name="TextBox 2"/>
          <p:cNvSpPr txBox="1"/>
          <p:nvPr/>
        </p:nvSpPr>
        <p:spPr>
          <a:xfrm>
            <a:off x="827584" y="1563638"/>
            <a:ext cx="5616624" cy="2086725"/>
          </a:xfrm>
          <a:prstGeom prst="rect">
            <a:avLst/>
          </a:prstGeom>
          <a:noFill/>
        </p:spPr>
        <p:txBody>
          <a:bodyPr vert="horz" wrap="square" lIns="91440" tIns="45720" rIns="91440" bIns="45720" rtlCol="0" anchor="t" anchorCtr="0">
            <a:spAutoFit/>
          </a:bodyPr>
          <a:lstStyle/>
          <a:p>
            <a:pPr marL="0" marR="0" lvl="0" indent="0" rtl="0" fontAlgn="t">
              <a:lnSpc>
                <a:spcPct val="120000"/>
              </a:lnSpc>
              <a:spcBef>
                <a:spcPts val="0"/>
              </a:spcBef>
              <a:spcAft>
                <a:spcPts val="0"/>
              </a:spcAft>
            </a:pPr>
            <a:r>
              <a:rPr lang="en-US" u="none" strike="noStrike" cap="none" spc="0" dirty="0">
                <a:solidFill>
                  <a:srgbClr val="FFFFFF">
                    <a:alpha val="100000"/>
                  </a:srgbClr>
                </a:solidFill>
                <a:latin typeface="Calibri Light" panose="020F0302020204030204" pitchFamily="34" charset="0"/>
                <a:ea typeface="Calibri Light" panose="020F0302020204030204" pitchFamily="34" charset="0"/>
                <a:cs typeface="Calibri Light" panose="020F0302020204030204" pitchFamily="34" charset="0"/>
              </a:rPr>
              <a:t>In the e-commerce sector, accurate demand forecasting is crucial for business success. This presentation outlines the development of a demand forecasting model that leverages time series analysis and multivariate regression, using historical sales data and Google Analytics performance indicators.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324225"/>
          <a:chOff x="914400" y="1028700"/>
          <a:chExt cx="8229600" cy="3324225"/>
        </a:xfrm>
      </p:grpSpPr>
      <p:sp>
        <p:nvSpPr>
          <p:cNvPr id="2" name="TextBox 1"/>
          <p:cNvSpPr txBox="1"/>
          <p:nvPr/>
        </p:nvSpPr>
        <p:spPr>
          <a:xfrm>
            <a:off x="611560" y="339502"/>
            <a:ext cx="4608512" cy="707886"/>
          </a:xfrm>
          <a:prstGeom prst="rect">
            <a:avLst/>
          </a:prstGeom>
          <a:noFill/>
        </p:spPr>
        <p:txBody>
          <a:bodyPr vert="horz" wrap="square" lIns="91440" tIns="45720" rIns="91440" bIns="45720" rtlCol="0" anchor="t" anchorCtr="0">
            <a:spAutoFit/>
          </a:bodyPr>
          <a:lstStyle/>
          <a:p>
            <a:pPr marL="0" marR="0" lvl="0" indent="0" algn="l" rtl="0" fontAlgn="t">
              <a:lnSpc>
                <a:spcPct val="100000"/>
              </a:lnSpc>
              <a:spcBef>
                <a:spcPts val="0"/>
              </a:spcBef>
              <a:spcAft>
                <a:spcPts val="0"/>
              </a:spcAft>
            </a:pPr>
            <a:r>
              <a:rPr lang="en-US" sz="4000" b="1" u="none" strike="noStrike" cap="none" spc="0" dirty="0">
                <a:solidFill>
                  <a:srgbClr val="FFAB40">
                    <a:alpha val="100000"/>
                  </a:srgbClr>
                </a:solidFill>
                <a:latin typeface="Calibri"/>
              </a:rPr>
              <a:t>Project Statement</a:t>
            </a:r>
          </a:p>
        </p:txBody>
      </p:sp>
      <p:sp>
        <p:nvSpPr>
          <p:cNvPr id="3" name="TextBox 2"/>
          <p:cNvSpPr txBox="1"/>
          <p:nvPr/>
        </p:nvSpPr>
        <p:spPr>
          <a:xfrm>
            <a:off x="611560" y="1635646"/>
            <a:ext cx="7315200" cy="1938992"/>
          </a:xfrm>
          <a:prstGeom prst="rect">
            <a:avLst/>
          </a:prstGeom>
          <a:noFill/>
        </p:spPr>
        <p:txBody>
          <a:bodyPr vert="horz" lIns="91440" tIns="45720" rIns="91440" bIns="45720" rtlCol="0" anchorCtr="0">
            <a:spAutoFit/>
          </a:bodyPr>
          <a:lstStyle/>
          <a:p>
            <a:pPr marR="0" lvl="0" algn="l" rtl="0" fontAlgn="base">
              <a:lnSpc>
                <a:spcPct val="100000"/>
              </a:lnSpc>
              <a:spcBef>
                <a:spcPts val="0"/>
              </a:spcBef>
              <a:spcAft>
                <a:spcPts val="0"/>
              </a:spcAft>
            </a:pPr>
            <a:r>
              <a:rPr lang="en-US" sz="2000" b="1" u="none" strike="noStrike" cap="none" spc="0" dirty="0">
                <a:solidFill>
                  <a:srgbClr val="FFFFFF">
                    <a:alpha val="100000"/>
                  </a:srgbClr>
                </a:solidFill>
                <a:latin typeface="Calibri"/>
              </a:rPr>
              <a:t>1. </a:t>
            </a:r>
            <a:r>
              <a:rPr lang="en-US" sz="2000" b="1" u="none" strike="noStrike" cap="none" spc="0" dirty="0">
                <a:solidFill>
                  <a:srgbClr val="FFFF00"/>
                </a:solidFill>
                <a:latin typeface="Calibri"/>
              </a:rPr>
              <a:t>Objective:</a:t>
            </a:r>
            <a:r>
              <a:rPr lang="en-US" sz="2000" b="1" u="none" strike="noStrike" cap="none" spc="0" dirty="0">
                <a:solidFill>
                  <a:srgbClr val="FFFFFF">
                    <a:alpha val="100000"/>
                  </a:srgbClr>
                </a:solidFill>
                <a:latin typeface="Calibri"/>
              </a:rPr>
              <a:t>  </a:t>
            </a:r>
            <a:r>
              <a:rPr lang="en-US" u="none" strike="noStrike" cap="none" spc="0" dirty="0">
                <a:solidFill>
                  <a:srgbClr val="FFFFFF">
                    <a:alpha val="100000"/>
                  </a:srgbClr>
                </a:solidFill>
                <a:latin typeface="Calibri"/>
              </a:rPr>
              <a:t>To develop a demand forecasting model.</a:t>
            </a:r>
            <a:endParaRPr lang="en-US" dirty="0">
              <a:solidFill>
                <a:srgbClr val="FFFFFF">
                  <a:alpha val="100000"/>
                </a:srgbClr>
              </a:solidFill>
              <a:latin typeface="Calibri"/>
            </a:endParaRPr>
          </a:p>
          <a:p>
            <a:pPr marR="0" lvl="0" algn="l" rtl="0" fontAlgn="base">
              <a:lnSpc>
                <a:spcPct val="100000"/>
              </a:lnSpc>
              <a:spcBef>
                <a:spcPts val="0"/>
              </a:spcBef>
              <a:spcAft>
                <a:spcPts val="0"/>
              </a:spcAft>
            </a:pPr>
            <a:r>
              <a:rPr lang="en-US" sz="2000" u="none" strike="noStrike" cap="none" spc="0" dirty="0">
                <a:solidFill>
                  <a:srgbClr val="FFFFFF">
                    <a:alpha val="100000"/>
                  </a:srgbClr>
                </a:solidFill>
                <a:latin typeface="Calibri"/>
              </a:rPr>
              <a:t>
2.</a:t>
            </a:r>
            <a:r>
              <a:rPr lang="en-US" sz="2000" b="1" u="none" strike="noStrike" cap="none" spc="0" dirty="0">
                <a:solidFill>
                  <a:srgbClr val="FFFF00"/>
                </a:solidFill>
                <a:latin typeface="Calibri"/>
              </a:rPr>
              <a:t>Focus:  </a:t>
            </a:r>
            <a:r>
              <a:rPr lang="en-US" u="none" strike="noStrike" cap="none" spc="0" dirty="0">
                <a:solidFill>
                  <a:srgbClr val="FFFFFF">
                    <a:alpha val="100000"/>
                  </a:srgbClr>
                </a:solidFill>
                <a:latin typeface="Calibri"/>
              </a:rPr>
              <a:t>Predict future product demand using historical sales data</a:t>
            </a:r>
            <a:r>
              <a:rPr lang="en-US" sz="2000" u="none" strike="noStrike" cap="none" spc="0" dirty="0">
                <a:solidFill>
                  <a:srgbClr val="FFFFFF">
                    <a:alpha val="100000"/>
                  </a:srgbClr>
                </a:solidFill>
                <a:latin typeface="Calibri"/>
              </a:rPr>
              <a:t>.</a:t>
            </a:r>
          </a:p>
          <a:p>
            <a:pPr marR="0" lvl="0" algn="l" rtl="0" fontAlgn="base">
              <a:lnSpc>
                <a:spcPct val="100000"/>
              </a:lnSpc>
              <a:spcBef>
                <a:spcPts val="0"/>
              </a:spcBef>
              <a:spcAft>
                <a:spcPts val="0"/>
              </a:spcAft>
            </a:pPr>
            <a:r>
              <a:rPr lang="en-US" sz="2000" u="none" strike="noStrike" cap="none" spc="0" dirty="0">
                <a:solidFill>
                  <a:srgbClr val="FFFFFF">
                    <a:alpha val="100000"/>
                  </a:srgbClr>
                </a:solidFill>
                <a:latin typeface="Calibri"/>
              </a:rPr>
              <a:t>
3.</a:t>
            </a:r>
            <a:r>
              <a:rPr lang="en-US" sz="2000" b="1" u="none" strike="noStrike" cap="none" spc="0" dirty="0">
                <a:solidFill>
                  <a:srgbClr val="FFFF00"/>
                </a:solidFill>
                <a:latin typeface="Calibri"/>
              </a:rPr>
              <a:t>Utilized KPIs:  </a:t>
            </a:r>
            <a:r>
              <a:rPr lang="en-US" u="none" strike="noStrike" cap="none" spc="0" dirty="0">
                <a:solidFill>
                  <a:srgbClr val="FFFFFF">
                    <a:alpha val="100000"/>
                  </a:srgbClr>
                </a:solidFill>
                <a:latin typeface="Calibri"/>
              </a:rPr>
              <a:t>Google clicks and Facebook impressions, which indicate customer interest</a:t>
            </a:r>
            <a:r>
              <a:rPr lang="en-US" sz="2000" u="none" strike="noStrike" cap="none" spc="0" dirty="0">
                <a:solidFill>
                  <a:srgbClr val="FFFFFF">
                    <a:alpha val="100000"/>
                  </a:srgbClr>
                </a:solidFill>
                <a:latin typeface="Calibri"/>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1D0057-C162-D85D-F461-6B76FC837617}"/>
              </a:ext>
            </a:extLst>
          </p:cNvPr>
          <p:cNvSpPr txBox="1"/>
          <p:nvPr/>
        </p:nvSpPr>
        <p:spPr>
          <a:xfrm>
            <a:off x="611560" y="915566"/>
            <a:ext cx="6048672" cy="3693319"/>
          </a:xfrm>
          <a:prstGeom prst="rect">
            <a:avLst/>
          </a:prstGeom>
          <a:noFill/>
        </p:spPr>
        <p:txBody>
          <a:bodyPr wrap="square" rtlCol="0">
            <a:spAutoFit/>
          </a:bodyPr>
          <a:lstStyle/>
          <a:p>
            <a:r>
              <a:rPr lang="en-US" b="1" u="none" strike="noStrike" cap="none" spc="0" dirty="0">
                <a:solidFill>
                  <a:srgbClr val="FFFFFF">
                    <a:alpha val="100000"/>
                  </a:srgbClr>
                </a:solidFill>
                <a:latin typeface="Calibri"/>
              </a:rPr>
              <a:t>1. </a:t>
            </a:r>
            <a:r>
              <a:rPr lang="en-US" b="1" u="none" strike="noStrike" cap="none" spc="0" dirty="0">
                <a:solidFill>
                  <a:srgbClr val="FFFF00"/>
                </a:solidFill>
                <a:latin typeface="Calibri"/>
              </a:rPr>
              <a:t>Improved Inventory Management:</a:t>
            </a:r>
            <a:r>
              <a:rPr lang="en-US" b="1" u="none" strike="noStrike" cap="none" spc="0" dirty="0">
                <a:solidFill>
                  <a:srgbClr val="FFFFFF">
                    <a:alpha val="100000"/>
                  </a:srgbClr>
                </a:solidFill>
                <a:latin typeface="Calibri"/>
              </a:rPr>
              <a:t>  </a:t>
            </a:r>
            <a:r>
              <a:rPr lang="en-US" sz="1600" u="none" strike="noStrike" cap="none" spc="0" dirty="0">
                <a:solidFill>
                  <a:srgbClr val="FFFFFF">
                    <a:alpha val="100000"/>
                  </a:srgbClr>
                </a:solidFill>
                <a:latin typeface="Calibri"/>
              </a:rPr>
              <a:t>Enhanced accuracy to reduce stock-outs and excess inventory.</a:t>
            </a:r>
            <a:endParaRPr lang="en-US" sz="1600" dirty="0">
              <a:solidFill>
                <a:srgbClr val="FFFFFF">
                  <a:alpha val="100000"/>
                </a:srgbClr>
              </a:solidFill>
              <a:latin typeface="Calibri"/>
            </a:endParaRPr>
          </a:p>
          <a:p>
            <a:r>
              <a:rPr lang="en-US" sz="1600" u="none" strike="noStrike" cap="none" spc="0" dirty="0">
                <a:solidFill>
                  <a:srgbClr val="FFFFFF">
                    <a:alpha val="100000"/>
                  </a:srgbClr>
                </a:solidFill>
                <a:latin typeface="Calibri"/>
              </a:rPr>
              <a:t>
2. </a:t>
            </a:r>
            <a:r>
              <a:rPr lang="en-US" u="none" strike="noStrike" cap="none" spc="0" dirty="0">
                <a:solidFill>
                  <a:srgbClr val="FFFF00"/>
                </a:solidFill>
                <a:latin typeface="Calibri"/>
              </a:rPr>
              <a:t>Enhanced Marketing Efficiency:  </a:t>
            </a:r>
            <a:r>
              <a:rPr lang="en-US" sz="1600" u="none" strike="noStrike" cap="none" spc="0" dirty="0">
                <a:solidFill>
                  <a:srgbClr val="FFFFFF">
                    <a:alpha val="100000"/>
                  </a:srgbClr>
                </a:solidFill>
                <a:latin typeface="Calibri"/>
              </a:rPr>
              <a:t>Identifying demand periods for optimized resource allocation.</a:t>
            </a:r>
          </a:p>
          <a:p>
            <a:r>
              <a:rPr lang="en-US" sz="1600" u="none" strike="noStrike" cap="none" spc="0" dirty="0">
                <a:solidFill>
                  <a:srgbClr val="FFFFFF">
                    <a:alpha val="100000"/>
                  </a:srgbClr>
                </a:solidFill>
                <a:latin typeface="Calibri"/>
              </a:rPr>
              <a:t>
3. </a:t>
            </a:r>
            <a:r>
              <a:rPr lang="en-US" u="none" strike="noStrike" cap="none" spc="0" dirty="0">
                <a:solidFill>
                  <a:srgbClr val="FFFF00"/>
                </a:solidFill>
                <a:latin typeface="Calibri"/>
              </a:rPr>
              <a:t>Data-Driven Decision Making:  </a:t>
            </a:r>
            <a:r>
              <a:rPr lang="en-US" sz="1600" u="none" strike="noStrike" cap="none" spc="0" dirty="0">
                <a:solidFill>
                  <a:srgbClr val="FFFFFF">
                    <a:alpha val="100000"/>
                  </a:srgbClr>
                </a:solidFill>
                <a:latin typeface="Calibri"/>
              </a:rPr>
              <a:t>Reliable forecasts for informed business decisions.</a:t>
            </a:r>
          </a:p>
          <a:p>
            <a:r>
              <a:rPr lang="en-US" sz="1600" u="none" strike="noStrike" cap="none" spc="0" dirty="0">
                <a:solidFill>
                  <a:srgbClr val="FFFFFF">
                    <a:alpha val="100000"/>
                  </a:srgbClr>
                </a:solidFill>
                <a:latin typeface="Calibri"/>
              </a:rPr>
              <a:t>
4.</a:t>
            </a:r>
            <a:r>
              <a:rPr lang="en-US" u="none" strike="noStrike" cap="none" spc="0" dirty="0">
                <a:solidFill>
                  <a:srgbClr val="FFFF00"/>
                </a:solidFill>
                <a:latin typeface="Calibri"/>
              </a:rPr>
              <a:t>Accurate Demand Predictions:  </a:t>
            </a:r>
            <a:r>
              <a:rPr lang="en-US" sz="1600" u="none" strike="noStrike" cap="none" spc="0" dirty="0">
                <a:solidFill>
                  <a:srgbClr val="FFFFFF">
                    <a:alpha val="100000"/>
                  </a:srgbClr>
                </a:solidFill>
                <a:latin typeface="Calibri"/>
              </a:rPr>
              <a:t>High accuracy levels to improve customer service.</a:t>
            </a:r>
          </a:p>
          <a:p>
            <a:r>
              <a:rPr lang="en-US" sz="1600" u="none" strike="noStrike" cap="none" spc="0" dirty="0">
                <a:solidFill>
                  <a:srgbClr val="FFFFFF">
                    <a:alpha val="100000"/>
                  </a:srgbClr>
                </a:solidFill>
                <a:latin typeface="Calibri"/>
              </a:rPr>
              <a:t>
5.</a:t>
            </a:r>
            <a:r>
              <a:rPr lang="en-US" u="none" strike="noStrike" cap="none" spc="0" dirty="0">
                <a:solidFill>
                  <a:srgbClr val="FFFF00"/>
                </a:solidFill>
                <a:latin typeface="Calibri"/>
              </a:rPr>
              <a:t>Scalable Solution: </a:t>
            </a:r>
            <a:r>
              <a:rPr lang="en-US" u="none" strike="noStrike" cap="none" spc="0" dirty="0">
                <a:solidFill>
                  <a:srgbClr val="FFFFFF">
                    <a:alpha val="100000"/>
                  </a:srgbClr>
                </a:solidFill>
                <a:latin typeface="Calibri"/>
              </a:rPr>
              <a:t> </a:t>
            </a:r>
            <a:r>
              <a:rPr lang="en-US" sz="1600" u="none" strike="noStrike" cap="none" spc="0" dirty="0">
                <a:solidFill>
                  <a:srgbClr val="FFFFFF">
                    <a:alpha val="100000"/>
                  </a:srgbClr>
                </a:solidFill>
                <a:latin typeface="Calibri"/>
              </a:rPr>
              <a:t>Capable of managing large datasets and varying demand patterns.</a:t>
            </a:r>
          </a:p>
        </p:txBody>
      </p:sp>
      <p:sp>
        <p:nvSpPr>
          <p:cNvPr id="3" name="TextBox 2">
            <a:extLst>
              <a:ext uri="{FF2B5EF4-FFF2-40B4-BE49-F238E27FC236}">
                <a16:creationId xmlns:a16="http://schemas.microsoft.com/office/drawing/2014/main" id="{88FDF246-2088-EABE-80D3-640CCD3C10EC}"/>
              </a:ext>
            </a:extLst>
          </p:cNvPr>
          <p:cNvSpPr txBox="1"/>
          <p:nvPr/>
        </p:nvSpPr>
        <p:spPr>
          <a:xfrm>
            <a:off x="395536" y="153705"/>
            <a:ext cx="4680520" cy="707886"/>
          </a:xfrm>
          <a:prstGeom prst="rect">
            <a:avLst/>
          </a:prstGeom>
          <a:noFill/>
        </p:spPr>
        <p:txBody>
          <a:bodyPr wrap="square" rtlCol="0">
            <a:spAutoFit/>
          </a:bodyPr>
          <a:lstStyle/>
          <a:p>
            <a:pPr algn="ctr"/>
            <a:r>
              <a:rPr lang="en-US" sz="4000" b="1" u="none" strike="noStrike" cap="none" spc="0" dirty="0">
                <a:solidFill>
                  <a:srgbClr val="FFAB40">
                    <a:alpha val="100000"/>
                  </a:srgbClr>
                </a:solidFill>
                <a:latin typeface="Calibri"/>
              </a:rPr>
              <a:t>Expected Outcomes</a:t>
            </a:r>
          </a:p>
        </p:txBody>
      </p:sp>
    </p:spTree>
    <p:extLst>
      <p:ext uri="{BB962C8B-B14F-4D97-AF65-F5344CB8AC3E}">
        <p14:creationId xmlns:p14="http://schemas.microsoft.com/office/powerpoint/2010/main" val="385495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67F9D5-F4E2-EAF7-DC9B-34B95B6C550A}"/>
              </a:ext>
            </a:extLst>
          </p:cNvPr>
          <p:cNvSpPr txBox="1"/>
          <p:nvPr/>
        </p:nvSpPr>
        <p:spPr>
          <a:xfrm>
            <a:off x="611560" y="922819"/>
            <a:ext cx="7056784" cy="3262432"/>
          </a:xfrm>
          <a:prstGeom prst="rect">
            <a:avLst/>
          </a:prstGeom>
          <a:noFill/>
        </p:spPr>
        <p:txBody>
          <a:bodyPr wrap="square" rtlCol="0">
            <a:spAutoFit/>
          </a:bodyPr>
          <a:lstStyle/>
          <a:p>
            <a:r>
              <a:rPr lang="en-US" sz="2000" u="none" strike="noStrike" cap="none" spc="0" dirty="0">
                <a:solidFill>
                  <a:schemeClr val="accent1">
                    <a:lumMod val="75000"/>
                  </a:schemeClr>
                </a:solidFill>
                <a:latin typeface="Calibri"/>
              </a:rPr>
              <a:t>Module 1: </a:t>
            </a:r>
            <a:r>
              <a:rPr lang="en-US" sz="2000" b="1" u="none" strike="noStrike" cap="none" spc="0" dirty="0">
                <a:solidFill>
                  <a:srgbClr val="FFFFFF">
                    <a:alpha val="100000"/>
                  </a:srgbClr>
                </a:solidFill>
                <a:latin typeface="Calibri"/>
              </a:rPr>
              <a:t>Data Collection - </a:t>
            </a:r>
            <a:r>
              <a:rPr lang="en-US" sz="1800" u="none" strike="noStrike" cap="none" spc="0" dirty="0">
                <a:solidFill>
                  <a:srgbClr val="FFFFFF">
                    <a:alpha val="100000"/>
                  </a:srgbClr>
                </a:solidFill>
                <a:latin typeface="Calibri"/>
              </a:rPr>
              <a:t>Understanding the problem statement and gathering relevant sales data.</a:t>
            </a:r>
          </a:p>
          <a:p>
            <a:r>
              <a:rPr lang="en-US" sz="1800" u="none" strike="noStrike" cap="none" spc="0" dirty="0">
                <a:solidFill>
                  <a:srgbClr val="FFFFFF">
                    <a:alpha val="100000"/>
                  </a:srgbClr>
                </a:solidFill>
                <a:latin typeface="Calibri"/>
              </a:rPr>
              <a:t>
</a:t>
            </a:r>
            <a:r>
              <a:rPr lang="en-US" sz="1800" u="none" strike="noStrike" cap="none" spc="0" dirty="0">
                <a:solidFill>
                  <a:schemeClr val="accent1">
                    <a:lumMod val="75000"/>
                  </a:schemeClr>
                </a:solidFill>
                <a:latin typeface="Calibri"/>
              </a:rPr>
              <a:t>Module 2: </a:t>
            </a:r>
            <a:r>
              <a:rPr lang="en-US" sz="2000" b="1" u="none" strike="noStrike" cap="none" spc="0" dirty="0">
                <a:solidFill>
                  <a:srgbClr val="FFFFFF">
                    <a:alpha val="100000"/>
                  </a:srgbClr>
                </a:solidFill>
                <a:latin typeface="Calibri"/>
              </a:rPr>
              <a:t>EDA and Data Preprocessing -</a:t>
            </a:r>
            <a:r>
              <a:rPr lang="en-US" sz="1800" u="none" strike="noStrike" cap="none" spc="0" dirty="0">
                <a:solidFill>
                  <a:srgbClr val="FFFFFF">
                    <a:alpha val="100000"/>
                  </a:srgbClr>
                </a:solidFill>
                <a:latin typeface="Calibri"/>
              </a:rPr>
              <a:t> Formatting data and handling missing values.</a:t>
            </a:r>
          </a:p>
          <a:p>
            <a:r>
              <a:rPr lang="en-US" sz="1800" u="none" strike="noStrike" cap="none" spc="0" dirty="0">
                <a:solidFill>
                  <a:srgbClr val="FFFFFF">
                    <a:alpha val="100000"/>
                  </a:srgbClr>
                </a:solidFill>
                <a:latin typeface="Calibri"/>
              </a:rPr>
              <a:t>
</a:t>
            </a:r>
            <a:r>
              <a:rPr lang="en-US" sz="1800" u="none" strike="noStrike" cap="none" spc="0" dirty="0">
                <a:solidFill>
                  <a:schemeClr val="accent1">
                    <a:lumMod val="75000"/>
                  </a:schemeClr>
                </a:solidFill>
                <a:latin typeface="Calibri"/>
              </a:rPr>
              <a:t>Module 3: </a:t>
            </a:r>
            <a:r>
              <a:rPr lang="en-US" sz="2000" b="1" u="none" strike="noStrike" cap="none" spc="0" dirty="0">
                <a:solidFill>
                  <a:srgbClr val="FFFFFF">
                    <a:alpha val="100000"/>
                  </a:srgbClr>
                </a:solidFill>
                <a:latin typeface="Calibri"/>
              </a:rPr>
              <a:t>Time Series Modeling </a:t>
            </a:r>
            <a:r>
              <a:rPr lang="en-US" sz="1800" u="none" strike="noStrike" cap="none" spc="0" dirty="0">
                <a:solidFill>
                  <a:srgbClr val="FFFFFF">
                    <a:alpha val="100000"/>
                  </a:srgbClr>
                </a:solidFill>
                <a:latin typeface="Calibri"/>
              </a:rPr>
              <a:t>- Exploring univariate models and optimizing parameters.</a:t>
            </a:r>
          </a:p>
          <a:p>
            <a:r>
              <a:rPr lang="en-US" sz="1800" u="none" strike="noStrike" cap="none" spc="0" dirty="0">
                <a:solidFill>
                  <a:srgbClr val="FFFFFF">
                    <a:alpha val="100000"/>
                  </a:srgbClr>
                </a:solidFill>
                <a:latin typeface="Calibri"/>
              </a:rPr>
              <a:t>
</a:t>
            </a:r>
            <a:r>
              <a:rPr lang="en-US" sz="1800" u="none" strike="noStrike" cap="none" spc="0" dirty="0">
                <a:solidFill>
                  <a:schemeClr val="accent1">
                    <a:lumMod val="75000"/>
                  </a:schemeClr>
                </a:solidFill>
                <a:latin typeface="Calibri"/>
              </a:rPr>
              <a:t>Module 4: </a:t>
            </a:r>
            <a:r>
              <a:rPr lang="en-US" sz="2000" b="1" u="none" strike="noStrike" cap="none" spc="0" dirty="0">
                <a:solidFill>
                  <a:srgbClr val="FFFFFF">
                    <a:alpha val="100000"/>
                  </a:srgbClr>
                </a:solidFill>
                <a:latin typeface="Calibri"/>
              </a:rPr>
              <a:t>Dynamic Multivariate Regression - </a:t>
            </a:r>
            <a:r>
              <a:rPr lang="en-US" sz="1800" u="none" strike="noStrike" cap="none" spc="0" dirty="0">
                <a:solidFill>
                  <a:srgbClr val="FFFFFF">
                    <a:alpha val="100000"/>
                  </a:srgbClr>
                </a:solidFill>
                <a:latin typeface="Calibri"/>
              </a:rPr>
              <a:t>Incorporating lagged values to influence future sales.</a:t>
            </a:r>
          </a:p>
        </p:txBody>
      </p:sp>
      <p:sp>
        <p:nvSpPr>
          <p:cNvPr id="3" name="TextBox 2">
            <a:extLst>
              <a:ext uri="{FF2B5EF4-FFF2-40B4-BE49-F238E27FC236}">
                <a16:creationId xmlns:a16="http://schemas.microsoft.com/office/drawing/2014/main" id="{75EBA281-6F33-119E-9481-C84070C39216}"/>
              </a:ext>
            </a:extLst>
          </p:cNvPr>
          <p:cNvSpPr txBox="1"/>
          <p:nvPr/>
        </p:nvSpPr>
        <p:spPr>
          <a:xfrm>
            <a:off x="539552" y="195486"/>
            <a:ext cx="6336704" cy="707886"/>
          </a:xfrm>
          <a:prstGeom prst="rect">
            <a:avLst/>
          </a:prstGeom>
          <a:noFill/>
        </p:spPr>
        <p:txBody>
          <a:bodyPr wrap="square" rtlCol="0">
            <a:spAutoFit/>
          </a:bodyPr>
          <a:lstStyle/>
          <a:p>
            <a:r>
              <a:rPr lang="en-US" sz="4000" b="1" u="none" strike="noStrike" cap="none" spc="0" dirty="0">
                <a:solidFill>
                  <a:srgbClr val="FFAB40">
                    <a:alpha val="100000"/>
                  </a:srgbClr>
                </a:solidFill>
                <a:latin typeface="Calibri"/>
              </a:rPr>
              <a:t>Implementation Plan</a:t>
            </a:r>
          </a:p>
        </p:txBody>
      </p:sp>
    </p:spTree>
    <p:extLst>
      <p:ext uri="{BB962C8B-B14F-4D97-AF65-F5344CB8AC3E}">
        <p14:creationId xmlns:p14="http://schemas.microsoft.com/office/powerpoint/2010/main" val="2694619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629025"/>
          <a:chOff x="914400" y="1028700"/>
          <a:chExt cx="8229600" cy="3629025"/>
        </a:xfrm>
      </p:grpSpPr>
      <p:sp>
        <p:nvSpPr>
          <p:cNvPr id="2" name="TextBox 1"/>
          <p:cNvSpPr txBox="1"/>
          <p:nvPr/>
        </p:nvSpPr>
        <p:spPr>
          <a:xfrm>
            <a:off x="323528" y="51470"/>
            <a:ext cx="6271592" cy="677108"/>
          </a:xfrm>
          <a:prstGeom prst="rect">
            <a:avLst/>
          </a:prstGeom>
          <a:noFill/>
        </p:spPr>
        <p:txBody>
          <a:bodyPr vert="horz" wrap="square" lIns="91440" tIns="45720" rIns="91440" bIns="45720" rtlCol="0" anchor="t" anchorCtr="0">
            <a:spAutoFit/>
          </a:bodyPr>
          <a:lstStyle/>
          <a:p>
            <a:pPr marL="0" marR="0" lvl="0" indent="0" algn="l" rtl="0" fontAlgn="t">
              <a:lnSpc>
                <a:spcPct val="100000"/>
              </a:lnSpc>
              <a:spcBef>
                <a:spcPts val="0"/>
              </a:spcBef>
              <a:spcAft>
                <a:spcPts val="0"/>
              </a:spcAft>
            </a:pPr>
            <a:r>
              <a:rPr lang="en-US" sz="3800" b="1" u="none" strike="noStrike" cap="none" spc="0" dirty="0">
                <a:solidFill>
                  <a:srgbClr val="FFAB40">
                    <a:alpha val="100000"/>
                  </a:srgbClr>
                </a:solidFill>
                <a:latin typeface="Calibri"/>
              </a:rPr>
              <a:t>Methodology Overview</a:t>
            </a:r>
          </a:p>
        </p:txBody>
      </p:sp>
      <p:sp>
        <p:nvSpPr>
          <p:cNvPr id="3" name="TextBox 2"/>
          <p:cNvSpPr txBox="1"/>
          <p:nvPr/>
        </p:nvSpPr>
        <p:spPr>
          <a:xfrm>
            <a:off x="323528" y="762883"/>
            <a:ext cx="7416824" cy="3701013"/>
          </a:xfrm>
          <a:prstGeom prst="rect">
            <a:avLst/>
          </a:prstGeom>
          <a:noFill/>
        </p:spPr>
        <p:txBody>
          <a:bodyPr vert="horz" wrap="square" lIns="91440" tIns="45720" rIns="91440" bIns="45720" rtlCol="0" anchorCtr="0">
            <a:spAutoFit/>
          </a:bodyPr>
          <a:lstStyle/>
          <a:p>
            <a:pPr marL="0" marR="0" lvl="0" indent="0" algn="l" rtl="0" fontAlgn="base">
              <a:lnSpc>
                <a:spcPct val="100000"/>
              </a:lnSpc>
              <a:spcBef>
                <a:spcPts val="0"/>
              </a:spcBef>
              <a:spcAft>
                <a:spcPts val="0"/>
              </a:spcAft>
            </a:pPr>
            <a:r>
              <a:rPr lang="en-US" sz="2400" b="1" u="none" strike="noStrike" cap="none" spc="0" dirty="0">
                <a:solidFill>
                  <a:srgbClr val="FFFF00"/>
                </a:solidFill>
                <a:latin typeface="Calibri"/>
              </a:rPr>
              <a:t>Time Series Analysis: </a:t>
            </a:r>
            <a:r>
              <a:rPr lang="en-US" sz="2400" b="1" dirty="0">
                <a:solidFill>
                  <a:srgbClr val="FFFF00"/>
                </a:solidFill>
                <a:latin typeface="Calibri"/>
              </a:rPr>
              <a:t> </a:t>
            </a:r>
          </a:p>
          <a:p>
            <a:pPr marL="0" marR="0" lvl="0" indent="0" algn="l" rtl="0" fontAlgn="base">
              <a:lnSpc>
                <a:spcPct val="100000"/>
              </a:lnSpc>
              <a:spcBef>
                <a:spcPts val="0"/>
              </a:spcBef>
              <a:spcAft>
                <a:spcPts val="0"/>
              </a:spcAft>
            </a:pPr>
            <a:endParaRPr lang="en-US" sz="1050" b="1" dirty="0">
              <a:solidFill>
                <a:srgbClr val="FFFFFF">
                  <a:alpha val="100000"/>
                </a:srgbClr>
              </a:solidFill>
              <a:latin typeface="Calibri"/>
            </a:endParaRPr>
          </a:p>
          <a:p>
            <a:pPr marL="285750" marR="0" lvl="0" indent="-285750" algn="l" rtl="0" fontAlgn="base">
              <a:lnSpc>
                <a:spcPct val="100000"/>
              </a:lnSpc>
              <a:spcBef>
                <a:spcPts val="0"/>
              </a:spcBef>
              <a:spcAft>
                <a:spcPts val="0"/>
              </a:spcAft>
              <a:buFont typeface="Wingdings" panose="05000000000000000000" pitchFamily="2" charset="2"/>
              <a:buChar char="Ø"/>
            </a:pPr>
            <a:r>
              <a:rPr lang="en-US" dirty="0">
                <a:solidFill>
                  <a:schemeClr val="bg1"/>
                </a:solidFill>
                <a:latin typeface="+mj-lt"/>
              </a:rPr>
              <a:t>Time Series Analysis for Future Cart Demand Forecasting involves using historical data to predict future demand by identifying trends, seasonality, and patterns. </a:t>
            </a:r>
          </a:p>
          <a:p>
            <a:pPr marL="171450" marR="0" lvl="0" indent="-171450" algn="l" rtl="0" fontAlgn="base">
              <a:lnSpc>
                <a:spcPct val="100000"/>
              </a:lnSpc>
              <a:spcBef>
                <a:spcPts val="0"/>
              </a:spcBef>
              <a:spcAft>
                <a:spcPts val="0"/>
              </a:spcAft>
              <a:buFont typeface="Wingdings" panose="05000000000000000000" pitchFamily="2" charset="2"/>
              <a:buChar char="Ø"/>
            </a:pPr>
            <a:endParaRPr lang="en-US" sz="1000" dirty="0">
              <a:solidFill>
                <a:schemeClr val="bg1"/>
              </a:solidFill>
              <a:latin typeface="+mj-lt"/>
            </a:endParaRPr>
          </a:p>
          <a:p>
            <a:pPr marL="285750" marR="0" lvl="0" indent="-285750" algn="l" rtl="0" fontAlgn="base">
              <a:lnSpc>
                <a:spcPct val="100000"/>
              </a:lnSpc>
              <a:spcBef>
                <a:spcPts val="0"/>
              </a:spcBef>
              <a:spcAft>
                <a:spcPts val="0"/>
              </a:spcAft>
              <a:buFont typeface="Wingdings" panose="05000000000000000000" pitchFamily="2" charset="2"/>
              <a:buChar char="Ø"/>
            </a:pPr>
            <a:r>
              <a:rPr lang="en-US" dirty="0">
                <a:solidFill>
                  <a:schemeClr val="bg1"/>
                </a:solidFill>
                <a:latin typeface="+mj-lt"/>
              </a:rPr>
              <a:t>Key steps include data preprocessing to handle missing values and outliers, EDA with decomposition techniques, and stationarity checks like the Augmented Dickey-Fuller test. </a:t>
            </a:r>
          </a:p>
          <a:p>
            <a:pPr marL="171450" marR="0" lvl="0" indent="-171450" algn="l" rtl="0" fontAlgn="base">
              <a:lnSpc>
                <a:spcPct val="100000"/>
              </a:lnSpc>
              <a:spcBef>
                <a:spcPts val="0"/>
              </a:spcBef>
              <a:spcAft>
                <a:spcPts val="0"/>
              </a:spcAft>
              <a:buFont typeface="Wingdings" panose="05000000000000000000" pitchFamily="2" charset="2"/>
              <a:buChar char="Ø"/>
            </a:pPr>
            <a:endParaRPr lang="en-US" sz="1000" dirty="0">
              <a:solidFill>
                <a:schemeClr val="bg1"/>
              </a:solidFill>
              <a:latin typeface="+mj-lt"/>
            </a:endParaRPr>
          </a:p>
          <a:p>
            <a:pPr marL="285750" marR="0" lvl="0" indent="-285750" algn="l" rtl="0" fontAlgn="base">
              <a:lnSpc>
                <a:spcPct val="100000"/>
              </a:lnSpc>
              <a:spcBef>
                <a:spcPts val="0"/>
              </a:spcBef>
              <a:spcAft>
                <a:spcPts val="0"/>
              </a:spcAft>
              <a:buFont typeface="Wingdings" panose="05000000000000000000" pitchFamily="2" charset="2"/>
              <a:buChar char="Ø"/>
            </a:pPr>
            <a:r>
              <a:rPr lang="en-US" dirty="0">
                <a:solidFill>
                  <a:schemeClr val="bg1"/>
                </a:solidFill>
                <a:latin typeface="+mj-lt"/>
              </a:rPr>
              <a:t>Forecasting models range from ARIMA and SARIMA for seasonal trends to advanced machine learning models like XGBoost and LSTM for multivariate analysis. Performance is evaluated using metrics like MAE, RMSE, and MAPE.</a:t>
            </a:r>
            <a:endParaRPr lang="en-US" u="none" strike="noStrike" cap="none" spc="0" dirty="0">
              <a:solidFill>
                <a:schemeClr val="bg1"/>
              </a:solidFill>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3FD3F1-CFC9-3936-81FB-3D2324F53DDD}"/>
              </a:ext>
            </a:extLst>
          </p:cNvPr>
          <p:cNvSpPr txBox="1"/>
          <p:nvPr/>
        </p:nvSpPr>
        <p:spPr>
          <a:xfrm>
            <a:off x="395536" y="267494"/>
            <a:ext cx="7632848" cy="3577903"/>
          </a:xfrm>
          <a:prstGeom prst="rect">
            <a:avLst/>
          </a:prstGeom>
          <a:noFill/>
        </p:spPr>
        <p:txBody>
          <a:bodyPr wrap="square">
            <a:spAutoFit/>
          </a:bodyPr>
          <a:lstStyle/>
          <a:p>
            <a:r>
              <a:rPr lang="en-US" sz="2000" b="1" dirty="0">
                <a:solidFill>
                  <a:srgbClr val="FFFF00"/>
                </a:solidFill>
              </a:rPr>
              <a:t>Dynamic regression : </a:t>
            </a:r>
          </a:p>
          <a:p>
            <a:endParaRPr lang="en-US" sz="1050" b="1" dirty="0">
              <a:solidFill>
                <a:srgbClr val="FFFF00"/>
              </a:solidFill>
            </a:endParaRPr>
          </a:p>
          <a:p>
            <a:pPr marL="285750" indent="-285750">
              <a:buFont typeface="Wingdings" panose="05000000000000000000" pitchFamily="2" charset="2"/>
              <a:buChar char="Ø"/>
            </a:pPr>
            <a:r>
              <a:rPr lang="en-US" b="1" dirty="0">
                <a:solidFill>
                  <a:schemeClr val="bg1"/>
                </a:solidFill>
              </a:rPr>
              <a:t>It i</a:t>
            </a:r>
            <a:r>
              <a:rPr lang="en-US" dirty="0">
                <a:solidFill>
                  <a:schemeClr val="bg1"/>
                </a:solidFill>
              </a:rPr>
              <a:t>s a forecasting method that combines time series and regression techniques to model relationships between a dependent variable and one or more independent predictors, including lagged values. </a:t>
            </a:r>
          </a:p>
          <a:p>
            <a:pPr marL="171450" indent="-171450">
              <a:buFont typeface="Wingdings" panose="05000000000000000000" pitchFamily="2" charset="2"/>
              <a:buChar char="Ø"/>
            </a:pPr>
            <a:endParaRPr lang="en-US" sz="1050" dirty="0">
              <a:solidFill>
                <a:schemeClr val="bg1"/>
              </a:solidFill>
            </a:endParaRPr>
          </a:p>
          <a:p>
            <a:pPr marL="285750" indent="-285750">
              <a:buFont typeface="Wingdings" panose="05000000000000000000" pitchFamily="2" charset="2"/>
              <a:buChar char="Ø"/>
            </a:pPr>
            <a:r>
              <a:rPr lang="en-US" dirty="0">
                <a:solidFill>
                  <a:schemeClr val="bg1"/>
                </a:solidFill>
              </a:rPr>
              <a:t>It captures both immediate and lagged effects of predictors, making it suitable for handling time-dependent interactions Incorporating multiple predictors to improve forecasts.</a:t>
            </a:r>
          </a:p>
          <a:p>
            <a:endParaRPr lang="en-US" sz="1050" dirty="0">
              <a:solidFill>
                <a:schemeClr val="bg1"/>
              </a:solidFill>
            </a:endParaRPr>
          </a:p>
          <a:p>
            <a:r>
              <a:rPr lang="en-US" sz="2000" b="1" dirty="0">
                <a:solidFill>
                  <a:srgbClr val="FFFF00"/>
                </a:solidFill>
              </a:rPr>
              <a:t>Model Evaluation Metrics: </a:t>
            </a:r>
          </a:p>
          <a:p>
            <a:endParaRPr lang="en-US" sz="1100" b="1" dirty="0">
              <a:solidFill>
                <a:srgbClr val="FFFF00"/>
              </a:solidFill>
            </a:endParaRPr>
          </a:p>
          <a:p>
            <a:pPr marL="285750" indent="-285750">
              <a:buFont typeface="Wingdings" panose="05000000000000000000" pitchFamily="2" charset="2"/>
              <a:buChar char="Ø"/>
            </a:pPr>
            <a:r>
              <a:rPr lang="en-US" dirty="0">
                <a:solidFill>
                  <a:schemeClr val="bg1"/>
                </a:solidFill>
              </a:rPr>
              <a:t>Employing MAE, RMSE, and Adjusted R-squared for  performance comparisons. </a:t>
            </a:r>
          </a:p>
        </p:txBody>
      </p:sp>
    </p:spTree>
    <p:extLst>
      <p:ext uri="{BB962C8B-B14F-4D97-AF65-F5344CB8AC3E}">
        <p14:creationId xmlns:p14="http://schemas.microsoft.com/office/powerpoint/2010/main" val="3525556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FEE24E-816C-2F6B-0A1E-A07D7337224F}"/>
              </a:ext>
            </a:extLst>
          </p:cNvPr>
          <p:cNvSpPr txBox="1"/>
          <p:nvPr/>
        </p:nvSpPr>
        <p:spPr>
          <a:xfrm>
            <a:off x="395536" y="123478"/>
            <a:ext cx="7315200" cy="707886"/>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4000" b="1" u="none" strike="noStrike" cap="none" spc="0" dirty="0">
                <a:solidFill>
                  <a:srgbClr val="FFAB40">
                    <a:alpha val="100000"/>
                  </a:srgbClr>
                </a:solidFill>
                <a:latin typeface="Calibri"/>
              </a:rPr>
              <a:t>Results &amp; Insights</a:t>
            </a:r>
          </a:p>
        </p:txBody>
      </p:sp>
      <p:sp>
        <p:nvSpPr>
          <p:cNvPr id="3" name="TextBox 2">
            <a:extLst>
              <a:ext uri="{FF2B5EF4-FFF2-40B4-BE49-F238E27FC236}">
                <a16:creationId xmlns:a16="http://schemas.microsoft.com/office/drawing/2014/main" id="{06FEFF28-FC0E-FC74-C3D8-5533FE449316}"/>
              </a:ext>
            </a:extLst>
          </p:cNvPr>
          <p:cNvSpPr txBox="1"/>
          <p:nvPr/>
        </p:nvSpPr>
        <p:spPr>
          <a:xfrm>
            <a:off x="404441" y="937330"/>
            <a:ext cx="7560840" cy="2185214"/>
          </a:xfrm>
          <a:prstGeom prst="rect">
            <a:avLst/>
          </a:prstGeom>
          <a:noFill/>
        </p:spPr>
        <p:txBody>
          <a:bodyPr vert="horz" wrap="square" lIns="91440" tIns="45720" rIns="91440" bIns="45720" rtlCol="0" anchorCtr="0">
            <a:spAutoFit/>
          </a:bodyPr>
          <a:lstStyle/>
          <a:p>
            <a:pPr marR="0" lvl="0" algn="l" rtl="0" fontAlgn="base">
              <a:lnSpc>
                <a:spcPct val="100000"/>
              </a:lnSpc>
              <a:spcBef>
                <a:spcPts val="0"/>
              </a:spcBef>
              <a:spcAft>
                <a:spcPts val="0"/>
              </a:spcAft>
            </a:pPr>
            <a:r>
              <a:rPr lang="en-US" sz="2000" b="1" u="none" strike="noStrike" cap="none" spc="0" dirty="0">
                <a:solidFill>
                  <a:srgbClr val="FFFFFF">
                    <a:alpha val="100000"/>
                  </a:srgbClr>
                </a:solidFill>
                <a:latin typeface="Calibri"/>
              </a:rPr>
              <a:t>1. </a:t>
            </a:r>
            <a:r>
              <a:rPr lang="en-US" sz="2000" b="1" u="none" strike="noStrike" cap="none" spc="0" dirty="0">
                <a:solidFill>
                  <a:srgbClr val="FFFF00"/>
                </a:solidFill>
                <a:latin typeface="Calibri"/>
              </a:rPr>
              <a:t>Visualizations of Forecasts:  </a:t>
            </a:r>
            <a:r>
              <a:rPr lang="en-US" u="none" strike="noStrike" cap="none" spc="0" dirty="0">
                <a:solidFill>
                  <a:srgbClr val="FFFFFF">
                    <a:alpha val="100000"/>
                  </a:srgbClr>
                </a:solidFill>
                <a:latin typeface="Calibri"/>
              </a:rPr>
              <a:t>Presentation of predicted vs. actual sales.</a:t>
            </a:r>
            <a:endParaRPr lang="en-US" dirty="0">
              <a:solidFill>
                <a:srgbClr val="FFFFFF">
                  <a:alpha val="100000"/>
                </a:srgbClr>
              </a:solidFill>
              <a:latin typeface="Calibri"/>
            </a:endParaRPr>
          </a:p>
          <a:p>
            <a:pPr marR="0" lvl="0" algn="l" rtl="0" fontAlgn="base">
              <a:lnSpc>
                <a:spcPct val="100000"/>
              </a:lnSpc>
              <a:spcBef>
                <a:spcPts val="0"/>
              </a:spcBef>
              <a:spcAft>
                <a:spcPts val="0"/>
              </a:spcAft>
            </a:pPr>
            <a:r>
              <a:rPr lang="en-US" sz="2000" u="none" strike="noStrike" cap="none" spc="0" dirty="0">
                <a:solidFill>
                  <a:srgbClr val="FFFFFF">
                    <a:alpha val="100000"/>
                  </a:srgbClr>
                </a:solidFill>
                <a:latin typeface="Calibri"/>
              </a:rPr>
              <a:t>
2. </a:t>
            </a:r>
            <a:r>
              <a:rPr lang="en-US" sz="2000" b="1" u="none" strike="noStrike" cap="none" spc="0" dirty="0">
                <a:solidFill>
                  <a:srgbClr val="FFFF00"/>
                </a:solidFill>
                <a:latin typeface="Calibri"/>
              </a:rPr>
              <a:t>Key Takeaways:  </a:t>
            </a:r>
            <a:r>
              <a:rPr lang="en-US" u="none" strike="noStrike" cap="none" spc="0" dirty="0">
                <a:solidFill>
                  <a:srgbClr val="FFFFFF">
                    <a:alpha val="100000"/>
                  </a:srgbClr>
                </a:solidFill>
                <a:latin typeface="Calibri"/>
              </a:rPr>
              <a:t>Identification of optimal marketing strategies based on demand insights.</a:t>
            </a:r>
            <a:endParaRPr lang="en-US" dirty="0">
              <a:solidFill>
                <a:srgbClr val="FFFFFF">
                  <a:alpha val="100000"/>
                </a:srgbClr>
              </a:solidFill>
              <a:latin typeface="Calibri"/>
            </a:endParaRPr>
          </a:p>
          <a:p>
            <a:pPr marR="0" lvl="0" algn="l" rtl="0" fontAlgn="base">
              <a:lnSpc>
                <a:spcPct val="100000"/>
              </a:lnSpc>
              <a:spcBef>
                <a:spcPts val="0"/>
              </a:spcBef>
              <a:spcAft>
                <a:spcPts val="0"/>
              </a:spcAft>
            </a:pPr>
            <a:r>
              <a:rPr lang="en-US" sz="2000" u="none" strike="noStrike" cap="none" spc="0" dirty="0">
                <a:solidFill>
                  <a:srgbClr val="FFFFFF">
                    <a:alpha val="100000"/>
                  </a:srgbClr>
                </a:solidFill>
                <a:latin typeface="Calibri"/>
              </a:rPr>
              <a:t>
3. </a:t>
            </a:r>
            <a:r>
              <a:rPr lang="en-US" sz="2000" b="1" u="none" strike="noStrike" cap="none" spc="0" dirty="0">
                <a:solidFill>
                  <a:srgbClr val="FFFF00"/>
                </a:solidFill>
                <a:latin typeface="Calibri"/>
              </a:rPr>
              <a:t>Business Implications: </a:t>
            </a:r>
            <a:r>
              <a:rPr lang="en-US" u="none" strike="noStrike" cap="none" spc="0" dirty="0">
                <a:solidFill>
                  <a:srgbClr val="FFFFFF">
                    <a:alpha val="100000"/>
                  </a:srgbClr>
                </a:solidFill>
                <a:latin typeface="Calibri"/>
              </a:rPr>
              <a:t>Recommendations for resource allocation and pricing adjustments.</a:t>
            </a:r>
          </a:p>
        </p:txBody>
      </p:sp>
    </p:spTree>
    <p:extLst>
      <p:ext uri="{BB962C8B-B14F-4D97-AF65-F5344CB8AC3E}">
        <p14:creationId xmlns:p14="http://schemas.microsoft.com/office/powerpoint/2010/main" val="4010795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FE42E272-F291-5D36-DAEF-97E9F2376C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1438"/>
            <a:ext cx="9144000" cy="499903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07C17B0-9DD7-5E9D-6EA0-F2C97D3D9C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1438"/>
            <a:ext cx="9144000" cy="4999037"/>
          </a:xfrm>
          <a:prstGeom prst="rect">
            <a:avLst/>
          </a:prstGeom>
        </p:spPr>
      </p:pic>
    </p:spTree>
    <p:extLst>
      <p:ext uri="{BB962C8B-B14F-4D97-AF65-F5344CB8AC3E}">
        <p14:creationId xmlns:p14="http://schemas.microsoft.com/office/powerpoint/2010/main" val="3850713901"/>
      </p:ext>
    </p:extLst>
  </p:cSld>
  <p:clrMapOvr>
    <a:masterClrMapping/>
  </p:clrMapOvr>
</p:sld>
</file>

<file path=ppt/theme/theme1.xml><?xml version="1.0" encoding="utf-8"?>
<a:theme xmlns:a="http://schemas.openxmlformats.org/drawingml/2006/main" name="Theme69">
  <a:themeElements>
    <a:clrScheme name="Theme69">
      <a:dk1>
        <a:sysClr val="windowText" lastClr="000000"/>
      </a:dk1>
      <a:lt1>
        <a:sysClr val="window" lastClr="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Theme69">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heme6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796</Words>
  <Application>Microsoft Office PowerPoint</Application>
  <PresentationFormat>On-screen Show (16:9)</PresentationFormat>
  <Paragraphs>70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Yu Gothic UI Semilight</vt:lpstr>
      <vt:lpstr>Arial</vt:lpstr>
      <vt:lpstr>Calibri</vt:lpstr>
      <vt:lpstr>Calibri Light</vt:lpstr>
      <vt:lpstr>Wingdings</vt:lpstr>
      <vt:lpstr>Theme69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Uday Sankar De</cp:lastModifiedBy>
  <cp:revision>6</cp:revision>
  <dcterms:created xsi:type="dcterms:W3CDTF">2024-12-17T16:05:46Z</dcterms:created>
  <dcterms:modified xsi:type="dcterms:W3CDTF">2024-12-24T15:01:53Z</dcterms:modified>
  <cp:category/>
  <cp:contentStatus/>
</cp:coreProperties>
</file>