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4"/>
  </p:notesMasterIdLst>
  <p:sldIdLst>
    <p:sldId id="256" r:id="rId2"/>
    <p:sldId id="272" r:id="rId3"/>
    <p:sldId id="259" r:id="rId4"/>
    <p:sldId id="260" r:id="rId5"/>
    <p:sldId id="261" r:id="rId6"/>
    <p:sldId id="262" r:id="rId7"/>
    <p:sldId id="263" r:id="rId8"/>
    <p:sldId id="258" r:id="rId9"/>
    <p:sldId id="264" r:id="rId10"/>
    <p:sldId id="265" r:id="rId11"/>
    <p:sldId id="266" r:id="rId12"/>
    <p:sldId id="267" r:id="rId13"/>
    <p:sldId id="268" r:id="rId14"/>
    <p:sldId id="269" r:id="rId15"/>
    <p:sldId id="270" r:id="rId16"/>
    <p:sldId id="271" r:id="rId17"/>
    <p:sldId id="278" r:id="rId18"/>
    <p:sldId id="273"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7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0822D-FBB1-4D85-9B6D-4F4830BD0CCD}" type="datetimeFigureOut">
              <a:rPr lang="en-IN" smtClean="0"/>
              <a:t>24-12-2024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64F9C-FAD6-4EAE-B433-A360FF4D6FCF}" type="slidenum">
              <a:rPr lang="en-IN" smtClean="0"/>
              <a:t>‹#›</a:t>
            </a:fld>
            <a:endParaRPr lang="en-IN"/>
          </a:p>
        </p:txBody>
      </p:sp>
    </p:spTree>
    <p:extLst>
      <p:ext uri="{BB962C8B-B14F-4D97-AF65-F5344CB8AC3E}">
        <p14:creationId xmlns:p14="http://schemas.microsoft.com/office/powerpoint/2010/main" val="1649371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3163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31370026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2850352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endParaRPr lang="en-IN"/>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Created By: Uday Sankar De</a:t>
            </a:r>
            <a:endParaRPr lang="en-IN"/>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6DD1A340-81FA-41EE-B33C-1065A5836FAC}" type="slidenum">
              <a:rPr lang="en-IN" smtClean="0"/>
              <a:t>‹#›</a:t>
            </a:fld>
            <a:endParaRPr lang="en-IN"/>
          </a:p>
        </p:txBody>
      </p:sp>
      <p:sp>
        <p:nvSpPr>
          <p:cNvPr id="30" name="Freeform: Shape 29">
            <a:extLst>
              <a:ext uri="{FF2B5EF4-FFF2-40B4-BE49-F238E27FC236}">
                <a16:creationId xmlns:a16="http://schemas.microsoft.com/office/drawing/2014/main" id="{1793FDF9-650D-88C9-2662-4EA29991B514}"/>
              </a:ext>
            </a:extLst>
          </p:cNvPr>
          <p:cNvSpPr/>
          <p:nvPr/>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6895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endParaRPr lang="en-IN"/>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a:t>Created By: Uday Sankar De</a:t>
            </a:r>
            <a:endParaRPr lang="en-IN"/>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6DD1A340-81FA-41EE-B33C-1065A5836FAC}" type="slidenum">
              <a:rPr lang="en-IN" smtClean="0"/>
              <a:t>‹#›</a:t>
            </a:fld>
            <a:endParaRPr lang="en-IN"/>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23959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Created By: Uday Sankar De</a:t>
            </a:r>
            <a:endParaRPr lang="en-IN"/>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6DD1A340-81FA-41EE-B33C-1065A5836FAC}" type="slidenum">
              <a:rPr lang="en-IN" smtClean="0"/>
              <a:t>‹#›</a:t>
            </a:fld>
            <a:endParaRPr lang="en-IN"/>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927905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1444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a:t>Created By: Uday Sankar De</a:t>
            </a:r>
            <a:endParaRPr lang="en-IN"/>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6DD1A340-81FA-41EE-B33C-1065A5836FAC}" type="slidenum">
              <a:rPr lang="en-IN" smtClean="0"/>
              <a:t>‹#›</a:t>
            </a:fld>
            <a:endParaRPr lang="en-IN"/>
          </a:p>
        </p:txBody>
      </p:sp>
      <p:sp>
        <p:nvSpPr>
          <p:cNvPr id="9" name="Freeform: Shape 8">
            <a:extLst>
              <a:ext uri="{FF2B5EF4-FFF2-40B4-BE49-F238E27FC236}">
                <a16:creationId xmlns:a16="http://schemas.microsoft.com/office/drawing/2014/main" id="{30B88804-97CC-BE78-8D40-672973E4CD32}"/>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3863302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a:t>Created By: Uday Sankar De</a:t>
            </a:r>
            <a:endParaRPr lang="en-IN"/>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6DD1A340-81FA-41EE-B33C-1065A5836FAC}" type="slidenum">
              <a:rPr lang="en-IN" smtClean="0"/>
              <a:t>‹#›</a:t>
            </a:fld>
            <a:endParaRPr lang="en-IN"/>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787061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a:t>Created By: Uday Sankar De</a:t>
            </a:r>
            <a:endParaRPr lang="en-IN"/>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6DD1A340-81FA-41EE-B33C-1065A5836FAC}" type="slidenum">
              <a:rPr lang="en-IN" smtClean="0"/>
              <a:t>‹#›</a:t>
            </a:fld>
            <a:endParaRPr lang="en-IN"/>
          </a:p>
        </p:txBody>
      </p:sp>
    </p:spTree>
    <p:extLst>
      <p:ext uri="{BB962C8B-B14F-4D97-AF65-F5344CB8AC3E}">
        <p14:creationId xmlns:p14="http://schemas.microsoft.com/office/powerpoint/2010/main" val="155683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98359999"/>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a:t>Created By: Uday Sankar De</a:t>
            </a:r>
            <a:endParaRPr lang="en-IN"/>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6DD1A340-81FA-41EE-B33C-1065A5836FAC}" type="slidenum">
              <a:rPr lang="en-IN" smtClean="0"/>
              <a:t>‹#›</a:t>
            </a:fld>
            <a:endParaRPr lang="en-IN"/>
          </a:p>
        </p:txBody>
      </p:sp>
    </p:spTree>
    <p:extLst>
      <p:ext uri="{BB962C8B-B14F-4D97-AF65-F5344CB8AC3E}">
        <p14:creationId xmlns:p14="http://schemas.microsoft.com/office/powerpoint/2010/main" val="202174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789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Created By: Uday Sankar De</a:t>
            </a:r>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6DD1A340-81FA-41EE-B33C-1065A5836FAC}" type="slidenum">
              <a:rPr lang="en-IN" smtClean="0"/>
              <a:t>‹#›</a:t>
            </a:fld>
            <a:endParaRPr lang="en-IN"/>
          </a:p>
        </p:txBody>
      </p:sp>
    </p:spTree>
    <p:extLst>
      <p:ext uri="{BB962C8B-B14F-4D97-AF65-F5344CB8AC3E}">
        <p14:creationId xmlns:p14="http://schemas.microsoft.com/office/powerpoint/2010/main" val="194363408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Created By: Uday Sankar De</a:t>
            </a:r>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6DD1A340-81FA-41EE-B33C-1065A5836FAC}" type="slidenum">
              <a:rPr lang="en-IN" smtClean="0"/>
              <a:t>‹#›</a:t>
            </a:fld>
            <a:endParaRPr lang="en-IN"/>
          </a:p>
        </p:txBody>
      </p:sp>
      <p:sp>
        <p:nvSpPr>
          <p:cNvPr id="13" name="Freeform: Shape 12">
            <a:extLst>
              <a:ext uri="{FF2B5EF4-FFF2-40B4-BE49-F238E27FC236}">
                <a16:creationId xmlns:a16="http://schemas.microsoft.com/office/drawing/2014/main" id="{B05A86D8-26B0-1ADB-0CE2-B445D2A2866D}"/>
              </a:ext>
            </a:extLst>
          </p:cNvPr>
          <p:cNvSpPr/>
          <p:nvPr/>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4149462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Created By: Uday Sankar De</a:t>
            </a:r>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6DD1A340-81FA-41EE-B33C-1065A5836FAC}" type="slidenum">
              <a:rPr lang="en-IN" smtClean="0"/>
              <a:t>‹#›</a:t>
            </a:fld>
            <a:endParaRPr lang="en-IN"/>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795564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Created By: Uday Sankar De</a:t>
            </a:r>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6DD1A340-81FA-41EE-B33C-1065A5836FAC}" type="slidenum">
              <a:rPr lang="en-IN" smtClean="0"/>
              <a:t>‹#›</a:t>
            </a:fld>
            <a:endParaRPr lang="en-IN"/>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32248851"/>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a:t>Created By: Uday Sankar De</a:t>
            </a:r>
            <a:endParaRPr lang="en-IN"/>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6DD1A340-81FA-41EE-B33C-1065A5836FAC}" type="slidenum">
              <a:rPr lang="en-IN" smtClean="0"/>
              <a:t>‹#›</a:t>
            </a:fld>
            <a:endParaRPr lang="en-IN"/>
          </a:p>
        </p:txBody>
      </p:sp>
      <p:sp>
        <p:nvSpPr>
          <p:cNvPr id="18" name="Freeform: Shape 17">
            <a:extLst>
              <a:ext uri="{FF2B5EF4-FFF2-40B4-BE49-F238E27FC236}">
                <a16:creationId xmlns:a16="http://schemas.microsoft.com/office/drawing/2014/main" id="{F0A8F0DB-3D3D-DC0F-84AC-4386B58AD6E5}"/>
              </a:ext>
            </a:extLst>
          </p:cNvPr>
          <p:cNvSpPr>
            <a:spLocks/>
          </p:cNvSpPr>
          <p:nvPr/>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3959390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IN"/>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a:t>Created By: Uday Sankar De</a:t>
            </a:r>
            <a:endParaRPr lang="en-IN"/>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6DD1A340-81FA-41EE-B33C-1065A5836FAC}" type="slidenum">
              <a:rPr lang="en-IN" smtClean="0"/>
              <a:t>‹#›</a:t>
            </a:fld>
            <a:endParaRPr lang="en-IN"/>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51948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hf hd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024430-2287-CAD6-0248-9A3E66E51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7" name="TextBox 6">
            <a:extLst>
              <a:ext uri="{FF2B5EF4-FFF2-40B4-BE49-F238E27FC236}">
                <a16:creationId xmlns:a16="http://schemas.microsoft.com/office/drawing/2014/main" id="{55C1B339-4779-9E71-0F44-BE2A59314F31}"/>
              </a:ext>
            </a:extLst>
          </p:cNvPr>
          <p:cNvSpPr txBox="1"/>
          <p:nvPr/>
        </p:nvSpPr>
        <p:spPr>
          <a:xfrm>
            <a:off x="1995948" y="1820426"/>
            <a:ext cx="8947355" cy="1631216"/>
          </a:xfrm>
          <a:prstGeom prst="rect">
            <a:avLst/>
          </a:prstGeom>
          <a:noFill/>
        </p:spPr>
        <p:txBody>
          <a:bodyPr wrap="square" rtlCol="0">
            <a:spAutoFit/>
          </a:bodyPr>
          <a:lstStyle/>
          <a:p>
            <a:pPr algn="ctr"/>
            <a:r>
              <a:rPr lang="en-US" sz="5000" b="1" u="none" strike="noStrike" cap="none" spc="0" dirty="0">
                <a:latin typeface="Calibri"/>
              </a:rPr>
              <a:t>Future Cart: AI-Driven Demand Prediction for Smarter Retail</a:t>
            </a:r>
          </a:p>
        </p:txBody>
      </p:sp>
      <p:sp>
        <p:nvSpPr>
          <p:cNvPr id="8" name="TextBox 7">
            <a:extLst>
              <a:ext uri="{FF2B5EF4-FFF2-40B4-BE49-F238E27FC236}">
                <a16:creationId xmlns:a16="http://schemas.microsoft.com/office/drawing/2014/main" id="{19792B19-4E48-5F03-B391-C7C5FA9E07EA}"/>
              </a:ext>
            </a:extLst>
          </p:cNvPr>
          <p:cNvSpPr txBox="1"/>
          <p:nvPr/>
        </p:nvSpPr>
        <p:spPr>
          <a:xfrm>
            <a:off x="6096000" y="3429000"/>
            <a:ext cx="4100052" cy="646331"/>
          </a:xfrm>
          <a:prstGeom prst="rect">
            <a:avLst/>
          </a:prstGeom>
          <a:noFill/>
        </p:spPr>
        <p:txBody>
          <a:bodyPr wrap="square" rtlCol="0">
            <a:spAutoFit/>
          </a:bodyPr>
          <a:lstStyle/>
          <a:p>
            <a:pPr algn="ctr"/>
            <a:r>
              <a:rPr lang="en-US" b="1" dirty="0">
                <a:solidFill>
                  <a:schemeClr val="accent2"/>
                </a:solidFill>
                <a:latin typeface="Calibri"/>
              </a:rPr>
              <a:t>-</a:t>
            </a:r>
            <a:r>
              <a:rPr lang="en-US" sz="1800" b="1" u="none" strike="noStrike" cap="none" spc="0" dirty="0">
                <a:solidFill>
                  <a:schemeClr val="accent2"/>
                </a:solidFill>
                <a:latin typeface="Calibri"/>
              </a:rPr>
              <a:t>Enhancing E-Commerce through Effective Demand Forecasting</a:t>
            </a:r>
          </a:p>
        </p:txBody>
      </p:sp>
      <p:sp>
        <p:nvSpPr>
          <p:cNvPr id="9" name="TextBox 8">
            <a:extLst>
              <a:ext uri="{FF2B5EF4-FFF2-40B4-BE49-F238E27FC236}">
                <a16:creationId xmlns:a16="http://schemas.microsoft.com/office/drawing/2014/main" id="{A67FC2B0-958A-FA35-D538-E832BBD88D75}"/>
              </a:ext>
            </a:extLst>
          </p:cNvPr>
          <p:cNvSpPr txBox="1"/>
          <p:nvPr/>
        </p:nvSpPr>
        <p:spPr>
          <a:xfrm>
            <a:off x="4488425" y="5246610"/>
            <a:ext cx="3215149" cy="523220"/>
          </a:xfrm>
          <a:prstGeom prst="rect">
            <a:avLst/>
          </a:prstGeom>
          <a:noFill/>
        </p:spPr>
        <p:txBody>
          <a:bodyPr wrap="square" rtlCol="0">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Presented By:</a:t>
            </a:r>
          </a:p>
        </p:txBody>
      </p:sp>
      <p:sp>
        <p:nvSpPr>
          <p:cNvPr id="10" name="TextBox 9">
            <a:extLst>
              <a:ext uri="{FF2B5EF4-FFF2-40B4-BE49-F238E27FC236}">
                <a16:creationId xmlns:a16="http://schemas.microsoft.com/office/drawing/2014/main" id="{B755F033-836D-D3CA-42C9-4ACB4F495CAD}"/>
              </a:ext>
            </a:extLst>
          </p:cNvPr>
          <p:cNvSpPr txBox="1"/>
          <p:nvPr/>
        </p:nvSpPr>
        <p:spPr>
          <a:xfrm>
            <a:off x="5614220" y="5723664"/>
            <a:ext cx="2531806" cy="430887"/>
          </a:xfrm>
          <a:prstGeom prst="rect">
            <a:avLst/>
          </a:prstGeom>
          <a:noFill/>
        </p:spPr>
        <p:txBody>
          <a:bodyPr wrap="square" rtlCol="0">
            <a:spAutoFit/>
          </a:bodyPr>
          <a:lstStyle/>
          <a:p>
            <a:r>
              <a:rPr lang="en-IN" sz="2200" b="1" dirty="0">
                <a:solidFill>
                  <a:schemeClr val="accent2"/>
                </a:solidFill>
                <a:latin typeface="Calibri" panose="020F0502020204030204" pitchFamily="34" charset="0"/>
                <a:ea typeface="Calibri" panose="020F0502020204030204" pitchFamily="34" charset="0"/>
                <a:cs typeface="Calibri" panose="020F0502020204030204" pitchFamily="34" charset="0"/>
              </a:rPr>
              <a:t>Uday Sankar De</a:t>
            </a:r>
          </a:p>
        </p:txBody>
      </p:sp>
    </p:spTree>
    <p:extLst>
      <p:ext uri="{BB962C8B-B14F-4D97-AF65-F5344CB8AC3E}">
        <p14:creationId xmlns:p14="http://schemas.microsoft.com/office/powerpoint/2010/main" val="406060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CED6B2-1BB6-456B-EA6D-DDCF4E7A9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pic>
        <p:nvPicPr>
          <p:cNvPr id="7" name="Picture 6">
            <a:extLst>
              <a:ext uri="{FF2B5EF4-FFF2-40B4-BE49-F238E27FC236}">
                <a16:creationId xmlns:a16="http://schemas.microsoft.com/office/drawing/2014/main" id="{9002C594-F3C6-6BFD-9EBC-BC46B6361C07}"/>
              </a:ext>
            </a:extLst>
          </p:cNvPr>
          <p:cNvPicPr>
            <a:picLocks noChangeAspect="1"/>
          </p:cNvPicPr>
          <p:nvPr/>
        </p:nvPicPr>
        <p:blipFill>
          <a:blip r:embed="rId3"/>
          <a:stretch>
            <a:fillRect/>
          </a:stretch>
        </p:blipFill>
        <p:spPr>
          <a:xfrm>
            <a:off x="963561" y="1703684"/>
            <a:ext cx="10412362" cy="4615137"/>
          </a:xfrm>
          <a:prstGeom prst="rect">
            <a:avLst/>
          </a:prstGeom>
        </p:spPr>
      </p:pic>
      <p:sp>
        <p:nvSpPr>
          <p:cNvPr id="8" name="TextBox 7">
            <a:extLst>
              <a:ext uri="{FF2B5EF4-FFF2-40B4-BE49-F238E27FC236}">
                <a16:creationId xmlns:a16="http://schemas.microsoft.com/office/drawing/2014/main" id="{53F59B30-7C0A-73FE-00E4-7D483D03B217}"/>
              </a:ext>
            </a:extLst>
          </p:cNvPr>
          <p:cNvSpPr txBox="1"/>
          <p:nvPr/>
        </p:nvSpPr>
        <p:spPr>
          <a:xfrm>
            <a:off x="1917290" y="373627"/>
            <a:ext cx="7118555"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Time Series Analysis</a:t>
            </a:r>
          </a:p>
        </p:txBody>
      </p:sp>
      <p:sp>
        <p:nvSpPr>
          <p:cNvPr id="9" name="TextBox 8">
            <a:extLst>
              <a:ext uri="{FF2B5EF4-FFF2-40B4-BE49-F238E27FC236}">
                <a16:creationId xmlns:a16="http://schemas.microsoft.com/office/drawing/2014/main" id="{15DC2F2A-8985-BE0D-FFBA-503DA876BE5A}"/>
              </a:ext>
            </a:extLst>
          </p:cNvPr>
          <p:cNvSpPr txBox="1"/>
          <p:nvPr/>
        </p:nvSpPr>
        <p:spPr>
          <a:xfrm>
            <a:off x="963561" y="1179871"/>
            <a:ext cx="8613058"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Train-Test Spit for modelling : </a:t>
            </a:r>
            <a:r>
              <a:rPr lang="en-IN" sz="2000" dirty="0">
                <a:latin typeface="Calibri" panose="020F0502020204030204" pitchFamily="34" charset="0"/>
                <a:ea typeface="Calibri" panose="020F0502020204030204" pitchFamily="34" charset="0"/>
                <a:cs typeface="Calibri" panose="020F0502020204030204" pitchFamily="34" charset="0"/>
              </a:rPr>
              <a:t>I dived the dataset into 75:25 for train and test.</a:t>
            </a:r>
          </a:p>
        </p:txBody>
      </p:sp>
      <p:sp>
        <p:nvSpPr>
          <p:cNvPr id="10" name="Footer Placeholder 9">
            <a:extLst>
              <a:ext uri="{FF2B5EF4-FFF2-40B4-BE49-F238E27FC236}">
                <a16:creationId xmlns:a16="http://schemas.microsoft.com/office/drawing/2014/main" id="{CFE7404E-CA72-1698-0952-9D8790EB1724}"/>
              </a:ext>
            </a:extLst>
          </p:cNvPr>
          <p:cNvSpPr>
            <a:spLocks noGrp="1"/>
          </p:cNvSpPr>
          <p:nvPr>
            <p:ph type="ftr" sz="quarter" idx="11"/>
          </p:nvPr>
        </p:nvSpPr>
        <p:spPr/>
        <p:txBody>
          <a:bodyPr/>
          <a:lstStyle/>
          <a:p>
            <a:r>
              <a:rPr lang="en-US"/>
              <a:t>Created By: Uday Sankar De</a:t>
            </a:r>
            <a:endParaRPr lang="en-IN"/>
          </a:p>
        </p:txBody>
      </p:sp>
      <p:sp>
        <p:nvSpPr>
          <p:cNvPr id="11" name="Slide Number Placeholder 10">
            <a:extLst>
              <a:ext uri="{FF2B5EF4-FFF2-40B4-BE49-F238E27FC236}">
                <a16:creationId xmlns:a16="http://schemas.microsoft.com/office/drawing/2014/main" id="{D5863E86-3D3A-1796-657C-664772E0A68A}"/>
              </a:ext>
            </a:extLst>
          </p:cNvPr>
          <p:cNvSpPr>
            <a:spLocks noGrp="1"/>
          </p:cNvSpPr>
          <p:nvPr>
            <p:ph type="sldNum" sz="quarter" idx="12"/>
          </p:nvPr>
        </p:nvSpPr>
        <p:spPr/>
        <p:txBody>
          <a:bodyPr/>
          <a:lstStyle/>
          <a:p>
            <a:fld id="{6DD1A340-81FA-41EE-B33C-1065A5836FAC}" type="slidenum">
              <a:rPr lang="en-IN" smtClean="0"/>
              <a:t>10</a:t>
            </a:fld>
            <a:endParaRPr lang="en-IN"/>
          </a:p>
        </p:txBody>
      </p:sp>
    </p:spTree>
    <p:extLst>
      <p:ext uri="{BB962C8B-B14F-4D97-AF65-F5344CB8AC3E}">
        <p14:creationId xmlns:p14="http://schemas.microsoft.com/office/powerpoint/2010/main" val="212781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CEA95B-D155-5E01-F9DB-3217C229A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6" name="TextBox 5">
            <a:extLst>
              <a:ext uri="{FF2B5EF4-FFF2-40B4-BE49-F238E27FC236}">
                <a16:creationId xmlns:a16="http://schemas.microsoft.com/office/drawing/2014/main" id="{66292B8F-DE18-2873-F321-3E3AC0AFCF4E}"/>
              </a:ext>
            </a:extLst>
          </p:cNvPr>
          <p:cNvSpPr txBox="1"/>
          <p:nvPr/>
        </p:nvSpPr>
        <p:spPr>
          <a:xfrm>
            <a:off x="1071716" y="196645"/>
            <a:ext cx="7924800"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Demand Forecasting Models</a:t>
            </a:r>
          </a:p>
        </p:txBody>
      </p:sp>
      <p:sp>
        <p:nvSpPr>
          <p:cNvPr id="7" name="TextBox 6">
            <a:extLst>
              <a:ext uri="{FF2B5EF4-FFF2-40B4-BE49-F238E27FC236}">
                <a16:creationId xmlns:a16="http://schemas.microsoft.com/office/drawing/2014/main" id="{728735EA-E398-9545-5457-86B39DEF651F}"/>
              </a:ext>
            </a:extLst>
          </p:cNvPr>
          <p:cNvSpPr txBox="1"/>
          <p:nvPr/>
        </p:nvSpPr>
        <p:spPr>
          <a:xfrm>
            <a:off x="442452" y="1219200"/>
            <a:ext cx="2998838"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AR Model :</a:t>
            </a:r>
          </a:p>
        </p:txBody>
      </p:sp>
      <p:sp>
        <p:nvSpPr>
          <p:cNvPr id="8" name="TextBox 7">
            <a:extLst>
              <a:ext uri="{FF2B5EF4-FFF2-40B4-BE49-F238E27FC236}">
                <a16:creationId xmlns:a16="http://schemas.microsoft.com/office/drawing/2014/main" id="{A7B35FC7-B854-E928-5C9B-683F3F7FE6B8}"/>
              </a:ext>
            </a:extLst>
          </p:cNvPr>
          <p:cNvSpPr txBox="1"/>
          <p:nvPr/>
        </p:nvSpPr>
        <p:spPr>
          <a:xfrm>
            <a:off x="668594" y="1769807"/>
            <a:ext cx="6361471" cy="4401205"/>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Model matrices:</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b="0" i="0" dirty="0">
                <a:effectLst/>
                <a:latin typeface="Calibri" panose="020F0502020204030204" pitchFamily="34" charset="0"/>
                <a:ea typeface="Calibri" panose="020F0502020204030204" pitchFamily="34" charset="0"/>
                <a:cs typeface="Calibri" panose="020F0502020204030204" pitchFamily="34" charset="0"/>
              </a:rPr>
              <a:t>AR Model Metrics(Before Hyper Tuning): </a:t>
            </a:r>
          </a:p>
          <a:p>
            <a:r>
              <a:rPr lang="en-US" sz="2000" b="0" i="0" dirty="0">
                <a:effectLst/>
                <a:latin typeface="Calibri" panose="020F0502020204030204" pitchFamily="34" charset="0"/>
                <a:ea typeface="Calibri" panose="020F0502020204030204" pitchFamily="34" charset="0"/>
                <a:cs typeface="Calibri" panose="020F0502020204030204" pitchFamily="34" charset="0"/>
              </a:rPr>
              <a:t>MAE: 3.9590924927959743 </a:t>
            </a:r>
          </a:p>
          <a:p>
            <a:r>
              <a:rPr lang="en-US" sz="2000" b="0" i="0" dirty="0">
                <a:effectLst/>
                <a:latin typeface="Calibri" panose="020F0502020204030204" pitchFamily="34" charset="0"/>
                <a:ea typeface="Calibri" panose="020F0502020204030204" pitchFamily="34" charset="0"/>
                <a:cs typeface="Calibri" panose="020F0502020204030204" pitchFamily="34" charset="0"/>
              </a:rPr>
              <a:t>RMSE: 4.743013014627009 </a:t>
            </a:r>
          </a:p>
          <a:p>
            <a:r>
              <a:rPr lang="en-US" sz="2000" b="0" i="0" dirty="0">
                <a:effectLst/>
                <a:latin typeface="Calibri" panose="020F0502020204030204" pitchFamily="34" charset="0"/>
                <a:ea typeface="Calibri" panose="020F0502020204030204" pitchFamily="34" charset="0"/>
                <a:cs typeface="Calibri" panose="020F0502020204030204" pitchFamily="34" charset="0"/>
              </a:rPr>
              <a:t>MAPE: 33.40% </a:t>
            </a:r>
          </a:p>
          <a:p>
            <a:r>
              <a:rPr lang="en-US" sz="2000" b="0" i="0" dirty="0">
                <a:effectLst/>
                <a:latin typeface="Calibri" panose="020F0502020204030204" pitchFamily="34" charset="0"/>
                <a:ea typeface="Calibri" panose="020F0502020204030204" pitchFamily="34" charset="0"/>
                <a:cs typeface="Calibri" panose="020F0502020204030204" pitchFamily="34" charset="0"/>
              </a:rPr>
              <a:t>R^2: -0.8348359010305346 </a:t>
            </a:r>
          </a:p>
          <a:p>
            <a:r>
              <a:rPr lang="en-US" sz="2000" b="0" i="0" dirty="0">
                <a:effectLst/>
                <a:latin typeface="Calibri" panose="020F0502020204030204" pitchFamily="34" charset="0"/>
                <a:ea typeface="Calibri" panose="020F0502020204030204" pitchFamily="34" charset="0"/>
                <a:cs typeface="Calibri" panose="020F0502020204030204" pitchFamily="34" charset="0"/>
              </a:rPr>
              <a:t>Differencing Mean: 0.0</a:t>
            </a:r>
            <a:endParaRPr lang="en-IN" sz="2000" b="0" i="0" dirty="0">
              <a:effectLst/>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0" i="0" dirty="0">
                <a:effectLst/>
                <a:latin typeface="Calibri" panose="020F0502020204030204" pitchFamily="34" charset="0"/>
                <a:ea typeface="Calibri" panose="020F0502020204030204" pitchFamily="34" charset="0"/>
                <a:cs typeface="Calibri" panose="020F0502020204030204" pitchFamily="34" charset="0"/>
              </a:rPr>
              <a:t>AR Model Metrics(After Hyper Tuning):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MAE: 3.9590924927959743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RMSE: 4.743013014627009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MAPE: 33.40%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R^2: -0.8348359010305346</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2591D247-A3CE-F42C-8152-71CE7749A21F}"/>
              </a:ext>
            </a:extLst>
          </p:cNvPr>
          <p:cNvPicPr>
            <a:picLocks noChangeAspect="1"/>
          </p:cNvPicPr>
          <p:nvPr/>
        </p:nvPicPr>
        <p:blipFill>
          <a:blip r:embed="rId3"/>
          <a:stretch>
            <a:fillRect/>
          </a:stretch>
        </p:blipFill>
        <p:spPr>
          <a:xfrm>
            <a:off x="5688872" y="1341025"/>
            <a:ext cx="5460907" cy="2284240"/>
          </a:xfrm>
          <a:prstGeom prst="rect">
            <a:avLst/>
          </a:prstGeom>
        </p:spPr>
      </p:pic>
      <p:pic>
        <p:nvPicPr>
          <p:cNvPr id="12" name="Picture 11">
            <a:extLst>
              <a:ext uri="{FF2B5EF4-FFF2-40B4-BE49-F238E27FC236}">
                <a16:creationId xmlns:a16="http://schemas.microsoft.com/office/drawing/2014/main" id="{EB15ABD4-A530-1ABF-BA01-09651ECF7619}"/>
              </a:ext>
            </a:extLst>
          </p:cNvPr>
          <p:cNvPicPr>
            <a:picLocks noChangeAspect="1"/>
          </p:cNvPicPr>
          <p:nvPr/>
        </p:nvPicPr>
        <p:blipFill>
          <a:blip r:embed="rId4"/>
          <a:stretch>
            <a:fillRect/>
          </a:stretch>
        </p:blipFill>
        <p:spPr>
          <a:xfrm>
            <a:off x="5688873" y="3703922"/>
            <a:ext cx="5460907" cy="2617588"/>
          </a:xfrm>
          <a:prstGeom prst="rect">
            <a:avLst/>
          </a:prstGeom>
        </p:spPr>
      </p:pic>
      <p:sp>
        <p:nvSpPr>
          <p:cNvPr id="13" name="Footer Placeholder 12">
            <a:extLst>
              <a:ext uri="{FF2B5EF4-FFF2-40B4-BE49-F238E27FC236}">
                <a16:creationId xmlns:a16="http://schemas.microsoft.com/office/drawing/2014/main" id="{26909620-7DDE-AC9C-DB43-C068F79080C8}"/>
              </a:ext>
            </a:extLst>
          </p:cNvPr>
          <p:cNvSpPr>
            <a:spLocks noGrp="1"/>
          </p:cNvSpPr>
          <p:nvPr>
            <p:ph type="ftr" sz="quarter" idx="11"/>
          </p:nvPr>
        </p:nvSpPr>
        <p:spPr/>
        <p:txBody>
          <a:bodyPr/>
          <a:lstStyle/>
          <a:p>
            <a:r>
              <a:rPr lang="en-US"/>
              <a:t>Created By: Uday Sankar De</a:t>
            </a:r>
            <a:endParaRPr lang="en-IN"/>
          </a:p>
        </p:txBody>
      </p:sp>
      <p:sp>
        <p:nvSpPr>
          <p:cNvPr id="14" name="Slide Number Placeholder 13">
            <a:extLst>
              <a:ext uri="{FF2B5EF4-FFF2-40B4-BE49-F238E27FC236}">
                <a16:creationId xmlns:a16="http://schemas.microsoft.com/office/drawing/2014/main" id="{87F898C0-A3D1-352C-46FE-6E6D56B4E3FC}"/>
              </a:ext>
            </a:extLst>
          </p:cNvPr>
          <p:cNvSpPr>
            <a:spLocks noGrp="1"/>
          </p:cNvSpPr>
          <p:nvPr>
            <p:ph type="sldNum" sz="quarter" idx="12"/>
          </p:nvPr>
        </p:nvSpPr>
        <p:spPr/>
        <p:txBody>
          <a:bodyPr/>
          <a:lstStyle/>
          <a:p>
            <a:fld id="{6DD1A340-81FA-41EE-B33C-1065A5836FAC}" type="slidenum">
              <a:rPr lang="en-IN" smtClean="0"/>
              <a:t>11</a:t>
            </a:fld>
            <a:endParaRPr lang="en-IN"/>
          </a:p>
        </p:txBody>
      </p:sp>
    </p:spTree>
    <p:extLst>
      <p:ext uri="{BB962C8B-B14F-4D97-AF65-F5344CB8AC3E}">
        <p14:creationId xmlns:p14="http://schemas.microsoft.com/office/powerpoint/2010/main" val="3647397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CCD119-F59D-C2B9-75D1-23AF028E1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6" name="TextBox 5">
            <a:extLst>
              <a:ext uri="{FF2B5EF4-FFF2-40B4-BE49-F238E27FC236}">
                <a16:creationId xmlns:a16="http://schemas.microsoft.com/office/drawing/2014/main" id="{36D27938-697D-B885-25A2-936CE819A1AC}"/>
              </a:ext>
            </a:extLst>
          </p:cNvPr>
          <p:cNvSpPr txBox="1"/>
          <p:nvPr/>
        </p:nvSpPr>
        <p:spPr>
          <a:xfrm>
            <a:off x="727587" y="1052052"/>
            <a:ext cx="6823587" cy="4616648"/>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Model matrices:</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2000" b="0" i="0" dirty="0">
                <a:effectLst/>
                <a:latin typeface="Calibri" panose="020F0502020204030204" pitchFamily="34" charset="0"/>
                <a:ea typeface="Calibri" panose="020F0502020204030204" pitchFamily="34" charset="0"/>
                <a:cs typeface="Calibri" panose="020F0502020204030204" pitchFamily="34" charset="0"/>
              </a:rPr>
              <a:t>MA Model Metrics(Before Hyper Tuning):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MAE: 4.071225093420155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RMSE: 4.881079364654831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MAPE: 34.37%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R^2: -0.9432126759942605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Differencing Mean: 0.0</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2000" b="0" i="0" dirty="0">
                <a:effectLst/>
                <a:latin typeface="Calibri" panose="020F0502020204030204" pitchFamily="34" charset="0"/>
                <a:ea typeface="Calibri" panose="020F0502020204030204" pitchFamily="34" charset="0"/>
                <a:cs typeface="Calibri" panose="020F0502020204030204" pitchFamily="34" charset="0"/>
              </a:rPr>
              <a:t>Best MA Model Metrics(After Hyper Tuning):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q: 8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MAE: 4.0480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RMSE: 4.8437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MAPE: 34.15%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R^2: -0.9135</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5AED3407-FDF2-30D0-17B3-DADB4811F347}"/>
              </a:ext>
            </a:extLst>
          </p:cNvPr>
          <p:cNvSpPr txBox="1"/>
          <p:nvPr/>
        </p:nvSpPr>
        <p:spPr>
          <a:xfrm>
            <a:off x="727587" y="320865"/>
            <a:ext cx="2654710"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MA Model :</a:t>
            </a:r>
          </a:p>
        </p:txBody>
      </p:sp>
      <p:pic>
        <p:nvPicPr>
          <p:cNvPr id="9" name="Picture 8">
            <a:extLst>
              <a:ext uri="{FF2B5EF4-FFF2-40B4-BE49-F238E27FC236}">
                <a16:creationId xmlns:a16="http://schemas.microsoft.com/office/drawing/2014/main" id="{2520723E-E266-D4CE-F3CA-35B3722FC090}"/>
              </a:ext>
            </a:extLst>
          </p:cNvPr>
          <p:cNvPicPr>
            <a:picLocks noChangeAspect="1"/>
          </p:cNvPicPr>
          <p:nvPr/>
        </p:nvPicPr>
        <p:blipFill>
          <a:blip r:embed="rId3"/>
          <a:stretch>
            <a:fillRect/>
          </a:stretch>
        </p:blipFill>
        <p:spPr>
          <a:xfrm>
            <a:off x="5810169" y="1109278"/>
            <a:ext cx="5289118" cy="2666341"/>
          </a:xfrm>
          <a:prstGeom prst="rect">
            <a:avLst/>
          </a:prstGeom>
        </p:spPr>
      </p:pic>
      <p:pic>
        <p:nvPicPr>
          <p:cNvPr id="11" name="Picture 10">
            <a:extLst>
              <a:ext uri="{FF2B5EF4-FFF2-40B4-BE49-F238E27FC236}">
                <a16:creationId xmlns:a16="http://schemas.microsoft.com/office/drawing/2014/main" id="{C5A3E845-01A5-75AB-52D2-2C06B97D6C78}"/>
              </a:ext>
            </a:extLst>
          </p:cNvPr>
          <p:cNvPicPr>
            <a:picLocks noChangeAspect="1"/>
          </p:cNvPicPr>
          <p:nvPr/>
        </p:nvPicPr>
        <p:blipFill>
          <a:blip r:embed="rId4"/>
          <a:stretch>
            <a:fillRect/>
          </a:stretch>
        </p:blipFill>
        <p:spPr>
          <a:xfrm>
            <a:off x="5770657" y="3874306"/>
            <a:ext cx="5328630" cy="2458459"/>
          </a:xfrm>
          <a:prstGeom prst="rect">
            <a:avLst/>
          </a:prstGeom>
        </p:spPr>
      </p:pic>
      <p:sp>
        <p:nvSpPr>
          <p:cNvPr id="14" name="Footer Placeholder 13">
            <a:extLst>
              <a:ext uri="{FF2B5EF4-FFF2-40B4-BE49-F238E27FC236}">
                <a16:creationId xmlns:a16="http://schemas.microsoft.com/office/drawing/2014/main" id="{15EB00E0-5236-BDED-A6E2-893D7DC5C529}"/>
              </a:ext>
            </a:extLst>
          </p:cNvPr>
          <p:cNvSpPr>
            <a:spLocks noGrp="1"/>
          </p:cNvSpPr>
          <p:nvPr>
            <p:ph type="ftr" sz="quarter" idx="11"/>
          </p:nvPr>
        </p:nvSpPr>
        <p:spPr/>
        <p:txBody>
          <a:bodyPr/>
          <a:lstStyle/>
          <a:p>
            <a:r>
              <a:rPr lang="en-US"/>
              <a:t>Created By: Uday Sankar De</a:t>
            </a:r>
            <a:endParaRPr lang="en-IN"/>
          </a:p>
        </p:txBody>
      </p:sp>
      <p:sp>
        <p:nvSpPr>
          <p:cNvPr id="15" name="Slide Number Placeholder 14">
            <a:extLst>
              <a:ext uri="{FF2B5EF4-FFF2-40B4-BE49-F238E27FC236}">
                <a16:creationId xmlns:a16="http://schemas.microsoft.com/office/drawing/2014/main" id="{D7FFA2D4-DBF0-9D3B-EA7A-7DDE6EE04B21}"/>
              </a:ext>
            </a:extLst>
          </p:cNvPr>
          <p:cNvSpPr>
            <a:spLocks noGrp="1"/>
          </p:cNvSpPr>
          <p:nvPr>
            <p:ph type="sldNum" sz="quarter" idx="12"/>
          </p:nvPr>
        </p:nvSpPr>
        <p:spPr/>
        <p:txBody>
          <a:bodyPr/>
          <a:lstStyle/>
          <a:p>
            <a:fld id="{6DD1A340-81FA-41EE-B33C-1065A5836FAC}" type="slidenum">
              <a:rPr lang="en-IN" smtClean="0"/>
              <a:t>12</a:t>
            </a:fld>
            <a:endParaRPr lang="en-IN"/>
          </a:p>
        </p:txBody>
      </p:sp>
    </p:spTree>
    <p:extLst>
      <p:ext uri="{BB962C8B-B14F-4D97-AF65-F5344CB8AC3E}">
        <p14:creationId xmlns:p14="http://schemas.microsoft.com/office/powerpoint/2010/main" val="1653504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8452A7-A38B-3049-576A-3AE53157AB2D}"/>
              </a:ext>
            </a:extLst>
          </p:cNvPr>
          <p:cNvSpPr txBox="1"/>
          <p:nvPr/>
        </p:nvSpPr>
        <p:spPr>
          <a:xfrm>
            <a:off x="816077" y="393290"/>
            <a:ext cx="3716594"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ARIMA Model:</a:t>
            </a:r>
            <a:endParaRPr lang="en-IN" sz="2000" dirty="0"/>
          </a:p>
        </p:txBody>
      </p:sp>
      <p:sp>
        <p:nvSpPr>
          <p:cNvPr id="6" name="TextBox 5">
            <a:extLst>
              <a:ext uri="{FF2B5EF4-FFF2-40B4-BE49-F238E27FC236}">
                <a16:creationId xmlns:a16="http://schemas.microsoft.com/office/drawing/2014/main" id="{02BADC69-C8AB-1B87-65A7-4DDA1F861C69}"/>
              </a:ext>
            </a:extLst>
          </p:cNvPr>
          <p:cNvSpPr txBox="1"/>
          <p:nvPr/>
        </p:nvSpPr>
        <p:spPr>
          <a:xfrm>
            <a:off x="816077" y="1081548"/>
            <a:ext cx="6322142" cy="4708981"/>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Model matrices:</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0" i="0" dirty="0">
                <a:effectLst/>
                <a:latin typeface="Calibri" panose="020F0502020204030204" pitchFamily="34" charset="0"/>
                <a:ea typeface="Calibri" panose="020F0502020204030204" pitchFamily="34" charset="0"/>
                <a:cs typeface="Calibri" panose="020F0502020204030204" pitchFamily="34" charset="0"/>
              </a:rPr>
              <a:t>ARIMA Model Metrics(Before Hyper Tuning):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MAE: 4.362147563340008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RMSE: 5.090531375937143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MAPE: 36.11%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R^2: -1.1135612287318817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Differencing Mean: 0.0</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0" i="0" dirty="0">
                <a:effectLst/>
                <a:latin typeface="Calibri" panose="020F0502020204030204" pitchFamily="34" charset="0"/>
                <a:ea typeface="Calibri" panose="020F0502020204030204" pitchFamily="34" charset="0"/>
                <a:cs typeface="Calibri" panose="020F0502020204030204" pitchFamily="34" charset="0"/>
              </a:rPr>
              <a:t>Best ARIMA Model Metrics(After Hyper Tuning):</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(p, d, q): (0, 1, 0)</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MAE: 2.8679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RMSE: 3.5819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MAPE: 20.57%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R^2: -0.0465</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D709D126-0BDD-CD55-AC16-0E0EFA58FE23}"/>
              </a:ext>
            </a:extLst>
          </p:cNvPr>
          <p:cNvPicPr>
            <a:picLocks noChangeAspect="1"/>
          </p:cNvPicPr>
          <p:nvPr/>
        </p:nvPicPr>
        <p:blipFill>
          <a:blip r:embed="rId2"/>
          <a:stretch>
            <a:fillRect/>
          </a:stretch>
        </p:blipFill>
        <p:spPr>
          <a:xfrm>
            <a:off x="5693939" y="1174120"/>
            <a:ext cx="4934727" cy="2422368"/>
          </a:xfrm>
          <a:prstGeom prst="rect">
            <a:avLst/>
          </a:prstGeom>
        </p:spPr>
      </p:pic>
      <p:pic>
        <p:nvPicPr>
          <p:cNvPr id="9" name="Picture 8">
            <a:extLst>
              <a:ext uri="{FF2B5EF4-FFF2-40B4-BE49-F238E27FC236}">
                <a16:creationId xmlns:a16="http://schemas.microsoft.com/office/drawing/2014/main" id="{7ED89E51-9BAF-A4C3-3E43-D59397B0C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pic>
        <p:nvPicPr>
          <p:cNvPr id="11" name="Picture 10">
            <a:extLst>
              <a:ext uri="{FF2B5EF4-FFF2-40B4-BE49-F238E27FC236}">
                <a16:creationId xmlns:a16="http://schemas.microsoft.com/office/drawing/2014/main" id="{22136B8E-D617-D06D-0F7A-83AADE407AD4}"/>
              </a:ext>
            </a:extLst>
          </p:cNvPr>
          <p:cNvPicPr>
            <a:picLocks noChangeAspect="1"/>
          </p:cNvPicPr>
          <p:nvPr/>
        </p:nvPicPr>
        <p:blipFill>
          <a:blip r:embed="rId4"/>
          <a:stretch>
            <a:fillRect/>
          </a:stretch>
        </p:blipFill>
        <p:spPr>
          <a:xfrm>
            <a:off x="5890586" y="3689061"/>
            <a:ext cx="4934727" cy="2642914"/>
          </a:xfrm>
          <a:prstGeom prst="rect">
            <a:avLst/>
          </a:prstGeom>
        </p:spPr>
      </p:pic>
      <p:sp>
        <p:nvSpPr>
          <p:cNvPr id="12" name="Footer Placeholder 11">
            <a:extLst>
              <a:ext uri="{FF2B5EF4-FFF2-40B4-BE49-F238E27FC236}">
                <a16:creationId xmlns:a16="http://schemas.microsoft.com/office/drawing/2014/main" id="{998467D9-7912-3636-2504-82EF53B76DAD}"/>
              </a:ext>
            </a:extLst>
          </p:cNvPr>
          <p:cNvSpPr>
            <a:spLocks noGrp="1"/>
          </p:cNvSpPr>
          <p:nvPr>
            <p:ph type="ftr" sz="quarter" idx="11"/>
          </p:nvPr>
        </p:nvSpPr>
        <p:spPr/>
        <p:txBody>
          <a:bodyPr/>
          <a:lstStyle/>
          <a:p>
            <a:r>
              <a:rPr lang="en-US"/>
              <a:t>Created By: Uday Sankar De</a:t>
            </a:r>
            <a:endParaRPr lang="en-IN"/>
          </a:p>
        </p:txBody>
      </p:sp>
      <p:sp>
        <p:nvSpPr>
          <p:cNvPr id="13" name="Slide Number Placeholder 12">
            <a:extLst>
              <a:ext uri="{FF2B5EF4-FFF2-40B4-BE49-F238E27FC236}">
                <a16:creationId xmlns:a16="http://schemas.microsoft.com/office/drawing/2014/main" id="{AA6851D9-1898-A99B-60EF-F495FD92B22B}"/>
              </a:ext>
            </a:extLst>
          </p:cNvPr>
          <p:cNvSpPr>
            <a:spLocks noGrp="1"/>
          </p:cNvSpPr>
          <p:nvPr>
            <p:ph type="sldNum" sz="quarter" idx="12"/>
          </p:nvPr>
        </p:nvSpPr>
        <p:spPr/>
        <p:txBody>
          <a:bodyPr/>
          <a:lstStyle/>
          <a:p>
            <a:fld id="{6DD1A340-81FA-41EE-B33C-1065A5836FAC}" type="slidenum">
              <a:rPr lang="en-IN" smtClean="0"/>
              <a:t>13</a:t>
            </a:fld>
            <a:endParaRPr lang="en-IN"/>
          </a:p>
        </p:txBody>
      </p:sp>
    </p:spTree>
    <p:extLst>
      <p:ext uri="{BB962C8B-B14F-4D97-AF65-F5344CB8AC3E}">
        <p14:creationId xmlns:p14="http://schemas.microsoft.com/office/powerpoint/2010/main" val="214874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8CA405-6316-FEAD-FA73-C5BC9E111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6" name="TextBox 5">
            <a:extLst>
              <a:ext uri="{FF2B5EF4-FFF2-40B4-BE49-F238E27FC236}">
                <a16:creationId xmlns:a16="http://schemas.microsoft.com/office/drawing/2014/main" id="{96A1398C-21BC-3D43-4116-CC49AE04F213}"/>
              </a:ext>
            </a:extLst>
          </p:cNvPr>
          <p:cNvSpPr txBox="1"/>
          <p:nvPr/>
        </p:nvSpPr>
        <p:spPr>
          <a:xfrm>
            <a:off x="890742" y="351643"/>
            <a:ext cx="5732206"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SARIMA Model:</a:t>
            </a:r>
            <a:endParaRPr lang="en-IN" sz="2000" dirty="0"/>
          </a:p>
        </p:txBody>
      </p:sp>
      <p:sp>
        <p:nvSpPr>
          <p:cNvPr id="7" name="TextBox 6">
            <a:extLst>
              <a:ext uri="{FF2B5EF4-FFF2-40B4-BE49-F238E27FC236}">
                <a16:creationId xmlns:a16="http://schemas.microsoft.com/office/drawing/2014/main" id="{0E41A6C7-DFA6-6EC5-9525-F16FF9D4B56B}"/>
              </a:ext>
            </a:extLst>
          </p:cNvPr>
          <p:cNvSpPr txBox="1"/>
          <p:nvPr/>
        </p:nvSpPr>
        <p:spPr>
          <a:xfrm>
            <a:off x="890742" y="993058"/>
            <a:ext cx="7220871" cy="4247317"/>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Model matrices: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i="0" dirty="0">
                <a:effectLst/>
                <a:latin typeface="Calibri" panose="020F0502020204030204" pitchFamily="34" charset="0"/>
                <a:ea typeface="Calibri" panose="020F0502020204030204" pitchFamily="34" charset="0"/>
                <a:cs typeface="Calibri" panose="020F0502020204030204" pitchFamily="34" charset="0"/>
              </a:rPr>
              <a:t>SARIMA Model Metrics(Before Hyper Tuning): </a:t>
            </a:r>
          </a:p>
          <a:p>
            <a:r>
              <a:rPr lang="en-IN" b="0" i="0" dirty="0">
                <a:effectLst/>
                <a:latin typeface="Calibri" panose="020F0502020204030204" pitchFamily="34" charset="0"/>
                <a:ea typeface="Calibri" panose="020F0502020204030204" pitchFamily="34" charset="0"/>
                <a:cs typeface="Calibri" panose="020F0502020204030204" pitchFamily="34" charset="0"/>
              </a:rPr>
              <a:t>MAE: 5.860311727774639 </a:t>
            </a:r>
          </a:p>
          <a:p>
            <a:r>
              <a:rPr lang="en-IN" b="0" i="0" dirty="0">
                <a:effectLst/>
                <a:latin typeface="Calibri" panose="020F0502020204030204" pitchFamily="34" charset="0"/>
                <a:ea typeface="Calibri" panose="020F0502020204030204" pitchFamily="34" charset="0"/>
                <a:cs typeface="Calibri" panose="020F0502020204030204" pitchFamily="34" charset="0"/>
              </a:rPr>
              <a:t>RMSE: 6.808527425308862 </a:t>
            </a:r>
          </a:p>
          <a:p>
            <a:r>
              <a:rPr lang="en-IN" b="0" i="0" dirty="0">
                <a:effectLst/>
                <a:latin typeface="Calibri" panose="020F0502020204030204" pitchFamily="34" charset="0"/>
                <a:ea typeface="Calibri" panose="020F0502020204030204" pitchFamily="34" charset="0"/>
                <a:cs typeface="Calibri" panose="020F0502020204030204" pitchFamily="34" charset="0"/>
              </a:rPr>
              <a:t>MAPE: 47.73% </a:t>
            </a:r>
          </a:p>
          <a:p>
            <a:r>
              <a:rPr lang="en-IN" b="0" i="0" dirty="0">
                <a:effectLst/>
                <a:latin typeface="Calibri" panose="020F0502020204030204" pitchFamily="34" charset="0"/>
                <a:ea typeface="Calibri" panose="020F0502020204030204" pitchFamily="34" charset="0"/>
                <a:cs typeface="Calibri" panose="020F0502020204030204" pitchFamily="34" charset="0"/>
              </a:rPr>
              <a:t>R^2: -2.780898152573253 </a:t>
            </a:r>
          </a:p>
          <a:p>
            <a:r>
              <a:rPr lang="en-IN" b="0" i="0" dirty="0">
                <a:effectLst/>
                <a:latin typeface="Calibri" panose="020F0502020204030204" pitchFamily="34" charset="0"/>
                <a:ea typeface="Calibri" panose="020F0502020204030204" pitchFamily="34" charset="0"/>
                <a:cs typeface="Calibri" panose="020F0502020204030204" pitchFamily="34" charset="0"/>
              </a:rPr>
              <a:t>Differencing Mean: 0.0</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i="0" dirty="0">
                <a:effectLst/>
                <a:latin typeface="Calibri" panose="020F0502020204030204" pitchFamily="34" charset="0"/>
                <a:ea typeface="Calibri" panose="020F0502020204030204" pitchFamily="34" charset="0"/>
                <a:cs typeface="Calibri" panose="020F0502020204030204" pitchFamily="34" charset="0"/>
              </a:rPr>
              <a:t>Best SARIMA Model Metrics (After Hyper Tuning): </a:t>
            </a:r>
          </a:p>
          <a:p>
            <a:r>
              <a:rPr lang="en-IN" b="0" i="0" dirty="0">
                <a:effectLst/>
                <a:latin typeface="Calibri" panose="020F0502020204030204" pitchFamily="34" charset="0"/>
                <a:ea typeface="Calibri" panose="020F0502020204030204" pitchFamily="34" charset="0"/>
                <a:cs typeface="Calibri" panose="020F0502020204030204" pitchFamily="34" charset="0"/>
              </a:rPr>
              <a:t>(p, d, q, </a:t>
            </a:r>
            <a:r>
              <a:rPr lang="en-IN" b="0" i="0" dirty="0" err="1">
                <a:effectLst/>
                <a:latin typeface="Calibri" panose="020F0502020204030204" pitchFamily="34" charset="0"/>
                <a:ea typeface="Calibri" panose="020F0502020204030204" pitchFamily="34" charset="0"/>
                <a:cs typeface="Calibri" panose="020F0502020204030204" pitchFamily="34" charset="0"/>
              </a:rPr>
              <a:t>sp</a:t>
            </a:r>
            <a:r>
              <a:rPr lang="en-IN" b="0" i="0" dirty="0">
                <a:effectLst/>
                <a:latin typeface="Calibri" panose="020F0502020204030204" pitchFamily="34" charset="0"/>
                <a:ea typeface="Calibri" panose="020F0502020204030204" pitchFamily="34" charset="0"/>
                <a:cs typeface="Calibri" panose="020F0502020204030204" pitchFamily="34" charset="0"/>
              </a:rPr>
              <a:t>, </a:t>
            </a:r>
            <a:r>
              <a:rPr lang="en-IN" b="0" i="0" dirty="0" err="1">
                <a:effectLst/>
                <a:latin typeface="Calibri" panose="020F0502020204030204" pitchFamily="34" charset="0"/>
                <a:ea typeface="Calibri" panose="020F0502020204030204" pitchFamily="34" charset="0"/>
                <a:cs typeface="Calibri" panose="020F0502020204030204" pitchFamily="34" charset="0"/>
              </a:rPr>
              <a:t>sd</a:t>
            </a:r>
            <a:r>
              <a:rPr lang="en-IN" b="0" i="0" dirty="0">
                <a:effectLst/>
                <a:latin typeface="Calibri" panose="020F0502020204030204" pitchFamily="34" charset="0"/>
                <a:ea typeface="Calibri" panose="020F0502020204030204" pitchFamily="34" charset="0"/>
                <a:cs typeface="Calibri" panose="020F0502020204030204" pitchFamily="34" charset="0"/>
              </a:rPr>
              <a:t>, </a:t>
            </a:r>
            <a:r>
              <a:rPr lang="en-IN" b="0" i="0" dirty="0" err="1">
                <a:effectLst/>
                <a:latin typeface="Calibri" panose="020F0502020204030204" pitchFamily="34" charset="0"/>
                <a:ea typeface="Calibri" panose="020F0502020204030204" pitchFamily="34" charset="0"/>
                <a:cs typeface="Calibri" panose="020F0502020204030204" pitchFamily="34" charset="0"/>
              </a:rPr>
              <a:t>sq</a:t>
            </a:r>
            <a:r>
              <a:rPr lang="en-IN" b="0" i="0" dirty="0">
                <a:effectLst/>
                <a:latin typeface="Calibri" panose="020F0502020204030204" pitchFamily="34" charset="0"/>
                <a:ea typeface="Calibri" panose="020F0502020204030204" pitchFamily="34" charset="0"/>
                <a:cs typeface="Calibri" panose="020F0502020204030204" pitchFamily="34" charset="0"/>
              </a:rPr>
              <a:t>, </a:t>
            </a:r>
            <a:r>
              <a:rPr lang="en-IN" b="0" i="0" dirty="0" err="1">
                <a:effectLst/>
                <a:latin typeface="Calibri" panose="020F0502020204030204" pitchFamily="34" charset="0"/>
                <a:ea typeface="Calibri" panose="020F0502020204030204" pitchFamily="34" charset="0"/>
                <a:cs typeface="Calibri" panose="020F0502020204030204" pitchFamily="34" charset="0"/>
              </a:rPr>
              <a:t>s_period</a:t>
            </a:r>
            <a:r>
              <a:rPr lang="en-IN" b="0" i="0" dirty="0">
                <a:effectLst/>
                <a:latin typeface="Calibri" panose="020F0502020204030204" pitchFamily="34" charset="0"/>
                <a:ea typeface="Calibri" panose="020F0502020204030204" pitchFamily="34" charset="0"/>
                <a:cs typeface="Calibri" panose="020F0502020204030204" pitchFamily="34" charset="0"/>
              </a:rPr>
              <a:t> ) :(0, 1, 0, 0, 0, 0, 12) </a:t>
            </a:r>
          </a:p>
          <a:p>
            <a:r>
              <a:rPr lang="en-IN" b="0" i="0" dirty="0">
                <a:effectLst/>
                <a:latin typeface="Calibri" panose="020F0502020204030204" pitchFamily="34" charset="0"/>
                <a:ea typeface="Calibri" panose="020F0502020204030204" pitchFamily="34" charset="0"/>
                <a:cs typeface="Calibri" panose="020F0502020204030204" pitchFamily="34" charset="0"/>
              </a:rPr>
              <a:t>MAE: 2.8679 </a:t>
            </a:r>
          </a:p>
          <a:p>
            <a:r>
              <a:rPr lang="en-IN" b="0" i="0" dirty="0">
                <a:effectLst/>
                <a:latin typeface="Calibri" panose="020F0502020204030204" pitchFamily="34" charset="0"/>
                <a:ea typeface="Calibri" panose="020F0502020204030204" pitchFamily="34" charset="0"/>
                <a:cs typeface="Calibri" panose="020F0502020204030204" pitchFamily="34" charset="0"/>
              </a:rPr>
              <a:t>RMSE: 3.5819 </a:t>
            </a:r>
          </a:p>
          <a:p>
            <a:r>
              <a:rPr lang="en-IN" b="0" i="0" dirty="0">
                <a:effectLst/>
                <a:latin typeface="Calibri" panose="020F0502020204030204" pitchFamily="34" charset="0"/>
                <a:ea typeface="Calibri" panose="020F0502020204030204" pitchFamily="34" charset="0"/>
                <a:cs typeface="Calibri" panose="020F0502020204030204" pitchFamily="34" charset="0"/>
              </a:rPr>
              <a:t>MAPE: 20.57% </a:t>
            </a:r>
          </a:p>
          <a:p>
            <a:r>
              <a:rPr lang="en-IN" b="0" i="0" dirty="0">
                <a:effectLst/>
                <a:latin typeface="Calibri" panose="020F0502020204030204" pitchFamily="34" charset="0"/>
                <a:ea typeface="Calibri" panose="020F0502020204030204" pitchFamily="34" charset="0"/>
                <a:cs typeface="Calibri" panose="020F0502020204030204" pitchFamily="34" charset="0"/>
              </a:rPr>
              <a:t>R²: -0.0465</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34B91EC-BF5D-04F1-C9DB-0609C675BF34}"/>
              </a:ext>
            </a:extLst>
          </p:cNvPr>
          <p:cNvPicPr>
            <a:picLocks noChangeAspect="1"/>
          </p:cNvPicPr>
          <p:nvPr/>
        </p:nvPicPr>
        <p:blipFill>
          <a:blip r:embed="rId3"/>
          <a:stretch>
            <a:fillRect/>
          </a:stretch>
        </p:blipFill>
        <p:spPr>
          <a:xfrm>
            <a:off x="5450834" y="865240"/>
            <a:ext cx="4770951" cy="2581990"/>
          </a:xfrm>
          <a:prstGeom prst="rect">
            <a:avLst/>
          </a:prstGeom>
        </p:spPr>
      </p:pic>
      <p:pic>
        <p:nvPicPr>
          <p:cNvPr id="11" name="Picture 10">
            <a:extLst>
              <a:ext uri="{FF2B5EF4-FFF2-40B4-BE49-F238E27FC236}">
                <a16:creationId xmlns:a16="http://schemas.microsoft.com/office/drawing/2014/main" id="{3F240E67-1033-2CDF-E453-5664B3FF6ED0}"/>
              </a:ext>
            </a:extLst>
          </p:cNvPr>
          <p:cNvPicPr>
            <a:picLocks noChangeAspect="1"/>
          </p:cNvPicPr>
          <p:nvPr/>
        </p:nvPicPr>
        <p:blipFill>
          <a:blip r:embed="rId4"/>
          <a:stretch>
            <a:fillRect/>
          </a:stretch>
        </p:blipFill>
        <p:spPr>
          <a:xfrm>
            <a:off x="5690748" y="3516053"/>
            <a:ext cx="4770951" cy="2815921"/>
          </a:xfrm>
          <a:prstGeom prst="rect">
            <a:avLst/>
          </a:prstGeom>
        </p:spPr>
      </p:pic>
      <p:sp>
        <p:nvSpPr>
          <p:cNvPr id="12" name="Footer Placeholder 11">
            <a:extLst>
              <a:ext uri="{FF2B5EF4-FFF2-40B4-BE49-F238E27FC236}">
                <a16:creationId xmlns:a16="http://schemas.microsoft.com/office/drawing/2014/main" id="{D4C339B0-A25E-FD97-1FF1-B1EF214F47A4}"/>
              </a:ext>
            </a:extLst>
          </p:cNvPr>
          <p:cNvSpPr>
            <a:spLocks noGrp="1"/>
          </p:cNvSpPr>
          <p:nvPr>
            <p:ph type="ftr" sz="quarter" idx="11"/>
          </p:nvPr>
        </p:nvSpPr>
        <p:spPr/>
        <p:txBody>
          <a:bodyPr/>
          <a:lstStyle/>
          <a:p>
            <a:r>
              <a:rPr lang="en-US"/>
              <a:t>Created By: Uday Sankar De</a:t>
            </a:r>
            <a:endParaRPr lang="en-IN"/>
          </a:p>
        </p:txBody>
      </p:sp>
      <p:sp>
        <p:nvSpPr>
          <p:cNvPr id="13" name="Slide Number Placeholder 12">
            <a:extLst>
              <a:ext uri="{FF2B5EF4-FFF2-40B4-BE49-F238E27FC236}">
                <a16:creationId xmlns:a16="http://schemas.microsoft.com/office/drawing/2014/main" id="{6D544353-73DD-ECD2-EED5-C416E3668BAF}"/>
              </a:ext>
            </a:extLst>
          </p:cNvPr>
          <p:cNvSpPr>
            <a:spLocks noGrp="1"/>
          </p:cNvSpPr>
          <p:nvPr>
            <p:ph type="sldNum" sz="quarter" idx="12"/>
          </p:nvPr>
        </p:nvSpPr>
        <p:spPr/>
        <p:txBody>
          <a:bodyPr/>
          <a:lstStyle/>
          <a:p>
            <a:fld id="{6DD1A340-81FA-41EE-B33C-1065A5836FAC}" type="slidenum">
              <a:rPr lang="en-IN" smtClean="0"/>
              <a:t>14</a:t>
            </a:fld>
            <a:endParaRPr lang="en-IN"/>
          </a:p>
        </p:txBody>
      </p:sp>
    </p:spTree>
    <p:extLst>
      <p:ext uri="{BB962C8B-B14F-4D97-AF65-F5344CB8AC3E}">
        <p14:creationId xmlns:p14="http://schemas.microsoft.com/office/powerpoint/2010/main" val="299227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AD693D-98F7-E055-5E9A-7477807A8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6" name="TextBox 5">
            <a:extLst>
              <a:ext uri="{FF2B5EF4-FFF2-40B4-BE49-F238E27FC236}">
                <a16:creationId xmlns:a16="http://schemas.microsoft.com/office/drawing/2014/main" id="{5115FF0C-78FC-D9A4-5AE8-7EECFDEAE3EA}"/>
              </a:ext>
            </a:extLst>
          </p:cNvPr>
          <p:cNvSpPr txBox="1"/>
          <p:nvPr/>
        </p:nvSpPr>
        <p:spPr>
          <a:xfrm>
            <a:off x="855406" y="520920"/>
            <a:ext cx="7118555"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ARIMAX Model:</a:t>
            </a:r>
            <a:endParaRPr lang="en-IN" sz="2000" dirty="0"/>
          </a:p>
        </p:txBody>
      </p:sp>
      <p:sp>
        <p:nvSpPr>
          <p:cNvPr id="7" name="TextBox 6">
            <a:extLst>
              <a:ext uri="{FF2B5EF4-FFF2-40B4-BE49-F238E27FC236}">
                <a16:creationId xmlns:a16="http://schemas.microsoft.com/office/drawing/2014/main" id="{DC21FADF-B7DC-97B0-07AC-E238F8D672E4}"/>
              </a:ext>
            </a:extLst>
          </p:cNvPr>
          <p:cNvSpPr txBox="1"/>
          <p:nvPr/>
        </p:nvSpPr>
        <p:spPr>
          <a:xfrm>
            <a:off x="934065" y="1120877"/>
            <a:ext cx="7374193" cy="4708981"/>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Model matrices:</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0" i="0" dirty="0">
                <a:effectLst/>
                <a:latin typeface="Calibri" panose="020F0502020204030204" pitchFamily="34" charset="0"/>
                <a:ea typeface="Calibri" panose="020F0502020204030204" pitchFamily="34" charset="0"/>
                <a:cs typeface="Calibri" panose="020F0502020204030204" pitchFamily="34" charset="0"/>
              </a:rPr>
              <a:t>ARIMAX Model Metrics(Before Hyper Tuning):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MAE: 4.123457399182951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RMSE: 5.084099610018834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MAPE: 35.21%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R^2: -1.1082237335790817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Differencing Mean: 0.0</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0" i="0" dirty="0">
                <a:effectLst/>
                <a:latin typeface="Calibri" panose="020F0502020204030204" pitchFamily="34" charset="0"/>
                <a:ea typeface="Calibri" panose="020F0502020204030204" pitchFamily="34" charset="0"/>
                <a:cs typeface="Calibri" panose="020F0502020204030204" pitchFamily="34" charset="0"/>
              </a:rPr>
              <a:t>Best ARIMAX Model Metrics(After Hyper Tuning):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(p, d, q): (3, 1, 0)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MAE: 3.1932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RMSE: 3.8304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MAPE: 26.27% </a:t>
            </a:r>
          </a:p>
          <a:p>
            <a:r>
              <a:rPr lang="en-IN" sz="2000" b="0" i="0" dirty="0">
                <a:effectLst/>
                <a:latin typeface="Calibri" panose="020F0502020204030204" pitchFamily="34" charset="0"/>
                <a:ea typeface="Calibri" panose="020F0502020204030204" pitchFamily="34" charset="0"/>
                <a:cs typeface="Calibri" panose="020F0502020204030204" pitchFamily="34" charset="0"/>
              </a:rPr>
              <a:t>R^2: -0.1967</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7CBEB54F-6A11-BF6B-1DDD-BC911CA07A3E}"/>
              </a:ext>
            </a:extLst>
          </p:cNvPr>
          <p:cNvPicPr>
            <a:picLocks noChangeAspect="1"/>
          </p:cNvPicPr>
          <p:nvPr/>
        </p:nvPicPr>
        <p:blipFill>
          <a:blip r:embed="rId3"/>
          <a:stretch>
            <a:fillRect/>
          </a:stretch>
        </p:blipFill>
        <p:spPr>
          <a:xfrm>
            <a:off x="5836711" y="671815"/>
            <a:ext cx="4526489" cy="2803638"/>
          </a:xfrm>
          <a:prstGeom prst="rect">
            <a:avLst/>
          </a:prstGeom>
        </p:spPr>
      </p:pic>
      <p:pic>
        <p:nvPicPr>
          <p:cNvPr id="11" name="Picture 10">
            <a:extLst>
              <a:ext uri="{FF2B5EF4-FFF2-40B4-BE49-F238E27FC236}">
                <a16:creationId xmlns:a16="http://schemas.microsoft.com/office/drawing/2014/main" id="{1467CF3B-C4F4-7BB6-2A06-273BA51CD58D}"/>
              </a:ext>
            </a:extLst>
          </p:cNvPr>
          <p:cNvPicPr>
            <a:picLocks noChangeAspect="1"/>
          </p:cNvPicPr>
          <p:nvPr/>
        </p:nvPicPr>
        <p:blipFill>
          <a:blip r:embed="rId4"/>
          <a:stretch>
            <a:fillRect/>
          </a:stretch>
        </p:blipFill>
        <p:spPr>
          <a:xfrm>
            <a:off x="6180842" y="3529841"/>
            <a:ext cx="4526489" cy="2803638"/>
          </a:xfrm>
          <a:prstGeom prst="rect">
            <a:avLst/>
          </a:prstGeom>
        </p:spPr>
      </p:pic>
      <p:sp>
        <p:nvSpPr>
          <p:cNvPr id="12" name="Footer Placeholder 11">
            <a:extLst>
              <a:ext uri="{FF2B5EF4-FFF2-40B4-BE49-F238E27FC236}">
                <a16:creationId xmlns:a16="http://schemas.microsoft.com/office/drawing/2014/main" id="{5DB7F762-BC2F-3DC2-217C-9DC25455C630}"/>
              </a:ext>
            </a:extLst>
          </p:cNvPr>
          <p:cNvSpPr>
            <a:spLocks noGrp="1"/>
          </p:cNvSpPr>
          <p:nvPr>
            <p:ph type="ftr" sz="quarter" idx="11"/>
          </p:nvPr>
        </p:nvSpPr>
        <p:spPr/>
        <p:txBody>
          <a:bodyPr/>
          <a:lstStyle/>
          <a:p>
            <a:r>
              <a:rPr lang="en-US"/>
              <a:t>Created By: Uday Sankar De</a:t>
            </a:r>
            <a:endParaRPr lang="en-IN"/>
          </a:p>
        </p:txBody>
      </p:sp>
      <p:sp>
        <p:nvSpPr>
          <p:cNvPr id="13" name="Slide Number Placeholder 12">
            <a:extLst>
              <a:ext uri="{FF2B5EF4-FFF2-40B4-BE49-F238E27FC236}">
                <a16:creationId xmlns:a16="http://schemas.microsoft.com/office/drawing/2014/main" id="{A9250DA2-F7B2-AB7A-C57E-0DCE2DEFEA34}"/>
              </a:ext>
            </a:extLst>
          </p:cNvPr>
          <p:cNvSpPr>
            <a:spLocks noGrp="1"/>
          </p:cNvSpPr>
          <p:nvPr>
            <p:ph type="sldNum" sz="quarter" idx="12"/>
          </p:nvPr>
        </p:nvSpPr>
        <p:spPr/>
        <p:txBody>
          <a:bodyPr/>
          <a:lstStyle/>
          <a:p>
            <a:fld id="{6DD1A340-81FA-41EE-B33C-1065A5836FAC}" type="slidenum">
              <a:rPr lang="en-IN" smtClean="0"/>
              <a:t>15</a:t>
            </a:fld>
            <a:endParaRPr lang="en-IN"/>
          </a:p>
        </p:txBody>
      </p:sp>
    </p:spTree>
    <p:extLst>
      <p:ext uri="{BB962C8B-B14F-4D97-AF65-F5344CB8AC3E}">
        <p14:creationId xmlns:p14="http://schemas.microsoft.com/office/powerpoint/2010/main" val="1573558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03D864-718A-DBD9-709E-93779F2B8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6" name="Footer Placeholder 5">
            <a:extLst>
              <a:ext uri="{FF2B5EF4-FFF2-40B4-BE49-F238E27FC236}">
                <a16:creationId xmlns:a16="http://schemas.microsoft.com/office/drawing/2014/main" id="{94D1147A-1D9D-8EB6-06D2-0CAD2666C1E9}"/>
              </a:ext>
            </a:extLst>
          </p:cNvPr>
          <p:cNvSpPr>
            <a:spLocks noGrp="1"/>
          </p:cNvSpPr>
          <p:nvPr>
            <p:ph type="ftr" sz="quarter" idx="11"/>
          </p:nvPr>
        </p:nvSpPr>
        <p:spPr/>
        <p:txBody>
          <a:bodyPr/>
          <a:lstStyle/>
          <a:p>
            <a:r>
              <a:rPr lang="en-US"/>
              <a:t>Created By: Uday Sankar De</a:t>
            </a:r>
            <a:endParaRPr lang="en-IN"/>
          </a:p>
        </p:txBody>
      </p:sp>
      <p:sp>
        <p:nvSpPr>
          <p:cNvPr id="7" name="Slide Number Placeholder 6">
            <a:extLst>
              <a:ext uri="{FF2B5EF4-FFF2-40B4-BE49-F238E27FC236}">
                <a16:creationId xmlns:a16="http://schemas.microsoft.com/office/drawing/2014/main" id="{50109C2E-EB3E-5FAE-6908-89D43EEEDF44}"/>
              </a:ext>
            </a:extLst>
          </p:cNvPr>
          <p:cNvSpPr>
            <a:spLocks noGrp="1"/>
          </p:cNvSpPr>
          <p:nvPr>
            <p:ph type="sldNum" sz="quarter" idx="12"/>
          </p:nvPr>
        </p:nvSpPr>
        <p:spPr/>
        <p:txBody>
          <a:bodyPr/>
          <a:lstStyle/>
          <a:p>
            <a:fld id="{6DD1A340-81FA-41EE-B33C-1065A5836FAC}" type="slidenum">
              <a:rPr lang="en-IN" smtClean="0"/>
              <a:t>16</a:t>
            </a:fld>
            <a:endParaRPr lang="en-IN"/>
          </a:p>
        </p:txBody>
      </p:sp>
      <p:sp>
        <p:nvSpPr>
          <p:cNvPr id="8" name="TextBox 7">
            <a:extLst>
              <a:ext uri="{FF2B5EF4-FFF2-40B4-BE49-F238E27FC236}">
                <a16:creationId xmlns:a16="http://schemas.microsoft.com/office/drawing/2014/main" id="{42596376-8BBF-BAFC-EB6B-2D3C06698DBF}"/>
              </a:ext>
            </a:extLst>
          </p:cNvPr>
          <p:cNvSpPr txBox="1"/>
          <p:nvPr/>
        </p:nvSpPr>
        <p:spPr>
          <a:xfrm>
            <a:off x="943897" y="520920"/>
            <a:ext cx="4090220"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SARIMAX Model:</a:t>
            </a:r>
            <a:endParaRPr lang="en-IN" sz="2000" dirty="0"/>
          </a:p>
        </p:txBody>
      </p:sp>
      <p:sp>
        <p:nvSpPr>
          <p:cNvPr id="9" name="TextBox 8">
            <a:extLst>
              <a:ext uri="{FF2B5EF4-FFF2-40B4-BE49-F238E27FC236}">
                <a16:creationId xmlns:a16="http://schemas.microsoft.com/office/drawing/2014/main" id="{82A70499-0AFC-C50C-15EF-961EC33EACE7}"/>
              </a:ext>
            </a:extLst>
          </p:cNvPr>
          <p:cNvSpPr txBox="1"/>
          <p:nvPr/>
        </p:nvSpPr>
        <p:spPr>
          <a:xfrm>
            <a:off x="1012723" y="1101213"/>
            <a:ext cx="7138219" cy="4247317"/>
          </a:xfrm>
          <a:prstGeom prst="rect">
            <a:avLst/>
          </a:prstGeom>
          <a:noFill/>
        </p:spPr>
        <p:txBody>
          <a:bodyPr wrap="square" rtlCol="0">
            <a:sp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Model matrices:</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b="0" i="0" dirty="0">
                <a:effectLst/>
                <a:latin typeface="Calibri" panose="020F0502020204030204" pitchFamily="34" charset="0"/>
                <a:ea typeface="Calibri" panose="020F0502020204030204" pitchFamily="34" charset="0"/>
                <a:cs typeface="Calibri" panose="020F0502020204030204" pitchFamily="34" charset="0"/>
              </a:rPr>
              <a:t>SARIMAX Model Metrics(Before Hyper Tuning): </a:t>
            </a:r>
          </a:p>
          <a:p>
            <a:r>
              <a:rPr lang="en-IN" b="0" i="0" dirty="0">
                <a:effectLst/>
                <a:latin typeface="Calibri" panose="020F0502020204030204" pitchFamily="34" charset="0"/>
                <a:ea typeface="Calibri" panose="020F0502020204030204" pitchFamily="34" charset="0"/>
                <a:cs typeface="Calibri" panose="020F0502020204030204" pitchFamily="34" charset="0"/>
              </a:rPr>
              <a:t>MAE: 5.1214 </a:t>
            </a:r>
          </a:p>
          <a:p>
            <a:r>
              <a:rPr lang="en-IN" b="0" i="0" dirty="0">
                <a:effectLst/>
                <a:latin typeface="Calibri" panose="020F0502020204030204" pitchFamily="34" charset="0"/>
                <a:ea typeface="Calibri" panose="020F0502020204030204" pitchFamily="34" charset="0"/>
                <a:cs typeface="Calibri" panose="020F0502020204030204" pitchFamily="34" charset="0"/>
              </a:rPr>
              <a:t>RMSE: 6.1175 </a:t>
            </a:r>
          </a:p>
          <a:p>
            <a:r>
              <a:rPr lang="en-IN" b="0" i="0" dirty="0">
                <a:effectLst/>
                <a:latin typeface="Calibri" panose="020F0502020204030204" pitchFamily="34" charset="0"/>
                <a:ea typeface="Calibri" panose="020F0502020204030204" pitchFamily="34" charset="0"/>
                <a:cs typeface="Calibri" panose="020F0502020204030204" pitchFamily="34" charset="0"/>
              </a:rPr>
              <a:t>MAPE: 41.98% </a:t>
            </a:r>
          </a:p>
          <a:p>
            <a:r>
              <a:rPr lang="en-IN" b="0" i="0" dirty="0">
                <a:effectLst/>
                <a:latin typeface="Calibri" panose="020F0502020204030204" pitchFamily="34" charset="0"/>
                <a:ea typeface="Calibri" panose="020F0502020204030204" pitchFamily="34" charset="0"/>
                <a:cs typeface="Calibri" panose="020F0502020204030204" pitchFamily="34" charset="0"/>
              </a:rPr>
              <a:t>R^2: -2.0523 </a:t>
            </a:r>
          </a:p>
          <a:p>
            <a:r>
              <a:rPr lang="en-IN" b="0" i="0" dirty="0">
                <a:effectLst/>
                <a:latin typeface="Calibri" panose="020F0502020204030204" pitchFamily="34" charset="0"/>
                <a:ea typeface="Calibri" panose="020F0502020204030204" pitchFamily="34" charset="0"/>
                <a:cs typeface="Calibri" panose="020F0502020204030204" pitchFamily="34" charset="0"/>
              </a:rPr>
              <a:t>Differencing Mean: 0.0000</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b="0" i="0" dirty="0">
                <a:effectLst/>
                <a:latin typeface="Calibri" panose="020F0502020204030204" pitchFamily="34" charset="0"/>
                <a:ea typeface="Calibri" panose="020F0502020204030204" pitchFamily="34" charset="0"/>
                <a:cs typeface="Calibri" panose="020F0502020204030204" pitchFamily="34" charset="0"/>
              </a:rPr>
              <a:t>Best SARIMAX Model Metrics(After Hyper Tuning): </a:t>
            </a:r>
          </a:p>
          <a:p>
            <a:r>
              <a:rPr lang="en-IN" b="0" i="0" dirty="0">
                <a:effectLst/>
                <a:latin typeface="Calibri" panose="020F0502020204030204" pitchFamily="34" charset="0"/>
                <a:ea typeface="Calibri" panose="020F0502020204030204" pitchFamily="34" charset="0"/>
                <a:cs typeface="Calibri" panose="020F0502020204030204" pitchFamily="34" charset="0"/>
              </a:rPr>
              <a:t>(p, d, q, </a:t>
            </a:r>
            <a:r>
              <a:rPr lang="en-IN" b="0" i="0" dirty="0" err="1">
                <a:effectLst/>
                <a:latin typeface="Calibri" panose="020F0502020204030204" pitchFamily="34" charset="0"/>
                <a:ea typeface="Calibri" panose="020F0502020204030204" pitchFamily="34" charset="0"/>
                <a:cs typeface="Calibri" panose="020F0502020204030204" pitchFamily="34" charset="0"/>
              </a:rPr>
              <a:t>sp</a:t>
            </a:r>
            <a:r>
              <a:rPr lang="en-IN" b="0" i="0" dirty="0">
                <a:effectLst/>
                <a:latin typeface="Calibri" panose="020F0502020204030204" pitchFamily="34" charset="0"/>
                <a:ea typeface="Calibri" panose="020F0502020204030204" pitchFamily="34" charset="0"/>
                <a:cs typeface="Calibri" panose="020F0502020204030204" pitchFamily="34" charset="0"/>
              </a:rPr>
              <a:t>, </a:t>
            </a:r>
            <a:r>
              <a:rPr lang="en-IN" b="0" i="0" dirty="0" err="1">
                <a:effectLst/>
                <a:latin typeface="Calibri" panose="020F0502020204030204" pitchFamily="34" charset="0"/>
                <a:ea typeface="Calibri" panose="020F0502020204030204" pitchFamily="34" charset="0"/>
                <a:cs typeface="Calibri" panose="020F0502020204030204" pitchFamily="34" charset="0"/>
              </a:rPr>
              <a:t>sd</a:t>
            </a:r>
            <a:r>
              <a:rPr lang="en-IN" b="0" i="0" dirty="0">
                <a:effectLst/>
                <a:latin typeface="Calibri" panose="020F0502020204030204" pitchFamily="34" charset="0"/>
                <a:ea typeface="Calibri" panose="020F0502020204030204" pitchFamily="34" charset="0"/>
                <a:cs typeface="Calibri" panose="020F0502020204030204" pitchFamily="34" charset="0"/>
              </a:rPr>
              <a:t>, </a:t>
            </a:r>
            <a:r>
              <a:rPr lang="en-IN" b="0" i="0" dirty="0" err="1">
                <a:effectLst/>
                <a:latin typeface="Calibri" panose="020F0502020204030204" pitchFamily="34" charset="0"/>
                <a:ea typeface="Calibri" panose="020F0502020204030204" pitchFamily="34" charset="0"/>
                <a:cs typeface="Calibri" panose="020F0502020204030204" pitchFamily="34" charset="0"/>
              </a:rPr>
              <a:t>sq</a:t>
            </a:r>
            <a:r>
              <a:rPr lang="en-IN" b="0" i="0" dirty="0">
                <a:effectLst/>
                <a:latin typeface="Calibri" panose="020F0502020204030204" pitchFamily="34" charset="0"/>
                <a:ea typeface="Calibri" panose="020F0502020204030204" pitchFamily="34" charset="0"/>
                <a:cs typeface="Calibri" panose="020F0502020204030204" pitchFamily="34" charset="0"/>
              </a:rPr>
              <a:t>, s): (0, 1, 0, 1, 0, 1, 12) </a:t>
            </a:r>
          </a:p>
          <a:p>
            <a:r>
              <a:rPr lang="en-IN" b="0" i="0" dirty="0">
                <a:effectLst/>
                <a:latin typeface="Calibri" panose="020F0502020204030204" pitchFamily="34" charset="0"/>
                <a:ea typeface="Calibri" panose="020F0502020204030204" pitchFamily="34" charset="0"/>
                <a:cs typeface="Calibri" panose="020F0502020204030204" pitchFamily="34" charset="0"/>
              </a:rPr>
              <a:t>MAE: 3.0448 </a:t>
            </a:r>
          </a:p>
          <a:p>
            <a:r>
              <a:rPr lang="en-IN" b="0" i="0" dirty="0">
                <a:effectLst/>
                <a:latin typeface="Calibri" panose="020F0502020204030204" pitchFamily="34" charset="0"/>
                <a:ea typeface="Calibri" panose="020F0502020204030204" pitchFamily="34" charset="0"/>
                <a:cs typeface="Calibri" panose="020F0502020204030204" pitchFamily="34" charset="0"/>
              </a:rPr>
              <a:t>RMSE: 3.7255 </a:t>
            </a:r>
          </a:p>
          <a:p>
            <a:r>
              <a:rPr lang="en-IN" b="0" i="0" dirty="0">
                <a:effectLst/>
                <a:latin typeface="Calibri" panose="020F0502020204030204" pitchFamily="34" charset="0"/>
                <a:ea typeface="Calibri" panose="020F0502020204030204" pitchFamily="34" charset="0"/>
                <a:cs typeface="Calibri" panose="020F0502020204030204" pitchFamily="34" charset="0"/>
              </a:rPr>
              <a:t>MAPE: 24.16% </a:t>
            </a:r>
          </a:p>
          <a:p>
            <a:r>
              <a:rPr lang="en-IN" b="0" i="0" dirty="0">
                <a:effectLst/>
                <a:latin typeface="Calibri" panose="020F0502020204030204" pitchFamily="34" charset="0"/>
                <a:ea typeface="Calibri" panose="020F0502020204030204" pitchFamily="34" charset="0"/>
                <a:cs typeface="Calibri" panose="020F0502020204030204" pitchFamily="34" charset="0"/>
              </a:rPr>
              <a:t>R^2: -0.1320</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BE5B9ADC-0788-07B7-938F-AAB6D38FCD48}"/>
              </a:ext>
            </a:extLst>
          </p:cNvPr>
          <p:cNvPicPr>
            <a:picLocks noChangeAspect="1"/>
          </p:cNvPicPr>
          <p:nvPr/>
        </p:nvPicPr>
        <p:blipFill>
          <a:blip r:embed="rId3"/>
          <a:stretch>
            <a:fillRect/>
          </a:stretch>
        </p:blipFill>
        <p:spPr>
          <a:xfrm>
            <a:off x="5528631" y="681648"/>
            <a:ext cx="4706750" cy="2848134"/>
          </a:xfrm>
          <a:prstGeom prst="rect">
            <a:avLst/>
          </a:prstGeom>
        </p:spPr>
      </p:pic>
      <p:pic>
        <p:nvPicPr>
          <p:cNvPr id="13" name="Picture 12">
            <a:extLst>
              <a:ext uri="{FF2B5EF4-FFF2-40B4-BE49-F238E27FC236}">
                <a16:creationId xmlns:a16="http://schemas.microsoft.com/office/drawing/2014/main" id="{92C3F61D-E41A-88EB-5BEE-A7EC016BA116}"/>
              </a:ext>
            </a:extLst>
          </p:cNvPr>
          <p:cNvPicPr>
            <a:picLocks noChangeAspect="1"/>
          </p:cNvPicPr>
          <p:nvPr/>
        </p:nvPicPr>
        <p:blipFill>
          <a:blip r:embed="rId4"/>
          <a:stretch>
            <a:fillRect/>
          </a:stretch>
        </p:blipFill>
        <p:spPr>
          <a:xfrm>
            <a:off x="5850194" y="3569110"/>
            <a:ext cx="6046839" cy="2792361"/>
          </a:xfrm>
          <a:prstGeom prst="rect">
            <a:avLst/>
          </a:prstGeom>
        </p:spPr>
      </p:pic>
    </p:spTree>
    <p:extLst>
      <p:ext uri="{BB962C8B-B14F-4D97-AF65-F5344CB8AC3E}">
        <p14:creationId xmlns:p14="http://schemas.microsoft.com/office/powerpoint/2010/main" val="307056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717E93C-DB9E-B611-3E66-09991CD25C48}"/>
              </a:ext>
            </a:extLst>
          </p:cNvPr>
          <p:cNvSpPr>
            <a:spLocks noGrp="1"/>
          </p:cNvSpPr>
          <p:nvPr>
            <p:ph type="ftr" sz="quarter" idx="11"/>
          </p:nvPr>
        </p:nvSpPr>
        <p:spPr/>
        <p:txBody>
          <a:bodyPr/>
          <a:lstStyle/>
          <a:p>
            <a:r>
              <a:rPr lang="en-US"/>
              <a:t>Created By: Uday Sankar De</a:t>
            </a:r>
            <a:endParaRPr lang="en-IN"/>
          </a:p>
        </p:txBody>
      </p:sp>
      <p:sp>
        <p:nvSpPr>
          <p:cNvPr id="6" name="Slide Number Placeholder 5">
            <a:extLst>
              <a:ext uri="{FF2B5EF4-FFF2-40B4-BE49-F238E27FC236}">
                <a16:creationId xmlns:a16="http://schemas.microsoft.com/office/drawing/2014/main" id="{7466B177-09A3-0FDF-0661-CAB2F3F062F5}"/>
              </a:ext>
            </a:extLst>
          </p:cNvPr>
          <p:cNvSpPr>
            <a:spLocks noGrp="1"/>
          </p:cNvSpPr>
          <p:nvPr>
            <p:ph type="sldNum" sz="quarter" idx="12"/>
          </p:nvPr>
        </p:nvSpPr>
        <p:spPr/>
        <p:txBody>
          <a:bodyPr/>
          <a:lstStyle/>
          <a:p>
            <a:fld id="{6DD1A340-81FA-41EE-B33C-1065A5836FAC}" type="slidenum">
              <a:rPr lang="en-IN" smtClean="0"/>
              <a:t>17</a:t>
            </a:fld>
            <a:endParaRPr lang="en-IN"/>
          </a:p>
        </p:txBody>
      </p:sp>
      <p:sp>
        <p:nvSpPr>
          <p:cNvPr id="7" name="TextBox 6">
            <a:extLst>
              <a:ext uri="{FF2B5EF4-FFF2-40B4-BE49-F238E27FC236}">
                <a16:creationId xmlns:a16="http://schemas.microsoft.com/office/drawing/2014/main" id="{471D808C-8421-5CD2-FDF4-D3099A1A8921}"/>
              </a:ext>
            </a:extLst>
          </p:cNvPr>
          <p:cNvSpPr txBox="1"/>
          <p:nvPr/>
        </p:nvSpPr>
        <p:spPr>
          <a:xfrm>
            <a:off x="894735" y="403123"/>
            <a:ext cx="4159046" cy="400110"/>
          </a:xfrm>
          <a:prstGeom prst="rect">
            <a:avLst/>
          </a:prstGeom>
          <a:noFill/>
        </p:spPr>
        <p:txBody>
          <a:bodyPr wrap="square" rtlCol="0">
            <a:spAutoFit/>
          </a:bodyPr>
          <a:lstStyle/>
          <a:p>
            <a:r>
              <a:rPr lang="en-IN" sz="2000" b="1" i="0" dirty="0">
                <a:effectLst/>
                <a:latin typeface="Roboto" panose="02000000000000000000" pitchFamily="2" charset="0"/>
              </a:rPr>
              <a:t>Multivariate Regression :</a:t>
            </a:r>
            <a:endParaRPr lang="en-IN" sz="2000" dirty="0"/>
          </a:p>
        </p:txBody>
      </p:sp>
      <p:pic>
        <p:nvPicPr>
          <p:cNvPr id="8" name="Picture 7">
            <a:extLst>
              <a:ext uri="{FF2B5EF4-FFF2-40B4-BE49-F238E27FC236}">
                <a16:creationId xmlns:a16="http://schemas.microsoft.com/office/drawing/2014/main" id="{74DBDBBD-EE29-F962-EBE6-92DAE923E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9" name="TextBox 8">
            <a:extLst>
              <a:ext uri="{FF2B5EF4-FFF2-40B4-BE49-F238E27FC236}">
                <a16:creationId xmlns:a16="http://schemas.microsoft.com/office/drawing/2014/main" id="{9710D513-B4BE-41C0-E1AD-9A537B9E8C2F}"/>
              </a:ext>
            </a:extLst>
          </p:cNvPr>
          <p:cNvSpPr txBox="1"/>
          <p:nvPr/>
        </p:nvSpPr>
        <p:spPr>
          <a:xfrm>
            <a:off x="668594" y="1130710"/>
            <a:ext cx="7413522" cy="4801314"/>
          </a:xfrm>
          <a:prstGeom prst="rect">
            <a:avLst/>
          </a:prstGeom>
          <a:noFill/>
        </p:spPr>
        <p:txBody>
          <a:bodyPr wrap="square" rtlCol="0">
            <a:sp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Model matrices:</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Regression</a:t>
            </a:r>
            <a:r>
              <a:rPr lang="en-IN" b="0" i="0" dirty="0">
                <a:effectLst/>
                <a:latin typeface="Calibri" panose="020F0502020204030204" pitchFamily="34" charset="0"/>
                <a:ea typeface="Calibri" panose="020F0502020204030204" pitchFamily="34" charset="0"/>
                <a:cs typeface="Calibri" panose="020F0502020204030204" pitchFamily="34" charset="0"/>
              </a:rPr>
              <a:t> Model Metrics(Before Hyper Tuning): </a:t>
            </a:r>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b="0" i="0" dirty="0">
                <a:effectLst/>
                <a:latin typeface="Calibri" panose="020F0502020204030204" pitchFamily="34" charset="0"/>
                <a:ea typeface="Calibri" panose="020F0502020204030204" pitchFamily="34" charset="0"/>
                <a:cs typeface="Calibri" panose="020F0502020204030204" pitchFamily="34" charset="0"/>
              </a:rPr>
              <a:t>Mean Absolute Error (MAE): 3.731685685392427 </a:t>
            </a:r>
          </a:p>
          <a:p>
            <a:r>
              <a:rPr lang="en-IN" b="0" i="0" dirty="0">
                <a:effectLst/>
                <a:latin typeface="Calibri" panose="020F0502020204030204" pitchFamily="34" charset="0"/>
                <a:ea typeface="Calibri" panose="020F0502020204030204" pitchFamily="34" charset="0"/>
                <a:cs typeface="Calibri" panose="020F0502020204030204" pitchFamily="34" charset="0"/>
              </a:rPr>
              <a:t>Root Mean Squared Error (RMSE): 4.690712376617928 </a:t>
            </a:r>
          </a:p>
          <a:p>
            <a:r>
              <a:rPr lang="en-IN" b="0" i="0" dirty="0">
                <a:effectLst/>
                <a:latin typeface="Calibri" panose="020F0502020204030204" pitchFamily="34" charset="0"/>
                <a:ea typeface="Calibri" panose="020F0502020204030204" pitchFamily="34" charset="0"/>
                <a:cs typeface="Calibri" panose="020F0502020204030204" pitchFamily="34" charset="0"/>
              </a:rPr>
              <a:t>Mean Absolute Percentage Error (MAPE): 25.27% </a:t>
            </a:r>
          </a:p>
          <a:p>
            <a:r>
              <a:rPr lang="en-IN" b="0" i="0" dirty="0">
                <a:effectLst/>
                <a:latin typeface="Calibri" panose="020F0502020204030204" pitchFamily="34" charset="0"/>
                <a:ea typeface="Calibri" panose="020F0502020204030204" pitchFamily="34" charset="0"/>
                <a:cs typeface="Calibri" panose="020F0502020204030204" pitchFamily="34" charset="0"/>
              </a:rPr>
              <a:t>R-squared (R^2): 0.12577632482653622 </a:t>
            </a:r>
          </a:p>
          <a:p>
            <a:r>
              <a:rPr lang="en-IN" b="0" i="0" dirty="0">
                <a:effectLst/>
                <a:latin typeface="Calibri" panose="020F0502020204030204" pitchFamily="34" charset="0"/>
                <a:ea typeface="Calibri" panose="020F0502020204030204" pitchFamily="34" charset="0"/>
                <a:cs typeface="Calibri" panose="020F0502020204030204" pitchFamily="34" charset="0"/>
              </a:rPr>
              <a:t>Mean Difference: -0.2669851086558266</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Regression</a:t>
            </a:r>
            <a:r>
              <a:rPr lang="en-IN" b="0" i="0" dirty="0">
                <a:effectLst/>
                <a:latin typeface="Calibri" panose="020F0502020204030204" pitchFamily="34" charset="0"/>
                <a:ea typeface="Calibri" panose="020F0502020204030204" pitchFamily="34" charset="0"/>
                <a:cs typeface="Calibri" panose="020F0502020204030204" pitchFamily="34" charset="0"/>
              </a:rPr>
              <a:t> Model Metrics(After Hyper Tuning): </a:t>
            </a:r>
          </a:p>
          <a:p>
            <a:r>
              <a:rPr lang="en-IN" b="0" i="0" dirty="0">
                <a:effectLst/>
                <a:latin typeface="Calibri" panose="020F0502020204030204" pitchFamily="34" charset="0"/>
                <a:ea typeface="Calibri" panose="020F0502020204030204" pitchFamily="34" charset="0"/>
                <a:cs typeface="Calibri" panose="020F0502020204030204" pitchFamily="34" charset="0"/>
              </a:rPr>
              <a:t>Best Parameters: {'alpha': 100.0, 'solver': '</a:t>
            </a:r>
            <a:r>
              <a:rPr lang="en-IN" b="0" i="0" dirty="0" err="1">
                <a:effectLst/>
                <a:latin typeface="Calibri" panose="020F0502020204030204" pitchFamily="34" charset="0"/>
                <a:ea typeface="Calibri" panose="020F0502020204030204" pitchFamily="34" charset="0"/>
                <a:cs typeface="Calibri" panose="020F0502020204030204" pitchFamily="34" charset="0"/>
              </a:rPr>
              <a:t>sparse_cg</a:t>
            </a:r>
            <a:r>
              <a:rPr lang="en-IN" b="0" i="0" dirty="0">
                <a:effectLst/>
                <a:latin typeface="Calibri" panose="020F0502020204030204" pitchFamily="34" charset="0"/>
                <a:ea typeface="Calibri" panose="020F0502020204030204" pitchFamily="34" charset="0"/>
                <a:cs typeface="Calibri" panose="020F0502020204030204" pitchFamily="34" charset="0"/>
              </a:rPr>
              <a:t>’} </a:t>
            </a:r>
          </a:p>
          <a:p>
            <a:r>
              <a:rPr lang="en-IN" b="0" i="0" dirty="0">
                <a:effectLst/>
                <a:latin typeface="Calibri" panose="020F0502020204030204" pitchFamily="34" charset="0"/>
                <a:ea typeface="Calibri" panose="020F0502020204030204" pitchFamily="34" charset="0"/>
                <a:cs typeface="Calibri" panose="020F0502020204030204" pitchFamily="34" charset="0"/>
              </a:rPr>
              <a:t>Best Cross-Validation R2 Score: 0.06032603957264684 </a:t>
            </a:r>
          </a:p>
          <a:p>
            <a:r>
              <a:rPr lang="en-IN" b="0" i="0" dirty="0">
                <a:effectLst/>
                <a:latin typeface="Calibri" panose="020F0502020204030204" pitchFamily="34" charset="0"/>
                <a:ea typeface="Calibri" panose="020F0502020204030204" pitchFamily="34" charset="0"/>
                <a:cs typeface="Calibri" panose="020F0502020204030204" pitchFamily="34" charset="0"/>
              </a:rPr>
              <a:t>Mean Absolute Error (MAE): 3.6001516380970897 </a:t>
            </a:r>
          </a:p>
          <a:p>
            <a:r>
              <a:rPr lang="en-IN" b="0" i="0" dirty="0">
                <a:effectLst/>
                <a:latin typeface="Calibri" panose="020F0502020204030204" pitchFamily="34" charset="0"/>
                <a:ea typeface="Calibri" panose="020F0502020204030204" pitchFamily="34" charset="0"/>
                <a:cs typeface="Calibri" panose="020F0502020204030204" pitchFamily="34" charset="0"/>
              </a:rPr>
              <a:t>Root Mean Squared Error (RMSE): 4.587940447352256 </a:t>
            </a:r>
          </a:p>
          <a:p>
            <a:r>
              <a:rPr lang="en-IN" b="0" i="0" dirty="0">
                <a:effectLst/>
                <a:latin typeface="Calibri" panose="020F0502020204030204" pitchFamily="34" charset="0"/>
                <a:ea typeface="Calibri" panose="020F0502020204030204" pitchFamily="34" charset="0"/>
                <a:cs typeface="Calibri" panose="020F0502020204030204" pitchFamily="34" charset="0"/>
              </a:rPr>
              <a:t>Mean Absolute Percentage Error (MAPE): 24.30% </a:t>
            </a:r>
          </a:p>
          <a:p>
            <a:r>
              <a:rPr lang="en-IN" b="0" i="0" dirty="0">
                <a:effectLst/>
                <a:latin typeface="Calibri" panose="020F0502020204030204" pitchFamily="34" charset="0"/>
                <a:ea typeface="Calibri" panose="020F0502020204030204" pitchFamily="34" charset="0"/>
                <a:cs typeface="Calibri" panose="020F0502020204030204" pitchFamily="34" charset="0"/>
              </a:rPr>
              <a:t>R-squared (R^2): 0.1636645612210903 </a:t>
            </a:r>
          </a:p>
          <a:p>
            <a:r>
              <a:rPr lang="en-IN" b="0" i="0" dirty="0">
                <a:effectLst/>
                <a:latin typeface="Calibri" panose="020F0502020204030204" pitchFamily="34" charset="0"/>
                <a:ea typeface="Calibri" panose="020F0502020204030204" pitchFamily="34" charset="0"/>
                <a:cs typeface="Calibri" panose="020F0502020204030204" pitchFamily="34" charset="0"/>
              </a:rPr>
              <a:t>Mean Difference: -0.1359280316784193</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161D1CE-8A7D-F48D-8B4A-C99ABEF15122}"/>
              </a:ext>
            </a:extLst>
          </p:cNvPr>
          <p:cNvPicPr>
            <a:picLocks noChangeAspect="1"/>
          </p:cNvPicPr>
          <p:nvPr/>
        </p:nvPicPr>
        <p:blipFill>
          <a:blip r:embed="rId3"/>
          <a:stretch>
            <a:fillRect/>
          </a:stretch>
        </p:blipFill>
        <p:spPr>
          <a:xfrm>
            <a:off x="5918537" y="1116895"/>
            <a:ext cx="5030471" cy="2501380"/>
          </a:xfrm>
          <a:prstGeom prst="rect">
            <a:avLst/>
          </a:prstGeom>
        </p:spPr>
      </p:pic>
      <p:pic>
        <p:nvPicPr>
          <p:cNvPr id="13" name="Picture 12">
            <a:extLst>
              <a:ext uri="{FF2B5EF4-FFF2-40B4-BE49-F238E27FC236}">
                <a16:creationId xmlns:a16="http://schemas.microsoft.com/office/drawing/2014/main" id="{A38DCEE0-98F4-24ED-2316-03EB9BCD902B}"/>
              </a:ext>
            </a:extLst>
          </p:cNvPr>
          <p:cNvPicPr>
            <a:picLocks noChangeAspect="1"/>
          </p:cNvPicPr>
          <p:nvPr/>
        </p:nvPicPr>
        <p:blipFill>
          <a:blip r:embed="rId4"/>
          <a:stretch>
            <a:fillRect/>
          </a:stretch>
        </p:blipFill>
        <p:spPr>
          <a:xfrm>
            <a:off x="5997193" y="3668627"/>
            <a:ext cx="5162420" cy="2663348"/>
          </a:xfrm>
          <a:prstGeom prst="rect">
            <a:avLst/>
          </a:prstGeom>
        </p:spPr>
      </p:pic>
    </p:spTree>
    <p:extLst>
      <p:ext uri="{BB962C8B-B14F-4D97-AF65-F5344CB8AC3E}">
        <p14:creationId xmlns:p14="http://schemas.microsoft.com/office/powerpoint/2010/main" val="178851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9F62883-5706-962E-A1FB-9BC6BAEF6EB7}"/>
              </a:ext>
            </a:extLst>
          </p:cNvPr>
          <p:cNvSpPr>
            <a:spLocks noGrp="1"/>
          </p:cNvSpPr>
          <p:nvPr>
            <p:ph type="ftr" sz="quarter" idx="11"/>
          </p:nvPr>
        </p:nvSpPr>
        <p:spPr/>
        <p:txBody>
          <a:bodyPr/>
          <a:lstStyle/>
          <a:p>
            <a:r>
              <a:rPr lang="en-US"/>
              <a:t>Created By: Uday Sankar De</a:t>
            </a:r>
            <a:endParaRPr lang="en-IN"/>
          </a:p>
        </p:txBody>
      </p:sp>
      <p:sp>
        <p:nvSpPr>
          <p:cNvPr id="5" name="Slide Number Placeholder 4">
            <a:extLst>
              <a:ext uri="{FF2B5EF4-FFF2-40B4-BE49-F238E27FC236}">
                <a16:creationId xmlns:a16="http://schemas.microsoft.com/office/drawing/2014/main" id="{60F0692C-0319-5FF4-D9C9-A71FD22539C8}"/>
              </a:ext>
            </a:extLst>
          </p:cNvPr>
          <p:cNvSpPr>
            <a:spLocks noGrp="1"/>
          </p:cNvSpPr>
          <p:nvPr>
            <p:ph type="sldNum" sz="quarter" idx="12"/>
          </p:nvPr>
        </p:nvSpPr>
        <p:spPr/>
        <p:txBody>
          <a:bodyPr/>
          <a:lstStyle/>
          <a:p>
            <a:fld id="{6DD1A340-81FA-41EE-B33C-1065A5836FAC}" type="slidenum">
              <a:rPr lang="en-IN" smtClean="0"/>
              <a:t>18</a:t>
            </a:fld>
            <a:endParaRPr lang="en-IN"/>
          </a:p>
        </p:txBody>
      </p:sp>
      <p:pic>
        <p:nvPicPr>
          <p:cNvPr id="6" name="Picture 5">
            <a:extLst>
              <a:ext uri="{FF2B5EF4-FFF2-40B4-BE49-F238E27FC236}">
                <a16:creationId xmlns:a16="http://schemas.microsoft.com/office/drawing/2014/main" id="{D11ACB36-10D1-80B9-16A8-3A4744686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7" name="TextBox 6">
            <a:extLst>
              <a:ext uri="{FF2B5EF4-FFF2-40B4-BE49-F238E27FC236}">
                <a16:creationId xmlns:a16="http://schemas.microsoft.com/office/drawing/2014/main" id="{0F5E07C3-4174-F664-5BCF-B58586DB115C}"/>
              </a:ext>
            </a:extLst>
          </p:cNvPr>
          <p:cNvSpPr txBox="1"/>
          <p:nvPr/>
        </p:nvSpPr>
        <p:spPr>
          <a:xfrm>
            <a:off x="806245" y="501447"/>
            <a:ext cx="8357420"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Comparison Of All Forecasting Models</a:t>
            </a:r>
          </a:p>
        </p:txBody>
      </p:sp>
      <p:pic>
        <p:nvPicPr>
          <p:cNvPr id="9" name="Picture 8">
            <a:extLst>
              <a:ext uri="{FF2B5EF4-FFF2-40B4-BE49-F238E27FC236}">
                <a16:creationId xmlns:a16="http://schemas.microsoft.com/office/drawing/2014/main" id="{2FE5132E-D595-5737-620F-AE8FA0B5B5DA}"/>
              </a:ext>
            </a:extLst>
          </p:cNvPr>
          <p:cNvPicPr>
            <a:picLocks noChangeAspect="1"/>
          </p:cNvPicPr>
          <p:nvPr/>
        </p:nvPicPr>
        <p:blipFill>
          <a:blip r:embed="rId3"/>
          <a:stretch>
            <a:fillRect/>
          </a:stretch>
        </p:blipFill>
        <p:spPr>
          <a:xfrm>
            <a:off x="941330" y="1773728"/>
            <a:ext cx="5341483" cy="3153215"/>
          </a:xfrm>
          <a:prstGeom prst="rect">
            <a:avLst/>
          </a:prstGeom>
        </p:spPr>
      </p:pic>
      <p:pic>
        <p:nvPicPr>
          <p:cNvPr id="11" name="Picture 10">
            <a:extLst>
              <a:ext uri="{FF2B5EF4-FFF2-40B4-BE49-F238E27FC236}">
                <a16:creationId xmlns:a16="http://schemas.microsoft.com/office/drawing/2014/main" id="{AAC6CBEF-E7FC-065F-0A87-C24FAA117D07}"/>
              </a:ext>
            </a:extLst>
          </p:cNvPr>
          <p:cNvPicPr>
            <a:picLocks noChangeAspect="1"/>
          </p:cNvPicPr>
          <p:nvPr/>
        </p:nvPicPr>
        <p:blipFill>
          <a:blip r:embed="rId4"/>
          <a:stretch>
            <a:fillRect/>
          </a:stretch>
        </p:blipFill>
        <p:spPr>
          <a:xfrm>
            <a:off x="6772556" y="1763896"/>
            <a:ext cx="4908167" cy="3153215"/>
          </a:xfrm>
          <a:prstGeom prst="rect">
            <a:avLst/>
          </a:prstGeom>
        </p:spPr>
      </p:pic>
      <p:sp>
        <p:nvSpPr>
          <p:cNvPr id="12" name="TextBox 11">
            <a:extLst>
              <a:ext uri="{FF2B5EF4-FFF2-40B4-BE49-F238E27FC236}">
                <a16:creationId xmlns:a16="http://schemas.microsoft.com/office/drawing/2014/main" id="{FF74B283-4336-226D-4A4E-33C07DF92143}"/>
              </a:ext>
            </a:extLst>
          </p:cNvPr>
          <p:cNvSpPr txBox="1"/>
          <p:nvPr/>
        </p:nvSpPr>
        <p:spPr>
          <a:xfrm>
            <a:off x="1160203" y="1268325"/>
            <a:ext cx="7422433"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All model matrices before &amp; after hyperparameter tuning :</a:t>
            </a:r>
          </a:p>
        </p:txBody>
      </p:sp>
      <p:sp>
        <p:nvSpPr>
          <p:cNvPr id="13" name="TextBox 12">
            <a:extLst>
              <a:ext uri="{FF2B5EF4-FFF2-40B4-BE49-F238E27FC236}">
                <a16:creationId xmlns:a16="http://schemas.microsoft.com/office/drawing/2014/main" id="{4E367B28-11E5-8A3F-95A3-ADB5B7402B77}"/>
              </a:ext>
            </a:extLst>
          </p:cNvPr>
          <p:cNvSpPr txBox="1"/>
          <p:nvPr/>
        </p:nvSpPr>
        <p:spPr>
          <a:xfrm>
            <a:off x="1160203" y="5171768"/>
            <a:ext cx="10225552" cy="92333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Although the SARIMA model has the lowest RMSE value (3.5819), it fails to capture the trends. In contrast, the SARIMAX model has a slightly higher RMSE value (3.7225) but successfully aligns with the trends. Therefore, I have chosen the SARIMAX model to predict the next two months.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0308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0D7E648-1B33-5882-24F9-608F0356309A}"/>
              </a:ext>
            </a:extLst>
          </p:cNvPr>
          <p:cNvSpPr>
            <a:spLocks noGrp="1"/>
          </p:cNvSpPr>
          <p:nvPr>
            <p:ph type="ftr" sz="quarter" idx="11"/>
          </p:nvPr>
        </p:nvSpPr>
        <p:spPr/>
        <p:txBody>
          <a:bodyPr/>
          <a:lstStyle/>
          <a:p>
            <a:r>
              <a:rPr lang="en-US"/>
              <a:t>Created By: Uday Sankar De</a:t>
            </a:r>
            <a:endParaRPr lang="en-IN"/>
          </a:p>
        </p:txBody>
      </p:sp>
      <p:sp>
        <p:nvSpPr>
          <p:cNvPr id="5" name="Slide Number Placeholder 4">
            <a:extLst>
              <a:ext uri="{FF2B5EF4-FFF2-40B4-BE49-F238E27FC236}">
                <a16:creationId xmlns:a16="http://schemas.microsoft.com/office/drawing/2014/main" id="{972F8134-CD76-F459-5698-E7FFDF1E71BB}"/>
              </a:ext>
            </a:extLst>
          </p:cNvPr>
          <p:cNvSpPr>
            <a:spLocks noGrp="1"/>
          </p:cNvSpPr>
          <p:nvPr>
            <p:ph type="sldNum" sz="quarter" idx="12"/>
          </p:nvPr>
        </p:nvSpPr>
        <p:spPr/>
        <p:txBody>
          <a:bodyPr/>
          <a:lstStyle/>
          <a:p>
            <a:fld id="{6DD1A340-81FA-41EE-B33C-1065A5836FAC}" type="slidenum">
              <a:rPr lang="en-IN" smtClean="0"/>
              <a:t>19</a:t>
            </a:fld>
            <a:endParaRPr lang="en-IN"/>
          </a:p>
        </p:txBody>
      </p:sp>
      <p:sp>
        <p:nvSpPr>
          <p:cNvPr id="6" name="TextBox 5">
            <a:extLst>
              <a:ext uri="{FF2B5EF4-FFF2-40B4-BE49-F238E27FC236}">
                <a16:creationId xmlns:a16="http://schemas.microsoft.com/office/drawing/2014/main" id="{104F5BE1-380E-5677-533A-4FD1B1120D4C}"/>
              </a:ext>
            </a:extLst>
          </p:cNvPr>
          <p:cNvSpPr txBox="1"/>
          <p:nvPr/>
        </p:nvSpPr>
        <p:spPr>
          <a:xfrm>
            <a:off x="540774" y="353962"/>
            <a:ext cx="7728155"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Prediction with best model value</a:t>
            </a:r>
          </a:p>
        </p:txBody>
      </p:sp>
      <p:pic>
        <p:nvPicPr>
          <p:cNvPr id="7" name="Picture 6">
            <a:extLst>
              <a:ext uri="{FF2B5EF4-FFF2-40B4-BE49-F238E27FC236}">
                <a16:creationId xmlns:a16="http://schemas.microsoft.com/office/drawing/2014/main" id="{84B5FA38-FFF0-412D-173E-3E9DC5F22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pic>
        <p:nvPicPr>
          <p:cNvPr id="9" name="Picture 8">
            <a:extLst>
              <a:ext uri="{FF2B5EF4-FFF2-40B4-BE49-F238E27FC236}">
                <a16:creationId xmlns:a16="http://schemas.microsoft.com/office/drawing/2014/main" id="{D118C43E-F95B-3A4A-D163-393243EF1C81}"/>
              </a:ext>
            </a:extLst>
          </p:cNvPr>
          <p:cNvPicPr>
            <a:picLocks noChangeAspect="1"/>
          </p:cNvPicPr>
          <p:nvPr/>
        </p:nvPicPr>
        <p:blipFill>
          <a:blip r:embed="rId3"/>
          <a:stretch>
            <a:fillRect/>
          </a:stretch>
        </p:blipFill>
        <p:spPr>
          <a:xfrm>
            <a:off x="261024" y="1179872"/>
            <a:ext cx="10652782" cy="4503174"/>
          </a:xfrm>
          <a:prstGeom prst="rect">
            <a:avLst/>
          </a:prstGeom>
        </p:spPr>
      </p:pic>
      <p:sp>
        <p:nvSpPr>
          <p:cNvPr id="10" name="TextBox 9">
            <a:extLst>
              <a:ext uri="{FF2B5EF4-FFF2-40B4-BE49-F238E27FC236}">
                <a16:creationId xmlns:a16="http://schemas.microsoft.com/office/drawing/2014/main" id="{EEA46E15-A965-D7F0-9F27-B53ADEB7907C}"/>
              </a:ext>
            </a:extLst>
          </p:cNvPr>
          <p:cNvSpPr txBox="1"/>
          <p:nvPr/>
        </p:nvSpPr>
        <p:spPr>
          <a:xfrm>
            <a:off x="668594" y="5810865"/>
            <a:ext cx="10652782"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By analysing all types of historical data this is the prediction for next three months.</a:t>
            </a:r>
          </a:p>
        </p:txBody>
      </p:sp>
    </p:spTree>
    <p:extLst>
      <p:ext uri="{BB962C8B-B14F-4D97-AF65-F5344CB8AC3E}">
        <p14:creationId xmlns:p14="http://schemas.microsoft.com/office/powerpoint/2010/main" val="354326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A1E798-4DD1-AA4E-8B78-E45BA0B41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5" name="TextBox 4">
            <a:extLst>
              <a:ext uri="{FF2B5EF4-FFF2-40B4-BE49-F238E27FC236}">
                <a16:creationId xmlns:a16="http://schemas.microsoft.com/office/drawing/2014/main" id="{0344B8D6-9DC6-A965-9AFF-3B3152D93491}"/>
              </a:ext>
            </a:extLst>
          </p:cNvPr>
          <p:cNvSpPr txBox="1"/>
          <p:nvPr/>
        </p:nvSpPr>
        <p:spPr>
          <a:xfrm>
            <a:off x="1847545" y="493994"/>
            <a:ext cx="6499123"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Contents</a:t>
            </a:r>
          </a:p>
        </p:txBody>
      </p:sp>
      <p:sp>
        <p:nvSpPr>
          <p:cNvPr id="6" name="TextBox 5">
            <a:extLst>
              <a:ext uri="{FF2B5EF4-FFF2-40B4-BE49-F238E27FC236}">
                <a16:creationId xmlns:a16="http://schemas.microsoft.com/office/drawing/2014/main" id="{B0C43FEC-F8E1-3919-A43E-27C121A676E5}"/>
              </a:ext>
            </a:extLst>
          </p:cNvPr>
          <p:cNvSpPr txBox="1"/>
          <p:nvPr/>
        </p:nvSpPr>
        <p:spPr>
          <a:xfrm>
            <a:off x="2357899" y="1530131"/>
            <a:ext cx="5801953" cy="4324261"/>
          </a:xfrm>
          <a:prstGeom prst="rect">
            <a:avLst/>
          </a:prstGeom>
          <a:noFill/>
        </p:spPr>
        <p:txBody>
          <a:bodyPr wrap="square" rtlCol="0">
            <a:spAutoFit/>
          </a:bodyPr>
          <a:lstStyle/>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Problem Statement</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Dataset Overview</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Python libraries used</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Exploratory Data Analysis</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Feature Engineering</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Visualisation</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Time Series Analysis</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Demand Forecasting Models</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Comparison Of All Forecasting Models</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Prediction with best model value</a:t>
            </a:r>
          </a:p>
          <a:p>
            <a:pPr marL="342900" indent="-342900">
              <a:buAutoNum type="arabicPeriod"/>
            </a:pPr>
            <a:r>
              <a:rPr lang="en-IN" sz="25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7" name="Footer Placeholder 6">
            <a:extLst>
              <a:ext uri="{FF2B5EF4-FFF2-40B4-BE49-F238E27FC236}">
                <a16:creationId xmlns:a16="http://schemas.microsoft.com/office/drawing/2014/main" id="{E674ABDF-A90D-9967-A51C-C81C69B954E7}"/>
              </a:ext>
            </a:extLst>
          </p:cNvPr>
          <p:cNvSpPr>
            <a:spLocks noGrp="1"/>
          </p:cNvSpPr>
          <p:nvPr>
            <p:ph type="ftr" sz="quarter" idx="11"/>
          </p:nvPr>
        </p:nvSpPr>
        <p:spPr/>
        <p:txBody>
          <a:bodyPr/>
          <a:lstStyle/>
          <a:p>
            <a:r>
              <a:rPr lang="en-US" dirty="0"/>
              <a:t>Created By: Uday Sankar De</a:t>
            </a:r>
            <a:endParaRPr lang="en-IN" dirty="0"/>
          </a:p>
        </p:txBody>
      </p:sp>
      <p:sp>
        <p:nvSpPr>
          <p:cNvPr id="8" name="Slide Number Placeholder 7">
            <a:extLst>
              <a:ext uri="{FF2B5EF4-FFF2-40B4-BE49-F238E27FC236}">
                <a16:creationId xmlns:a16="http://schemas.microsoft.com/office/drawing/2014/main" id="{38A1B645-2EF7-C343-9A7E-9A623CEE7DCD}"/>
              </a:ext>
            </a:extLst>
          </p:cNvPr>
          <p:cNvSpPr>
            <a:spLocks noGrp="1"/>
          </p:cNvSpPr>
          <p:nvPr>
            <p:ph type="sldNum" sz="quarter" idx="12"/>
          </p:nvPr>
        </p:nvSpPr>
        <p:spPr/>
        <p:txBody>
          <a:bodyPr/>
          <a:lstStyle/>
          <a:p>
            <a:fld id="{6DD1A340-81FA-41EE-B33C-1065A5836FAC}" type="slidenum">
              <a:rPr lang="en-IN" smtClean="0"/>
              <a:t>2</a:t>
            </a:fld>
            <a:endParaRPr lang="en-IN"/>
          </a:p>
        </p:txBody>
      </p:sp>
    </p:spTree>
    <p:extLst>
      <p:ext uri="{BB962C8B-B14F-4D97-AF65-F5344CB8AC3E}">
        <p14:creationId xmlns:p14="http://schemas.microsoft.com/office/powerpoint/2010/main" val="49318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85E84F2-FE7C-99D4-48F9-2F20BDD182D7}"/>
              </a:ext>
            </a:extLst>
          </p:cNvPr>
          <p:cNvSpPr>
            <a:spLocks noGrp="1"/>
          </p:cNvSpPr>
          <p:nvPr>
            <p:ph type="ftr" sz="quarter" idx="11"/>
          </p:nvPr>
        </p:nvSpPr>
        <p:spPr/>
        <p:txBody>
          <a:bodyPr/>
          <a:lstStyle/>
          <a:p>
            <a:r>
              <a:rPr lang="en-US"/>
              <a:t>Created By: Uday Sankar De</a:t>
            </a:r>
            <a:endParaRPr lang="en-IN"/>
          </a:p>
        </p:txBody>
      </p:sp>
      <p:sp>
        <p:nvSpPr>
          <p:cNvPr id="5" name="Slide Number Placeholder 4">
            <a:extLst>
              <a:ext uri="{FF2B5EF4-FFF2-40B4-BE49-F238E27FC236}">
                <a16:creationId xmlns:a16="http://schemas.microsoft.com/office/drawing/2014/main" id="{41043A38-487C-AB20-AA9F-D28CEDBBA658}"/>
              </a:ext>
            </a:extLst>
          </p:cNvPr>
          <p:cNvSpPr>
            <a:spLocks noGrp="1"/>
          </p:cNvSpPr>
          <p:nvPr>
            <p:ph type="sldNum" sz="quarter" idx="12"/>
          </p:nvPr>
        </p:nvSpPr>
        <p:spPr/>
        <p:txBody>
          <a:bodyPr/>
          <a:lstStyle/>
          <a:p>
            <a:fld id="{6DD1A340-81FA-41EE-B33C-1065A5836FAC}" type="slidenum">
              <a:rPr lang="en-IN" smtClean="0"/>
              <a:t>20</a:t>
            </a:fld>
            <a:endParaRPr lang="en-IN"/>
          </a:p>
        </p:txBody>
      </p:sp>
      <p:pic>
        <p:nvPicPr>
          <p:cNvPr id="7" name="Picture 6">
            <a:extLst>
              <a:ext uri="{FF2B5EF4-FFF2-40B4-BE49-F238E27FC236}">
                <a16:creationId xmlns:a16="http://schemas.microsoft.com/office/drawing/2014/main" id="{F7744872-39E0-10D8-C0AD-77C9642EB793}"/>
              </a:ext>
            </a:extLst>
          </p:cNvPr>
          <p:cNvPicPr>
            <a:picLocks noChangeAspect="1"/>
          </p:cNvPicPr>
          <p:nvPr/>
        </p:nvPicPr>
        <p:blipFill>
          <a:blip r:embed="rId2"/>
          <a:stretch>
            <a:fillRect/>
          </a:stretch>
        </p:blipFill>
        <p:spPr>
          <a:xfrm>
            <a:off x="302590" y="1191188"/>
            <a:ext cx="10532558" cy="5144218"/>
          </a:xfrm>
          <a:prstGeom prst="rect">
            <a:avLst/>
          </a:prstGeom>
        </p:spPr>
      </p:pic>
      <p:pic>
        <p:nvPicPr>
          <p:cNvPr id="8" name="Picture 7">
            <a:extLst>
              <a:ext uri="{FF2B5EF4-FFF2-40B4-BE49-F238E27FC236}">
                <a16:creationId xmlns:a16="http://schemas.microsoft.com/office/drawing/2014/main" id="{D6FAC1FD-68AC-4DEC-A315-28AE0AA2C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9" name="TextBox 8">
            <a:extLst>
              <a:ext uri="{FF2B5EF4-FFF2-40B4-BE49-F238E27FC236}">
                <a16:creationId xmlns:a16="http://schemas.microsoft.com/office/drawing/2014/main" id="{AF229B7C-9402-C8AF-4DE6-D90D877C62DF}"/>
              </a:ext>
            </a:extLst>
          </p:cNvPr>
          <p:cNvSpPr txBox="1"/>
          <p:nvPr/>
        </p:nvSpPr>
        <p:spPr>
          <a:xfrm>
            <a:off x="560439" y="412955"/>
            <a:ext cx="7787148" cy="369332"/>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Next 2 months weekly predictions using best model (SARIMAX) :</a:t>
            </a:r>
          </a:p>
        </p:txBody>
      </p:sp>
    </p:spTree>
    <p:extLst>
      <p:ext uri="{BB962C8B-B14F-4D97-AF65-F5344CB8AC3E}">
        <p14:creationId xmlns:p14="http://schemas.microsoft.com/office/powerpoint/2010/main" val="4075785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8D23A13-E17D-3F1F-D273-732D4FD0C0C9}"/>
              </a:ext>
            </a:extLst>
          </p:cNvPr>
          <p:cNvSpPr>
            <a:spLocks noGrp="1"/>
          </p:cNvSpPr>
          <p:nvPr>
            <p:ph type="ftr" sz="quarter" idx="11"/>
          </p:nvPr>
        </p:nvSpPr>
        <p:spPr/>
        <p:txBody>
          <a:bodyPr/>
          <a:lstStyle/>
          <a:p>
            <a:r>
              <a:rPr lang="en-US"/>
              <a:t>Created By: Uday Sankar De</a:t>
            </a:r>
            <a:endParaRPr lang="en-IN"/>
          </a:p>
        </p:txBody>
      </p:sp>
      <p:sp>
        <p:nvSpPr>
          <p:cNvPr id="5" name="Slide Number Placeholder 4">
            <a:extLst>
              <a:ext uri="{FF2B5EF4-FFF2-40B4-BE49-F238E27FC236}">
                <a16:creationId xmlns:a16="http://schemas.microsoft.com/office/drawing/2014/main" id="{4334A70B-9009-2526-0A2A-8BEB214035C8}"/>
              </a:ext>
            </a:extLst>
          </p:cNvPr>
          <p:cNvSpPr>
            <a:spLocks noGrp="1"/>
          </p:cNvSpPr>
          <p:nvPr>
            <p:ph type="sldNum" sz="quarter" idx="12"/>
          </p:nvPr>
        </p:nvSpPr>
        <p:spPr/>
        <p:txBody>
          <a:bodyPr/>
          <a:lstStyle/>
          <a:p>
            <a:fld id="{6DD1A340-81FA-41EE-B33C-1065A5836FAC}" type="slidenum">
              <a:rPr lang="en-IN" smtClean="0"/>
              <a:t>21</a:t>
            </a:fld>
            <a:endParaRPr lang="en-IN"/>
          </a:p>
        </p:txBody>
      </p:sp>
      <p:pic>
        <p:nvPicPr>
          <p:cNvPr id="6" name="Picture 5">
            <a:extLst>
              <a:ext uri="{FF2B5EF4-FFF2-40B4-BE49-F238E27FC236}">
                <a16:creationId xmlns:a16="http://schemas.microsoft.com/office/drawing/2014/main" id="{F4E0E48E-E9D7-0D79-2FC8-A36650D77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7" name="TextBox 6">
            <a:extLst>
              <a:ext uri="{FF2B5EF4-FFF2-40B4-BE49-F238E27FC236}">
                <a16:creationId xmlns:a16="http://schemas.microsoft.com/office/drawing/2014/main" id="{D4516372-4802-352F-9A96-B4BCBE2CBE5B}"/>
              </a:ext>
            </a:extLst>
          </p:cNvPr>
          <p:cNvSpPr txBox="1"/>
          <p:nvPr/>
        </p:nvSpPr>
        <p:spPr>
          <a:xfrm>
            <a:off x="2163096" y="593156"/>
            <a:ext cx="5655023"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Conclusion</a:t>
            </a:r>
            <a:endParaRPr lang="en-IN" sz="4000" b="1" dirty="0">
              <a:solidFill>
                <a:schemeClr val="accent2"/>
              </a:solidFill>
            </a:endParaRPr>
          </a:p>
        </p:txBody>
      </p:sp>
      <p:sp>
        <p:nvSpPr>
          <p:cNvPr id="2" name="TextBox 1">
            <a:extLst>
              <a:ext uri="{FF2B5EF4-FFF2-40B4-BE49-F238E27FC236}">
                <a16:creationId xmlns:a16="http://schemas.microsoft.com/office/drawing/2014/main" id="{BF29B1B5-6253-EC22-D7FE-5D76EDA68135}"/>
              </a:ext>
            </a:extLst>
          </p:cNvPr>
          <p:cNvSpPr txBox="1"/>
          <p:nvPr/>
        </p:nvSpPr>
        <p:spPr>
          <a:xfrm>
            <a:off x="1514168" y="2169233"/>
            <a:ext cx="7993626" cy="317009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a:t>
            </a:r>
            <a:r>
              <a:rPr lang="en-US" sz="2000" i="1" dirty="0">
                <a:latin typeface="Calibri" panose="020F0502020204030204" pitchFamily="34" charset="0"/>
                <a:ea typeface="Calibri" panose="020F0502020204030204" pitchFamily="34" charset="0"/>
                <a:cs typeface="Calibri" panose="020F0502020204030204" pitchFamily="34" charset="0"/>
              </a:rPr>
              <a:t>Future Cart: AI-Driven Demand Prediction for Smarter Retail </a:t>
            </a:r>
            <a:r>
              <a:rPr lang="en-US" sz="2000" dirty="0">
                <a:latin typeface="Calibri" panose="020F0502020204030204" pitchFamily="34" charset="0"/>
                <a:ea typeface="Calibri" panose="020F0502020204030204" pitchFamily="34" charset="0"/>
                <a:cs typeface="Calibri" panose="020F0502020204030204" pitchFamily="34" charset="0"/>
              </a:rPr>
              <a:t>project successfully developed a robust demand forecasting model by integrating historical sales data with Google Analytics and </a:t>
            </a:r>
            <a:r>
              <a:rPr lang="en-US" sz="2000" dirty="0" err="1">
                <a:latin typeface="Calibri" panose="020F0502020204030204" pitchFamily="34" charset="0"/>
                <a:ea typeface="Calibri" panose="020F0502020204030204" pitchFamily="34" charset="0"/>
                <a:cs typeface="Calibri" panose="020F0502020204030204" pitchFamily="34" charset="0"/>
              </a:rPr>
              <a:t>facebook</a:t>
            </a:r>
            <a:r>
              <a:rPr lang="en-US" sz="2000" dirty="0">
                <a:latin typeface="Calibri" panose="020F0502020204030204" pitchFamily="34" charset="0"/>
                <a:ea typeface="Calibri" panose="020F0502020204030204" pitchFamily="34" charset="0"/>
                <a:cs typeface="Calibri" panose="020F0502020204030204" pitchFamily="34" charset="0"/>
              </a:rPr>
              <a:t> </a:t>
            </a:r>
            <a:r>
              <a:rPr lang="en-IN" sz="2000" dirty="0">
                <a:latin typeface="Calibri" panose="020F0502020204030204" pitchFamily="34" charset="0"/>
                <a:ea typeface="Calibri" panose="020F0502020204030204" pitchFamily="34" charset="0"/>
                <a:cs typeface="Calibri" panose="020F0502020204030204" pitchFamily="34" charset="0"/>
              </a:rPr>
              <a:t>impressions</a:t>
            </a:r>
            <a:r>
              <a:rPr lang="en-US" sz="2000" dirty="0">
                <a:latin typeface="Calibri" panose="020F0502020204030204" pitchFamily="34" charset="0"/>
                <a:ea typeface="Calibri" panose="020F0502020204030204" pitchFamily="34" charset="0"/>
                <a:cs typeface="Calibri" panose="020F0502020204030204" pitchFamily="34" charset="0"/>
              </a:rPr>
              <a:t>. Through advanced machine learning techniques, it enables retailers to optimize inventory, minimize waste, and make informed, data-driven decisions. This project highlights the transformative potential of AI in retail, paving the way for smarter operational strategies and improved customer satisfaction. Future work could expand the model by incorporating additional factors like economic trends or competitor data to enhance its predictive accuracy.</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214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3B541D-C0DA-50FA-4127-CEC279A45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5" name="TextBox 4">
            <a:extLst>
              <a:ext uri="{FF2B5EF4-FFF2-40B4-BE49-F238E27FC236}">
                <a16:creationId xmlns:a16="http://schemas.microsoft.com/office/drawing/2014/main" id="{C0189BFC-60F3-1FF9-903C-3215D8089186}"/>
              </a:ext>
            </a:extLst>
          </p:cNvPr>
          <p:cNvSpPr txBox="1"/>
          <p:nvPr/>
        </p:nvSpPr>
        <p:spPr>
          <a:xfrm>
            <a:off x="1219200" y="2618338"/>
            <a:ext cx="9753600" cy="1323439"/>
          </a:xfrm>
          <a:prstGeom prst="rect">
            <a:avLst/>
          </a:prstGeom>
          <a:noFill/>
        </p:spPr>
        <p:txBody>
          <a:bodyPr wrap="square" rtlCol="0">
            <a:spAutoFit/>
          </a:bodyPr>
          <a:lstStyle/>
          <a:p>
            <a:pPr algn="ctr"/>
            <a:r>
              <a:rPr lang="en-IN" sz="8000" b="1" dirty="0">
                <a:solidFill>
                  <a:schemeClr val="accent2"/>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16957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940AE-89B2-198F-F107-F5CA1C20EA59}"/>
              </a:ext>
            </a:extLst>
          </p:cNvPr>
          <p:cNvSpPr txBox="1"/>
          <p:nvPr/>
        </p:nvSpPr>
        <p:spPr>
          <a:xfrm>
            <a:off x="2743200" y="786581"/>
            <a:ext cx="5850194"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Problem Statement</a:t>
            </a:r>
          </a:p>
        </p:txBody>
      </p:sp>
      <p:pic>
        <p:nvPicPr>
          <p:cNvPr id="5" name="Picture 4">
            <a:extLst>
              <a:ext uri="{FF2B5EF4-FFF2-40B4-BE49-F238E27FC236}">
                <a16:creationId xmlns:a16="http://schemas.microsoft.com/office/drawing/2014/main" id="{69DB12D0-8FB5-580C-E8F3-DE3C039BC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6" name="TextBox 5">
            <a:extLst>
              <a:ext uri="{FF2B5EF4-FFF2-40B4-BE49-F238E27FC236}">
                <a16:creationId xmlns:a16="http://schemas.microsoft.com/office/drawing/2014/main" id="{9CD85A10-B44A-6103-24A2-A10DD07A62CD}"/>
              </a:ext>
            </a:extLst>
          </p:cNvPr>
          <p:cNvSpPr txBox="1"/>
          <p:nvPr/>
        </p:nvSpPr>
        <p:spPr>
          <a:xfrm>
            <a:off x="1415845" y="1706267"/>
            <a:ext cx="7777316"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project aims to develop a sophisticated model using historical sales data and Google Analytics KPIs, like Google clicks and Facebook impressions.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To predict future product demand and understand customer behavior.</a:t>
            </a:r>
          </a:p>
        </p:txBody>
      </p:sp>
      <p:sp>
        <p:nvSpPr>
          <p:cNvPr id="7" name="TextBox 6">
            <a:extLst>
              <a:ext uri="{FF2B5EF4-FFF2-40B4-BE49-F238E27FC236}">
                <a16:creationId xmlns:a16="http://schemas.microsoft.com/office/drawing/2014/main" id="{6A357103-5FC1-B080-EBF2-C945BE3DE761}"/>
              </a:ext>
            </a:extLst>
          </p:cNvPr>
          <p:cNvSpPr txBox="1"/>
          <p:nvPr/>
        </p:nvSpPr>
        <p:spPr>
          <a:xfrm>
            <a:off x="1415845" y="3428185"/>
            <a:ext cx="3519948" cy="400110"/>
          </a:xfrm>
          <a:prstGeom prst="rect">
            <a:avLst/>
          </a:prstGeom>
          <a:noFill/>
        </p:spPr>
        <p:txBody>
          <a:bodyPr wrap="square" rtlCol="0">
            <a:spAutoFit/>
          </a:bodyPr>
          <a:lstStyle/>
          <a:p>
            <a:r>
              <a:rPr lang="en-US" sz="2000" b="1" dirty="0">
                <a:solidFill>
                  <a:schemeClr val="accent2"/>
                </a:solidFill>
                <a:latin typeface="Calibri" panose="020F0502020204030204" pitchFamily="34" charset="0"/>
                <a:ea typeface="Calibri" panose="020F0502020204030204" pitchFamily="34" charset="0"/>
                <a:cs typeface="Calibri" panose="020F0502020204030204" pitchFamily="34" charset="0"/>
              </a:rPr>
              <a:t>Outcomes:</a:t>
            </a:r>
            <a:endParaRPr lang="en-IN" sz="20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98AE8ED6-753C-23B9-291B-247DC9FC9428}"/>
              </a:ext>
            </a:extLst>
          </p:cNvPr>
          <p:cNvSpPr txBox="1"/>
          <p:nvPr/>
        </p:nvSpPr>
        <p:spPr>
          <a:xfrm>
            <a:off x="1868129" y="3828295"/>
            <a:ext cx="6233652"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Develop Demand Forecasting Model</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Identify Trends and Seasonal Patterns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Build Predictive Models</a:t>
            </a:r>
          </a:p>
        </p:txBody>
      </p:sp>
      <p:sp>
        <p:nvSpPr>
          <p:cNvPr id="9" name="Footer Placeholder 8">
            <a:extLst>
              <a:ext uri="{FF2B5EF4-FFF2-40B4-BE49-F238E27FC236}">
                <a16:creationId xmlns:a16="http://schemas.microsoft.com/office/drawing/2014/main" id="{987FA901-5116-20CC-901F-5FA513E9ABEC}"/>
              </a:ext>
            </a:extLst>
          </p:cNvPr>
          <p:cNvSpPr>
            <a:spLocks noGrp="1"/>
          </p:cNvSpPr>
          <p:nvPr>
            <p:ph type="ftr" sz="quarter" idx="11"/>
          </p:nvPr>
        </p:nvSpPr>
        <p:spPr/>
        <p:txBody>
          <a:bodyPr/>
          <a:lstStyle/>
          <a:p>
            <a:r>
              <a:rPr lang="en-US"/>
              <a:t>Created By: Uday Sankar De</a:t>
            </a:r>
            <a:endParaRPr lang="en-IN"/>
          </a:p>
        </p:txBody>
      </p:sp>
      <p:sp>
        <p:nvSpPr>
          <p:cNvPr id="10" name="Slide Number Placeholder 9">
            <a:extLst>
              <a:ext uri="{FF2B5EF4-FFF2-40B4-BE49-F238E27FC236}">
                <a16:creationId xmlns:a16="http://schemas.microsoft.com/office/drawing/2014/main" id="{6F0E30D0-FDE3-CF84-9B7F-8AF42A212926}"/>
              </a:ext>
            </a:extLst>
          </p:cNvPr>
          <p:cNvSpPr>
            <a:spLocks noGrp="1"/>
          </p:cNvSpPr>
          <p:nvPr>
            <p:ph type="sldNum" sz="quarter" idx="12"/>
          </p:nvPr>
        </p:nvSpPr>
        <p:spPr/>
        <p:txBody>
          <a:bodyPr/>
          <a:lstStyle/>
          <a:p>
            <a:fld id="{6DD1A340-81FA-41EE-B33C-1065A5836FAC}" type="slidenum">
              <a:rPr lang="en-IN" smtClean="0"/>
              <a:t>3</a:t>
            </a:fld>
            <a:endParaRPr lang="en-IN"/>
          </a:p>
        </p:txBody>
      </p:sp>
    </p:spTree>
    <p:extLst>
      <p:ext uri="{BB962C8B-B14F-4D97-AF65-F5344CB8AC3E}">
        <p14:creationId xmlns:p14="http://schemas.microsoft.com/office/powerpoint/2010/main" val="3221506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BED27A-5704-D4A4-00BD-782746027A21}"/>
              </a:ext>
            </a:extLst>
          </p:cNvPr>
          <p:cNvSpPr txBox="1"/>
          <p:nvPr/>
        </p:nvSpPr>
        <p:spPr>
          <a:xfrm>
            <a:off x="1986116" y="648929"/>
            <a:ext cx="6636774"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Dataset Overview </a:t>
            </a:r>
            <a:endParaRPr lang="en-IN" sz="4000" dirty="0"/>
          </a:p>
        </p:txBody>
      </p:sp>
      <p:sp>
        <p:nvSpPr>
          <p:cNvPr id="5" name="TextBox 4">
            <a:extLst>
              <a:ext uri="{FF2B5EF4-FFF2-40B4-BE49-F238E27FC236}">
                <a16:creationId xmlns:a16="http://schemas.microsoft.com/office/drawing/2014/main" id="{FE1866B7-8DE3-1D3B-A2B2-C739EA3378E5}"/>
              </a:ext>
            </a:extLst>
          </p:cNvPr>
          <p:cNvSpPr txBox="1"/>
          <p:nvPr/>
        </p:nvSpPr>
        <p:spPr>
          <a:xfrm>
            <a:off x="884903" y="1524000"/>
            <a:ext cx="8023123" cy="4462760"/>
          </a:xfrm>
          <a:prstGeom prst="rect">
            <a:avLst/>
          </a:prstGeom>
          <a:noFill/>
        </p:spPr>
        <p:txBody>
          <a:bodyPr wrap="square" rtlCol="0">
            <a:spAutoFit/>
          </a:bodyPr>
          <a:lstStyle/>
          <a:p>
            <a:pPr marL="0" indent="0">
              <a:buNone/>
            </a:pPr>
            <a:r>
              <a:rPr lang="en-IN" sz="2200" b="1" dirty="0">
                <a:latin typeface="Calibri" panose="020F0502020204030204" pitchFamily="34" charset="0"/>
                <a:ea typeface="Calibri" panose="020F0502020204030204" pitchFamily="34" charset="0"/>
                <a:cs typeface="Calibri" panose="020F0502020204030204" pitchFamily="34" charset="0"/>
              </a:rPr>
              <a:t>ProductA.csv</a:t>
            </a:r>
            <a:r>
              <a:rPr lang="en-IN" sz="22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Contains data related to product demand, including day index and quantity sold.</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Used for analyzing trends and forecasting demand.</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200" b="1" dirty="0">
                <a:latin typeface="Calibri" panose="020F0502020204030204" pitchFamily="34" charset="0"/>
                <a:ea typeface="Calibri" panose="020F0502020204030204" pitchFamily="34" charset="0"/>
                <a:cs typeface="Calibri" panose="020F0502020204030204" pitchFamily="34" charset="0"/>
              </a:rPr>
              <a:t>ProductA_google_clicks.csv</a:t>
            </a:r>
            <a:r>
              <a:rPr lang="en-IN" sz="2200" dirty="0">
                <a:latin typeface="Calibri" panose="020F0502020204030204" pitchFamily="34" charset="0"/>
                <a:ea typeface="Calibri" panose="020F0502020204030204" pitchFamily="34" charset="0"/>
                <a:cs typeface="Calibri" panose="020F0502020204030204" pitchFamily="34" charset="0"/>
              </a:rPr>
              <a:t>:</a:t>
            </a:r>
            <a:endParaRPr lang="en-US" sz="22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Includes daily data on Google clicks.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Helps in understanding the correlation between Online advertising and product demand.</a:t>
            </a:r>
          </a:p>
          <a:p>
            <a:pPr>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200" b="1" dirty="0">
                <a:latin typeface="Calibri" panose="020F0502020204030204" pitchFamily="34" charset="0"/>
                <a:ea typeface="Calibri" panose="020F0502020204030204" pitchFamily="34" charset="0"/>
                <a:cs typeface="Calibri" panose="020F0502020204030204" pitchFamily="34" charset="0"/>
              </a:rPr>
              <a:t>ProductA_fb_impressions.csv</a:t>
            </a:r>
            <a:r>
              <a:rPr lang="en-IN" sz="22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Captures daily Facebook impressions.</a:t>
            </a:r>
          </a:p>
          <a:p>
            <a:pPr>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Useful for examining the impact of social media advertising on product demand.</a:t>
            </a:r>
          </a:p>
        </p:txBody>
      </p:sp>
      <p:pic>
        <p:nvPicPr>
          <p:cNvPr id="6" name="Picture 5">
            <a:extLst>
              <a:ext uri="{FF2B5EF4-FFF2-40B4-BE49-F238E27FC236}">
                <a16:creationId xmlns:a16="http://schemas.microsoft.com/office/drawing/2014/main" id="{AD161544-55FA-83A5-448F-CE784CFFB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7" name="Footer Placeholder 6">
            <a:extLst>
              <a:ext uri="{FF2B5EF4-FFF2-40B4-BE49-F238E27FC236}">
                <a16:creationId xmlns:a16="http://schemas.microsoft.com/office/drawing/2014/main" id="{B8D820C0-EAC2-22DD-2836-80D762DB94B0}"/>
              </a:ext>
            </a:extLst>
          </p:cNvPr>
          <p:cNvSpPr>
            <a:spLocks noGrp="1"/>
          </p:cNvSpPr>
          <p:nvPr>
            <p:ph type="ftr" sz="quarter" idx="11"/>
          </p:nvPr>
        </p:nvSpPr>
        <p:spPr/>
        <p:txBody>
          <a:bodyPr/>
          <a:lstStyle/>
          <a:p>
            <a:r>
              <a:rPr lang="en-US"/>
              <a:t>Created By: Uday Sankar De</a:t>
            </a:r>
            <a:endParaRPr lang="en-IN"/>
          </a:p>
        </p:txBody>
      </p:sp>
      <p:sp>
        <p:nvSpPr>
          <p:cNvPr id="8" name="Slide Number Placeholder 7">
            <a:extLst>
              <a:ext uri="{FF2B5EF4-FFF2-40B4-BE49-F238E27FC236}">
                <a16:creationId xmlns:a16="http://schemas.microsoft.com/office/drawing/2014/main" id="{51D56F0A-23BD-6D16-E75E-6941B2DA7526}"/>
              </a:ext>
            </a:extLst>
          </p:cNvPr>
          <p:cNvSpPr>
            <a:spLocks noGrp="1"/>
          </p:cNvSpPr>
          <p:nvPr>
            <p:ph type="sldNum" sz="quarter" idx="12"/>
          </p:nvPr>
        </p:nvSpPr>
        <p:spPr/>
        <p:txBody>
          <a:bodyPr/>
          <a:lstStyle/>
          <a:p>
            <a:fld id="{6DD1A340-81FA-41EE-B33C-1065A5836FAC}" type="slidenum">
              <a:rPr lang="en-IN" smtClean="0"/>
              <a:t>4</a:t>
            </a:fld>
            <a:endParaRPr lang="en-IN"/>
          </a:p>
        </p:txBody>
      </p:sp>
    </p:spTree>
    <p:extLst>
      <p:ext uri="{BB962C8B-B14F-4D97-AF65-F5344CB8AC3E}">
        <p14:creationId xmlns:p14="http://schemas.microsoft.com/office/powerpoint/2010/main" val="323644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7C0F08-3D81-ACDE-57BA-9F39DCD7A8EF}"/>
              </a:ext>
            </a:extLst>
          </p:cNvPr>
          <p:cNvSpPr txBox="1"/>
          <p:nvPr/>
        </p:nvSpPr>
        <p:spPr>
          <a:xfrm>
            <a:off x="2231923" y="688239"/>
            <a:ext cx="6331974"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Python Libraries Used</a:t>
            </a:r>
            <a:endParaRPr lang="en-IN" sz="4000" dirty="0"/>
          </a:p>
        </p:txBody>
      </p:sp>
      <p:sp>
        <p:nvSpPr>
          <p:cNvPr id="6" name="TextBox 5">
            <a:extLst>
              <a:ext uri="{FF2B5EF4-FFF2-40B4-BE49-F238E27FC236}">
                <a16:creationId xmlns:a16="http://schemas.microsoft.com/office/drawing/2014/main" id="{4211525D-A692-85B8-274E-C1B14408CBA5}"/>
              </a:ext>
            </a:extLst>
          </p:cNvPr>
          <p:cNvSpPr txBox="1"/>
          <p:nvPr/>
        </p:nvSpPr>
        <p:spPr>
          <a:xfrm>
            <a:off x="2064774" y="1799303"/>
            <a:ext cx="7570838" cy="2554545"/>
          </a:xfrm>
          <a:prstGeom prst="rect">
            <a:avLst/>
          </a:prstGeom>
          <a:noFill/>
        </p:spPr>
        <p:txBody>
          <a:bodyPr wrap="square" rtlCol="0">
            <a:spAutoFit/>
          </a:bodyPr>
          <a:lstStyle/>
          <a:p>
            <a:pPr marL="457200"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Pandas</a:t>
            </a:r>
          </a:p>
          <a:p>
            <a:pPr marL="457200" indent="-457200">
              <a:buFont typeface="+mj-lt"/>
              <a:buAutoNum type="arabicPeriod"/>
            </a:pPr>
            <a:r>
              <a:rPr lang="en-IN" sz="2000" dirty="0" err="1">
                <a:latin typeface="Calibri" panose="020F0502020204030204" pitchFamily="34" charset="0"/>
                <a:ea typeface="Calibri" panose="020F0502020204030204" pitchFamily="34" charset="0"/>
                <a:cs typeface="Calibri" panose="020F0502020204030204" pitchFamily="34" charset="0"/>
              </a:rPr>
              <a:t>Numpy</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Matplotlib</a:t>
            </a:r>
          </a:p>
          <a:p>
            <a:pPr marL="457200" indent="-457200">
              <a:buFont typeface="+mj-lt"/>
              <a:buAutoNum type="arabicPeriod"/>
            </a:pPr>
            <a:r>
              <a:rPr lang="en-IN" sz="2000" dirty="0" err="1">
                <a:latin typeface="Calibri" panose="020F0502020204030204" pitchFamily="34" charset="0"/>
                <a:ea typeface="Calibri" panose="020F0502020204030204" pitchFamily="34" charset="0"/>
                <a:cs typeface="Calibri" panose="020F0502020204030204" pitchFamily="34" charset="0"/>
              </a:rPr>
              <a:t>Saborn</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IN" sz="2000" dirty="0" err="1">
                <a:latin typeface="Calibri" panose="020F0502020204030204" pitchFamily="34" charset="0"/>
                <a:ea typeface="Calibri" panose="020F0502020204030204" pitchFamily="34" charset="0"/>
                <a:cs typeface="Calibri" panose="020F0502020204030204" pitchFamily="34" charset="0"/>
              </a:rPr>
              <a:t>Statsmodels</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Scikit-learn</a:t>
            </a:r>
          </a:p>
          <a:p>
            <a:pPr marL="457200"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Warnings</a:t>
            </a:r>
          </a:p>
          <a:p>
            <a:pPr marL="457200"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Regression </a:t>
            </a:r>
          </a:p>
        </p:txBody>
      </p:sp>
      <p:pic>
        <p:nvPicPr>
          <p:cNvPr id="7" name="Picture 6">
            <a:extLst>
              <a:ext uri="{FF2B5EF4-FFF2-40B4-BE49-F238E27FC236}">
                <a16:creationId xmlns:a16="http://schemas.microsoft.com/office/drawing/2014/main" id="{AAF9DBD5-341F-3853-7617-1B091CAB12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8" name="Footer Placeholder 7">
            <a:extLst>
              <a:ext uri="{FF2B5EF4-FFF2-40B4-BE49-F238E27FC236}">
                <a16:creationId xmlns:a16="http://schemas.microsoft.com/office/drawing/2014/main" id="{AB2B97ED-2F63-1A08-E1DB-C2FB8218B177}"/>
              </a:ext>
            </a:extLst>
          </p:cNvPr>
          <p:cNvSpPr>
            <a:spLocks noGrp="1"/>
          </p:cNvSpPr>
          <p:nvPr>
            <p:ph type="ftr" sz="quarter" idx="11"/>
          </p:nvPr>
        </p:nvSpPr>
        <p:spPr/>
        <p:txBody>
          <a:bodyPr/>
          <a:lstStyle/>
          <a:p>
            <a:r>
              <a:rPr lang="en-US"/>
              <a:t>Created By: Uday Sankar De</a:t>
            </a:r>
            <a:endParaRPr lang="en-IN"/>
          </a:p>
        </p:txBody>
      </p:sp>
      <p:sp>
        <p:nvSpPr>
          <p:cNvPr id="9" name="Slide Number Placeholder 8">
            <a:extLst>
              <a:ext uri="{FF2B5EF4-FFF2-40B4-BE49-F238E27FC236}">
                <a16:creationId xmlns:a16="http://schemas.microsoft.com/office/drawing/2014/main" id="{AB223C49-A867-C5EB-BF1A-123903DCFD83}"/>
              </a:ext>
            </a:extLst>
          </p:cNvPr>
          <p:cNvSpPr>
            <a:spLocks noGrp="1"/>
          </p:cNvSpPr>
          <p:nvPr>
            <p:ph type="sldNum" sz="quarter" idx="12"/>
          </p:nvPr>
        </p:nvSpPr>
        <p:spPr/>
        <p:txBody>
          <a:bodyPr/>
          <a:lstStyle/>
          <a:p>
            <a:fld id="{6DD1A340-81FA-41EE-B33C-1065A5836FAC}" type="slidenum">
              <a:rPr lang="en-IN" smtClean="0"/>
              <a:t>5</a:t>
            </a:fld>
            <a:endParaRPr lang="en-IN"/>
          </a:p>
        </p:txBody>
      </p:sp>
    </p:spTree>
    <p:extLst>
      <p:ext uri="{BB962C8B-B14F-4D97-AF65-F5344CB8AC3E}">
        <p14:creationId xmlns:p14="http://schemas.microsoft.com/office/powerpoint/2010/main" val="11278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729332-847F-9846-1C96-9E4D3DF0B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5" name="TextBox 4">
            <a:extLst>
              <a:ext uri="{FF2B5EF4-FFF2-40B4-BE49-F238E27FC236}">
                <a16:creationId xmlns:a16="http://schemas.microsoft.com/office/drawing/2014/main" id="{40C4329A-4279-2CBA-2808-0E499A634410}"/>
              </a:ext>
            </a:extLst>
          </p:cNvPr>
          <p:cNvSpPr txBox="1"/>
          <p:nvPr/>
        </p:nvSpPr>
        <p:spPr>
          <a:xfrm>
            <a:off x="2290916" y="570271"/>
            <a:ext cx="6351639"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Exploratory Data Analysis</a:t>
            </a:r>
          </a:p>
        </p:txBody>
      </p:sp>
      <p:sp>
        <p:nvSpPr>
          <p:cNvPr id="6" name="TextBox 5">
            <a:extLst>
              <a:ext uri="{FF2B5EF4-FFF2-40B4-BE49-F238E27FC236}">
                <a16:creationId xmlns:a16="http://schemas.microsoft.com/office/drawing/2014/main" id="{425C6629-64C2-00AA-0CFD-90F1E302B0E7}"/>
              </a:ext>
            </a:extLst>
          </p:cNvPr>
          <p:cNvSpPr txBox="1"/>
          <p:nvPr/>
        </p:nvSpPr>
        <p:spPr>
          <a:xfrm>
            <a:off x="1002890" y="1573161"/>
            <a:ext cx="8013291" cy="3737946"/>
          </a:xfrm>
          <a:prstGeom prst="rect">
            <a:avLst/>
          </a:prstGeom>
          <a:noFill/>
        </p:spPr>
        <p:txBody>
          <a:bodyPr wrap="square" rtlCol="0">
            <a:spAutoFit/>
          </a:bodyPr>
          <a:lstStyle/>
          <a:p>
            <a:pPr marL="0" indent="0">
              <a:lnSpc>
                <a:spcPct val="150000"/>
              </a:lnSpc>
              <a:buNone/>
            </a:pPr>
            <a:r>
              <a:rPr lang="en-US" sz="2000" b="1" dirty="0">
                <a:latin typeface="Calibri" panose="020F0502020204030204" pitchFamily="34" charset="0"/>
                <a:ea typeface="Calibri" panose="020F0502020204030204" pitchFamily="34" charset="0"/>
                <a:cs typeface="Calibri" panose="020F0502020204030204" pitchFamily="34" charset="0"/>
              </a:rPr>
              <a:t>Merging the data :</a:t>
            </a:r>
          </a:p>
          <a:p>
            <a:pPr>
              <a:lnSpc>
                <a:spcPct val="150000"/>
              </a:lnSpc>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Initially the data contains </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Product A : (212, 4)</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Product </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 Google Clicks :  (212, 4)</a:t>
            </a: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Product A Facebook Impressions : (212, 4)</a:t>
            </a:r>
          </a:p>
          <a:p>
            <a:pPr>
              <a:lnSpc>
                <a:spcPct val="150000"/>
              </a:lnSpc>
              <a:buFont typeface="Wingdings" panose="05000000000000000000" pitchFamily="2" charset="2"/>
              <a:buChar char="Ø"/>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Merged the three datasets with Day Index column .</a:t>
            </a:r>
            <a:b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Merged data : (212, 4)</a:t>
            </a:r>
          </a:p>
          <a:p>
            <a:pPr>
              <a:lnSpc>
                <a:spcPct val="150000"/>
              </a:lnSpc>
              <a:buFont typeface="Wingdings" panose="05000000000000000000" pitchFamily="2" charset="2"/>
              <a:buChar char="Ø"/>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Here for no data loss , we used full join.</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Footer Placeholder 6">
            <a:extLst>
              <a:ext uri="{FF2B5EF4-FFF2-40B4-BE49-F238E27FC236}">
                <a16:creationId xmlns:a16="http://schemas.microsoft.com/office/drawing/2014/main" id="{A3E2D4C1-C431-B6FD-9909-011D6051A207}"/>
              </a:ext>
            </a:extLst>
          </p:cNvPr>
          <p:cNvSpPr>
            <a:spLocks noGrp="1"/>
          </p:cNvSpPr>
          <p:nvPr>
            <p:ph type="ftr" sz="quarter" idx="11"/>
          </p:nvPr>
        </p:nvSpPr>
        <p:spPr/>
        <p:txBody>
          <a:bodyPr/>
          <a:lstStyle/>
          <a:p>
            <a:r>
              <a:rPr lang="en-US"/>
              <a:t>Created By: Uday Sankar De</a:t>
            </a:r>
            <a:endParaRPr lang="en-IN"/>
          </a:p>
        </p:txBody>
      </p:sp>
      <p:sp>
        <p:nvSpPr>
          <p:cNvPr id="8" name="Slide Number Placeholder 7">
            <a:extLst>
              <a:ext uri="{FF2B5EF4-FFF2-40B4-BE49-F238E27FC236}">
                <a16:creationId xmlns:a16="http://schemas.microsoft.com/office/drawing/2014/main" id="{57F802AD-7AFD-06F8-BD81-9F93776415A0}"/>
              </a:ext>
            </a:extLst>
          </p:cNvPr>
          <p:cNvSpPr>
            <a:spLocks noGrp="1"/>
          </p:cNvSpPr>
          <p:nvPr>
            <p:ph type="sldNum" sz="quarter" idx="12"/>
          </p:nvPr>
        </p:nvSpPr>
        <p:spPr/>
        <p:txBody>
          <a:bodyPr/>
          <a:lstStyle/>
          <a:p>
            <a:fld id="{6DD1A340-81FA-41EE-B33C-1065A5836FAC}" type="slidenum">
              <a:rPr lang="en-IN" smtClean="0"/>
              <a:t>6</a:t>
            </a:fld>
            <a:endParaRPr lang="en-IN"/>
          </a:p>
        </p:txBody>
      </p:sp>
    </p:spTree>
    <p:extLst>
      <p:ext uri="{BB962C8B-B14F-4D97-AF65-F5344CB8AC3E}">
        <p14:creationId xmlns:p14="http://schemas.microsoft.com/office/powerpoint/2010/main" val="254818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A6CDB4-18FA-BAE5-CAC5-A8CD91A985F6}"/>
              </a:ext>
            </a:extLst>
          </p:cNvPr>
          <p:cNvSpPr txBox="1"/>
          <p:nvPr/>
        </p:nvSpPr>
        <p:spPr>
          <a:xfrm>
            <a:off x="648929" y="707923"/>
            <a:ext cx="9124336" cy="5262979"/>
          </a:xfrm>
          <a:prstGeom prst="rect">
            <a:avLst/>
          </a:prstGeom>
          <a:noFill/>
        </p:spPr>
        <p:txBody>
          <a:bodyPr wrap="square" rtlCol="0">
            <a:spAutoFit/>
          </a:bodyPr>
          <a:lstStyle/>
          <a:p>
            <a:pPr marL="457200" indent="-457200">
              <a:lnSpc>
                <a:spcPct val="150000"/>
              </a:lnSpc>
              <a:buFont typeface="+mj-lt"/>
              <a:buAutoNum type="arabicPeriod"/>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Massing Values Imputation : </a:t>
            </a:r>
            <a:r>
              <a:rPr lang="en-US" altLang="en-US" sz="2000" dirty="0">
                <a:latin typeface="Calibri" panose="020F0502020204030204" pitchFamily="34" charset="0"/>
                <a:ea typeface="Calibri" panose="020F0502020204030204" pitchFamily="34" charset="0"/>
                <a:cs typeface="Calibri" panose="020F0502020204030204" pitchFamily="34" charset="0"/>
              </a:rPr>
              <a:t>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here are no missing values</a:t>
            </a:r>
            <a:r>
              <a:rPr lang="en-US" altLang="en-US" sz="2000" dirty="0">
                <a:latin typeface="Calibri" panose="020F0502020204030204" pitchFamily="34" charset="0"/>
                <a:ea typeface="Calibri" panose="020F0502020204030204" pitchFamily="34" charset="0"/>
                <a:cs typeface="Calibri" panose="020F0502020204030204" pitchFamily="34" charset="0"/>
              </a:rPr>
              <a:t>.</a:t>
            </a:r>
          </a:p>
          <a:p>
            <a:pPr marL="457200" indent="-457200">
              <a:lnSpc>
                <a:spcPct val="150000"/>
              </a:lnSpc>
              <a:buFont typeface="+mj-lt"/>
              <a:buAutoNum type="arabicPeriod"/>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Outliner detection and </a:t>
            </a:r>
            <a:r>
              <a:rPr kumimoji="0" lang="en-IN"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replacement  :</a:t>
            </a:r>
            <a:endParaRPr kumimoji="0" lang="en-US" altLang="en-US" sz="2000" b="1" i="0" u="none" strike="noStrike" cap="none" normalizeH="0" baseline="0" dirty="0">
              <a:ln>
                <a:noFill/>
              </a:ln>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Identify Outliers:</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Calculate Q1 (25th percentile) and Q3 (75th percentile)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Compute IQR (Interquartile Range): </a:t>
            </a:r>
          </a:p>
          <a:p>
            <a:pPr marL="0" marR="0" lvl="0" indent="0" algn="l" defTabSz="914400" rtl="0" eaLnBrk="0" fontAlgn="base" latinLnBrk="0" hangingPunct="0">
              <a:lnSpc>
                <a:spcPct val="150000"/>
              </a:lnSpc>
              <a:spcBef>
                <a:spcPct val="0"/>
              </a:spcBef>
              <a:spcAft>
                <a:spcPct val="0"/>
              </a:spcAft>
              <a:buClrTx/>
              <a:buSzTx/>
              <a:buNone/>
              <a:tabLst/>
            </a:pP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IQR=Q3−Q1</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Define bounds: </a:t>
            </a: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Lower=Q1−1.5×IQR, Upper=Q3+1.5×IQR</a:t>
            </a:r>
          </a:p>
          <a:p>
            <a:pPr marL="342900" indent="-342900" defTabSz="914400" eaLnBrk="0" fontAlgn="base" hangingPunct="0">
              <a:lnSpc>
                <a:spcPct val="150000"/>
              </a:lnSpc>
              <a:spcBef>
                <a:spcPct val="0"/>
              </a:spcBef>
              <a:spcAft>
                <a:spcPct val="0"/>
              </a:spcAft>
              <a:buClrTx/>
              <a:buSzTx/>
              <a:buFont typeface="Arial" panose="020B0604020202020204" pitchFamily="34" charset="0"/>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Quantity column contains outliers.</a:t>
            </a:r>
          </a:p>
          <a:p>
            <a:pPr marL="342900" indent="-342900"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Replaced the outliers with median value of the Quantity column.</a:t>
            </a:r>
          </a:p>
          <a:p>
            <a:endParaRPr lang="en-IN" dirty="0"/>
          </a:p>
          <a:p>
            <a:endParaRPr lang="en-IN" dirty="0"/>
          </a:p>
        </p:txBody>
      </p:sp>
      <p:pic>
        <p:nvPicPr>
          <p:cNvPr id="5" name="Picture 4">
            <a:extLst>
              <a:ext uri="{FF2B5EF4-FFF2-40B4-BE49-F238E27FC236}">
                <a16:creationId xmlns:a16="http://schemas.microsoft.com/office/drawing/2014/main" id="{A86DD5C0-9107-5BC0-0F2C-8F8178795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
        <p:nvSpPr>
          <p:cNvPr id="6" name="Footer Placeholder 5">
            <a:extLst>
              <a:ext uri="{FF2B5EF4-FFF2-40B4-BE49-F238E27FC236}">
                <a16:creationId xmlns:a16="http://schemas.microsoft.com/office/drawing/2014/main" id="{D70DEAD3-4953-BDA3-CE8A-DBE2F585FEB9}"/>
              </a:ext>
            </a:extLst>
          </p:cNvPr>
          <p:cNvSpPr>
            <a:spLocks noGrp="1"/>
          </p:cNvSpPr>
          <p:nvPr>
            <p:ph type="ftr" sz="quarter" idx="11"/>
          </p:nvPr>
        </p:nvSpPr>
        <p:spPr/>
        <p:txBody>
          <a:bodyPr/>
          <a:lstStyle/>
          <a:p>
            <a:r>
              <a:rPr lang="en-US"/>
              <a:t>Created By: Uday Sankar De</a:t>
            </a:r>
            <a:endParaRPr lang="en-IN"/>
          </a:p>
        </p:txBody>
      </p:sp>
      <p:sp>
        <p:nvSpPr>
          <p:cNvPr id="7" name="Slide Number Placeholder 6">
            <a:extLst>
              <a:ext uri="{FF2B5EF4-FFF2-40B4-BE49-F238E27FC236}">
                <a16:creationId xmlns:a16="http://schemas.microsoft.com/office/drawing/2014/main" id="{966F6C86-2EAE-1B11-FD94-9881D5DEAAF3}"/>
              </a:ext>
            </a:extLst>
          </p:cNvPr>
          <p:cNvSpPr>
            <a:spLocks noGrp="1"/>
          </p:cNvSpPr>
          <p:nvPr>
            <p:ph type="sldNum" sz="quarter" idx="12"/>
          </p:nvPr>
        </p:nvSpPr>
        <p:spPr/>
        <p:txBody>
          <a:bodyPr/>
          <a:lstStyle/>
          <a:p>
            <a:fld id="{6DD1A340-81FA-41EE-B33C-1065A5836FAC}" type="slidenum">
              <a:rPr lang="en-IN" smtClean="0"/>
              <a:t>7</a:t>
            </a:fld>
            <a:endParaRPr lang="en-IN"/>
          </a:p>
        </p:txBody>
      </p:sp>
    </p:spTree>
    <p:extLst>
      <p:ext uri="{BB962C8B-B14F-4D97-AF65-F5344CB8AC3E}">
        <p14:creationId xmlns:p14="http://schemas.microsoft.com/office/powerpoint/2010/main" val="2294152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F700B6-FCB3-8B4A-A9A5-66794A68C73F}"/>
              </a:ext>
            </a:extLst>
          </p:cNvPr>
          <p:cNvSpPr txBox="1"/>
          <p:nvPr/>
        </p:nvSpPr>
        <p:spPr>
          <a:xfrm>
            <a:off x="2802194" y="668594"/>
            <a:ext cx="6184490" cy="707886"/>
          </a:xfrm>
          <a:prstGeom prst="rect">
            <a:avLst/>
          </a:prstGeom>
          <a:noFill/>
        </p:spPr>
        <p:txBody>
          <a:bodyPr wrap="square" rtlCol="0">
            <a:spAutoFit/>
          </a:bodyPr>
          <a:lstStyle/>
          <a:p>
            <a:pPr algn="ct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Feature</a:t>
            </a:r>
            <a:r>
              <a:rPr lang="en-IN" sz="4000" b="1" dirty="0">
                <a:latin typeface="Calibri" panose="020F0502020204030204" pitchFamily="34" charset="0"/>
                <a:ea typeface="Calibri" panose="020F0502020204030204" pitchFamily="34" charset="0"/>
                <a:cs typeface="Calibri" panose="020F0502020204030204" pitchFamily="34" charset="0"/>
              </a:rPr>
              <a:t> </a:t>
            </a:r>
            <a:r>
              <a:rPr lang="en-IN"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Engineering</a:t>
            </a:r>
          </a:p>
        </p:txBody>
      </p:sp>
      <p:sp>
        <p:nvSpPr>
          <p:cNvPr id="5" name="TextBox 4">
            <a:extLst>
              <a:ext uri="{FF2B5EF4-FFF2-40B4-BE49-F238E27FC236}">
                <a16:creationId xmlns:a16="http://schemas.microsoft.com/office/drawing/2014/main" id="{23CD7D3C-81A8-BF86-8EF1-E2D165BCE901}"/>
              </a:ext>
            </a:extLst>
          </p:cNvPr>
          <p:cNvSpPr txBox="1"/>
          <p:nvPr/>
        </p:nvSpPr>
        <p:spPr>
          <a:xfrm>
            <a:off x="1622323" y="2084439"/>
            <a:ext cx="3844413" cy="1938992"/>
          </a:xfrm>
          <a:prstGeom prst="rect">
            <a:avLst/>
          </a:prstGeom>
          <a:noFill/>
        </p:spPr>
        <p:txBody>
          <a:bodyPr wrap="square" rtlCol="0">
            <a:spAutoFit/>
          </a:bodyPr>
          <a:lstStyle/>
          <a:p>
            <a:pPr marL="342900" indent="-3429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Date-related Features</a:t>
            </a:r>
          </a:p>
          <a:p>
            <a:pPr marL="342900" indent="-3429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Month-specific Features</a:t>
            </a:r>
          </a:p>
          <a:p>
            <a:pPr marL="342900" indent="-3429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Day-specific Features</a:t>
            </a:r>
          </a:p>
          <a:p>
            <a:pPr marL="342900" indent="-3429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Quantity, Impressions, Clicks</a:t>
            </a:r>
          </a:p>
          <a:p>
            <a:pPr marL="342900" indent="-3429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Clicks per impressions</a:t>
            </a:r>
          </a:p>
          <a:p>
            <a:pPr marL="342900" indent="-3429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Quantity squared</a:t>
            </a:r>
          </a:p>
        </p:txBody>
      </p:sp>
      <p:pic>
        <p:nvPicPr>
          <p:cNvPr id="7" name="Picture 6">
            <a:extLst>
              <a:ext uri="{FF2B5EF4-FFF2-40B4-BE49-F238E27FC236}">
                <a16:creationId xmlns:a16="http://schemas.microsoft.com/office/drawing/2014/main" id="{6C32D785-021C-F119-9B76-0EEEECDD7AB1}"/>
              </a:ext>
            </a:extLst>
          </p:cNvPr>
          <p:cNvPicPr>
            <a:picLocks noChangeAspect="1"/>
          </p:cNvPicPr>
          <p:nvPr/>
        </p:nvPicPr>
        <p:blipFill>
          <a:blip r:embed="rId2"/>
          <a:stretch>
            <a:fillRect/>
          </a:stretch>
        </p:blipFill>
        <p:spPr>
          <a:xfrm>
            <a:off x="5277188" y="1956623"/>
            <a:ext cx="6747664" cy="4444180"/>
          </a:xfrm>
          <a:prstGeom prst="rect">
            <a:avLst/>
          </a:prstGeom>
        </p:spPr>
      </p:pic>
      <p:pic>
        <p:nvPicPr>
          <p:cNvPr id="8" name="Picture 7">
            <a:extLst>
              <a:ext uri="{FF2B5EF4-FFF2-40B4-BE49-F238E27FC236}">
                <a16:creationId xmlns:a16="http://schemas.microsoft.com/office/drawing/2014/main" id="{C5C55F0E-D94B-3F17-7B57-65E4008E6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5156" y="-825602"/>
            <a:ext cx="5801953" cy="3093155"/>
          </a:xfrm>
          <a:prstGeom prst="rect">
            <a:avLst/>
          </a:prstGeom>
        </p:spPr>
      </p:pic>
    </p:spTree>
    <p:extLst>
      <p:ext uri="{BB962C8B-B14F-4D97-AF65-F5344CB8AC3E}">
        <p14:creationId xmlns:p14="http://schemas.microsoft.com/office/powerpoint/2010/main" val="3684322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79BDFB-84F4-C10D-A0BB-DCB09B958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4821" y="-836595"/>
            <a:ext cx="5790446" cy="3087021"/>
          </a:xfrm>
          <a:prstGeom prst="rect">
            <a:avLst/>
          </a:prstGeom>
        </p:spPr>
      </p:pic>
      <p:pic>
        <p:nvPicPr>
          <p:cNvPr id="7" name="Picture 6">
            <a:extLst>
              <a:ext uri="{FF2B5EF4-FFF2-40B4-BE49-F238E27FC236}">
                <a16:creationId xmlns:a16="http://schemas.microsoft.com/office/drawing/2014/main" id="{B126138B-A538-817E-FA3B-5530110E7350}"/>
              </a:ext>
            </a:extLst>
          </p:cNvPr>
          <p:cNvPicPr>
            <a:picLocks noChangeAspect="1"/>
          </p:cNvPicPr>
          <p:nvPr/>
        </p:nvPicPr>
        <p:blipFill>
          <a:blip r:embed="rId3"/>
          <a:stretch>
            <a:fillRect/>
          </a:stretch>
        </p:blipFill>
        <p:spPr>
          <a:xfrm>
            <a:off x="167148" y="1340192"/>
            <a:ext cx="11857704" cy="3359030"/>
          </a:xfrm>
          <a:prstGeom prst="rect">
            <a:avLst/>
          </a:prstGeom>
        </p:spPr>
      </p:pic>
      <p:sp>
        <p:nvSpPr>
          <p:cNvPr id="8" name="TextBox 7">
            <a:extLst>
              <a:ext uri="{FF2B5EF4-FFF2-40B4-BE49-F238E27FC236}">
                <a16:creationId xmlns:a16="http://schemas.microsoft.com/office/drawing/2014/main" id="{5DE4779F-85FB-A9E2-F5F5-1259A3CECE99}"/>
              </a:ext>
            </a:extLst>
          </p:cNvPr>
          <p:cNvSpPr txBox="1"/>
          <p:nvPr/>
        </p:nvSpPr>
        <p:spPr>
          <a:xfrm>
            <a:off x="432620" y="4827645"/>
            <a:ext cx="11592232" cy="1323439"/>
          </a:xfrm>
          <a:prstGeom prst="rect">
            <a:avLst/>
          </a:prstGeom>
          <a:noFill/>
        </p:spPr>
        <p:txBody>
          <a:bodyPr wrap="square" rtlCol="0">
            <a:spAutoFit/>
          </a:bodyP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Quantity</a:t>
            </a:r>
            <a:r>
              <a:rPr lang="en-US" sz="2000" dirty="0">
                <a:latin typeface="Calibri" panose="020F0502020204030204" pitchFamily="34" charset="0"/>
                <a:ea typeface="Calibri" panose="020F0502020204030204" pitchFamily="34" charset="0"/>
                <a:cs typeface="Calibri" panose="020F0502020204030204" pitchFamily="34" charset="0"/>
              </a:rPr>
              <a:t>: There are a few values above 30, which appear to be outliers compared to the bulk of the data centered around 10-20.</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 Impressions</a:t>
            </a:r>
            <a:r>
              <a:rPr lang="en-US" sz="2000" dirty="0">
                <a:latin typeface="Calibri" panose="020F0502020204030204" pitchFamily="34" charset="0"/>
                <a:ea typeface="Calibri" panose="020F0502020204030204" pitchFamily="34" charset="0"/>
                <a:cs typeface="Calibri" panose="020F0502020204030204" pitchFamily="34" charset="0"/>
              </a:rPr>
              <a:t>: There are a few data points above 2500, indicating possible outliers.</a:t>
            </a:r>
          </a:p>
          <a:p>
            <a:pPr algn="just"/>
            <a:r>
              <a:rPr lang="en-US" sz="2000" b="1" dirty="0">
                <a:latin typeface="Calibri" panose="020F0502020204030204" pitchFamily="34" charset="0"/>
                <a:ea typeface="Calibri" panose="020F0502020204030204" pitchFamily="34" charset="0"/>
                <a:cs typeface="Calibri" panose="020F0502020204030204" pitchFamily="34" charset="0"/>
              </a:rPr>
              <a:t> Clicks</a:t>
            </a:r>
            <a:r>
              <a:rPr lang="en-US" sz="2000" dirty="0">
                <a:latin typeface="Calibri" panose="020F0502020204030204" pitchFamily="34" charset="0"/>
                <a:ea typeface="Calibri" panose="020F0502020204030204" pitchFamily="34" charset="0"/>
                <a:cs typeface="Calibri" panose="020F0502020204030204" pitchFamily="34" charset="0"/>
              </a:rPr>
              <a:t>: Values above 600 appear as outliers, as most of the data is centered around 200-500.</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8F2AA0D-D1A4-247B-0BD4-80992B84FBEF}"/>
              </a:ext>
            </a:extLst>
          </p:cNvPr>
          <p:cNvSpPr txBox="1"/>
          <p:nvPr/>
        </p:nvSpPr>
        <p:spPr>
          <a:xfrm>
            <a:off x="559979" y="576504"/>
            <a:ext cx="7423355" cy="400110"/>
          </a:xfrm>
          <a:prstGeom prst="rect">
            <a:avLst/>
          </a:prstGeom>
          <a:noFill/>
        </p:spPr>
        <p:txBody>
          <a:bodyPr wrap="square" rtlCol="0">
            <a:spAutoFit/>
          </a:bodyPr>
          <a:lstStyle/>
          <a:p>
            <a:r>
              <a:rPr lang="en-IN" sz="2000" dirty="0">
                <a:solidFill>
                  <a:schemeClr val="accent6">
                    <a:lumMod val="10000"/>
                  </a:schemeClr>
                </a:solidFill>
                <a:latin typeface="Calibri" panose="020F0502020204030204" pitchFamily="34" charset="0"/>
                <a:ea typeface="Calibri" panose="020F0502020204030204" pitchFamily="34" charset="0"/>
                <a:cs typeface="Calibri" panose="020F0502020204030204" pitchFamily="34" charset="0"/>
              </a:rPr>
              <a:t>Histogram of numerical columns:</a:t>
            </a:r>
          </a:p>
        </p:txBody>
      </p:sp>
    </p:spTree>
    <p:extLst>
      <p:ext uri="{BB962C8B-B14F-4D97-AF65-F5344CB8AC3E}">
        <p14:creationId xmlns:p14="http://schemas.microsoft.com/office/powerpoint/2010/main" val="35043334"/>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BMI CALCULATOR APP USING ANDROID STUDIO</Template>
  <TotalTime>188</TotalTime>
  <Words>1343</Words>
  <Application>Microsoft Office PowerPoint</Application>
  <PresentationFormat>Widescreen</PresentationFormat>
  <Paragraphs>230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Courier New</vt:lpstr>
      <vt:lpstr>Gill Sans Nova</vt:lpstr>
      <vt:lpstr>Gill Sans Nova Light</vt:lpstr>
      <vt:lpstr>Roboto</vt:lpstr>
      <vt:lpstr>Sagona Book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Uday Sankar De</dc:creator>
  <cp:lastModifiedBy>Uday Sankar De</cp:lastModifiedBy>
  <cp:revision>2</cp:revision>
  <dcterms:created xsi:type="dcterms:W3CDTF">2024-12-24T15:18:37Z</dcterms:created>
  <dcterms:modified xsi:type="dcterms:W3CDTF">2024-12-24T18:31:06Z</dcterms:modified>
</cp:coreProperties>
</file>