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Klein Bold" charset="1" panose="02000503060000020004"/>
      <p:regular r:id="rId24"/>
    </p:embeddedFont>
    <p:embeddedFont>
      <p:font typeface="Helios Bold Italics" charset="1" panose="020B0703020202090204"/>
      <p:regular r:id="rId25"/>
    </p:embeddedFont>
    <p:embeddedFont>
      <p:font typeface="Helios" charset="1" panose="020B0504020202020204"/>
      <p:regular r:id="rId26"/>
    </p:embeddedFont>
    <p:embeddedFont>
      <p:font typeface="Helios Bold" charset="1" panose="020B0704020202020204"/>
      <p:regular r:id="rId27"/>
    </p:embeddedFont>
    <p:embeddedFont>
      <p:font typeface="Arimo Bold" charset="1" panose="020B0704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7723592" y="2174368"/>
            <a:ext cx="11615996" cy="7760587"/>
            <a:chOff x="0" y="0"/>
            <a:chExt cx="15487995" cy="10347450"/>
          </a:xfrm>
        </p:grpSpPr>
        <p:sp>
          <p:nvSpPr>
            <p:cNvPr name="TextBox 6" id="6"/>
            <p:cNvSpPr txBox="true"/>
            <p:nvPr/>
          </p:nvSpPr>
          <p:spPr>
            <a:xfrm rot="0">
              <a:off x="0" y="0"/>
              <a:ext cx="15487995" cy="7748094"/>
            </a:xfrm>
            <a:prstGeom prst="rect">
              <a:avLst/>
            </a:prstGeom>
          </p:spPr>
          <p:txBody>
            <a:bodyPr anchor="t" rtlCol="false" tIns="0" lIns="0" bIns="0" rIns="0">
              <a:spAutoFit/>
            </a:bodyPr>
            <a:lstStyle/>
            <a:p>
              <a:pPr algn="l">
                <a:lnSpc>
                  <a:spcPts val="11498"/>
                </a:lnSpc>
              </a:pPr>
              <a:r>
                <a:rPr lang="en-US" sz="9581" b="true">
                  <a:solidFill>
                    <a:srgbClr val="2A2E3A"/>
                  </a:solidFill>
                  <a:latin typeface="Klein Bold"/>
                  <a:ea typeface="Klein Bold"/>
                  <a:cs typeface="Klein Bold"/>
                  <a:sym typeface="Klein Bold"/>
                </a:rPr>
                <a:t>FUTURECART-AI DRIVEN DEMAND PREDICTION</a:t>
              </a:r>
            </a:p>
            <a:p>
              <a:pPr algn="l">
                <a:lnSpc>
                  <a:spcPts val="11498"/>
                </a:lnSpc>
              </a:pPr>
            </a:p>
          </p:txBody>
        </p:sp>
        <p:sp>
          <p:nvSpPr>
            <p:cNvPr name="TextBox 7" id="7"/>
            <p:cNvSpPr txBox="true"/>
            <p:nvPr/>
          </p:nvSpPr>
          <p:spPr>
            <a:xfrm rot="0">
              <a:off x="0" y="7929549"/>
              <a:ext cx="15027915" cy="2417900"/>
            </a:xfrm>
            <a:prstGeom prst="rect">
              <a:avLst/>
            </a:prstGeom>
          </p:spPr>
          <p:txBody>
            <a:bodyPr anchor="t" rtlCol="false" tIns="0" lIns="0" bIns="0" rIns="0">
              <a:spAutoFit/>
            </a:bodyPr>
            <a:lstStyle/>
            <a:p>
              <a:pPr algn="l">
                <a:lnSpc>
                  <a:spcPts val="4837"/>
                </a:lnSpc>
              </a:pPr>
              <a:r>
                <a:rPr lang="en-US" sz="3455" i="true" b="true">
                  <a:solidFill>
                    <a:srgbClr val="004AAD"/>
                  </a:solidFill>
                  <a:latin typeface="Helios Bold Italics"/>
                  <a:ea typeface="Helios Bold Italics"/>
                  <a:cs typeface="Helios Bold Italics"/>
                  <a:sym typeface="Helios Bold Italics"/>
                </a:rPr>
                <a:t>                                         By,</a:t>
              </a:r>
            </a:p>
            <a:p>
              <a:pPr algn="l">
                <a:lnSpc>
                  <a:spcPts val="4837"/>
                </a:lnSpc>
              </a:pPr>
              <a:r>
                <a:rPr lang="en-US" sz="3455" i="true" b="true">
                  <a:solidFill>
                    <a:srgbClr val="004AAD"/>
                  </a:solidFill>
                  <a:latin typeface="Helios Bold Italics"/>
                  <a:ea typeface="Helios Bold Italics"/>
                  <a:cs typeface="Helios Bold Italics"/>
                  <a:sym typeface="Helios Bold Italics"/>
                </a:rPr>
                <a:t>                                                       Chris Joy</a:t>
              </a:r>
            </a:p>
            <a:p>
              <a:pPr algn="l">
                <a:lnSpc>
                  <a:spcPts val="4837"/>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35860" y="1028700"/>
            <a:ext cx="8357261" cy="8136908"/>
          </a:xfrm>
          <a:custGeom>
            <a:avLst/>
            <a:gdLst/>
            <a:ahLst/>
            <a:cxnLst/>
            <a:rect r="r" b="b" t="t" l="l"/>
            <a:pathLst>
              <a:path h="8136908" w="8357261">
                <a:moveTo>
                  <a:pt x="0" y="0"/>
                </a:moveTo>
                <a:lnTo>
                  <a:pt x="8357261" y="0"/>
                </a:lnTo>
                <a:lnTo>
                  <a:pt x="8357261" y="8136908"/>
                </a:lnTo>
                <a:lnTo>
                  <a:pt x="0" y="8136908"/>
                </a:lnTo>
                <a:lnTo>
                  <a:pt x="0" y="0"/>
                </a:lnTo>
                <a:close/>
              </a:path>
            </a:pathLst>
          </a:custGeom>
          <a:blipFill>
            <a:blip r:embed="rId2"/>
            <a:stretch>
              <a:fillRect l="-6569" t="0" r="-6569" b="-12281"/>
            </a:stretch>
          </a:blipFill>
        </p:spPr>
      </p:sp>
      <p:sp>
        <p:nvSpPr>
          <p:cNvPr name="TextBox 3" id="3"/>
          <p:cNvSpPr txBox="true"/>
          <p:nvPr/>
        </p:nvSpPr>
        <p:spPr>
          <a:xfrm rot="0">
            <a:off x="698186" y="1820038"/>
            <a:ext cx="6141518" cy="6473587"/>
          </a:xfrm>
          <a:prstGeom prst="rect">
            <a:avLst/>
          </a:prstGeom>
        </p:spPr>
        <p:txBody>
          <a:bodyPr anchor="t" rtlCol="false" tIns="0" lIns="0" bIns="0" rIns="0">
            <a:spAutoFit/>
          </a:bodyPr>
          <a:lstStyle/>
          <a:p>
            <a:pPr algn="ctr">
              <a:lnSpc>
                <a:spcPts val="3944"/>
              </a:lnSpc>
            </a:pPr>
            <a:r>
              <a:rPr lang="en-US" sz="2817">
                <a:solidFill>
                  <a:srgbClr val="000000"/>
                </a:solidFill>
                <a:latin typeface="Helios"/>
                <a:ea typeface="Helios"/>
                <a:cs typeface="Helios"/>
                <a:sym typeface="Helios"/>
              </a:rPr>
              <a:t> Conducted a comprehensive analysis to uncover patterns and trends. </a:t>
            </a:r>
          </a:p>
          <a:p>
            <a:pPr algn="ctr">
              <a:lnSpc>
                <a:spcPts val="3944"/>
              </a:lnSpc>
            </a:pPr>
            <a:r>
              <a:rPr lang="en-US" sz="2817">
                <a:solidFill>
                  <a:srgbClr val="000000"/>
                </a:solidFill>
                <a:latin typeface="Helios"/>
                <a:ea typeface="Helios"/>
                <a:cs typeface="Helios"/>
                <a:sym typeface="Helios"/>
              </a:rPr>
              <a:t>Visualized sales data, clicks, and impressions to identify: &gt;Seasonal trends (e.g., holiday spikes).     </a:t>
            </a:r>
          </a:p>
          <a:p>
            <a:pPr algn="ctr">
              <a:lnSpc>
                <a:spcPts val="3944"/>
              </a:lnSpc>
            </a:pPr>
            <a:r>
              <a:rPr lang="en-US" sz="2817">
                <a:solidFill>
                  <a:srgbClr val="000000"/>
                </a:solidFill>
                <a:latin typeface="Helios"/>
                <a:ea typeface="Helios"/>
                <a:cs typeface="Helios"/>
                <a:sym typeface="Helios"/>
              </a:rPr>
              <a:t>&gt;Correlations between clicks and impressioans with sales demand. &gt;Anomalies, such as outliers linked to specific campaigns or promotions. </a:t>
            </a:r>
          </a:p>
          <a:p>
            <a:pPr algn="ctr">
              <a:lnSpc>
                <a:spcPts val="3944"/>
              </a:lnSpc>
            </a:pPr>
          </a:p>
          <a:p>
            <a:pPr algn="ctr">
              <a:lnSpc>
                <a:spcPts val="3944"/>
              </a:lnSpc>
              <a:spcBef>
                <a:spcPct val="0"/>
              </a:spcBef>
            </a:pPr>
            <a:r>
              <a:rPr lang="en-US" sz="2817">
                <a:solidFill>
                  <a:srgbClr val="000000"/>
                </a:solidFill>
                <a:latin typeface="Helios"/>
                <a:ea typeface="Helios"/>
                <a:cs typeface="Helios"/>
                <a:sym typeface="Helios"/>
              </a:rPr>
              <a:t>Tools used: matplotlib and seaborn for detailed visualizations. </a:t>
            </a:r>
          </a:p>
        </p:txBody>
      </p:sp>
      <p:sp>
        <p:nvSpPr>
          <p:cNvPr name="TextBox 4" id="4"/>
          <p:cNvSpPr txBox="true"/>
          <p:nvPr/>
        </p:nvSpPr>
        <p:spPr>
          <a:xfrm rot="0">
            <a:off x="0" y="-85725"/>
            <a:ext cx="6527350" cy="1393826"/>
          </a:xfrm>
          <a:prstGeom prst="rect">
            <a:avLst/>
          </a:prstGeom>
        </p:spPr>
        <p:txBody>
          <a:bodyPr anchor="t" rtlCol="false" tIns="0" lIns="0" bIns="0" rIns="0">
            <a:spAutoFit/>
          </a:bodyPr>
          <a:lstStyle/>
          <a:p>
            <a:pPr algn="ctr">
              <a:lnSpc>
                <a:spcPts val="5599"/>
              </a:lnSpc>
              <a:spcBef>
                <a:spcPct val="0"/>
              </a:spcBef>
            </a:pPr>
            <a:r>
              <a:rPr lang="en-US" b="true" sz="3999">
                <a:solidFill>
                  <a:srgbClr val="004AAD"/>
                </a:solidFill>
                <a:latin typeface="Helios Bold"/>
                <a:ea typeface="Helios Bold"/>
                <a:cs typeface="Helios Bold"/>
                <a:sym typeface="Helios Bold"/>
              </a:rPr>
              <a:t>EXPLORATORY DATA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5313" y="4378151"/>
            <a:ext cx="8303642" cy="5908849"/>
          </a:xfrm>
          <a:custGeom>
            <a:avLst/>
            <a:gdLst/>
            <a:ahLst/>
            <a:cxnLst/>
            <a:rect r="r" b="b" t="t" l="l"/>
            <a:pathLst>
              <a:path h="5908849" w="8303642">
                <a:moveTo>
                  <a:pt x="0" y="0"/>
                </a:moveTo>
                <a:lnTo>
                  <a:pt x="8303643" y="0"/>
                </a:lnTo>
                <a:lnTo>
                  <a:pt x="8303643" y="5908849"/>
                </a:lnTo>
                <a:lnTo>
                  <a:pt x="0" y="5908849"/>
                </a:lnTo>
                <a:lnTo>
                  <a:pt x="0" y="0"/>
                </a:lnTo>
                <a:close/>
              </a:path>
            </a:pathLst>
          </a:custGeom>
          <a:blipFill>
            <a:blip r:embed="rId2"/>
            <a:stretch>
              <a:fillRect l="0" t="-151" r="0" b="-151"/>
            </a:stretch>
          </a:blipFill>
        </p:spPr>
      </p:sp>
      <p:sp>
        <p:nvSpPr>
          <p:cNvPr name="Freeform 3" id="3"/>
          <p:cNvSpPr/>
          <p:nvPr/>
        </p:nvSpPr>
        <p:spPr>
          <a:xfrm flipH="false" flipV="false" rot="0">
            <a:off x="9748965" y="4142567"/>
            <a:ext cx="8278598" cy="5908849"/>
          </a:xfrm>
          <a:custGeom>
            <a:avLst/>
            <a:gdLst/>
            <a:ahLst/>
            <a:cxnLst/>
            <a:rect r="r" b="b" t="t" l="l"/>
            <a:pathLst>
              <a:path h="5908849" w="8278598">
                <a:moveTo>
                  <a:pt x="0" y="0"/>
                </a:moveTo>
                <a:lnTo>
                  <a:pt x="8278598" y="0"/>
                </a:lnTo>
                <a:lnTo>
                  <a:pt x="8278598" y="5908849"/>
                </a:lnTo>
                <a:lnTo>
                  <a:pt x="0" y="5908849"/>
                </a:lnTo>
                <a:lnTo>
                  <a:pt x="0" y="0"/>
                </a:lnTo>
                <a:close/>
              </a:path>
            </a:pathLst>
          </a:custGeom>
          <a:blipFill>
            <a:blip r:embed="rId3"/>
            <a:stretch>
              <a:fillRect l="0" t="0" r="0" b="0"/>
            </a:stretch>
          </a:blipFill>
        </p:spPr>
      </p:sp>
      <p:sp>
        <p:nvSpPr>
          <p:cNvPr name="TextBox 4" id="4"/>
          <p:cNvSpPr txBox="true"/>
          <p:nvPr/>
        </p:nvSpPr>
        <p:spPr>
          <a:xfrm rot="0">
            <a:off x="5518118" y="-95250"/>
            <a:ext cx="6951226" cy="772161"/>
          </a:xfrm>
          <a:prstGeom prst="rect">
            <a:avLst/>
          </a:prstGeom>
        </p:spPr>
        <p:txBody>
          <a:bodyPr anchor="t" rtlCol="false" tIns="0" lIns="0" bIns="0" rIns="0">
            <a:spAutoFit/>
          </a:bodyPr>
          <a:lstStyle/>
          <a:p>
            <a:pPr algn="ctr">
              <a:lnSpc>
                <a:spcPts val="6159"/>
              </a:lnSpc>
              <a:spcBef>
                <a:spcPct val="0"/>
              </a:spcBef>
            </a:pPr>
            <a:r>
              <a:rPr lang="en-US" b="true" sz="4399" u="sng">
                <a:solidFill>
                  <a:srgbClr val="8C52FF"/>
                </a:solidFill>
                <a:latin typeface="Helios Bold"/>
                <a:ea typeface="Helios Bold"/>
                <a:cs typeface="Helios Bold"/>
                <a:sym typeface="Helios Bold"/>
              </a:rPr>
              <a:t>TIMESERIES MODELLING</a:t>
            </a:r>
          </a:p>
        </p:txBody>
      </p:sp>
      <p:sp>
        <p:nvSpPr>
          <p:cNvPr name="TextBox 5" id="5"/>
          <p:cNvSpPr txBox="true"/>
          <p:nvPr/>
        </p:nvSpPr>
        <p:spPr>
          <a:xfrm rot="0">
            <a:off x="928807" y="962025"/>
            <a:ext cx="1931313" cy="507365"/>
          </a:xfrm>
          <a:prstGeom prst="rect">
            <a:avLst/>
          </a:prstGeom>
        </p:spPr>
        <p:txBody>
          <a:bodyPr anchor="t" rtlCol="false" tIns="0" lIns="0" bIns="0" rIns="0">
            <a:spAutoFit/>
          </a:bodyPr>
          <a:lstStyle/>
          <a:p>
            <a:pPr algn="ctr">
              <a:lnSpc>
                <a:spcPts val="4059"/>
              </a:lnSpc>
              <a:spcBef>
                <a:spcPct val="0"/>
              </a:spcBef>
            </a:pPr>
            <a:r>
              <a:rPr lang="en-US" sz="2899">
                <a:solidFill>
                  <a:srgbClr val="6886BB"/>
                </a:solidFill>
                <a:latin typeface="Helios"/>
                <a:ea typeface="Helios"/>
                <a:cs typeface="Helios"/>
                <a:sym typeface="Helios"/>
              </a:rPr>
              <a:t>AR MODEL</a:t>
            </a:r>
          </a:p>
        </p:txBody>
      </p:sp>
      <p:sp>
        <p:nvSpPr>
          <p:cNvPr name="TextBox 6" id="6"/>
          <p:cNvSpPr txBox="true"/>
          <p:nvPr/>
        </p:nvSpPr>
        <p:spPr>
          <a:xfrm rot="0">
            <a:off x="13888264" y="962025"/>
            <a:ext cx="2082153" cy="507365"/>
          </a:xfrm>
          <a:prstGeom prst="rect">
            <a:avLst/>
          </a:prstGeom>
        </p:spPr>
        <p:txBody>
          <a:bodyPr anchor="t" rtlCol="false" tIns="0" lIns="0" bIns="0" rIns="0">
            <a:spAutoFit/>
          </a:bodyPr>
          <a:lstStyle/>
          <a:p>
            <a:pPr algn="ctr">
              <a:lnSpc>
                <a:spcPts val="4059"/>
              </a:lnSpc>
              <a:spcBef>
                <a:spcPct val="0"/>
              </a:spcBef>
            </a:pPr>
            <a:r>
              <a:rPr lang="en-US" sz="2899">
                <a:solidFill>
                  <a:srgbClr val="6886BB"/>
                </a:solidFill>
                <a:latin typeface="Helios"/>
                <a:ea typeface="Helios"/>
                <a:cs typeface="Helios"/>
                <a:sym typeface="Helios"/>
              </a:rPr>
              <a:t>MA MODEL</a:t>
            </a:r>
          </a:p>
        </p:txBody>
      </p:sp>
      <p:sp>
        <p:nvSpPr>
          <p:cNvPr name="TextBox 7" id="7"/>
          <p:cNvSpPr txBox="true"/>
          <p:nvPr/>
        </p:nvSpPr>
        <p:spPr>
          <a:xfrm rot="0">
            <a:off x="-250448" y="1696085"/>
            <a:ext cx="8312635" cy="1587563"/>
          </a:xfrm>
          <a:prstGeom prst="rect">
            <a:avLst/>
          </a:prstGeom>
        </p:spPr>
        <p:txBody>
          <a:bodyPr anchor="t" rtlCol="false" tIns="0" lIns="0" bIns="0" rIns="0">
            <a:spAutoFit/>
          </a:bodyPr>
          <a:lstStyle/>
          <a:p>
            <a:pPr algn="ctr">
              <a:lnSpc>
                <a:spcPts val="4213"/>
              </a:lnSpc>
            </a:pPr>
            <a:r>
              <a:rPr lang="en-US" sz="3009">
                <a:solidFill>
                  <a:srgbClr val="000000"/>
                </a:solidFill>
                <a:latin typeface="Helios"/>
                <a:ea typeface="Helios"/>
                <a:cs typeface="Helios"/>
                <a:sym typeface="Helios"/>
              </a:rPr>
              <a:t>●Predicts future values based on a linear combination of its past values.</a:t>
            </a:r>
          </a:p>
          <a:p>
            <a:pPr algn="ctr">
              <a:lnSpc>
                <a:spcPts val="4213"/>
              </a:lnSpc>
              <a:spcBef>
                <a:spcPct val="0"/>
              </a:spcBef>
            </a:pPr>
          </a:p>
        </p:txBody>
      </p:sp>
      <p:sp>
        <p:nvSpPr>
          <p:cNvPr name="TextBox 8" id="8"/>
          <p:cNvSpPr txBox="true"/>
          <p:nvPr/>
        </p:nvSpPr>
        <p:spPr>
          <a:xfrm rot="0">
            <a:off x="8983351" y="1705610"/>
            <a:ext cx="9304649" cy="914887"/>
          </a:xfrm>
          <a:prstGeom prst="rect">
            <a:avLst/>
          </a:prstGeom>
        </p:spPr>
        <p:txBody>
          <a:bodyPr anchor="t" rtlCol="false" tIns="0" lIns="0" bIns="0" rIns="0">
            <a:spAutoFit/>
          </a:bodyPr>
          <a:lstStyle/>
          <a:p>
            <a:pPr algn="ctr">
              <a:lnSpc>
                <a:spcPts val="3648"/>
              </a:lnSpc>
              <a:spcBef>
                <a:spcPct val="0"/>
              </a:spcBef>
            </a:pPr>
            <a:r>
              <a:rPr lang="en-US" sz="2605">
                <a:solidFill>
                  <a:srgbClr val="000000"/>
                </a:solidFill>
                <a:latin typeface="Helios"/>
                <a:ea typeface="Helios"/>
                <a:cs typeface="Helios"/>
                <a:sym typeface="Helios"/>
              </a:rPr>
              <a:t>●Models the error terms (residuals) from past predictions rather than the actual values.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196" y="4192657"/>
            <a:ext cx="8278598" cy="5908849"/>
          </a:xfrm>
          <a:custGeom>
            <a:avLst/>
            <a:gdLst/>
            <a:ahLst/>
            <a:cxnLst/>
            <a:rect r="r" b="b" t="t" l="l"/>
            <a:pathLst>
              <a:path h="5908849" w="8278598">
                <a:moveTo>
                  <a:pt x="0" y="0"/>
                </a:moveTo>
                <a:lnTo>
                  <a:pt x="8278598" y="0"/>
                </a:lnTo>
                <a:lnTo>
                  <a:pt x="8278598" y="5908849"/>
                </a:lnTo>
                <a:lnTo>
                  <a:pt x="0" y="5908849"/>
                </a:lnTo>
                <a:lnTo>
                  <a:pt x="0" y="0"/>
                </a:lnTo>
                <a:close/>
              </a:path>
            </a:pathLst>
          </a:custGeom>
          <a:blipFill>
            <a:blip r:embed="rId2"/>
            <a:stretch>
              <a:fillRect l="0" t="0" r="0" b="0"/>
            </a:stretch>
          </a:blipFill>
        </p:spPr>
      </p:sp>
      <p:sp>
        <p:nvSpPr>
          <p:cNvPr name="Freeform 3" id="3"/>
          <p:cNvSpPr/>
          <p:nvPr/>
        </p:nvSpPr>
        <p:spPr>
          <a:xfrm flipH="false" flipV="false" rot="0">
            <a:off x="9757804" y="4042350"/>
            <a:ext cx="8278598" cy="5908849"/>
          </a:xfrm>
          <a:custGeom>
            <a:avLst/>
            <a:gdLst/>
            <a:ahLst/>
            <a:cxnLst/>
            <a:rect r="r" b="b" t="t" l="l"/>
            <a:pathLst>
              <a:path h="5908849" w="8278598">
                <a:moveTo>
                  <a:pt x="0" y="0"/>
                </a:moveTo>
                <a:lnTo>
                  <a:pt x="8278598" y="0"/>
                </a:lnTo>
                <a:lnTo>
                  <a:pt x="8278598" y="5908849"/>
                </a:lnTo>
                <a:lnTo>
                  <a:pt x="0" y="5908849"/>
                </a:lnTo>
                <a:lnTo>
                  <a:pt x="0" y="0"/>
                </a:lnTo>
                <a:close/>
              </a:path>
            </a:pathLst>
          </a:custGeom>
          <a:blipFill>
            <a:blip r:embed="rId3"/>
            <a:stretch>
              <a:fillRect l="0" t="0" r="0" b="0"/>
            </a:stretch>
          </a:blipFill>
        </p:spPr>
      </p:sp>
      <p:sp>
        <p:nvSpPr>
          <p:cNvPr name="TextBox 4" id="4"/>
          <p:cNvSpPr txBox="true"/>
          <p:nvPr/>
        </p:nvSpPr>
        <p:spPr>
          <a:xfrm rot="0">
            <a:off x="5510570" y="69120"/>
            <a:ext cx="7266861" cy="795656"/>
          </a:xfrm>
          <a:prstGeom prst="rect">
            <a:avLst/>
          </a:prstGeom>
        </p:spPr>
        <p:txBody>
          <a:bodyPr anchor="t" rtlCol="false" tIns="0" lIns="0" bIns="0" rIns="0">
            <a:spAutoFit/>
          </a:bodyPr>
          <a:lstStyle/>
          <a:p>
            <a:pPr algn="ctr">
              <a:lnSpc>
                <a:spcPts val="6439"/>
              </a:lnSpc>
              <a:spcBef>
                <a:spcPct val="0"/>
              </a:spcBef>
            </a:pPr>
            <a:r>
              <a:rPr lang="en-US" b="true" sz="4599" u="sng">
                <a:solidFill>
                  <a:srgbClr val="8C52FF"/>
                </a:solidFill>
                <a:latin typeface="Helios Bold"/>
                <a:ea typeface="Helios Bold"/>
                <a:cs typeface="Helios Bold"/>
                <a:sym typeface="Helios Bold"/>
              </a:rPr>
              <a:t>TIMESERIES MODELLING</a:t>
            </a:r>
          </a:p>
        </p:txBody>
      </p:sp>
      <p:sp>
        <p:nvSpPr>
          <p:cNvPr name="TextBox 5" id="5"/>
          <p:cNvSpPr txBox="true"/>
          <p:nvPr/>
        </p:nvSpPr>
        <p:spPr>
          <a:xfrm rot="0">
            <a:off x="1550562" y="962025"/>
            <a:ext cx="2491026" cy="490855"/>
          </a:xfrm>
          <a:prstGeom prst="rect">
            <a:avLst/>
          </a:prstGeom>
        </p:spPr>
        <p:txBody>
          <a:bodyPr anchor="t" rtlCol="false" tIns="0" lIns="0" bIns="0" rIns="0">
            <a:spAutoFit/>
          </a:bodyPr>
          <a:lstStyle/>
          <a:p>
            <a:pPr algn="ctr">
              <a:lnSpc>
                <a:spcPts val="3919"/>
              </a:lnSpc>
              <a:spcBef>
                <a:spcPct val="0"/>
              </a:spcBef>
            </a:pPr>
            <a:r>
              <a:rPr lang="en-US" sz="2799">
                <a:solidFill>
                  <a:srgbClr val="6886BB"/>
                </a:solidFill>
                <a:latin typeface="Helios"/>
                <a:ea typeface="Helios"/>
                <a:cs typeface="Helios"/>
                <a:sym typeface="Helios"/>
              </a:rPr>
              <a:t>ARIMA MODEL</a:t>
            </a:r>
          </a:p>
        </p:txBody>
      </p:sp>
      <p:sp>
        <p:nvSpPr>
          <p:cNvPr name="TextBox 6" id="6"/>
          <p:cNvSpPr txBox="true"/>
          <p:nvPr/>
        </p:nvSpPr>
        <p:spPr>
          <a:xfrm rot="0">
            <a:off x="13237100" y="962025"/>
            <a:ext cx="3384480" cy="514350"/>
          </a:xfrm>
          <a:prstGeom prst="rect">
            <a:avLst/>
          </a:prstGeom>
        </p:spPr>
        <p:txBody>
          <a:bodyPr anchor="t" rtlCol="false" tIns="0" lIns="0" bIns="0" rIns="0">
            <a:spAutoFit/>
          </a:bodyPr>
          <a:lstStyle/>
          <a:p>
            <a:pPr algn="ctr">
              <a:lnSpc>
                <a:spcPts val="4199"/>
              </a:lnSpc>
              <a:spcBef>
                <a:spcPct val="0"/>
              </a:spcBef>
            </a:pPr>
            <a:r>
              <a:rPr lang="en-US" sz="2999">
                <a:solidFill>
                  <a:srgbClr val="6886BB"/>
                </a:solidFill>
                <a:latin typeface="Helios"/>
                <a:ea typeface="Helios"/>
                <a:cs typeface="Helios"/>
                <a:sym typeface="Helios"/>
              </a:rPr>
              <a:t>SARIMA MODEL</a:t>
            </a:r>
          </a:p>
        </p:txBody>
      </p:sp>
      <p:sp>
        <p:nvSpPr>
          <p:cNvPr name="TextBox 7" id="7"/>
          <p:cNvSpPr txBox="true"/>
          <p:nvPr/>
        </p:nvSpPr>
        <p:spPr>
          <a:xfrm rot="0">
            <a:off x="654097" y="2083086"/>
            <a:ext cx="8077704" cy="843637"/>
          </a:xfrm>
          <a:prstGeom prst="rect">
            <a:avLst/>
          </a:prstGeom>
        </p:spPr>
        <p:txBody>
          <a:bodyPr anchor="t" rtlCol="false" tIns="0" lIns="0" bIns="0" rIns="0">
            <a:spAutoFit/>
          </a:bodyPr>
          <a:lstStyle/>
          <a:p>
            <a:pPr algn="ctr" marL="520522" indent="-260261" lvl="1">
              <a:lnSpc>
                <a:spcPts val="3375"/>
              </a:lnSpc>
              <a:buFont typeface="Arial"/>
              <a:buChar char="•"/>
            </a:pPr>
            <a:r>
              <a:rPr lang="en-US" sz="2410">
                <a:solidFill>
                  <a:srgbClr val="000000"/>
                </a:solidFill>
                <a:latin typeface="Helios"/>
                <a:ea typeface="Helios"/>
                <a:cs typeface="Helios"/>
                <a:sym typeface="Helios"/>
              </a:rPr>
              <a:t>Combines AR and MA techniques, adding a differencing step to handle non-stationary data.</a:t>
            </a:r>
          </a:p>
        </p:txBody>
      </p:sp>
      <p:sp>
        <p:nvSpPr>
          <p:cNvPr name="TextBox 8" id="8"/>
          <p:cNvSpPr txBox="true"/>
          <p:nvPr/>
        </p:nvSpPr>
        <p:spPr>
          <a:xfrm rot="0">
            <a:off x="9929314" y="2083086"/>
            <a:ext cx="8358686" cy="772694"/>
          </a:xfrm>
          <a:prstGeom prst="rect">
            <a:avLst/>
          </a:prstGeom>
        </p:spPr>
        <p:txBody>
          <a:bodyPr anchor="t" rtlCol="false" tIns="0" lIns="0" bIns="0" rIns="0">
            <a:spAutoFit/>
          </a:bodyPr>
          <a:lstStyle/>
          <a:p>
            <a:pPr algn="ctr" marL="475841" indent="-237920" lvl="1">
              <a:lnSpc>
                <a:spcPts val="3085"/>
              </a:lnSpc>
              <a:buFont typeface="Arial"/>
              <a:buChar char="•"/>
            </a:pPr>
            <a:r>
              <a:rPr lang="en-US" sz="2203">
                <a:solidFill>
                  <a:srgbClr val="000000"/>
                </a:solidFill>
                <a:latin typeface="Helios"/>
                <a:ea typeface="Helios"/>
                <a:cs typeface="Helios"/>
                <a:sym typeface="Helios"/>
              </a:rPr>
              <a:t>Extends ARIMA by incorporating seasonal components to address repeating patterns over fixed intervals.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9607" y="4216775"/>
            <a:ext cx="8278598" cy="5908849"/>
          </a:xfrm>
          <a:custGeom>
            <a:avLst/>
            <a:gdLst/>
            <a:ahLst/>
            <a:cxnLst/>
            <a:rect r="r" b="b" t="t" l="l"/>
            <a:pathLst>
              <a:path h="5908849" w="8278598">
                <a:moveTo>
                  <a:pt x="0" y="0"/>
                </a:moveTo>
                <a:lnTo>
                  <a:pt x="8278598" y="0"/>
                </a:lnTo>
                <a:lnTo>
                  <a:pt x="8278598" y="5908849"/>
                </a:lnTo>
                <a:lnTo>
                  <a:pt x="0" y="5908849"/>
                </a:lnTo>
                <a:lnTo>
                  <a:pt x="0" y="0"/>
                </a:lnTo>
                <a:close/>
              </a:path>
            </a:pathLst>
          </a:custGeom>
          <a:blipFill>
            <a:blip r:embed="rId2"/>
            <a:stretch>
              <a:fillRect l="0" t="0" r="0" b="0"/>
            </a:stretch>
          </a:blipFill>
        </p:spPr>
      </p:sp>
      <p:sp>
        <p:nvSpPr>
          <p:cNvPr name="Freeform 3" id="3"/>
          <p:cNvSpPr/>
          <p:nvPr/>
        </p:nvSpPr>
        <p:spPr>
          <a:xfrm flipH="false" flipV="false" rot="0">
            <a:off x="186189" y="4216775"/>
            <a:ext cx="8278598" cy="5908849"/>
          </a:xfrm>
          <a:custGeom>
            <a:avLst/>
            <a:gdLst/>
            <a:ahLst/>
            <a:cxnLst/>
            <a:rect r="r" b="b" t="t" l="l"/>
            <a:pathLst>
              <a:path h="5908849" w="8278598">
                <a:moveTo>
                  <a:pt x="0" y="0"/>
                </a:moveTo>
                <a:lnTo>
                  <a:pt x="8278597" y="0"/>
                </a:lnTo>
                <a:lnTo>
                  <a:pt x="8278597" y="5908849"/>
                </a:lnTo>
                <a:lnTo>
                  <a:pt x="0" y="5908849"/>
                </a:lnTo>
                <a:lnTo>
                  <a:pt x="0" y="0"/>
                </a:lnTo>
                <a:close/>
              </a:path>
            </a:pathLst>
          </a:custGeom>
          <a:blipFill>
            <a:blip r:embed="rId3"/>
            <a:stretch>
              <a:fillRect l="0" t="0" r="0" b="0"/>
            </a:stretch>
          </a:blipFill>
        </p:spPr>
      </p:sp>
      <p:sp>
        <p:nvSpPr>
          <p:cNvPr name="TextBox 4" id="4"/>
          <p:cNvSpPr txBox="true"/>
          <p:nvPr/>
        </p:nvSpPr>
        <p:spPr>
          <a:xfrm rot="0">
            <a:off x="5826681" y="152698"/>
            <a:ext cx="6634639" cy="721996"/>
          </a:xfrm>
          <a:prstGeom prst="rect">
            <a:avLst/>
          </a:prstGeom>
        </p:spPr>
        <p:txBody>
          <a:bodyPr anchor="t" rtlCol="false" tIns="0" lIns="0" bIns="0" rIns="0">
            <a:spAutoFit/>
          </a:bodyPr>
          <a:lstStyle/>
          <a:p>
            <a:pPr algn="ctr">
              <a:lnSpc>
                <a:spcPts val="5879"/>
              </a:lnSpc>
              <a:spcBef>
                <a:spcPct val="0"/>
              </a:spcBef>
            </a:pPr>
            <a:r>
              <a:rPr lang="en-US" b="true" sz="4199" u="sng">
                <a:solidFill>
                  <a:srgbClr val="8C52FF"/>
                </a:solidFill>
                <a:latin typeface="Helios Bold"/>
                <a:ea typeface="Helios Bold"/>
                <a:cs typeface="Helios Bold"/>
                <a:sym typeface="Helios Bold"/>
              </a:rPr>
              <a:t>TIMESERIES MODELLING</a:t>
            </a:r>
          </a:p>
        </p:txBody>
      </p:sp>
      <p:sp>
        <p:nvSpPr>
          <p:cNvPr name="TextBox 5" id="5"/>
          <p:cNvSpPr txBox="true"/>
          <p:nvPr/>
        </p:nvSpPr>
        <p:spPr>
          <a:xfrm rot="0">
            <a:off x="1430904" y="962025"/>
            <a:ext cx="2730341" cy="490855"/>
          </a:xfrm>
          <a:prstGeom prst="rect">
            <a:avLst/>
          </a:prstGeom>
        </p:spPr>
        <p:txBody>
          <a:bodyPr anchor="t" rtlCol="false" tIns="0" lIns="0" bIns="0" rIns="0">
            <a:spAutoFit/>
          </a:bodyPr>
          <a:lstStyle/>
          <a:p>
            <a:pPr algn="ctr">
              <a:lnSpc>
                <a:spcPts val="3919"/>
              </a:lnSpc>
              <a:spcBef>
                <a:spcPct val="0"/>
              </a:spcBef>
            </a:pPr>
            <a:r>
              <a:rPr lang="en-US" sz="2799">
                <a:solidFill>
                  <a:srgbClr val="6886BB"/>
                </a:solidFill>
                <a:latin typeface="Helios"/>
                <a:ea typeface="Helios"/>
                <a:cs typeface="Helios"/>
                <a:sym typeface="Helios"/>
              </a:rPr>
              <a:t>ARIMAX MODEL</a:t>
            </a:r>
          </a:p>
        </p:txBody>
      </p:sp>
      <p:sp>
        <p:nvSpPr>
          <p:cNvPr name="TextBox 6" id="6"/>
          <p:cNvSpPr txBox="true"/>
          <p:nvPr/>
        </p:nvSpPr>
        <p:spPr>
          <a:xfrm rot="0">
            <a:off x="13237100" y="962025"/>
            <a:ext cx="3384480" cy="514350"/>
          </a:xfrm>
          <a:prstGeom prst="rect">
            <a:avLst/>
          </a:prstGeom>
        </p:spPr>
        <p:txBody>
          <a:bodyPr anchor="t" rtlCol="false" tIns="0" lIns="0" bIns="0" rIns="0">
            <a:spAutoFit/>
          </a:bodyPr>
          <a:lstStyle/>
          <a:p>
            <a:pPr algn="ctr">
              <a:lnSpc>
                <a:spcPts val="4199"/>
              </a:lnSpc>
              <a:spcBef>
                <a:spcPct val="0"/>
              </a:spcBef>
            </a:pPr>
            <a:r>
              <a:rPr lang="en-US" sz="2999">
                <a:solidFill>
                  <a:srgbClr val="6886BB"/>
                </a:solidFill>
                <a:latin typeface="Helios"/>
                <a:ea typeface="Helios"/>
                <a:cs typeface="Helios"/>
                <a:sym typeface="Helios"/>
              </a:rPr>
              <a:t>SARIMAX MODEL</a:t>
            </a:r>
          </a:p>
        </p:txBody>
      </p:sp>
      <p:sp>
        <p:nvSpPr>
          <p:cNvPr name="TextBox 7" id="7"/>
          <p:cNvSpPr txBox="true"/>
          <p:nvPr/>
        </p:nvSpPr>
        <p:spPr>
          <a:xfrm rot="0">
            <a:off x="186189" y="1899940"/>
            <a:ext cx="5718014" cy="1243965"/>
          </a:xfrm>
          <a:prstGeom prst="rect">
            <a:avLst/>
          </a:prstGeom>
        </p:spPr>
        <p:txBody>
          <a:bodyPr anchor="t" rtlCol="false" tIns="0" lIns="0" bIns="0" rIns="0">
            <a:spAutoFit/>
          </a:bodyPr>
          <a:lstStyle/>
          <a:p>
            <a:pPr algn="ctr" marL="518160" indent="-259080" lvl="1">
              <a:lnSpc>
                <a:spcPts val="3359"/>
              </a:lnSpc>
              <a:buFont typeface="Arial"/>
              <a:buChar char="•"/>
            </a:pPr>
            <a:r>
              <a:rPr lang="en-US" sz="2400">
                <a:solidFill>
                  <a:srgbClr val="000000"/>
                </a:solidFill>
                <a:latin typeface="Helios"/>
                <a:ea typeface="Helios"/>
                <a:cs typeface="Helios"/>
                <a:sym typeface="Helios"/>
              </a:rPr>
              <a:t>Enhances ARIMA by including external predictors (e.g., clicks, impressions) to improve accuracy.</a:t>
            </a:r>
          </a:p>
        </p:txBody>
      </p:sp>
      <p:sp>
        <p:nvSpPr>
          <p:cNvPr name="TextBox 8" id="8"/>
          <p:cNvSpPr txBox="true"/>
          <p:nvPr/>
        </p:nvSpPr>
        <p:spPr>
          <a:xfrm rot="0">
            <a:off x="10928739" y="1899940"/>
            <a:ext cx="6507972" cy="1298617"/>
          </a:xfrm>
          <a:prstGeom prst="rect">
            <a:avLst/>
          </a:prstGeom>
        </p:spPr>
        <p:txBody>
          <a:bodyPr anchor="t" rtlCol="false" tIns="0" lIns="0" bIns="0" rIns="0">
            <a:spAutoFit/>
          </a:bodyPr>
          <a:lstStyle/>
          <a:p>
            <a:pPr algn="ctr" marL="539392" indent="-269696" lvl="1">
              <a:lnSpc>
                <a:spcPts val="3497"/>
              </a:lnSpc>
              <a:buFont typeface="Arial"/>
              <a:buChar char="•"/>
            </a:pPr>
            <a:r>
              <a:rPr lang="en-US" sz="2498">
                <a:solidFill>
                  <a:srgbClr val="000000"/>
                </a:solidFill>
                <a:latin typeface="Helios"/>
                <a:ea typeface="Helios"/>
                <a:cs typeface="Helios"/>
                <a:sym typeface="Helios"/>
              </a:rPr>
              <a:t>Combines the seasonal capabilities of SARIMA with the flexibility of external inputs.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7122" y="1270996"/>
            <a:ext cx="8201976" cy="5564685"/>
          </a:xfrm>
          <a:custGeom>
            <a:avLst/>
            <a:gdLst/>
            <a:ahLst/>
            <a:cxnLst/>
            <a:rect r="r" b="b" t="t" l="l"/>
            <a:pathLst>
              <a:path h="5564685" w="8201976">
                <a:moveTo>
                  <a:pt x="0" y="0"/>
                </a:moveTo>
                <a:lnTo>
                  <a:pt x="8201976" y="0"/>
                </a:lnTo>
                <a:lnTo>
                  <a:pt x="8201976" y="5564685"/>
                </a:lnTo>
                <a:lnTo>
                  <a:pt x="0" y="5564685"/>
                </a:lnTo>
                <a:lnTo>
                  <a:pt x="0" y="0"/>
                </a:lnTo>
                <a:close/>
              </a:path>
            </a:pathLst>
          </a:custGeom>
          <a:blipFill>
            <a:blip r:embed="rId2"/>
            <a:stretch>
              <a:fillRect l="0" t="0" r="0" b="0"/>
            </a:stretch>
          </a:blipFill>
        </p:spPr>
      </p:sp>
      <p:sp>
        <p:nvSpPr>
          <p:cNvPr name="Freeform 3" id="3"/>
          <p:cNvSpPr/>
          <p:nvPr/>
        </p:nvSpPr>
        <p:spPr>
          <a:xfrm flipH="false" flipV="false" rot="0">
            <a:off x="9340229" y="1270996"/>
            <a:ext cx="8201976" cy="5564685"/>
          </a:xfrm>
          <a:custGeom>
            <a:avLst/>
            <a:gdLst/>
            <a:ahLst/>
            <a:cxnLst/>
            <a:rect r="r" b="b" t="t" l="l"/>
            <a:pathLst>
              <a:path h="5564685" w="8201976">
                <a:moveTo>
                  <a:pt x="0" y="0"/>
                </a:moveTo>
                <a:lnTo>
                  <a:pt x="8201976" y="0"/>
                </a:lnTo>
                <a:lnTo>
                  <a:pt x="8201976" y="5564685"/>
                </a:lnTo>
                <a:lnTo>
                  <a:pt x="0" y="5564685"/>
                </a:lnTo>
                <a:lnTo>
                  <a:pt x="0" y="0"/>
                </a:lnTo>
                <a:close/>
              </a:path>
            </a:pathLst>
          </a:custGeom>
          <a:blipFill>
            <a:blip r:embed="rId3"/>
            <a:stretch>
              <a:fillRect l="0" t="0" r="0" b="0"/>
            </a:stretch>
          </a:blipFill>
        </p:spPr>
      </p:sp>
      <p:sp>
        <p:nvSpPr>
          <p:cNvPr name="TextBox 4" id="4"/>
          <p:cNvSpPr txBox="true"/>
          <p:nvPr/>
        </p:nvSpPr>
        <p:spPr>
          <a:xfrm rot="0">
            <a:off x="3584093" y="196305"/>
            <a:ext cx="11512273" cy="632461"/>
          </a:xfrm>
          <a:prstGeom prst="rect">
            <a:avLst/>
          </a:prstGeom>
        </p:spPr>
        <p:txBody>
          <a:bodyPr anchor="t" rtlCol="false" tIns="0" lIns="0" bIns="0" rIns="0">
            <a:spAutoFit/>
          </a:bodyPr>
          <a:lstStyle/>
          <a:p>
            <a:pPr algn="ctr">
              <a:lnSpc>
                <a:spcPts val="5039"/>
              </a:lnSpc>
              <a:spcBef>
                <a:spcPct val="0"/>
              </a:spcBef>
            </a:pPr>
            <a:r>
              <a:rPr lang="en-US" b="true" sz="3599" u="sng">
                <a:solidFill>
                  <a:srgbClr val="FC9872"/>
                </a:solidFill>
                <a:latin typeface="Helios Bold"/>
                <a:ea typeface="Helios Bold"/>
                <a:cs typeface="Helios Bold"/>
                <a:sym typeface="Helios Bold"/>
              </a:rPr>
              <a:t>EVALUATION METRICS,INSIGHTS &amp; CONCLUSIONS</a:t>
            </a:r>
          </a:p>
        </p:txBody>
      </p:sp>
      <p:sp>
        <p:nvSpPr>
          <p:cNvPr name="TextBox 5" id="5"/>
          <p:cNvSpPr txBox="true"/>
          <p:nvPr/>
        </p:nvSpPr>
        <p:spPr>
          <a:xfrm rot="0">
            <a:off x="0" y="7207156"/>
            <a:ext cx="17721116" cy="1829435"/>
          </a:xfrm>
          <a:prstGeom prst="rect">
            <a:avLst/>
          </a:prstGeom>
        </p:spPr>
        <p:txBody>
          <a:bodyPr anchor="t" rtlCol="false" tIns="0" lIns="0" bIns="0" rIns="0">
            <a:spAutoFit/>
          </a:bodyPr>
          <a:lstStyle/>
          <a:p>
            <a:pPr algn="ctr">
              <a:lnSpc>
                <a:spcPts val="3639"/>
              </a:lnSpc>
              <a:spcBef>
                <a:spcPct val="0"/>
              </a:spcBef>
            </a:pPr>
            <a:r>
              <a:rPr lang="en-US" sz="2599">
                <a:solidFill>
                  <a:srgbClr val="004AAD"/>
                </a:solidFill>
                <a:latin typeface="Helios"/>
                <a:ea typeface="Helios"/>
                <a:cs typeface="Helios"/>
                <a:sym typeface="Helios"/>
              </a:rPr>
              <a:t>Superior Accuracy: Compared to simpler models (AR, MA), SARIMAX consistently showed higher accuracy and a more comprehensive data understanding.</a:t>
            </a:r>
          </a:p>
          <a:p>
            <a:pPr algn="ctr">
              <a:lnSpc>
                <a:spcPts val="3639"/>
              </a:lnSpc>
              <a:spcBef>
                <a:spcPct val="0"/>
              </a:spcBef>
            </a:pPr>
            <a:r>
              <a:rPr lang="en-US" sz="2599">
                <a:solidFill>
                  <a:srgbClr val="004AAD"/>
                </a:solidFill>
                <a:latin typeface="Helios"/>
                <a:ea typeface="Helios"/>
                <a:cs typeface="Helios"/>
                <a:sym typeface="Helios"/>
              </a:rPr>
              <a:t>Conclusion: SARIMAX meets the project’s forecasting needs, making it the recommended approach for reliable time series analysis and demand prediction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7053" y="5582300"/>
            <a:ext cx="9411053" cy="4704700"/>
          </a:xfrm>
          <a:custGeom>
            <a:avLst/>
            <a:gdLst/>
            <a:ahLst/>
            <a:cxnLst/>
            <a:rect r="r" b="b" t="t" l="l"/>
            <a:pathLst>
              <a:path h="4704700" w="9411053">
                <a:moveTo>
                  <a:pt x="0" y="0"/>
                </a:moveTo>
                <a:lnTo>
                  <a:pt x="9411053" y="0"/>
                </a:lnTo>
                <a:lnTo>
                  <a:pt x="9411053" y="4704700"/>
                </a:lnTo>
                <a:lnTo>
                  <a:pt x="0" y="4704700"/>
                </a:lnTo>
                <a:lnTo>
                  <a:pt x="0" y="0"/>
                </a:lnTo>
                <a:close/>
              </a:path>
            </a:pathLst>
          </a:custGeom>
          <a:blipFill>
            <a:blip r:embed="rId2"/>
            <a:stretch>
              <a:fillRect l="0" t="0" r="-682" b="-21343"/>
            </a:stretch>
          </a:blipFill>
        </p:spPr>
      </p:sp>
      <p:sp>
        <p:nvSpPr>
          <p:cNvPr name="Freeform 3" id="3"/>
          <p:cNvSpPr/>
          <p:nvPr/>
        </p:nvSpPr>
        <p:spPr>
          <a:xfrm flipH="false" flipV="false" rot="0">
            <a:off x="0" y="537846"/>
            <a:ext cx="8278598" cy="4746650"/>
          </a:xfrm>
          <a:custGeom>
            <a:avLst/>
            <a:gdLst/>
            <a:ahLst/>
            <a:cxnLst/>
            <a:rect r="r" b="b" t="t" l="l"/>
            <a:pathLst>
              <a:path h="4746650" w="8278598">
                <a:moveTo>
                  <a:pt x="0" y="0"/>
                </a:moveTo>
                <a:lnTo>
                  <a:pt x="8278598" y="0"/>
                </a:lnTo>
                <a:lnTo>
                  <a:pt x="8278598" y="4746650"/>
                </a:lnTo>
                <a:lnTo>
                  <a:pt x="0" y="4746650"/>
                </a:lnTo>
                <a:lnTo>
                  <a:pt x="0" y="0"/>
                </a:lnTo>
                <a:close/>
              </a:path>
            </a:pathLst>
          </a:custGeom>
          <a:blipFill>
            <a:blip r:embed="rId3"/>
            <a:stretch>
              <a:fillRect l="0" t="-1837" r="0" b="-22647"/>
            </a:stretch>
          </a:blipFill>
        </p:spPr>
      </p:sp>
      <p:sp>
        <p:nvSpPr>
          <p:cNvPr name="Freeform 4" id="4"/>
          <p:cNvSpPr/>
          <p:nvPr/>
        </p:nvSpPr>
        <p:spPr>
          <a:xfrm flipH="false" flipV="false" rot="0">
            <a:off x="9054077" y="4806463"/>
            <a:ext cx="8874895" cy="5253342"/>
          </a:xfrm>
          <a:custGeom>
            <a:avLst/>
            <a:gdLst/>
            <a:ahLst/>
            <a:cxnLst/>
            <a:rect r="r" b="b" t="t" l="l"/>
            <a:pathLst>
              <a:path h="5253342" w="8874895">
                <a:moveTo>
                  <a:pt x="0" y="0"/>
                </a:moveTo>
                <a:lnTo>
                  <a:pt x="8874895" y="0"/>
                </a:lnTo>
                <a:lnTo>
                  <a:pt x="8874895" y="5253341"/>
                </a:lnTo>
                <a:lnTo>
                  <a:pt x="0" y="5253341"/>
                </a:lnTo>
                <a:lnTo>
                  <a:pt x="0" y="0"/>
                </a:lnTo>
                <a:close/>
              </a:path>
            </a:pathLst>
          </a:custGeom>
          <a:blipFill>
            <a:blip r:embed="rId4"/>
            <a:stretch>
              <a:fillRect l="-323" t="0" r="0" b="-10376"/>
            </a:stretch>
          </a:blipFill>
        </p:spPr>
      </p:sp>
      <p:sp>
        <p:nvSpPr>
          <p:cNvPr name="TextBox 5" id="5"/>
          <p:cNvSpPr txBox="true"/>
          <p:nvPr/>
        </p:nvSpPr>
        <p:spPr>
          <a:xfrm rot="0">
            <a:off x="0" y="-76200"/>
            <a:ext cx="11283435" cy="614046"/>
          </a:xfrm>
          <a:prstGeom prst="rect">
            <a:avLst/>
          </a:prstGeom>
        </p:spPr>
        <p:txBody>
          <a:bodyPr anchor="t" rtlCol="false" tIns="0" lIns="0" bIns="0" rIns="0">
            <a:spAutoFit/>
          </a:bodyPr>
          <a:lstStyle/>
          <a:p>
            <a:pPr algn="ctr">
              <a:lnSpc>
                <a:spcPts val="4899"/>
              </a:lnSpc>
              <a:spcBef>
                <a:spcPct val="0"/>
              </a:spcBef>
            </a:pPr>
            <a:r>
              <a:rPr lang="en-US" b="true" sz="3499" u="sng">
                <a:solidFill>
                  <a:srgbClr val="0097B2"/>
                </a:solidFill>
                <a:latin typeface="Helios Bold"/>
                <a:ea typeface="Helios Bold"/>
                <a:cs typeface="Helios Bold"/>
                <a:sym typeface="Helios Bold"/>
              </a:rPr>
              <a:t>MULTIVARIATE REGRESSION WITH VISUALIZATION</a:t>
            </a:r>
          </a:p>
        </p:txBody>
      </p:sp>
      <p:sp>
        <p:nvSpPr>
          <p:cNvPr name="TextBox 6" id="6"/>
          <p:cNvSpPr txBox="true"/>
          <p:nvPr/>
        </p:nvSpPr>
        <p:spPr>
          <a:xfrm rot="0">
            <a:off x="9475296" y="718326"/>
            <a:ext cx="8453676" cy="3859537"/>
          </a:xfrm>
          <a:prstGeom prst="rect">
            <a:avLst/>
          </a:prstGeom>
        </p:spPr>
        <p:txBody>
          <a:bodyPr anchor="t" rtlCol="false" tIns="0" lIns="0" bIns="0" rIns="0">
            <a:spAutoFit/>
          </a:bodyPr>
          <a:lstStyle/>
          <a:p>
            <a:pPr algn="ctr">
              <a:lnSpc>
                <a:spcPts val="3427"/>
              </a:lnSpc>
              <a:spcBef>
                <a:spcPct val="0"/>
              </a:spcBef>
            </a:pPr>
            <a:r>
              <a:rPr lang="en-US" sz="2447">
                <a:solidFill>
                  <a:srgbClr val="000000"/>
                </a:solidFill>
                <a:latin typeface="Helios"/>
                <a:ea typeface="Helios"/>
                <a:cs typeface="Helios"/>
                <a:sym typeface="Helios"/>
              </a:rPr>
              <a:t>The multivariate regression model was used to predict daily values based on the tuned parameters. Key Insight: The model captures daily fluctuations but struggles with significant spikes, leading to slight discrepancies between predicted and actual values. Residuals, calculated as the difference between actual and predicted values, were analyzed to assess the model's performance. The residuals plot revealed minimal systematic errors and demonstrated randomness, indicating no significant biases.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89205" y="2815404"/>
            <a:ext cx="13309589" cy="6615039"/>
          </a:xfrm>
          <a:custGeom>
            <a:avLst/>
            <a:gdLst/>
            <a:ahLst/>
            <a:cxnLst/>
            <a:rect r="r" b="b" t="t" l="l"/>
            <a:pathLst>
              <a:path h="6615039" w="13309589">
                <a:moveTo>
                  <a:pt x="0" y="0"/>
                </a:moveTo>
                <a:lnTo>
                  <a:pt x="13309590" y="0"/>
                </a:lnTo>
                <a:lnTo>
                  <a:pt x="13309590" y="6615039"/>
                </a:lnTo>
                <a:lnTo>
                  <a:pt x="0" y="6615039"/>
                </a:lnTo>
                <a:lnTo>
                  <a:pt x="0" y="0"/>
                </a:lnTo>
                <a:close/>
              </a:path>
            </a:pathLst>
          </a:custGeom>
          <a:blipFill>
            <a:blip r:embed="rId2"/>
            <a:stretch>
              <a:fillRect l="-6209" t="-1420" r="0" b="-1420"/>
            </a:stretch>
          </a:blipFill>
        </p:spPr>
      </p:sp>
      <p:sp>
        <p:nvSpPr>
          <p:cNvPr name="TextBox 3" id="3"/>
          <p:cNvSpPr txBox="true"/>
          <p:nvPr/>
        </p:nvSpPr>
        <p:spPr>
          <a:xfrm rot="0">
            <a:off x="4397871" y="365124"/>
            <a:ext cx="9492258" cy="663576"/>
          </a:xfrm>
          <a:prstGeom prst="rect">
            <a:avLst/>
          </a:prstGeom>
        </p:spPr>
        <p:txBody>
          <a:bodyPr anchor="t" rtlCol="false" tIns="0" lIns="0" bIns="0" rIns="0">
            <a:spAutoFit/>
          </a:bodyPr>
          <a:lstStyle/>
          <a:p>
            <a:pPr algn="ctr">
              <a:lnSpc>
                <a:spcPts val="5319"/>
              </a:lnSpc>
              <a:spcBef>
                <a:spcPct val="0"/>
              </a:spcBef>
            </a:pPr>
            <a:r>
              <a:rPr lang="en-US" b="true" sz="3799" u="sng">
                <a:solidFill>
                  <a:srgbClr val="153969"/>
                </a:solidFill>
                <a:latin typeface="Helios Bold"/>
                <a:ea typeface="Helios Bold"/>
                <a:cs typeface="Helios Bold"/>
                <a:sym typeface="Helios Bold"/>
              </a:rPr>
              <a:t>FORECASTING USING SARIMAX MODEL</a:t>
            </a:r>
          </a:p>
        </p:txBody>
      </p:sp>
      <p:sp>
        <p:nvSpPr>
          <p:cNvPr name="TextBox 4" id="4"/>
          <p:cNvSpPr txBox="true"/>
          <p:nvPr/>
        </p:nvSpPr>
        <p:spPr>
          <a:xfrm rot="0">
            <a:off x="526790" y="1108789"/>
            <a:ext cx="17219455" cy="1020967"/>
          </a:xfrm>
          <a:prstGeom prst="rect">
            <a:avLst/>
          </a:prstGeom>
        </p:spPr>
        <p:txBody>
          <a:bodyPr anchor="t" rtlCol="false" tIns="0" lIns="0" bIns="0" rIns="0">
            <a:spAutoFit/>
          </a:bodyPr>
          <a:lstStyle/>
          <a:p>
            <a:pPr algn="ctr" marL="632468" indent="-316234" lvl="1">
              <a:lnSpc>
                <a:spcPts val="4101"/>
              </a:lnSpc>
              <a:buFont typeface="Arial"/>
              <a:buChar char="•"/>
            </a:pPr>
            <a:r>
              <a:rPr lang="en-US" sz="2929">
                <a:solidFill>
                  <a:srgbClr val="153969"/>
                </a:solidFill>
                <a:latin typeface="Helios"/>
                <a:ea typeface="Helios"/>
                <a:cs typeface="Helios"/>
                <a:sym typeface="Helios"/>
              </a:rPr>
              <a:t>Plotted the forecast for 6 weeks on a daily as well as weekly basis using the SARIMAX timeseries model with the parameters: {'p': 2, 'd': 0, 'q': 2, 'P': 0, 'D': 1, 'Q': 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92954" y="1493293"/>
            <a:ext cx="11502092" cy="4718276"/>
          </a:xfrm>
          <a:custGeom>
            <a:avLst/>
            <a:gdLst/>
            <a:ahLst/>
            <a:cxnLst/>
            <a:rect r="r" b="b" t="t" l="l"/>
            <a:pathLst>
              <a:path h="4718276" w="11502092">
                <a:moveTo>
                  <a:pt x="0" y="0"/>
                </a:moveTo>
                <a:lnTo>
                  <a:pt x="11502092" y="0"/>
                </a:lnTo>
                <a:lnTo>
                  <a:pt x="11502092" y="4718275"/>
                </a:lnTo>
                <a:lnTo>
                  <a:pt x="0" y="4718275"/>
                </a:lnTo>
                <a:lnTo>
                  <a:pt x="0" y="0"/>
                </a:lnTo>
                <a:close/>
              </a:path>
            </a:pathLst>
          </a:custGeom>
          <a:blipFill>
            <a:blip r:embed="rId2"/>
            <a:stretch>
              <a:fillRect l="0" t="-888" r="0" b="-888"/>
            </a:stretch>
          </a:blipFill>
        </p:spPr>
      </p:sp>
      <p:sp>
        <p:nvSpPr>
          <p:cNvPr name="TextBox 3" id="3"/>
          <p:cNvSpPr txBox="true"/>
          <p:nvPr/>
        </p:nvSpPr>
        <p:spPr>
          <a:xfrm rot="0">
            <a:off x="4397871" y="365124"/>
            <a:ext cx="9492258" cy="663576"/>
          </a:xfrm>
          <a:prstGeom prst="rect">
            <a:avLst/>
          </a:prstGeom>
        </p:spPr>
        <p:txBody>
          <a:bodyPr anchor="t" rtlCol="false" tIns="0" lIns="0" bIns="0" rIns="0">
            <a:spAutoFit/>
          </a:bodyPr>
          <a:lstStyle/>
          <a:p>
            <a:pPr algn="ctr">
              <a:lnSpc>
                <a:spcPts val="5319"/>
              </a:lnSpc>
              <a:spcBef>
                <a:spcPct val="0"/>
              </a:spcBef>
            </a:pPr>
            <a:r>
              <a:rPr lang="en-US" b="true" sz="3799" u="sng">
                <a:solidFill>
                  <a:srgbClr val="153969"/>
                </a:solidFill>
                <a:latin typeface="Helios Bold"/>
                <a:ea typeface="Helios Bold"/>
                <a:cs typeface="Helios Bold"/>
                <a:sym typeface="Helios Bold"/>
              </a:rPr>
              <a:t>FORECASTING USING SARIMAX MODEL</a:t>
            </a:r>
          </a:p>
        </p:txBody>
      </p:sp>
      <p:sp>
        <p:nvSpPr>
          <p:cNvPr name="TextBox 4" id="4"/>
          <p:cNvSpPr txBox="true"/>
          <p:nvPr/>
        </p:nvSpPr>
        <p:spPr>
          <a:xfrm rot="0">
            <a:off x="459047" y="6611618"/>
            <a:ext cx="17828953" cy="2286635"/>
          </a:xfrm>
          <a:prstGeom prst="rect">
            <a:avLst/>
          </a:prstGeom>
        </p:spPr>
        <p:txBody>
          <a:bodyPr anchor="t" rtlCol="false" tIns="0" lIns="0" bIns="0" rIns="0">
            <a:spAutoFit/>
          </a:bodyPr>
          <a:lstStyle/>
          <a:p>
            <a:pPr algn="ctr" marL="561339" indent="-280669" lvl="1">
              <a:lnSpc>
                <a:spcPts val="3639"/>
              </a:lnSpc>
              <a:buFont typeface="Arial"/>
              <a:buChar char="•"/>
            </a:pPr>
            <a:r>
              <a:rPr lang="en-US" sz="2599">
                <a:solidFill>
                  <a:srgbClr val="153969"/>
                </a:solidFill>
                <a:latin typeface="Helios"/>
                <a:ea typeface="Helios"/>
                <a:cs typeface="Helios"/>
                <a:sym typeface="Helios"/>
              </a:rPr>
              <a:t>SARIMAX MODEL PREDICTIONS CAPTURED SEASONALITY AS WELL AS GENERALIZED WELL TO DATA WHILE MODELLING BETTER THAN MULTIVARIATE REGRESSION(DYNAMIC).</a:t>
            </a:r>
          </a:p>
          <a:p>
            <a:pPr algn="ctr" marL="561339" indent="-280669" lvl="1">
              <a:lnSpc>
                <a:spcPts val="3639"/>
              </a:lnSpc>
              <a:buFont typeface="Arial"/>
              <a:buChar char="•"/>
            </a:pPr>
            <a:r>
              <a:rPr lang="en-US" sz="2599">
                <a:solidFill>
                  <a:srgbClr val="153969"/>
                </a:solidFill>
                <a:latin typeface="Helios"/>
                <a:ea typeface="Helios"/>
                <a:cs typeface="Helios"/>
                <a:sym typeface="Helios"/>
              </a:rPr>
              <a:t>SARIMAX MODEL GAVE A LOW RMSE ERROR OF 4.3 AND VERY GOOD PERFORMANCE WITH THE PARAMETERS : {'p': 2, 'd': 0, 'q': 2, 'P': 0, 'D': 1, 'Q': 1} WHILE MULTIVARIATE REGRESSION GAVE A INFERIOR PERFORMANCE WITH A RMSE OF 4.3.</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608707"/>
          </a:xfrm>
          <a:custGeom>
            <a:avLst/>
            <a:gdLst/>
            <a:ahLst/>
            <a:cxnLst/>
            <a:rect r="r" b="b" t="t" l="l"/>
            <a:pathLst>
              <a:path h="3608707" w="18288000">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l="0" t="-184715" r="0" b="0"/>
            </a:stretch>
          </a:blipFill>
        </p:spPr>
      </p:sp>
      <p:sp>
        <p:nvSpPr>
          <p:cNvPr name="TextBox 3" id="3"/>
          <p:cNvSpPr txBox="true"/>
          <p:nvPr/>
        </p:nvSpPr>
        <p:spPr>
          <a:xfrm rot="0">
            <a:off x="5350252" y="3408682"/>
            <a:ext cx="7587496" cy="1732933"/>
          </a:xfrm>
          <a:prstGeom prst="rect">
            <a:avLst/>
          </a:prstGeom>
        </p:spPr>
        <p:txBody>
          <a:bodyPr anchor="t" rtlCol="false" tIns="0" lIns="0" bIns="0" rIns="0">
            <a:spAutoFit/>
          </a:bodyPr>
          <a:lstStyle/>
          <a:p>
            <a:pPr algn="ctr">
              <a:lnSpc>
                <a:spcPts val="13999"/>
              </a:lnSpc>
              <a:spcBef>
                <a:spcPct val="0"/>
              </a:spcBef>
            </a:pPr>
            <a:r>
              <a:rPr lang="en-US" b="true" sz="9999" u="sng">
                <a:solidFill>
                  <a:srgbClr val="633C2E"/>
                </a:solidFill>
                <a:latin typeface="Helios Bold"/>
                <a:ea typeface="Helios Bold"/>
                <a:cs typeface="Helios Bold"/>
                <a:sym typeface="Helios Bold"/>
              </a:rPr>
              <a:t>THANK YOU</a:t>
            </a:r>
          </a:p>
        </p:txBody>
      </p:sp>
      <p:sp>
        <p:nvSpPr>
          <p:cNvPr name="TextBox 4" id="4"/>
          <p:cNvSpPr txBox="true"/>
          <p:nvPr/>
        </p:nvSpPr>
        <p:spPr>
          <a:xfrm rot="0">
            <a:off x="6807458" y="6344457"/>
            <a:ext cx="4673084" cy="507365"/>
          </a:xfrm>
          <a:prstGeom prst="rect">
            <a:avLst/>
          </a:prstGeom>
        </p:spPr>
        <p:txBody>
          <a:bodyPr anchor="t" rtlCol="false" tIns="0" lIns="0" bIns="0" rIns="0">
            <a:spAutoFit/>
          </a:bodyPr>
          <a:lstStyle/>
          <a:p>
            <a:pPr algn="ctr">
              <a:lnSpc>
                <a:spcPts val="4059"/>
              </a:lnSpc>
              <a:spcBef>
                <a:spcPct val="0"/>
              </a:spcBef>
            </a:pPr>
            <a:r>
              <a:rPr lang="en-US" sz="2899">
                <a:solidFill>
                  <a:srgbClr val="633C2E"/>
                </a:solidFill>
                <a:latin typeface="Helios"/>
                <a:ea typeface="Helios"/>
                <a:cs typeface="Helios"/>
                <a:sym typeface="Helios"/>
              </a:rPr>
              <a:t>Do you have any questions?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3773114"/>
            <a:chOff x="0" y="0"/>
            <a:chExt cx="24384000" cy="5030819"/>
          </a:xfrm>
        </p:grpSpPr>
        <p:pic>
          <p:nvPicPr>
            <p:cNvPr name="Picture 3" id="3"/>
            <p:cNvPicPr>
              <a:picLocks noChangeAspect="true"/>
            </p:cNvPicPr>
            <p:nvPr/>
          </p:nvPicPr>
          <p:blipFill>
            <a:blip r:embed="rId2">
              <a:alphaModFix amt="14000"/>
            </a:blip>
            <a:srcRect l="0" t="27933" r="0" b="41099"/>
            <a:stretch>
              <a:fillRect/>
            </a:stretch>
          </p:blipFill>
          <p:spPr>
            <a:xfrm flipH="false" flipV="false">
              <a:off x="0" y="0"/>
              <a:ext cx="24384000" cy="5030819"/>
            </a:xfrm>
            <a:prstGeom prst="rect">
              <a:avLst/>
            </a:prstGeom>
          </p:spPr>
        </p:pic>
      </p:grpSp>
      <p:grpSp>
        <p:nvGrpSpPr>
          <p:cNvPr name="Group 4" id="4"/>
          <p:cNvGrpSpPr/>
          <p:nvPr/>
        </p:nvGrpSpPr>
        <p:grpSpPr>
          <a:xfrm rot="0">
            <a:off x="9525" y="3164862"/>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66675"/>
              <a:ext cx="4816593" cy="1782266"/>
            </a:xfrm>
            <a:prstGeom prst="rect">
              <a:avLst/>
            </a:prstGeom>
          </p:spPr>
          <p:txBody>
            <a:bodyPr anchor="ctr" rtlCol="false" tIns="50800" lIns="50800" bIns="50800" rIns="50800"/>
            <a:lstStyle/>
            <a:p>
              <a:pPr algn="ctr">
                <a:lnSpc>
                  <a:spcPts val="3639"/>
                </a:lnSpc>
              </a:pPr>
            </a:p>
          </p:txBody>
        </p:sp>
      </p:grpSp>
      <p:graphicFrame>
        <p:nvGraphicFramePr>
          <p:cNvPr name="Table 7" id="7"/>
          <p:cNvGraphicFramePr>
            <a:graphicFrameLocks noGrp="true"/>
          </p:cNvGraphicFramePr>
          <p:nvPr/>
        </p:nvGraphicFramePr>
        <p:xfrm>
          <a:off x="9525" y="3773114"/>
          <a:ext cx="5638998" cy="4971220"/>
        </p:xfrm>
        <a:graphic>
          <a:graphicData uri="http://schemas.openxmlformats.org/drawingml/2006/table">
            <a:tbl>
              <a:tblPr/>
              <a:tblGrid>
                <a:gridCol w="4674780"/>
                <a:gridCol w="964218"/>
              </a:tblGrid>
              <a:tr h="1235850">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INTRODUCTION</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3</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PROBLEM STATEMENT</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4</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OBJECTIVES</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5</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METHODOLOGY</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6</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1238250">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DATA SOURCES AND WORKFLOW</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7</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graphicFrame>
        <p:nvGraphicFramePr>
          <p:cNvPr name="Table 8" id="8"/>
          <p:cNvGraphicFramePr>
            <a:graphicFrameLocks noGrp="true"/>
          </p:cNvGraphicFramePr>
          <p:nvPr/>
        </p:nvGraphicFramePr>
        <p:xfrm>
          <a:off x="5849874" y="3773114"/>
          <a:ext cx="5661482" cy="5499397"/>
        </p:xfrm>
        <a:graphic>
          <a:graphicData uri="http://schemas.openxmlformats.org/drawingml/2006/table">
            <a:tbl>
              <a:tblPr/>
              <a:tblGrid>
                <a:gridCol w="4783335"/>
                <a:gridCol w="878147"/>
              </a:tblGrid>
              <a:tr h="832140">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DATA PREPROCESSING</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8</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32140">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DATA MERGING</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9</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32140">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EDA</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10</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1248857">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TIMESERIES MODELLING</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11</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1754119">
                <a:tc>
                  <a:txBody>
                    <a:bodyPr anchor="t" rtlCol="false"/>
                    <a:lstStyle/>
                    <a:p>
                      <a:pPr algn="l" marL="561332" indent="-280666" lvl="1">
                        <a:lnSpc>
                          <a:spcPts val="3639"/>
                        </a:lnSpc>
                        <a:buFont typeface="Arial"/>
                        <a:buChar char="•"/>
                        <a:defRPr/>
                      </a:pPr>
                      <a:r>
                        <a:rPr lang="en-US" b="true" sz="2599">
                          <a:solidFill>
                            <a:srgbClr val="004AAD"/>
                          </a:solidFill>
                          <a:latin typeface="Arimo Bold"/>
                          <a:ea typeface="Arimo Bold"/>
                          <a:cs typeface="Arimo Bold"/>
                          <a:sym typeface="Arimo Bold"/>
                        </a:rPr>
                        <a:t>EVALUATION METRICS,INSIGHTS </a:t>
                      </a:r>
                      <a:endParaRPr lang="en-US" sz="1100"/>
                    </a:p>
                    <a:p>
                      <a:pPr algn="l">
                        <a:lnSpc>
                          <a:spcPts val="3639"/>
                        </a:lnSpc>
                      </a:pPr>
                      <a:r>
                        <a:rPr lang="en-US" sz="2599" b="true">
                          <a:solidFill>
                            <a:srgbClr val="004AAD"/>
                          </a:solidFill>
                          <a:latin typeface="Arimo Bold"/>
                          <a:ea typeface="Arimo Bold"/>
                          <a:cs typeface="Arimo Bold"/>
                          <a:sym typeface="Arimo Bold"/>
                        </a:rPr>
                        <a:t>      AND CONCLUSIONS</a:t>
                      </a:r>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14</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sp>
        <p:nvSpPr>
          <p:cNvPr name="TextBox 9" id="9"/>
          <p:cNvSpPr txBox="true"/>
          <p:nvPr/>
        </p:nvSpPr>
        <p:spPr>
          <a:xfrm rot="0">
            <a:off x="4639504" y="1391465"/>
            <a:ext cx="9008992" cy="1139825"/>
          </a:xfrm>
          <a:prstGeom prst="rect">
            <a:avLst/>
          </a:prstGeom>
        </p:spPr>
        <p:txBody>
          <a:bodyPr anchor="t" rtlCol="false" tIns="0" lIns="0" bIns="0" rIns="0">
            <a:spAutoFit/>
          </a:bodyPr>
          <a:lstStyle/>
          <a:p>
            <a:pPr algn="ctr">
              <a:lnSpc>
                <a:spcPts val="9099"/>
              </a:lnSpc>
            </a:pPr>
            <a:r>
              <a:rPr lang="en-US" b="true" sz="6999" u="sng">
                <a:solidFill>
                  <a:srgbClr val="F4F4F4"/>
                </a:solidFill>
                <a:latin typeface="Klein Bold"/>
                <a:ea typeface="Klein Bold"/>
                <a:cs typeface="Klein Bold"/>
                <a:sym typeface="Klein Bold"/>
              </a:rPr>
              <a:t>CONTENTS</a:t>
            </a:r>
          </a:p>
        </p:txBody>
      </p:sp>
      <p:sp>
        <p:nvSpPr>
          <p:cNvPr name="Freeform 10" id="10"/>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aphicFrame>
        <p:nvGraphicFramePr>
          <p:cNvPr name="Table 12" id="12"/>
          <p:cNvGraphicFramePr>
            <a:graphicFrameLocks noGrp="true"/>
          </p:cNvGraphicFramePr>
          <p:nvPr/>
        </p:nvGraphicFramePr>
        <p:xfrm>
          <a:off x="11945350" y="3773114"/>
          <a:ext cx="6002521" cy="5513723"/>
        </p:xfrm>
        <a:graphic>
          <a:graphicData uri="http://schemas.openxmlformats.org/drawingml/2006/table">
            <a:tbl>
              <a:tblPr/>
              <a:tblGrid>
                <a:gridCol w="3907950"/>
                <a:gridCol w="884342"/>
              </a:tblGrid>
              <a:tr h="1706449">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MULTIVARIATE REGRESSION WITH VISUALIZATION</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15</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1248854">
                <a:tc>
                  <a:txBody>
                    <a:bodyPr anchor="t" rtlCol="false"/>
                    <a:lstStyle/>
                    <a:p>
                      <a:pPr algn="l" marL="561339" indent="-280669" lvl="1">
                        <a:lnSpc>
                          <a:spcPts val="3639"/>
                        </a:lnSpc>
                        <a:buFont typeface="Arial"/>
                        <a:buChar char="•"/>
                        <a:defRPr/>
                      </a:pPr>
                      <a:r>
                        <a:rPr lang="en-US" sz="2599">
                          <a:solidFill>
                            <a:srgbClr val="004AAD"/>
                          </a:solidFill>
                          <a:latin typeface="Helios"/>
                          <a:ea typeface="Helios"/>
                          <a:cs typeface="Helios"/>
                          <a:sym typeface="Helios"/>
                        </a:rPr>
                        <a:t>FORECASTING USING SARIMAX MODEL</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004AAD"/>
                          </a:solidFill>
                          <a:latin typeface="Helios Bold"/>
                          <a:ea typeface="Helios Bold"/>
                          <a:cs typeface="Helios Bold"/>
                          <a:sym typeface="Helios Bold"/>
                        </a:rPr>
                        <a:t>16</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21792">
                <a:tc>
                  <a:txBody>
                    <a:bodyPr anchor="t" rtlCol="false"/>
                    <a:lstStyle/>
                    <a:p>
                      <a:pPr algn="l">
                        <a:lnSpc>
                          <a:spcPts val="363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24506">
                <a:tc>
                  <a:txBody>
                    <a:bodyPr anchor="t" rtlCol="false"/>
                    <a:lstStyle/>
                    <a:p>
                      <a:pPr algn="l">
                        <a:lnSpc>
                          <a:spcPts val="363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912122">
                <a:tc>
                  <a:txBody>
                    <a:bodyPr anchor="t" rtlCol="false"/>
                    <a:lstStyle/>
                    <a:p>
                      <a:pPr algn="l">
                        <a:lnSpc>
                          <a:spcPts val="363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150975" y="6974036"/>
            <a:ext cx="5108325" cy="1358812"/>
            <a:chOff x="0" y="0"/>
            <a:chExt cx="7572791" cy="2014358"/>
          </a:xfrm>
        </p:grpSpPr>
        <p:sp>
          <p:nvSpPr>
            <p:cNvPr name="Freeform 3" id="3"/>
            <p:cNvSpPr/>
            <p:nvPr/>
          </p:nvSpPr>
          <p:spPr>
            <a:xfrm flipH="false" flipV="false" rot="0">
              <a:off x="0" y="0"/>
              <a:ext cx="7572791" cy="2014358"/>
            </a:xfrm>
            <a:custGeom>
              <a:avLst/>
              <a:gdLst/>
              <a:ahLst/>
              <a:cxnLst/>
              <a:rect r="r" b="b" t="t" l="l"/>
              <a:pathLst>
                <a:path h="2014358" w="7572791">
                  <a:moveTo>
                    <a:pt x="45466" y="0"/>
                  </a:moveTo>
                  <a:lnTo>
                    <a:pt x="7527325" y="0"/>
                  </a:lnTo>
                  <a:cubicBezTo>
                    <a:pt x="7552435" y="0"/>
                    <a:pt x="7572791" y="20356"/>
                    <a:pt x="7572791" y="45466"/>
                  </a:cubicBezTo>
                  <a:lnTo>
                    <a:pt x="7572791" y="1968892"/>
                  </a:lnTo>
                  <a:cubicBezTo>
                    <a:pt x="7572791" y="1994002"/>
                    <a:pt x="7552435" y="2014358"/>
                    <a:pt x="7527325" y="2014358"/>
                  </a:cubicBezTo>
                  <a:lnTo>
                    <a:pt x="45466" y="2014358"/>
                  </a:lnTo>
                  <a:cubicBezTo>
                    <a:pt x="20356" y="2014358"/>
                    <a:pt x="0" y="1994002"/>
                    <a:pt x="0" y="1968892"/>
                  </a:cubicBezTo>
                  <a:lnTo>
                    <a:pt x="0" y="45466"/>
                  </a:lnTo>
                  <a:cubicBezTo>
                    <a:pt x="0" y="20356"/>
                    <a:pt x="20356" y="0"/>
                    <a:pt x="45466" y="0"/>
                  </a:cubicBezTo>
                  <a:close/>
                </a:path>
              </a:pathLst>
            </a:custGeom>
            <a:solidFill>
              <a:srgbClr val="F4F4F4"/>
            </a:solidFill>
            <a:ln cap="rnd">
              <a:noFill/>
              <a:prstDash val="sysDot"/>
              <a:round/>
            </a:ln>
          </p:spPr>
        </p:sp>
        <p:sp>
          <p:nvSpPr>
            <p:cNvPr name="TextBox 4" id="4"/>
            <p:cNvSpPr txBox="true"/>
            <p:nvPr/>
          </p:nvSpPr>
          <p:spPr>
            <a:xfrm>
              <a:off x="0" y="-38100"/>
              <a:ext cx="7572791" cy="2052458"/>
            </a:xfrm>
            <a:prstGeom prst="rect">
              <a:avLst/>
            </a:prstGeom>
          </p:spPr>
          <p:txBody>
            <a:bodyPr anchor="ctr" rtlCol="false" tIns="254000" lIns="254000" bIns="254000" rIns="254000"/>
            <a:lstStyle/>
            <a:p>
              <a:pPr algn="l">
                <a:lnSpc>
                  <a:spcPts val="2100"/>
                </a:lnSpc>
              </a:pPr>
              <a:r>
                <a:rPr lang="en-US" sz="1500">
                  <a:solidFill>
                    <a:srgbClr val="004AAD"/>
                  </a:solidFill>
                  <a:latin typeface="Helios"/>
                  <a:ea typeface="Helios"/>
                  <a:cs typeface="Helios"/>
                  <a:sym typeface="Helios"/>
                </a:rPr>
                <a:t>Drag and drop your photo or video! Click the sample photo or video and delete. Select yours from the uploads tab, drag, and then drop inside the frame!</a:t>
              </a:r>
            </a:p>
          </p:txBody>
        </p:sp>
      </p:grpSp>
      <p:sp>
        <p:nvSpPr>
          <p:cNvPr name="Freeform 5" id="5"/>
          <p:cNvSpPr/>
          <p:nvPr/>
        </p:nvSpPr>
        <p:spPr>
          <a:xfrm flipH="false" flipV="false" rot="0">
            <a:off x="158962" y="1593954"/>
            <a:ext cx="18288000" cy="8693046"/>
          </a:xfrm>
          <a:custGeom>
            <a:avLst/>
            <a:gdLst/>
            <a:ahLst/>
            <a:cxnLst/>
            <a:rect r="r" b="b" t="t" l="l"/>
            <a:pathLst>
              <a:path h="8693046" w="18288000">
                <a:moveTo>
                  <a:pt x="0" y="0"/>
                </a:moveTo>
                <a:lnTo>
                  <a:pt x="18288000" y="0"/>
                </a:lnTo>
                <a:lnTo>
                  <a:pt x="18288000" y="8693046"/>
                </a:lnTo>
                <a:lnTo>
                  <a:pt x="0" y="8693046"/>
                </a:lnTo>
                <a:lnTo>
                  <a:pt x="0" y="0"/>
                </a:lnTo>
                <a:close/>
              </a:path>
            </a:pathLst>
          </a:custGeom>
          <a:blipFill>
            <a:blip r:embed="rId2"/>
            <a:stretch>
              <a:fillRect l="-3681" t="-14868" r="-321" b="0"/>
            </a:stretch>
          </a:blipFill>
        </p:spPr>
      </p:sp>
      <p:grpSp>
        <p:nvGrpSpPr>
          <p:cNvPr name="Group 6" id="6"/>
          <p:cNvGrpSpPr/>
          <p:nvPr/>
        </p:nvGrpSpPr>
        <p:grpSpPr>
          <a:xfrm rot="0">
            <a:off x="395710" y="502304"/>
            <a:ext cx="9569674" cy="8706485"/>
            <a:chOff x="0" y="0"/>
            <a:chExt cx="12759565" cy="11608646"/>
          </a:xfrm>
        </p:grpSpPr>
        <p:sp>
          <p:nvSpPr>
            <p:cNvPr name="TextBox 7" id="7"/>
            <p:cNvSpPr txBox="true"/>
            <p:nvPr/>
          </p:nvSpPr>
          <p:spPr>
            <a:xfrm rot="0">
              <a:off x="0" y="-76200"/>
              <a:ext cx="12759565" cy="1494367"/>
            </a:xfrm>
            <a:prstGeom prst="rect">
              <a:avLst/>
            </a:prstGeom>
          </p:spPr>
          <p:txBody>
            <a:bodyPr anchor="t" rtlCol="false" tIns="0" lIns="0" bIns="0" rIns="0">
              <a:spAutoFit/>
            </a:bodyPr>
            <a:lstStyle/>
            <a:p>
              <a:pPr algn="l">
                <a:lnSpc>
                  <a:spcPts val="9099"/>
                </a:lnSpc>
              </a:pPr>
              <a:r>
                <a:rPr lang="en-US" sz="6999" b="true">
                  <a:solidFill>
                    <a:srgbClr val="004AAD"/>
                  </a:solidFill>
                  <a:latin typeface="Klein Bold"/>
                  <a:ea typeface="Klein Bold"/>
                  <a:cs typeface="Klein Bold"/>
                  <a:sym typeface="Klein Bold"/>
                </a:rPr>
                <a:t>INTRODUCTION</a:t>
              </a:r>
            </a:p>
          </p:txBody>
        </p:sp>
        <p:sp>
          <p:nvSpPr>
            <p:cNvPr name="TextBox 8" id="8"/>
            <p:cNvSpPr txBox="true"/>
            <p:nvPr/>
          </p:nvSpPr>
          <p:spPr>
            <a:xfrm rot="0">
              <a:off x="0" y="2108411"/>
              <a:ext cx="11519597" cy="9500235"/>
            </a:xfrm>
            <a:prstGeom prst="rect">
              <a:avLst/>
            </a:prstGeom>
          </p:spPr>
          <p:txBody>
            <a:bodyPr anchor="t" rtlCol="false" tIns="0" lIns="0" bIns="0" rIns="0">
              <a:spAutoFit/>
            </a:bodyPr>
            <a:lstStyle/>
            <a:p>
              <a:pPr algn="l" marL="582932" indent="-291466" lvl="1">
                <a:lnSpc>
                  <a:spcPts val="3780"/>
                </a:lnSpc>
                <a:buFont typeface="Arial"/>
                <a:buChar char="•"/>
              </a:pPr>
              <a:r>
                <a:rPr lang="en-US" sz="2700">
                  <a:solidFill>
                    <a:srgbClr val="FFBD59"/>
                  </a:solidFill>
                  <a:latin typeface="Helios"/>
                  <a:ea typeface="Helios"/>
                  <a:cs typeface="Helios"/>
                  <a:sym typeface="Helios"/>
                </a:rPr>
                <a:t>In the fast-paced retail sector, it is very critical to predict customer demand; however, traditional forecasting models are not able to understand the complexity of modern shopping behaviors influenced by digital engagement and seasonal trends. The project uses AI-powered time series analysis and multivariate regression to combine historical sales data with online activity metrics, including clicks and impressions. It allows integrating disparate data sources and hence permits businesses to optimize inventory, tailor marketing, and thus enhance customer satisfaction. Such a solution yields a really powerful, data-driven approach that helps retailers to thrive in the highly competitive arena of the marketplace.</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0" y="0"/>
                  </a:moveTo>
                  <a:lnTo>
                    <a:pt x="4545659" y="0"/>
                  </a:lnTo>
                  <a:lnTo>
                    <a:pt x="4545659" y="2445808"/>
                  </a:lnTo>
                  <a:lnTo>
                    <a:pt x="0" y="2445808"/>
                  </a:ln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544798" y="1784349"/>
            <a:ext cx="10558698" cy="7750173"/>
            <a:chOff x="0" y="0"/>
            <a:chExt cx="4786228" cy="3513132"/>
          </a:xfrm>
        </p:grpSpPr>
        <p:sp>
          <p:nvSpPr>
            <p:cNvPr name="Freeform 6" id="6"/>
            <p:cNvSpPr/>
            <p:nvPr/>
          </p:nvSpPr>
          <p:spPr>
            <a:xfrm flipH="false" flipV="false" rot="0">
              <a:off x="0" y="0"/>
              <a:ext cx="4786228" cy="3513132"/>
            </a:xfrm>
            <a:custGeom>
              <a:avLst/>
              <a:gdLst/>
              <a:ahLst/>
              <a:cxnLst/>
              <a:rect r="r" b="b" t="t" l="l"/>
              <a:pathLst>
                <a:path h="3513132" w="4786228">
                  <a:moveTo>
                    <a:pt x="2393114" y="0"/>
                  </a:moveTo>
                  <a:cubicBezTo>
                    <a:pt x="1071434" y="0"/>
                    <a:pt x="0" y="786441"/>
                    <a:pt x="0" y="1756566"/>
                  </a:cubicBezTo>
                  <a:cubicBezTo>
                    <a:pt x="0" y="2726690"/>
                    <a:pt x="1071434" y="3513132"/>
                    <a:pt x="2393114" y="3513132"/>
                  </a:cubicBezTo>
                  <a:cubicBezTo>
                    <a:pt x="3714794" y="3513132"/>
                    <a:pt x="4786228" y="2726690"/>
                    <a:pt x="4786228" y="1756566"/>
                  </a:cubicBezTo>
                  <a:cubicBezTo>
                    <a:pt x="4786228" y="786441"/>
                    <a:pt x="3714794" y="0"/>
                    <a:pt x="2393114" y="0"/>
                  </a:cubicBezTo>
                  <a:close/>
                </a:path>
              </a:pathLst>
            </a:custGeom>
            <a:solidFill>
              <a:srgbClr val="C0CFE1"/>
            </a:solidFill>
          </p:spPr>
        </p:sp>
        <p:sp>
          <p:nvSpPr>
            <p:cNvPr name="TextBox 7" id="7"/>
            <p:cNvSpPr txBox="true"/>
            <p:nvPr/>
          </p:nvSpPr>
          <p:spPr>
            <a:xfrm>
              <a:off x="448709" y="281731"/>
              <a:ext cx="3888810" cy="2902044"/>
            </a:xfrm>
            <a:prstGeom prst="rect">
              <a:avLst/>
            </a:prstGeom>
          </p:spPr>
          <p:txBody>
            <a:bodyPr anchor="ctr" rtlCol="false" tIns="190500" lIns="190500" bIns="190500" rIns="190500"/>
            <a:lstStyle/>
            <a:p>
              <a:pPr algn="ctr">
                <a:lnSpc>
                  <a:spcPts val="3219"/>
                </a:lnSpc>
              </a:pPr>
              <a:r>
                <a:rPr lang="en-US" sz="2299">
                  <a:solidFill>
                    <a:srgbClr val="004AAD"/>
                  </a:solidFill>
                  <a:latin typeface="Helios"/>
                  <a:ea typeface="Helios"/>
                  <a:cs typeface="Helios"/>
                  <a:sym typeface="Helios"/>
                </a:rPr>
                <a:t>  </a:t>
              </a:r>
            </a:p>
            <a:p>
              <a:pPr algn="ctr">
                <a:lnSpc>
                  <a:spcPts val="3219"/>
                </a:lnSpc>
              </a:pPr>
            </a:p>
            <a:p>
              <a:pPr algn="ctr">
                <a:lnSpc>
                  <a:spcPts val="3219"/>
                </a:lnSpc>
              </a:pPr>
              <a:r>
                <a:rPr lang="en-US" sz="2299">
                  <a:solidFill>
                    <a:srgbClr val="004AAD"/>
                  </a:solidFill>
                  <a:latin typeface="Helios"/>
                  <a:ea typeface="Helios"/>
                  <a:cs typeface="Helios"/>
                  <a:sym typeface="Helios"/>
                </a:rPr>
                <a:t>The unpredictable sales patterns and external influences in the ever-evolving e-commerce landscape make it challenging for businesses to manage inventory, optimize marketing strategies, and meet customer expectations. This project introduces an AI-powered demand forecasting model that integrates historical sales data with external metrics such as Google clicks and Facebook impressions. This allows the model to provide efficient inventory management, smarter marketing decisions, and data-driven strategies to effectively anticipate and meet customer demand, thus enabling businesses to succeed in a competitive market.</a:t>
              </a:r>
            </a:p>
            <a:p>
              <a:pPr algn="ctr">
                <a:lnSpc>
                  <a:spcPts val="3219"/>
                </a:lnSpc>
              </a:pPr>
            </a:p>
            <a:p>
              <a:pPr algn="ctr">
                <a:lnSpc>
                  <a:spcPts val="3219"/>
                </a:lnSpc>
              </a:pPr>
            </a:p>
          </p:txBody>
        </p:sp>
      </p:grpSp>
      <p:sp>
        <p:nvSpPr>
          <p:cNvPr name="TextBox 8" id="8"/>
          <p:cNvSpPr txBox="true"/>
          <p:nvPr/>
        </p:nvSpPr>
        <p:spPr>
          <a:xfrm rot="0">
            <a:off x="1028700" y="962025"/>
            <a:ext cx="9486578" cy="822324"/>
          </a:xfrm>
          <a:prstGeom prst="rect">
            <a:avLst/>
          </a:prstGeom>
        </p:spPr>
        <p:txBody>
          <a:bodyPr anchor="t" rtlCol="false" tIns="0" lIns="0" bIns="0" rIns="0">
            <a:spAutoFit/>
          </a:bodyPr>
          <a:lstStyle/>
          <a:p>
            <a:pPr algn="l">
              <a:lnSpc>
                <a:spcPts val="6500"/>
              </a:lnSpc>
            </a:pPr>
            <a:r>
              <a:rPr lang="en-US" b="true" sz="5000">
                <a:solidFill>
                  <a:srgbClr val="004AAD"/>
                </a:solidFill>
                <a:latin typeface="Klein Bold"/>
                <a:ea typeface="Klein Bold"/>
                <a:cs typeface="Klein Bold"/>
                <a:sym typeface="Klein Bold"/>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sp>
        <p:nvSpPr>
          <p:cNvPr name="Freeform 2" id="2"/>
          <p:cNvSpPr/>
          <p:nvPr/>
        </p:nvSpPr>
        <p:spPr>
          <a:xfrm flipH="false" flipV="false" rot="0">
            <a:off x="1700169" y="2982638"/>
            <a:ext cx="14887661" cy="4597602"/>
          </a:xfrm>
          <a:custGeom>
            <a:avLst/>
            <a:gdLst/>
            <a:ahLst/>
            <a:cxnLst/>
            <a:rect r="r" b="b" t="t" l="l"/>
            <a:pathLst>
              <a:path h="4597602" w="14887661">
                <a:moveTo>
                  <a:pt x="0" y="0"/>
                </a:moveTo>
                <a:lnTo>
                  <a:pt x="14887662" y="0"/>
                </a:lnTo>
                <a:lnTo>
                  <a:pt x="14887662" y="4597602"/>
                </a:lnTo>
                <a:lnTo>
                  <a:pt x="0" y="4597602"/>
                </a:lnTo>
                <a:lnTo>
                  <a:pt x="0" y="0"/>
                </a:lnTo>
                <a:close/>
              </a:path>
            </a:pathLst>
          </a:custGeom>
          <a:blipFill>
            <a:blip r:embed="rId2"/>
            <a:stretch>
              <a:fillRect l="-1904" t="-46396" r="-264" b="0"/>
            </a:stretch>
          </a:blipFill>
        </p:spPr>
      </p:sp>
      <p:sp>
        <p:nvSpPr>
          <p:cNvPr name="TextBox 3" id="3"/>
          <p:cNvSpPr txBox="true"/>
          <p:nvPr/>
        </p:nvSpPr>
        <p:spPr>
          <a:xfrm rot="0">
            <a:off x="5047510" y="1152807"/>
            <a:ext cx="7938324" cy="972187"/>
          </a:xfrm>
          <a:prstGeom prst="rect">
            <a:avLst/>
          </a:prstGeom>
        </p:spPr>
        <p:txBody>
          <a:bodyPr anchor="t" rtlCol="false" tIns="0" lIns="0" bIns="0" rIns="0">
            <a:spAutoFit/>
          </a:bodyPr>
          <a:lstStyle/>
          <a:p>
            <a:pPr algn="ctr">
              <a:lnSpc>
                <a:spcPts val="7839"/>
              </a:lnSpc>
              <a:spcBef>
                <a:spcPct val="0"/>
              </a:spcBef>
            </a:pPr>
            <a:r>
              <a:rPr lang="en-US" sz="5599">
                <a:solidFill>
                  <a:srgbClr val="000000"/>
                </a:solidFill>
                <a:latin typeface="Helios"/>
                <a:ea typeface="Helios"/>
                <a:cs typeface="Helios"/>
                <a:sym typeface="Helios"/>
              </a:rPr>
              <a:t>OBJECTIVES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4524485" y="4834768"/>
            <a:ext cx="363641" cy="432597"/>
          </a:xfrm>
          <a:prstGeom prst="line">
            <a:avLst/>
          </a:prstGeom>
          <a:ln cap="flat" w="38100">
            <a:solidFill>
              <a:srgbClr val="F4F4F4"/>
            </a:solidFill>
            <a:prstDash val="solid"/>
            <a:headEnd type="none" len="sm" w="sm"/>
            <a:tailEnd type="none" len="sm" w="sm"/>
          </a:ln>
        </p:spPr>
      </p:sp>
      <p:sp>
        <p:nvSpPr>
          <p:cNvPr name="Freeform 3" id="3"/>
          <p:cNvSpPr/>
          <p:nvPr/>
        </p:nvSpPr>
        <p:spPr>
          <a:xfrm flipH="false" flipV="false" rot="0">
            <a:off x="4524485" y="3684345"/>
            <a:ext cx="2300847" cy="2300847"/>
          </a:xfrm>
          <a:custGeom>
            <a:avLst/>
            <a:gdLst/>
            <a:ahLst/>
            <a:cxnLst/>
            <a:rect r="r" b="b" t="t" l="l"/>
            <a:pathLst>
              <a:path h="2300847" w="2300847">
                <a:moveTo>
                  <a:pt x="0" y="0"/>
                </a:moveTo>
                <a:lnTo>
                  <a:pt x="2300846" y="0"/>
                </a:lnTo>
                <a:lnTo>
                  <a:pt x="2300846" y="2300846"/>
                </a:lnTo>
                <a:lnTo>
                  <a:pt x="0" y="2300846"/>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742746" y="3972680"/>
            <a:ext cx="1864324" cy="1843610"/>
            <a:chOff x="0" y="0"/>
            <a:chExt cx="728455" cy="720361"/>
          </a:xfrm>
        </p:grpSpPr>
        <p:sp>
          <p:nvSpPr>
            <p:cNvPr name="Freeform 5" id="5"/>
            <p:cNvSpPr/>
            <p:nvPr/>
          </p:nvSpPr>
          <p:spPr>
            <a:xfrm flipH="false" flipV="false" rot="0">
              <a:off x="69348" y="52082"/>
              <a:ext cx="589759" cy="616198"/>
            </a:xfrm>
            <a:custGeom>
              <a:avLst/>
              <a:gdLst/>
              <a:ahLst/>
              <a:cxnLst/>
              <a:rect r="r" b="b" t="t" l="l"/>
              <a:pathLst>
                <a:path h="616198" w="589759">
                  <a:moveTo>
                    <a:pt x="412989" y="64715"/>
                  </a:moveTo>
                  <a:lnTo>
                    <a:pt x="540998" y="191301"/>
                  </a:lnTo>
                  <a:cubicBezTo>
                    <a:pt x="572200" y="222158"/>
                    <a:pt x="589759" y="264216"/>
                    <a:pt x="589759" y="308099"/>
                  </a:cubicBezTo>
                  <a:cubicBezTo>
                    <a:pt x="589759" y="351982"/>
                    <a:pt x="572200" y="394040"/>
                    <a:pt x="540998" y="424896"/>
                  </a:cubicBezTo>
                  <a:lnTo>
                    <a:pt x="412989" y="551482"/>
                  </a:lnTo>
                  <a:cubicBezTo>
                    <a:pt x="347547" y="616198"/>
                    <a:pt x="242213" y="616198"/>
                    <a:pt x="176770" y="551482"/>
                  </a:cubicBezTo>
                  <a:lnTo>
                    <a:pt x="48762" y="424896"/>
                  </a:lnTo>
                  <a:cubicBezTo>
                    <a:pt x="17559" y="394040"/>
                    <a:pt x="0" y="351982"/>
                    <a:pt x="0" y="308099"/>
                  </a:cubicBezTo>
                  <a:cubicBezTo>
                    <a:pt x="0" y="264216"/>
                    <a:pt x="17559" y="222158"/>
                    <a:pt x="48762" y="191301"/>
                  </a:cubicBezTo>
                  <a:lnTo>
                    <a:pt x="176770" y="64715"/>
                  </a:lnTo>
                  <a:cubicBezTo>
                    <a:pt x="242213" y="0"/>
                    <a:pt x="347547" y="0"/>
                    <a:pt x="412989" y="64715"/>
                  </a:cubicBezTo>
                  <a:close/>
                </a:path>
              </a:pathLst>
            </a:custGeom>
            <a:solidFill>
              <a:srgbClr val="153969"/>
            </a:solidFill>
          </p:spPr>
        </p:sp>
        <p:sp>
          <p:nvSpPr>
            <p:cNvPr name="TextBox 6" id="6"/>
            <p:cNvSpPr txBox="true"/>
            <p:nvPr/>
          </p:nvSpPr>
          <p:spPr>
            <a:xfrm>
              <a:off x="125203" y="57137"/>
              <a:ext cx="478049" cy="539412"/>
            </a:xfrm>
            <a:prstGeom prst="rect">
              <a:avLst/>
            </a:prstGeom>
          </p:spPr>
          <p:txBody>
            <a:bodyPr anchor="ctr" rtlCol="false" tIns="50800" lIns="50800" bIns="50800" rIns="50800"/>
            <a:lstStyle/>
            <a:p>
              <a:pPr algn="ctr">
                <a:lnSpc>
                  <a:spcPts val="4199"/>
                </a:lnSpc>
              </a:pPr>
              <a:r>
                <a:rPr lang="en-US" b="true" sz="2999">
                  <a:solidFill>
                    <a:srgbClr val="FFFFFF"/>
                  </a:solidFill>
                  <a:latin typeface="Klein Bold"/>
                  <a:ea typeface="Klein Bold"/>
                  <a:cs typeface="Klein Bold"/>
                  <a:sym typeface="Klein Bold"/>
                </a:rPr>
                <a:t>2</a:t>
              </a:r>
            </a:p>
          </p:txBody>
        </p:sp>
      </p:grpSp>
      <p:sp>
        <p:nvSpPr>
          <p:cNvPr name="AutoShape 7" id="7"/>
          <p:cNvSpPr/>
          <p:nvPr/>
        </p:nvSpPr>
        <p:spPr>
          <a:xfrm>
            <a:off x="6825331" y="4863723"/>
            <a:ext cx="1222233" cy="30762"/>
          </a:xfrm>
          <a:prstGeom prst="line">
            <a:avLst/>
          </a:prstGeom>
          <a:ln cap="flat" w="38100">
            <a:solidFill>
              <a:srgbClr val="F4F4F4"/>
            </a:solidFill>
            <a:prstDash val="solid"/>
            <a:headEnd type="none" len="sm" w="sm"/>
            <a:tailEnd type="none" len="sm" w="sm"/>
          </a:ln>
        </p:spPr>
      </p:sp>
      <p:sp>
        <p:nvSpPr>
          <p:cNvPr name="Freeform 8" id="8"/>
          <p:cNvSpPr/>
          <p:nvPr/>
        </p:nvSpPr>
        <p:spPr>
          <a:xfrm flipH="false" flipV="false" rot="0">
            <a:off x="8047565" y="3803778"/>
            <a:ext cx="2181414" cy="2181414"/>
          </a:xfrm>
          <a:custGeom>
            <a:avLst/>
            <a:gdLst/>
            <a:ahLst/>
            <a:cxnLst/>
            <a:rect r="r" b="b" t="t" l="l"/>
            <a:pathLst>
              <a:path h="2181414" w="2181414">
                <a:moveTo>
                  <a:pt x="0" y="0"/>
                </a:moveTo>
                <a:lnTo>
                  <a:pt x="2181413" y="0"/>
                </a:lnTo>
                <a:lnTo>
                  <a:pt x="2181413" y="2181413"/>
                </a:lnTo>
                <a:lnTo>
                  <a:pt x="0" y="2181413"/>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a:off x="10228978" y="4894485"/>
            <a:ext cx="1464431" cy="33208"/>
          </a:xfrm>
          <a:prstGeom prst="line">
            <a:avLst/>
          </a:prstGeom>
          <a:ln cap="flat" w="38100">
            <a:solidFill>
              <a:srgbClr val="F4F4F4"/>
            </a:solidFill>
            <a:prstDash val="solid"/>
            <a:headEnd type="none" len="sm" w="sm"/>
            <a:tailEnd type="none" len="sm" w="sm"/>
          </a:ln>
        </p:spPr>
      </p:sp>
      <p:sp>
        <p:nvSpPr>
          <p:cNvPr name="Freeform 10" id="10"/>
          <p:cNvSpPr/>
          <p:nvPr/>
        </p:nvSpPr>
        <p:spPr>
          <a:xfrm flipH="false" flipV="false" rot="0">
            <a:off x="11693409" y="3841626"/>
            <a:ext cx="2172135" cy="2172135"/>
          </a:xfrm>
          <a:custGeom>
            <a:avLst/>
            <a:gdLst/>
            <a:ahLst/>
            <a:cxnLst/>
            <a:rect r="r" b="b" t="t" l="l"/>
            <a:pathLst>
              <a:path h="2172135" w="2172135">
                <a:moveTo>
                  <a:pt x="0" y="0"/>
                </a:moveTo>
                <a:lnTo>
                  <a:pt x="2172135" y="0"/>
                </a:lnTo>
                <a:lnTo>
                  <a:pt x="2172135" y="2172134"/>
                </a:lnTo>
                <a:lnTo>
                  <a:pt x="0" y="2172134"/>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11857753" y="4031251"/>
            <a:ext cx="1846752" cy="1889194"/>
            <a:chOff x="0" y="0"/>
            <a:chExt cx="721589" cy="738173"/>
          </a:xfrm>
        </p:grpSpPr>
        <p:sp>
          <p:nvSpPr>
            <p:cNvPr name="Freeform 12" id="12"/>
            <p:cNvSpPr/>
            <p:nvPr/>
          </p:nvSpPr>
          <p:spPr>
            <a:xfrm flipH="false" flipV="false" rot="0">
              <a:off x="52054" y="70577"/>
              <a:ext cx="617481" cy="597019"/>
            </a:xfrm>
            <a:custGeom>
              <a:avLst/>
              <a:gdLst/>
              <a:ahLst/>
              <a:cxnLst/>
              <a:rect r="r" b="b" t="t" l="l"/>
              <a:pathLst>
                <a:path h="597019" w="617481">
                  <a:moveTo>
                    <a:pt x="425959" y="49335"/>
                  </a:moveTo>
                  <a:lnTo>
                    <a:pt x="552317" y="178597"/>
                  </a:lnTo>
                  <a:cubicBezTo>
                    <a:pt x="617481" y="245259"/>
                    <a:pt x="617481" y="351760"/>
                    <a:pt x="552317" y="418422"/>
                  </a:cubicBezTo>
                  <a:lnTo>
                    <a:pt x="425959" y="547684"/>
                  </a:lnTo>
                  <a:cubicBezTo>
                    <a:pt x="395118" y="579234"/>
                    <a:pt x="352861" y="597019"/>
                    <a:pt x="308741" y="597019"/>
                  </a:cubicBezTo>
                  <a:cubicBezTo>
                    <a:pt x="264621" y="597019"/>
                    <a:pt x="222363" y="579234"/>
                    <a:pt x="191522" y="547684"/>
                  </a:cubicBezTo>
                  <a:lnTo>
                    <a:pt x="65164" y="418422"/>
                  </a:lnTo>
                  <a:cubicBezTo>
                    <a:pt x="0" y="351760"/>
                    <a:pt x="0" y="245259"/>
                    <a:pt x="65164" y="178597"/>
                  </a:cubicBezTo>
                  <a:lnTo>
                    <a:pt x="191522" y="49335"/>
                  </a:lnTo>
                  <a:cubicBezTo>
                    <a:pt x="222363" y="17785"/>
                    <a:pt x="264621" y="0"/>
                    <a:pt x="308741" y="0"/>
                  </a:cubicBezTo>
                  <a:cubicBezTo>
                    <a:pt x="352861" y="0"/>
                    <a:pt x="395118" y="17785"/>
                    <a:pt x="425959" y="49335"/>
                  </a:cubicBezTo>
                  <a:close/>
                </a:path>
              </a:pathLst>
            </a:custGeom>
            <a:solidFill>
              <a:srgbClr val="153969"/>
            </a:solidFill>
          </p:spPr>
        </p:sp>
        <p:sp>
          <p:nvSpPr>
            <p:cNvPr name="TextBox 13" id="13"/>
            <p:cNvSpPr txBox="true"/>
            <p:nvPr/>
          </p:nvSpPr>
          <p:spPr>
            <a:xfrm>
              <a:off x="124023" y="60198"/>
              <a:ext cx="473543" cy="551101"/>
            </a:xfrm>
            <a:prstGeom prst="rect">
              <a:avLst/>
            </a:prstGeom>
          </p:spPr>
          <p:txBody>
            <a:bodyPr anchor="ctr" rtlCol="false" tIns="50800" lIns="50800" bIns="50800" rIns="50800"/>
            <a:lstStyle/>
            <a:p>
              <a:pPr algn="ctr">
                <a:lnSpc>
                  <a:spcPts val="4199"/>
                </a:lnSpc>
              </a:pPr>
              <a:r>
                <a:rPr lang="en-US" b="true" sz="2999">
                  <a:solidFill>
                    <a:srgbClr val="FFFFFF"/>
                  </a:solidFill>
                  <a:latin typeface="Klein Bold"/>
                  <a:ea typeface="Klein Bold"/>
                  <a:cs typeface="Klein Bold"/>
                  <a:sym typeface="Klein Bold"/>
                </a:rPr>
                <a:t>4</a:t>
              </a:r>
            </a:p>
          </p:txBody>
        </p:sp>
      </p:grpSp>
      <p:grpSp>
        <p:nvGrpSpPr>
          <p:cNvPr name="Group 14" id="14"/>
          <p:cNvGrpSpPr/>
          <p:nvPr/>
        </p:nvGrpSpPr>
        <p:grpSpPr>
          <a:xfrm rot="0">
            <a:off x="15458874" y="4031251"/>
            <a:ext cx="1846752" cy="1889194"/>
            <a:chOff x="0" y="0"/>
            <a:chExt cx="721589" cy="738173"/>
          </a:xfrm>
        </p:grpSpPr>
        <p:sp>
          <p:nvSpPr>
            <p:cNvPr name="Freeform 15" id="15"/>
            <p:cNvSpPr/>
            <p:nvPr/>
          </p:nvSpPr>
          <p:spPr>
            <a:xfrm flipH="false" flipV="false" rot="0">
              <a:off x="52054" y="70577"/>
              <a:ext cx="617481" cy="597019"/>
            </a:xfrm>
            <a:custGeom>
              <a:avLst/>
              <a:gdLst/>
              <a:ahLst/>
              <a:cxnLst/>
              <a:rect r="r" b="b" t="t" l="l"/>
              <a:pathLst>
                <a:path h="597019" w="617481">
                  <a:moveTo>
                    <a:pt x="425959" y="49335"/>
                  </a:moveTo>
                  <a:lnTo>
                    <a:pt x="552317" y="178597"/>
                  </a:lnTo>
                  <a:cubicBezTo>
                    <a:pt x="617481" y="245259"/>
                    <a:pt x="617481" y="351760"/>
                    <a:pt x="552317" y="418422"/>
                  </a:cubicBezTo>
                  <a:lnTo>
                    <a:pt x="425959" y="547684"/>
                  </a:lnTo>
                  <a:cubicBezTo>
                    <a:pt x="395118" y="579234"/>
                    <a:pt x="352861" y="597019"/>
                    <a:pt x="308741" y="597019"/>
                  </a:cubicBezTo>
                  <a:cubicBezTo>
                    <a:pt x="264621" y="597019"/>
                    <a:pt x="222363" y="579234"/>
                    <a:pt x="191522" y="547684"/>
                  </a:cubicBezTo>
                  <a:lnTo>
                    <a:pt x="65164" y="418422"/>
                  </a:lnTo>
                  <a:cubicBezTo>
                    <a:pt x="0" y="351760"/>
                    <a:pt x="0" y="245259"/>
                    <a:pt x="65164" y="178597"/>
                  </a:cubicBezTo>
                  <a:lnTo>
                    <a:pt x="191522" y="49335"/>
                  </a:lnTo>
                  <a:cubicBezTo>
                    <a:pt x="222363" y="17785"/>
                    <a:pt x="264621" y="0"/>
                    <a:pt x="308741" y="0"/>
                  </a:cubicBezTo>
                  <a:cubicBezTo>
                    <a:pt x="352861" y="0"/>
                    <a:pt x="395118" y="17785"/>
                    <a:pt x="425959" y="49335"/>
                  </a:cubicBezTo>
                  <a:close/>
                </a:path>
              </a:pathLst>
            </a:custGeom>
            <a:solidFill>
              <a:srgbClr val="153969"/>
            </a:solidFill>
          </p:spPr>
        </p:sp>
        <p:sp>
          <p:nvSpPr>
            <p:cNvPr name="TextBox 16" id="16"/>
            <p:cNvSpPr txBox="true"/>
            <p:nvPr/>
          </p:nvSpPr>
          <p:spPr>
            <a:xfrm>
              <a:off x="124023" y="60198"/>
              <a:ext cx="473543" cy="551101"/>
            </a:xfrm>
            <a:prstGeom prst="rect">
              <a:avLst/>
            </a:prstGeom>
          </p:spPr>
          <p:txBody>
            <a:bodyPr anchor="ctr" rtlCol="false" tIns="50800" lIns="50800" bIns="50800" rIns="50800"/>
            <a:lstStyle/>
            <a:p>
              <a:pPr algn="ctr">
                <a:lnSpc>
                  <a:spcPts val="4199"/>
                </a:lnSpc>
              </a:pPr>
              <a:r>
                <a:rPr lang="en-US" b="true" sz="2999">
                  <a:solidFill>
                    <a:srgbClr val="FFFFFF"/>
                  </a:solidFill>
                  <a:latin typeface="Klein Bold"/>
                  <a:ea typeface="Klein Bold"/>
                  <a:cs typeface="Klein Bold"/>
                  <a:sym typeface="Klein Bold"/>
                </a:rPr>
                <a:t>5</a:t>
              </a:r>
            </a:p>
          </p:txBody>
        </p:sp>
      </p:grpSp>
      <p:sp>
        <p:nvSpPr>
          <p:cNvPr name="Freeform 17" id="17"/>
          <p:cNvSpPr/>
          <p:nvPr/>
        </p:nvSpPr>
        <p:spPr>
          <a:xfrm flipH="false" flipV="false" rot="0">
            <a:off x="15344338" y="3937937"/>
            <a:ext cx="2075823" cy="2075823"/>
          </a:xfrm>
          <a:custGeom>
            <a:avLst/>
            <a:gdLst/>
            <a:ahLst/>
            <a:cxnLst/>
            <a:rect r="r" b="b" t="t" l="l"/>
            <a:pathLst>
              <a:path h="2075823" w="2075823">
                <a:moveTo>
                  <a:pt x="0" y="0"/>
                </a:moveTo>
                <a:lnTo>
                  <a:pt x="2075823" y="0"/>
                </a:lnTo>
                <a:lnTo>
                  <a:pt x="2075823" y="2075823"/>
                </a:lnTo>
                <a:lnTo>
                  <a:pt x="0" y="2075823"/>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121367" y="3625946"/>
            <a:ext cx="2227694" cy="2227694"/>
          </a:xfrm>
          <a:custGeom>
            <a:avLst/>
            <a:gdLst/>
            <a:ahLst/>
            <a:cxnLst/>
            <a:rect r="r" b="b" t="t" l="l"/>
            <a:pathLst>
              <a:path h="2227694" w="2227694">
                <a:moveTo>
                  <a:pt x="0" y="0"/>
                </a:moveTo>
                <a:lnTo>
                  <a:pt x="2227694" y="0"/>
                </a:lnTo>
                <a:lnTo>
                  <a:pt x="2227694" y="2227694"/>
                </a:lnTo>
                <a:lnTo>
                  <a:pt x="0" y="2227694"/>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1303052" y="3826496"/>
            <a:ext cx="1864324" cy="1826594"/>
            <a:chOff x="0" y="0"/>
            <a:chExt cx="728455" cy="713713"/>
          </a:xfrm>
        </p:grpSpPr>
        <p:sp>
          <p:nvSpPr>
            <p:cNvPr name="Freeform 20" id="20"/>
            <p:cNvSpPr/>
            <p:nvPr/>
          </p:nvSpPr>
          <p:spPr>
            <a:xfrm flipH="false" flipV="false" rot="0">
              <a:off x="69800" y="51665"/>
              <a:ext cx="588854" cy="610382"/>
            </a:xfrm>
            <a:custGeom>
              <a:avLst/>
              <a:gdLst/>
              <a:ahLst/>
              <a:cxnLst/>
              <a:rect r="r" b="b" t="t" l="l"/>
              <a:pathLst>
                <a:path h="610382" w="588854">
                  <a:moveTo>
                    <a:pt x="413077" y="64583"/>
                  </a:moveTo>
                  <a:lnTo>
                    <a:pt x="540005" y="188943"/>
                  </a:lnTo>
                  <a:cubicBezTo>
                    <a:pt x="571248" y="219554"/>
                    <a:pt x="588855" y="261452"/>
                    <a:pt x="588855" y="305191"/>
                  </a:cubicBezTo>
                  <a:cubicBezTo>
                    <a:pt x="588855" y="348931"/>
                    <a:pt x="571248" y="390829"/>
                    <a:pt x="540005" y="421440"/>
                  </a:cubicBezTo>
                  <a:lnTo>
                    <a:pt x="413077" y="545799"/>
                  </a:lnTo>
                  <a:cubicBezTo>
                    <a:pt x="347160" y="610382"/>
                    <a:pt x="241695" y="610382"/>
                    <a:pt x="175778" y="545799"/>
                  </a:cubicBezTo>
                  <a:lnTo>
                    <a:pt x="48850" y="421440"/>
                  </a:lnTo>
                  <a:cubicBezTo>
                    <a:pt x="17607" y="390829"/>
                    <a:pt x="0" y="348931"/>
                    <a:pt x="0" y="305191"/>
                  </a:cubicBezTo>
                  <a:cubicBezTo>
                    <a:pt x="0" y="261452"/>
                    <a:pt x="17607" y="219554"/>
                    <a:pt x="48850" y="188943"/>
                  </a:cubicBezTo>
                  <a:lnTo>
                    <a:pt x="175778" y="64583"/>
                  </a:lnTo>
                  <a:cubicBezTo>
                    <a:pt x="241695" y="0"/>
                    <a:pt x="347160" y="0"/>
                    <a:pt x="413077" y="64583"/>
                  </a:cubicBezTo>
                  <a:close/>
                </a:path>
              </a:pathLst>
            </a:custGeom>
            <a:solidFill>
              <a:srgbClr val="153969"/>
            </a:solidFill>
          </p:spPr>
        </p:sp>
        <p:sp>
          <p:nvSpPr>
            <p:cNvPr name="TextBox 21" id="21"/>
            <p:cNvSpPr txBox="true"/>
            <p:nvPr/>
          </p:nvSpPr>
          <p:spPr>
            <a:xfrm>
              <a:off x="125203" y="55994"/>
              <a:ext cx="478049" cy="535049"/>
            </a:xfrm>
            <a:prstGeom prst="rect">
              <a:avLst/>
            </a:prstGeom>
          </p:spPr>
          <p:txBody>
            <a:bodyPr anchor="ctr" rtlCol="false" tIns="50800" lIns="50800" bIns="50800" rIns="50800"/>
            <a:lstStyle/>
            <a:p>
              <a:pPr algn="ctr">
                <a:lnSpc>
                  <a:spcPts val="4199"/>
                </a:lnSpc>
              </a:pPr>
              <a:r>
                <a:rPr lang="en-US" b="true" sz="2999">
                  <a:solidFill>
                    <a:srgbClr val="FFFFFF"/>
                  </a:solidFill>
                  <a:latin typeface="Klein Bold"/>
                  <a:ea typeface="Klein Bold"/>
                  <a:cs typeface="Klein Bold"/>
                  <a:sym typeface="Klein Bold"/>
                </a:rPr>
                <a:t>1</a:t>
              </a:r>
            </a:p>
          </p:txBody>
        </p:sp>
      </p:grpSp>
      <p:grpSp>
        <p:nvGrpSpPr>
          <p:cNvPr name="Group 22" id="22"/>
          <p:cNvGrpSpPr/>
          <p:nvPr/>
        </p:nvGrpSpPr>
        <p:grpSpPr>
          <a:xfrm rot="0">
            <a:off x="2619223" y="1027112"/>
            <a:ext cx="13049553" cy="1789453"/>
            <a:chOff x="0" y="0"/>
            <a:chExt cx="17399404" cy="2385937"/>
          </a:xfrm>
        </p:grpSpPr>
        <p:sp>
          <p:nvSpPr>
            <p:cNvPr name="TextBox 23" id="23"/>
            <p:cNvSpPr txBox="true"/>
            <p:nvPr/>
          </p:nvSpPr>
          <p:spPr>
            <a:xfrm rot="0">
              <a:off x="0" y="-76200"/>
              <a:ext cx="17399404" cy="1494367"/>
            </a:xfrm>
            <a:prstGeom prst="rect">
              <a:avLst/>
            </a:prstGeom>
          </p:spPr>
          <p:txBody>
            <a:bodyPr anchor="t" rtlCol="false" tIns="0" lIns="0" bIns="0" rIns="0">
              <a:spAutoFit/>
            </a:bodyPr>
            <a:lstStyle/>
            <a:p>
              <a:pPr algn="ctr">
                <a:lnSpc>
                  <a:spcPts val="9099"/>
                </a:lnSpc>
              </a:pPr>
              <a:r>
                <a:rPr lang="en-US" b="true" sz="6999">
                  <a:solidFill>
                    <a:srgbClr val="2A2E3A"/>
                  </a:solidFill>
                  <a:latin typeface="Klein Bold"/>
                  <a:ea typeface="Klein Bold"/>
                  <a:cs typeface="Klein Bold"/>
                  <a:sym typeface="Klein Bold"/>
                </a:rPr>
                <a:t>METHODOLOGY</a:t>
              </a:r>
            </a:p>
          </p:txBody>
        </p:sp>
        <p:sp>
          <p:nvSpPr>
            <p:cNvPr name="TextBox 24" id="24"/>
            <p:cNvSpPr txBox="true"/>
            <p:nvPr/>
          </p:nvSpPr>
          <p:spPr>
            <a:xfrm rot="0">
              <a:off x="845432" y="1678335"/>
              <a:ext cx="15708540" cy="707602"/>
            </a:xfrm>
            <a:prstGeom prst="rect">
              <a:avLst/>
            </a:prstGeom>
          </p:spPr>
          <p:txBody>
            <a:bodyPr anchor="t" rtlCol="false" tIns="0" lIns="0" bIns="0" rIns="0">
              <a:spAutoFit/>
            </a:bodyPr>
            <a:lstStyle/>
            <a:p>
              <a:pPr algn="ctr">
                <a:lnSpc>
                  <a:spcPts val="4479"/>
                </a:lnSpc>
              </a:pPr>
            </a:p>
          </p:txBody>
        </p:sp>
      </p:grpSp>
      <p:sp>
        <p:nvSpPr>
          <p:cNvPr name="TextBox 25" id="25"/>
          <p:cNvSpPr txBox="true"/>
          <p:nvPr/>
        </p:nvSpPr>
        <p:spPr>
          <a:xfrm rot="0">
            <a:off x="867839" y="6258131"/>
            <a:ext cx="3063701" cy="457835"/>
          </a:xfrm>
          <a:prstGeom prst="rect">
            <a:avLst/>
          </a:prstGeom>
        </p:spPr>
        <p:txBody>
          <a:bodyPr anchor="t" rtlCol="false" tIns="0" lIns="0" bIns="0" rIns="0">
            <a:spAutoFit/>
          </a:bodyPr>
          <a:lstStyle/>
          <a:p>
            <a:pPr algn="ctr" marL="0" indent="0" lvl="0">
              <a:lnSpc>
                <a:spcPts val="3639"/>
              </a:lnSpc>
              <a:spcBef>
                <a:spcPct val="0"/>
              </a:spcBef>
            </a:pPr>
            <a:r>
              <a:rPr lang="en-US" sz="2599">
                <a:solidFill>
                  <a:srgbClr val="004AAD"/>
                </a:solidFill>
                <a:latin typeface="Helios"/>
                <a:ea typeface="Helios"/>
                <a:cs typeface="Helios"/>
                <a:sym typeface="Helios"/>
              </a:rPr>
              <a:t>Data Collection</a:t>
            </a:r>
          </a:p>
        </p:txBody>
      </p:sp>
      <p:sp>
        <p:nvSpPr>
          <p:cNvPr name="TextBox 26" id="26"/>
          <p:cNvSpPr txBox="true"/>
          <p:nvPr/>
        </p:nvSpPr>
        <p:spPr>
          <a:xfrm rot="0">
            <a:off x="4506604" y="6225111"/>
            <a:ext cx="2473854" cy="915035"/>
          </a:xfrm>
          <a:prstGeom prst="rect">
            <a:avLst/>
          </a:prstGeom>
        </p:spPr>
        <p:txBody>
          <a:bodyPr anchor="t" rtlCol="false" tIns="0" lIns="0" bIns="0" rIns="0">
            <a:spAutoFit/>
          </a:bodyPr>
          <a:lstStyle/>
          <a:p>
            <a:pPr algn="ctr" marL="0" indent="0" lvl="0">
              <a:lnSpc>
                <a:spcPts val="3639"/>
              </a:lnSpc>
              <a:spcBef>
                <a:spcPct val="0"/>
              </a:spcBef>
            </a:pPr>
            <a:r>
              <a:rPr lang="en-US" sz="2599">
                <a:solidFill>
                  <a:srgbClr val="004AAD"/>
                </a:solidFill>
                <a:latin typeface="Helios"/>
                <a:ea typeface="Helios"/>
                <a:cs typeface="Helios"/>
                <a:sym typeface="Helios"/>
              </a:rPr>
              <a:t>EDA and Data Processing</a:t>
            </a:r>
          </a:p>
        </p:txBody>
      </p:sp>
      <p:sp>
        <p:nvSpPr>
          <p:cNvPr name="TextBox 27" id="27"/>
          <p:cNvSpPr txBox="true"/>
          <p:nvPr/>
        </p:nvSpPr>
        <p:spPr>
          <a:xfrm rot="0">
            <a:off x="7551958" y="6381489"/>
            <a:ext cx="3400055" cy="457835"/>
          </a:xfrm>
          <a:prstGeom prst="rect">
            <a:avLst/>
          </a:prstGeom>
        </p:spPr>
        <p:txBody>
          <a:bodyPr anchor="t" rtlCol="false" tIns="0" lIns="0" bIns="0" rIns="0">
            <a:spAutoFit/>
          </a:bodyPr>
          <a:lstStyle/>
          <a:p>
            <a:pPr algn="ctr" marL="0" indent="0" lvl="0">
              <a:lnSpc>
                <a:spcPts val="3639"/>
              </a:lnSpc>
              <a:spcBef>
                <a:spcPct val="0"/>
              </a:spcBef>
            </a:pPr>
            <a:r>
              <a:rPr lang="en-US" sz="2599">
                <a:solidFill>
                  <a:srgbClr val="004AAD"/>
                </a:solidFill>
                <a:latin typeface="Helios"/>
                <a:ea typeface="Helios"/>
                <a:cs typeface="Helios"/>
                <a:sym typeface="Helios"/>
              </a:rPr>
              <a:t>Timeseries Modelling</a:t>
            </a:r>
          </a:p>
        </p:txBody>
      </p:sp>
      <p:sp>
        <p:nvSpPr>
          <p:cNvPr name="TextBox 28" id="28"/>
          <p:cNvSpPr txBox="true"/>
          <p:nvPr/>
        </p:nvSpPr>
        <p:spPr>
          <a:xfrm rot="0">
            <a:off x="11693409" y="6225111"/>
            <a:ext cx="2344471" cy="915035"/>
          </a:xfrm>
          <a:prstGeom prst="rect">
            <a:avLst/>
          </a:prstGeom>
        </p:spPr>
        <p:txBody>
          <a:bodyPr anchor="t" rtlCol="false" tIns="0" lIns="0" bIns="0" rIns="0">
            <a:spAutoFit/>
          </a:bodyPr>
          <a:lstStyle/>
          <a:p>
            <a:pPr algn="ctr" marL="0" indent="0" lvl="0">
              <a:lnSpc>
                <a:spcPts val="3639"/>
              </a:lnSpc>
              <a:spcBef>
                <a:spcPct val="0"/>
              </a:spcBef>
            </a:pPr>
            <a:r>
              <a:rPr lang="en-US" sz="2599">
                <a:solidFill>
                  <a:srgbClr val="004AAD"/>
                </a:solidFill>
                <a:latin typeface="Helios"/>
                <a:ea typeface="Helios"/>
                <a:cs typeface="Helios"/>
                <a:sym typeface="Helios"/>
              </a:rPr>
              <a:t>Multivariate Regression</a:t>
            </a:r>
          </a:p>
        </p:txBody>
      </p:sp>
      <p:sp>
        <p:nvSpPr>
          <p:cNvPr name="AutoShape 29" id="29"/>
          <p:cNvSpPr/>
          <p:nvPr/>
        </p:nvSpPr>
        <p:spPr>
          <a:xfrm>
            <a:off x="3480782" y="4705388"/>
            <a:ext cx="911981" cy="0"/>
          </a:xfrm>
          <a:prstGeom prst="line">
            <a:avLst/>
          </a:prstGeom>
          <a:ln cap="flat" w="38100">
            <a:solidFill>
              <a:srgbClr val="718BAB"/>
            </a:solidFill>
            <a:prstDash val="solid"/>
            <a:headEnd type="none" len="sm" w="sm"/>
            <a:tailEnd type="arrow" len="sm" w="med"/>
          </a:ln>
        </p:spPr>
      </p:sp>
      <p:sp>
        <p:nvSpPr>
          <p:cNvPr name="AutoShape 30" id="30"/>
          <p:cNvSpPr/>
          <p:nvPr/>
        </p:nvSpPr>
        <p:spPr>
          <a:xfrm>
            <a:off x="6980458" y="4758843"/>
            <a:ext cx="911981" cy="0"/>
          </a:xfrm>
          <a:prstGeom prst="line">
            <a:avLst/>
          </a:prstGeom>
          <a:ln cap="flat" w="38100">
            <a:solidFill>
              <a:srgbClr val="718BAB"/>
            </a:solidFill>
            <a:prstDash val="solid"/>
            <a:headEnd type="none" len="sm" w="sm"/>
            <a:tailEnd type="arrow" len="sm" w="med"/>
          </a:ln>
        </p:spPr>
      </p:sp>
      <p:sp>
        <p:nvSpPr>
          <p:cNvPr name="AutoShape 31" id="31"/>
          <p:cNvSpPr/>
          <p:nvPr/>
        </p:nvSpPr>
        <p:spPr>
          <a:xfrm>
            <a:off x="10448053" y="4875435"/>
            <a:ext cx="911981" cy="0"/>
          </a:xfrm>
          <a:prstGeom prst="line">
            <a:avLst/>
          </a:prstGeom>
          <a:ln cap="flat" w="38100">
            <a:solidFill>
              <a:srgbClr val="718BAB"/>
            </a:solidFill>
            <a:prstDash val="solid"/>
            <a:headEnd type="none" len="sm" w="sm"/>
            <a:tailEnd type="arrow" len="sm" w="med"/>
          </a:ln>
        </p:spPr>
      </p:sp>
      <p:sp>
        <p:nvSpPr>
          <p:cNvPr name="AutoShape 32" id="32"/>
          <p:cNvSpPr/>
          <p:nvPr/>
        </p:nvSpPr>
        <p:spPr>
          <a:xfrm>
            <a:off x="14172763" y="4913535"/>
            <a:ext cx="911981" cy="0"/>
          </a:xfrm>
          <a:prstGeom prst="line">
            <a:avLst/>
          </a:prstGeom>
          <a:ln cap="flat" w="38100">
            <a:solidFill>
              <a:srgbClr val="718BAB"/>
            </a:solidFill>
            <a:prstDash val="solid"/>
            <a:headEnd type="none" len="sm" w="sm"/>
            <a:tailEnd type="arrow" len="sm" w="med"/>
          </a:ln>
        </p:spPr>
      </p:sp>
      <p:grpSp>
        <p:nvGrpSpPr>
          <p:cNvPr name="Group 33" id="33"/>
          <p:cNvGrpSpPr/>
          <p:nvPr/>
        </p:nvGrpSpPr>
        <p:grpSpPr>
          <a:xfrm rot="0">
            <a:off x="8226385" y="3966695"/>
            <a:ext cx="1840236" cy="1855578"/>
            <a:chOff x="0" y="0"/>
            <a:chExt cx="719043" cy="725038"/>
          </a:xfrm>
        </p:grpSpPr>
        <p:sp>
          <p:nvSpPr>
            <p:cNvPr name="Freeform 34" id="34"/>
            <p:cNvSpPr/>
            <p:nvPr/>
          </p:nvSpPr>
          <p:spPr>
            <a:xfrm flipH="false" flipV="false" rot="0">
              <a:off x="52895" y="70114"/>
              <a:ext cx="613254" cy="584810"/>
            </a:xfrm>
            <a:custGeom>
              <a:avLst/>
              <a:gdLst/>
              <a:ahLst/>
              <a:cxnLst/>
              <a:rect r="r" b="b" t="t" l="l"/>
              <a:pathLst>
                <a:path h="584810" w="613254">
                  <a:moveTo>
                    <a:pt x="425124" y="49372"/>
                  </a:moveTo>
                  <a:lnTo>
                    <a:pt x="547651" y="172919"/>
                  </a:lnTo>
                  <a:cubicBezTo>
                    <a:pt x="613254" y="239069"/>
                    <a:pt x="613254" y="345741"/>
                    <a:pt x="547651" y="411891"/>
                  </a:cubicBezTo>
                  <a:lnTo>
                    <a:pt x="425124" y="535438"/>
                  </a:lnTo>
                  <a:cubicBezTo>
                    <a:pt x="393788" y="567036"/>
                    <a:pt x="351129" y="584810"/>
                    <a:pt x="306627" y="584810"/>
                  </a:cubicBezTo>
                  <a:cubicBezTo>
                    <a:pt x="262125" y="584810"/>
                    <a:pt x="219466" y="567036"/>
                    <a:pt x="188129" y="535438"/>
                  </a:cubicBezTo>
                  <a:lnTo>
                    <a:pt x="65603" y="411891"/>
                  </a:lnTo>
                  <a:cubicBezTo>
                    <a:pt x="0" y="345741"/>
                    <a:pt x="0" y="239069"/>
                    <a:pt x="65603" y="172919"/>
                  </a:cubicBezTo>
                  <a:lnTo>
                    <a:pt x="188129" y="49372"/>
                  </a:lnTo>
                  <a:cubicBezTo>
                    <a:pt x="219466" y="17774"/>
                    <a:pt x="262125" y="0"/>
                    <a:pt x="306627" y="0"/>
                  </a:cubicBezTo>
                  <a:cubicBezTo>
                    <a:pt x="351129" y="0"/>
                    <a:pt x="393788" y="17774"/>
                    <a:pt x="425124" y="49372"/>
                  </a:cubicBezTo>
                  <a:close/>
                </a:path>
              </a:pathLst>
            </a:custGeom>
            <a:solidFill>
              <a:srgbClr val="153969"/>
            </a:solidFill>
          </p:spPr>
        </p:sp>
        <p:sp>
          <p:nvSpPr>
            <p:cNvPr name="TextBox 35" id="35"/>
            <p:cNvSpPr txBox="true"/>
            <p:nvPr/>
          </p:nvSpPr>
          <p:spPr>
            <a:xfrm>
              <a:off x="123586" y="57941"/>
              <a:ext cx="471872" cy="542481"/>
            </a:xfrm>
            <a:prstGeom prst="rect">
              <a:avLst/>
            </a:prstGeom>
          </p:spPr>
          <p:txBody>
            <a:bodyPr anchor="ctr" rtlCol="false" tIns="50800" lIns="50800" bIns="50800" rIns="50800"/>
            <a:lstStyle/>
            <a:p>
              <a:pPr algn="ctr">
                <a:lnSpc>
                  <a:spcPts val="4199"/>
                </a:lnSpc>
              </a:pPr>
              <a:r>
                <a:rPr lang="en-US" b="true" sz="2999">
                  <a:solidFill>
                    <a:srgbClr val="FFFFFF"/>
                  </a:solidFill>
                  <a:latin typeface="Klein Bold"/>
                  <a:ea typeface="Klein Bold"/>
                  <a:cs typeface="Klein Bold"/>
                  <a:sym typeface="Klein Bold"/>
                </a:rPr>
                <a:t>3</a:t>
              </a:r>
            </a:p>
          </p:txBody>
        </p:sp>
      </p:grpSp>
      <p:sp>
        <p:nvSpPr>
          <p:cNvPr name="TextBox 36" id="36"/>
          <p:cNvSpPr txBox="true"/>
          <p:nvPr/>
        </p:nvSpPr>
        <p:spPr>
          <a:xfrm rot="0">
            <a:off x="15609900" y="6192091"/>
            <a:ext cx="1810262" cy="1829435"/>
          </a:xfrm>
          <a:prstGeom prst="rect">
            <a:avLst/>
          </a:prstGeom>
        </p:spPr>
        <p:txBody>
          <a:bodyPr anchor="t" rtlCol="false" tIns="0" lIns="0" bIns="0" rIns="0">
            <a:spAutoFit/>
          </a:bodyPr>
          <a:lstStyle/>
          <a:p>
            <a:pPr algn="ctr" marL="0" indent="0" lvl="0">
              <a:lnSpc>
                <a:spcPts val="3639"/>
              </a:lnSpc>
              <a:spcBef>
                <a:spcPct val="0"/>
              </a:spcBef>
            </a:pPr>
            <a:r>
              <a:rPr lang="en-US" sz="2599">
                <a:solidFill>
                  <a:srgbClr val="004AAD"/>
                </a:solidFill>
                <a:latin typeface="Helios"/>
                <a:ea typeface="Helios"/>
                <a:cs typeface="Helios"/>
                <a:sym typeface="Helios"/>
              </a:rPr>
              <a:t>Model Evaluation,Selection &amp; Forecasting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793148" y="3987509"/>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93148" y="8098548"/>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0"/>
            <a:ext cx="4107380" cy="10287000"/>
            <a:chOff x="0" y="0"/>
            <a:chExt cx="1081779" cy="2709333"/>
          </a:xfrm>
        </p:grpSpPr>
        <p:sp>
          <p:nvSpPr>
            <p:cNvPr name="Freeform 5" id="5"/>
            <p:cNvSpPr/>
            <p:nvPr/>
          </p:nvSpPr>
          <p:spPr>
            <a:xfrm flipH="false" flipV="false" rot="0">
              <a:off x="0" y="0"/>
              <a:ext cx="1081779" cy="2709333"/>
            </a:xfrm>
            <a:custGeom>
              <a:avLst/>
              <a:gdLst/>
              <a:ahLst/>
              <a:cxnLst/>
              <a:rect r="r" b="b" t="t" l="l"/>
              <a:pathLst>
                <a:path h="2709333" w="1081779">
                  <a:moveTo>
                    <a:pt x="0" y="0"/>
                  </a:moveTo>
                  <a:lnTo>
                    <a:pt x="1081779" y="0"/>
                  </a:lnTo>
                  <a:lnTo>
                    <a:pt x="1081779" y="2709333"/>
                  </a:lnTo>
                  <a:lnTo>
                    <a:pt x="0" y="2709333"/>
                  </a:lnTo>
                  <a:close/>
                </a:path>
              </a:pathLst>
            </a:custGeom>
            <a:solidFill>
              <a:srgbClr val="C0CFE1"/>
            </a:solidFill>
          </p:spPr>
        </p:sp>
        <p:sp>
          <p:nvSpPr>
            <p:cNvPr name="TextBox 6" id="6"/>
            <p:cNvSpPr txBox="true"/>
            <p:nvPr/>
          </p:nvSpPr>
          <p:spPr>
            <a:xfrm>
              <a:off x="0" y="-38100"/>
              <a:ext cx="1081779" cy="2747433"/>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8793148" y="670809"/>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4665137" y="1028700"/>
            <a:ext cx="3629664" cy="8871163"/>
          </a:xfrm>
          <a:custGeom>
            <a:avLst/>
            <a:gdLst/>
            <a:ahLst/>
            <a:cxnLst/>
            <a:rect r="r" b="b" t="t" l="l"/>
            <a:pathLst>
              <a:path h="8871163" w="3629664">
                <a:moveTo>
                  <a:pt x="0" y="0"/>
                </a:moveTo>
                <a:lnTo>
                  <a:pt x="3629664" y="0"/>
                </a:lnTo>
                <a:lnTo>
                  <a:pt x="3629664" y="8871163"/>
                </a:lnTo>
                <a:lnTo>
                  <a:pt x="0" y="8871163"/>
                </a:lnTo>
                <a:lnTo>
                  <a:pt x="0" y="0"/>
                </a:lnTo>
                <a:close/>
              </a:path>
            </a:pathLst>
          </a:custGeom>
          <a:blipFill>
            <a:blip r:embed="rId4"/>
            <a:stretch>
              <a:fillRect l="-1325" t="0" r="-1325" b="0"/>
            </a:stretch>
          </a:blipFill>
        </p:spPr>
      </p:sp>
      <p:sp>
        <p:nvSpPr>
          <p:cNvPr name="TextBox 9" id="9"/>
          <p:cNvSpPr txBox="true"/>
          <p:nvPr/>
        </p:nvSpPr>
        <p:spPr>
          <a:xfrm rot="0">
            <a:off x="-266904" y="-114300"/>
            <a:ext cx="6746873" cy="19177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Helios"/>
                <a:ea typeface="Helios"/>
                <a:cs typeface="Helios"/>
                <a:sym typeface="Helios"/>
              </a:rPr>
              <a:t>DATA SOURCES AND WORKFLOW</a:t>
            </a:r>
          </a:p>
        </p:txBody>
      </p:sp>
      <p:sp>
        <p:nvSpPr>
          <p:cNvPr name="TextBox 10" id="10"/>
          <p:cNvSpPr txBox="true"/>
          <p:nvPr/>
        </p:nvSpPr>
        <p:spPr>
          <a:xfrm rot="0">
            <a:off x="10414742" y="594609"/>
            <a:ext cx="7515379" cy="2719706"/>
          </a:xfrm>
          <a:prstGeom prst="rect">
            <a:avLst/>
          </a:prstGeom>
        </p:spPr>
        <p:txBody>
          <a:bodyPr anchor="t" rtlCol="false" tIns="0" lIns="0" bIns="0" rIns="0">
            <a:spAutoFit/>
          </a:bodyPr>
          <a:lstStyle/>
          <a:p>
            <a:pPr algn="ctr">
              <a:lnSpc>
                <a:spcPts val="4339"/>
              </a:lnSpc>
              <a:spcBef>
                <a:spcPct val="0"/>
              </a:spcBef>
            </a:pPr>
            <a:r>
              <a:rPr lang="en-US" b="true" sz="3099">
                <a:solidFill>
                  <a:srgbClr val="737373"/>
                </a:solidFill>
                <a:latin typeface="Helios Bold"/>
                <a:ea typeface="Helios Bold"/>
                <a:cs typeface="Helios Bold"/>
                <a:sym typeface="Helios Bold"/>
              </a:rPr>
              <a:t>Data Description</a:t>
            </a:r>
            <a:r>
              <a:rPr lang="en-US" sz="3099">
                <a:solidFill>
                  <a:srgbClr val="000000"/>
                </a:solidFill>
                <a:latin typeface="Helios"/>
                <a:ea typeface="Helios"/>
                <a:cs typeface="Helios"/>
                <a:sym typeface="Helios"/>
              </a:rPr>
              <a:t>:The dataset used includes historical sales data (target variable: Quantity) and external factors such as Clicks and Impressions (from Google Analytics and social media).</a:t>
            </a:r>
          </a:p>
        </p:txBody>
      </p:sp>
      <p:sp>
        <p:nvSpPr>
          <p:cNvPr name="TextBox 11" id="11"/>
          <p:cNvSpPr txBox="true"/>
          <p:nvPr/>
        </p:nvSpPr>
        <p:spPr>
          <a:xfrm rot="0">
            <a:off x="10834005" y="3920834"/>
            <a:ext cx="6674409" cy="3657600"/>
          </a:xfrm>
          <a:prstGeom prst="rect">
            <a:avLst/>
          </a:prstGeom>
        </p:spPr>
        <p:txBody>
          <a:bodyPr anchor="t" rtlCol="false" tIns="0" lIns="0" bIns="0" rIns="0">
            <a:spAutoFit/>
          </a:bodyPr>
          <a:lstStyle/>
          <a:p>
            <a:pPr algn="ctr">
              <a:lnSpc>
                <a:spcPts val="4199"/>
              </a:lnSpc>
              <a:spcBef>
                <a:spcPct val="0"/>
              </a:spcBef>
            </a:pPr>
            <a:r>
              <a:rPr lang="en-US" b="true" sz="2999">
                <a:solidFill>
                  <a:srgbClr val="848484"/>
                </a:solidFill>
                <a:latin typeface="Helios Bold"/>
                <a:ea typeface="Helios Bold"/>
                <a:cs typeface="Helios Bold"/>
                <a:sym typeface="Helios Bold"/>
              </a:rPr>
              <a:t>Data Structure</a:t>
            </a:r>
            <a:r>
              <a:rPr lang="en-US" sz="2999">
                <a:solidFill>
                  <a:srgbClr val="000000"/>
                </a:solidFill>
                <a:latin typeface="Helios"/>
                <a:ea typeface="Helios"/>
                <a:cs typeface="Helios"/>
                <a:sym typeface="Helios"/>
              </a:rPr>
              <a:t>: Quantity (sales data) has been assigned as Target Variable while Clicks, Impressions have been assigned as Exogenous Variables since these are the external factors that have influence over demand of the product.</a:t>
            </a:r>
          </a:p>
        </p:txBody>
      </p:sp>
      <p:sp>
        <p:nvSpPr>
          <p:cNvPr name="TextBox 12" id="12"/>
          <p:cNvSpPr txBox="true"/>
          <p:nvPr/>
        </p:nvSpPr>
        <p:spPr>
          <a:xfrm rot="0">
            <a:off x="10834005" y="8184953"/>
            <a:ext cx="5663003" cy="1535190"/>
          </a:xfrm>
          <a:prstGeom prst="rect">
            <a:avLst/>
          </a:prstGeom>
        </p:spPr>
        <p:txBody>
          <a:bodyPr anchor="t" rtlCol="false" tIns="0" lIns="0" bIns="0" rIns="0">
            <a:spAutoFit/>
          </a:bodyPr>
          <a:lstStyle/>
          <a:p>
            <a:pPr algn="ctr">
              <a:lnSpc>
                <a:spcPts val="4108"/>
              </a:lnSpc>
              <a:spcBef>
                <a:spcPct val="0"/>
              </a:spcBef>
            </a:pPr>
            <a:r>
              <a:rPr lang="en-US" b="true" sz="2934">
                <a:solidFill>
                  <a:srgbClr val="848484"/>
                </a:solidFill>
                <a:latin typeface="Helios Bold"/>
                <a:ea typeface="Helios Bold"/>
                <a:cs typeface="Helios Bold"/>
                <a:sym typeface="Helios Bold"/>
              </a:rPr>
              <a:t>Data Quality</a:t>
            </a:r>
            <a:r>
              <a:rPr lang="en-US" sz="2934">
                <a:solidFill>
                  <a:srgbClr val="000000"/>
                </a:solidFill>
                <a:latin typeface="Helios"/>
                <a:ea typeface="Helios"/>
                <a:cs typeface="Helios"/>
                <a:sym typeface="Helios"/>
              </a:rPr>
              <a:t>: Challenges included handling missing values and data cleaning.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81460"/>
            <a:ext cx="8236540" cy="5062040"/>
          </a:xfrm>
          <a:custGeom>
            <a:avLst/>
            <a:gdLst/>
            <a:ahLst/>
            <a:cxnLst/>
            <a:rect r="r" b="b" t="t" l="l"/>
            <a:pathLst>
              <a:path h="5062040" w="8236540">
                <a:moveTo>
                  <a:pt x="0" y="0"/>
                </a:moveTo>
                <a:lnTo>
                  <a:pt x="8236540" y="0"/>
                </a:lnTo>
                <a:lnTo>
                  <a:pt x="8236540" y="5062040"/>
                </a:lnTo>
                <a:lnTo>
                  <a:pt x="0" y="5062040"/>
                </a:lnTo>
                <a:lnTo>
                  <a:pt x="0" y="0"/>
                </a:lnTo>
                <a:close/>
              </a:path>
            </a:pathLst>
          </a:custGeom>
          <a:blipFill>
            <a:blip r:embed="rId2"/>
            <a:stretch>
              <a:fillRect l="0" t="0" r="0" b="0"/>
            </a:stretch>
          </a:blipFill>
        </p:spPr>
      </p:sp>
      <p:sp>
        <p:nvSpPr>
          <p:cNvPr name="Freeform 3" id="3"/>
          <p:cNvSpPr/>
          <p:nvPr/>
        </p:nvSpPr>
        <p:spPr>
          <a:xfrm flipH="false" flipV="false" rot="0">
            <a:off x="8326415" y="5462626"/>
            <a:ext cx="9961585" cy="4649061"/>
          </a:xfrm>
          <a:custGeom>
            <a:avLst/>
            <a:gdLst/>
            <a:ahLst/>
            <a:cxnLst/>
            <a:rect r="r" b="b" t="t" l="l"/>
            <a:pathLst>
              <a:path h="4649061" w="9961585">
                <a:moveTo>
                  <a:pt x="0" y="0"/>
                </a:moveTo>
                <a:lnTo>
                  <a:pt x="9961585" y="0"/>
                </a:lnTo>
                <a:lnTo>
                  <a:pt x="9961585" y="4649061"/>
                </a:lnTo>
                <a:lnTo>
                  <a:pt x="0" y="4649061"/>
                </a:lnTo>
                <a:lnTo>
                  <a:pt x="0" y="0"/>
                </a:lnTo>
                <a:close/>
              </a:path>
            </a:pathLst>
          </a:custGeom>
          <a:blipFill>
            <a:blip r:embed="rId3"/>
            <a:stretch>
              <a:fillRect l="-2946" t="-13076" r="-2735" b="-11723"/>
            </a:stretch>
          </a:blipFill>
        </p:spPr>
      </p:sp>
      <p:sp>
        <p:nvSpPr>
          <p:cNvPr name="TextBox 4" id="4"/>
          <p:cNvSpPr txBox="true"/>
          <p:nvPr/>
        </p:nvSpPr>
        <p:spPr>
          <a:xfrm rot="0">
            <a:off x="681072" y="-104775"/>
            <a:ext cx="7555468" cy="854712"/>
          </a:xfrm>
          <a:prstGeom prst="rect">
            <a:avLst/>
          </a:prstGeom>
        </p:spPr>
        <p:txBody>
          <a:bodyPr anchor="t" rtlCol="false" tIns="0" lIns="0" bIns="0" rIns="0">
            <a:spAutoFit/>
          </a:bodyPr>
          <a:lstStyle/>
          <a:p>
            <a:pPr algn="ctr">
              <a:lnSpc>
                <a:spcPts val="6859"/>
              </a:lnSpc>
              <a:spcBef>
                <a:spcPct val="0"/>
              </a:spcBef>
            </a:pPr>
            <a:r>
              <a:rPr lang="en-US" b="true" sz="4899">
                <a:solidFill>
                  <a:srgbClr val="004AAD"/>
                </a:solidFill>
                <a:latin typeface="Helios Bold"/>
                <a:ea typeface="Helios Bold"/>
                <a:cs typeface="Helios Bold"/>
                <a:sym typeface="Helios Bold"/>
              </a:rPr>
              <a:t>DATA PRE PROCESSING</a:t>
            </a:r>
          </a:p>
        </p:txBody>
      </p:sp>
      <p:sp>
        <p:nvSpPr>
          <p:cNvPr name="TextBox 5" id="5"/>
          <p:cNvSpPr txBox="true"/>
          <p:nvPr/>
        </p:nvSpPr>
        <p:spPr>
          <a:xfrm rot="0">
            <a:off x="368075" y="1376874"/>
            <a:ext cx="7958340" cy="5588072"/>
          </a:xfrm>
          <a:prstGeom prst="rect">
            <a:avLst/>
          </a:prstGeom>
        </p:spPr>
        <p:txBody>
          <a:bodyPr anchor="t" rtlCol="false" tIns="0" lIns="0" bIns="0" rIns="0">
            <a:spAutoFit/>
          </a:bodyPr>
          <a:lstStyle/>
          <a:p>
            <a:pPr algn="ctr">
              <a:lnSpc>
                <a:spcPts val="2621"/>
              </a:lnSpc>
            </a:pPr>
            <a:r>
              <a:rPr lang="en-US" sz="1872" b="true">
                <a:solidFill>
                  <a:srgbClr val="004AAD"/>
                </a:solidFill>
                <a:latin typeface="Helios Bold"/>
                <a:ea typeface="Helios Bold"/>
                <a:cs typeface="Helios Bold"/>
                <a:sym typeface="Helios Bold"/>
              </a:rPr>
              <a:t>STEP 1: Convert the 'Day Index' column to a proper datetime format</a:t>
            </a:r>
          </a:p>
          <a:p>
            <a:pPr algn="ctr">
              <a:lnSpc>
                <a:spcPts val="2621"/>
              </a:lnSpc>
            </a:pPr>
            <a:r>
              <a:rPr lang="en-US" sz="1872">
                <a:solidFill>
                  <a:srgbClr val="004AAD"/>
                </a:solidFill>
                <a:latin typeface="Helios"/>
                <a:ea typeface="Helios"/>
                <a:cs typeface="Helios"/>
                <a:sym typeface="Helios"/>
              </a:rPr>
              <a:t>Converting the 'Day Index' column to a proper datetime format ensures consistency, accuracy, and compatibility with date-based operations. It allows for easier analysis, time-based aggregations, and smooth data merging or filtering, while preventing errors or mismatches due to incorrect date formats</a:t>
            </a:r>
          </a:p>
          <a:p>
            <a:pPr algn="ctr">
              <a:lnSpc>
                <a:spcPts val="2621"/>
              </a:lnSpc>
            </a:pPr>
            <a:r>
              <a:rPr lang="en-US" sz="1872" b="true">
                <a:solidFill>
                  <a:srgbClr val="004AAD"/>
                </a:solidFill>
                <a:latin typeface="Helios Bold"/>
                <a:ea typeface="Helios Bold"/>
                <a:cs typeface="Helios Bold"/>
                <a:sym typeface="Helios Bold"/>
              </a:rPr>
              <a:t>STEP 2: Remove duplicate rows</a:t>
            </a:r>
          </a:p>
          <a:p>
            <a:pPr algn="ctr">
              <a:lnSpc>
                <a:spcPts val="2621"/>
              </a:lnSpc>
            </a:pPr>
            <a:r>
              <a:rPr lang="en-US" sz="1872">
                <a:solidFill>
                  <a:srgbClr val="004AAD"/>
                </a:solidFill>
                <a:latin typeface="Helios"/>
                <a:ea typeface="Helios"/>
                <a:cs typeface="Helios"/>
                <a:sym typeface="Helios"/>
              </a:rPr>
              <a:t>There were no duplicate rows in the dataset, so this step was not necessary.</a:t>
            </a:r>
          </a:p>
          <a:p>
            <a:pPr algn="ctr">
              <a:lnSpc>
                <a:spcPts val="2621"/>
              </a:lnSpc>
            </a:pPr>
          </a:p>
          <a:p>
            <a:pPr algn="ctr">
              <a:lnSpc>
                <a:spcPts val="2621"/>
              </a:lnSpc>
            </a:pPr>
            <a:r>
              <a:rPr lang="en-US" sz="1872" b="true">
                <a:solidFill>
                  <a:srgbClr val="004AAD"/>
                </a:solidFill>
                <a:latin typeface="Helios Bold"/>
                <a:ea typeface="Helios Bold"/>
                <a:cs typeface="Helios Bold"/>
                <a:sym typeface="Helios Bold"/>
              </a:rPr>
              <a:t>STEP 3: Fill any missing values using forward fill</a:t>
            </a:r>
          </a:p>
          <a:p>
            <a:pPr algn="ctr">
              <a:lnSpc>
                <a:spcPts val="2621"/>
              </a:lnSpc>
            </a:pPr>
            <a:r>
              <a:rPr lang="en-US" sz="1872">
                <a:solidFill>
                  <a:srgbClr val="004AAD"/>
                </a:solidFill>
                <a:latin typeface="Helios"/>
                <a:ea typeface="Helios"/>
                <a:cs typeface="Helios"/>
                <a:sym typeface="Helios"/>
              </a:rPr>
              <a:t>There were no missing values in the dataset, so this step was not needed.</a:t>
            </a:r>
          </a:p>
          <a:p>
            <a:pPr algn="ctr">
              <a:lnSpc>
                <a:spcPts val="2621"/>
              </a:lnSpc>
            </a:pPr>
          </a:p>
          <a:p>
            <a:pPr algn="ctr">
              <a:lnSpc>
                <a:spcPts val="2621"/>
              </a:lnSpc>
            </a:pPr>
            <a:r>
              <a:rPr lang="en-US" sz="1872" b="true">
                <a:solidFill>
                  <a:srgbClr val="004AAD"/>
                </a:solidFill>
                <a:latin typeface="Helios Bold"/>
                <a:ea typeface="Helios Bold"/>
                <a:cs typeface="Helios Bold"/>
                <a:sym typeface="Helios Bold"/>
              </a:rPr>
              <a:t>FINAL STEP :Output Data </a:t>
            </a:r>
          </a:p>
          <a:p>
            <a:pPr algn="ctr">
              <a:lnSpc>
                <a:spcPts val="2621"/>
              </a:lnSpc>
            </a:pPr>
            <a:r>
              <a:rPr lang="en-US" sz="1872">
                <a:solidFill>
                  <a:srgbClr val="004AAD"/>
                </a:solidFill>
                <a:latin typeface="Helios"/>
                <a:ea typeface="Helios"/>
                <a:cs typeface="Helios"/>
                <a:sym typeface="Helios"/>
              </a:rPr>
              <a:t>Cleaned datasets are saved into the pre_processed_datasets folder, ready for merging.</a:t>
            </a:r>
          </a:p>
          <a:p>
            <a:pPr algn="ctr">
              <a:lnSpc>
                <a:spcPts val="2621"/>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1327" y="4279464"/>
            <a:ext cx="16385346" cy="5555569"/>
          </a:xfrm>
          <a:custGeom>
            <a:avLst/>
            <a:gdLst/>
            <a:ahLst/>
            <a:cxnLst/>
            <a:rect r="r" b="b" t="t" l="l"/>
            <a:pathLst>
              <a:path h="5555569" w="16385346">
                <a:moveTo>
                  <a:pt x="0" y="0"/>
                </a:moveTo>
                <a:lnTo>
                  <a:pt x="16385346" y="0"/>
                </a:lnTo>
                <a:lnTo>
                  <a:pt x="16385346" y="5555569"/>
                </a:lnTo>
                <a:lnTo>
                  <a:pt x="0" y="5555569"/>
                </a:lnTo>
                <a:lnTo>
                  <a:pt x="0" y="0"/>
                </a:lnTo>
                <a:close/>
              </a:path>
            </a:pathLst>
          </a:custGeom>
          <a:blipFill>
            <a:blip r:embed="rId2"/>
            <a:stretch>
              <a:fillRect l="0" t="-9093" r="0" b="-1138"/>
            </a:stretch>
          </a:blipFill>
        </p:spPr>
      </p:sp>
      <p:sp>
        <p:nvSpPr>
          <p:cNvPr name="TextBox 3" id="3"/>
          <p:cNvSpPr txBox="true"/>
          <p:nvPr/>
        </p:nvSpPr>
        <p:spPr>
          <a:xfrm rot="0">
            <a:off x="6281309" y="81913"/>
            <a:ext cx="5424845" cy="946787"/>
          </a:xfrm>
          <a:prstGeom prst="rect">
            <a:avLst/>
          </a:prstGeom>
        </p:spPr>
        <p:txBody>
          <a:bodyPr anchor="t" rtlCol="false" tIns="0" lIns="0" bIns="0" rIns="0">
            <a:spAutoFit/>
          </a:bodyPr>
          <a:lstStyle/>
          <a:p>
            <a:pPr algn="ctr">
              <a:lnSpc>
                <a:spcPts val="7559"/>
              </a:lnSpc>
              <a:spcBef>
                <a:spcPct val="0"/>
              </a:spcBef>
            </a:pPr>
            <a:r>
              <a:rPr lang="en-US" b="true" sz="5399">
                <a:solidFill>
                  <a:srgbClr val="7ED957"/>
                </a:solidFill>
                <a:latin typeface="Helios Bold"/>
                <a:ea typeface="Helios Bold"/>
                <a:cs typeface="Helios Bold"/>
                <a:sym typeface="Helios Bold"/>
              </a:rPr>
              <a:t>DATA MERGING</a:t>
            </a:r>
          </a:p>
        </p:txBody>
      </p:sp>
      <p:sp>
        <p:nvSpPr>
          <p:cNvPr name="TextBox 4" id="4"/>
          <p:cNvSpPr txBox="true"/>
          <p:nvPr/>
        </p:nvSpPr>
        <p:spPr>
          <a:xfrm rot="0">
            <a:off x="663686" y="1650470"/>
            <a:ext cx="16660090" cy="1426845"/>
          </a:xfrm>
          <a:prstGeom prst="rect">
            <a:avLst/>
          </a:prstGeom>
        </p:spPr>
        <p:txBody>
          <a:bodyPr anchor="t" rtlCol="false" tIns="0" lIns="0" bIns="0" rIns="0">
            <a:spAutoFit/>
          </a:bodyPr>
          <a:lstStyle/>
          <a:p>
            <a:pPr algn="ctr">
              <a:lnSpc>
                <a:spcPts val="3779"/>
              </a:lnSpc>
            </a:pPr>
            <a:r>
              <a:rPr lang="en-US" sz="2699">
                <a:solidFill>
                  <a:srgbClr val="042359"/>
                </a:solidFill>
                <a:latin typeface="Helios"/>
                <a:ea typeface="Helios"/>
                <a:cs typeface="Helios"/>
                <a:sym typeface="Helios"/>
              </a:rPr>
              <a:t>The process involves loading preprocessed datasets from the pre_processed_datasets folder, merging them based on the common column Day Index, and saving the final merged dataset to the master_dataset folder.</a:t>
            </a:r>
          </a:p>
          <a:p>
            <a:pPr algn="ctr">
              <a:lnSpc>
                <a:spcPts val="377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DAGaX4PcMqU</dc:identifier>
  <dcterms:modified xsi:type="dcterms:W3CDTF">2011-08-01T06:04:30Z</dcterms:modified>
  <cp:revision>1</cp:revision>
  <dc:title>FutureCart personal</dc:title>
</cp:coreProperties>
</file>