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G Jory" charset="1" panose="02000000000000000000"/>
      <p:regular r:id="rId22"/>
    </p:embeddedFont>
    <p:embeddedFont>
      <p:font typeface="League Spartan" charset="1" panose="00000800000000000000"/>
      <p:regular r:id="rId23"/>
    </p:embeddedFont>
    <p:embeddedFont>
      <p:font typeface="Montserrat Classic Bold" charset="1" panose="00000800000000000000"/>
      <p:regular r:id="rId24"/>
    </p:embeddedFont>
    <p:embeddedFont>
      <p:font typeface="Montserrat Classic"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589181" y="6165990"/>
            <a:ext cx="5109638"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 Shriya R</a:t>
            </a:r>
          </a:p>
        </p:txBody>
      </p:sp>
      <p:sp>
        <p:nvSpPr>
          <p:cNvPr name="TextBox 7" id="7"/>
          <p:cNvSpPr txBox="true"/>
          <p:nvPr/>
        </p:nvSpPr>
        <p:spPr>
          <a:xfrm rot="0">
            <a:off x="6589181" y="1019175"/>
            <a:ext cx="5109638" cy="480465"/>
          </a:xfrm>
          <a:prstGeom prst="rect">
            <a:avLst/>
          </a:prstGeom>
        </p:spPr>
        <p:txBody>
          <a:bodyPr anchor="t" rtlCol="false" tIns="0" lIns="0" bIns="0" rIns="0">
            <a:spAutoFit/>
          </a:bodyPr>
          <a:lstStyle/>
          <a:p>
            <a:pPr algn="ctr" marL="0" indent="0" lvl="0">
              <a:lnSpc>
                <a:spcPts val="3726"/>
              </a:lnSpc>
              <a:spcBef>
                <a:spcPct val="0"/>
              </a:spcBef>
            </a:pPr>
            <a:r>
              <a:rPr lang="en-US" sz="3105" strike="noStrike" u="none">
                <a:solidFill>
                  <a:srgbClr val="000000"/>
                </a:solidFill>
                <a:latin typeface="DG Jory"/>
                <a:ea typeface="DG Jory"/>
                <a:cs typeface="DG Jory"/>
                <a:sym typeface="DG Jory"/>
              </a:rPr>
              <a:t>Studio Shodwe</a:t>
            </a:r>
          </a:p>
        </p:txBody>
      </p:sp>
      <p:sp>
        <p:nvSpPr>
          <p:cNvPr name="TextBox 8" id="8"/>
          <p:cNvSpPr txBox="true"/>
          <p:nvPr/>
        </p:nvSpPr>
        <p:spPr>
          <a:xfrm rot="0">
            <a:off x="2830157" y="3621144"/>
            <a:ext cx="12131178" cy="2085975"/>
          </a:xfrm>
          <a:prstGeom prst="rect">
            <a:avLst/>
          </a:prstGeom>
        </p:spPr>
        <p:txBody>
          <a:bodyPr anchor="t" rtlCol="false" tIns="0" lIns="0" bIns="0" rIns="0">
            <a:spAutoFit/>
          </a:bodyPr>
          <a:lstStyle/>
          <a:p>
            <a:pPr algn="ctr">
              <a:lnSpc>
                <a:spcPts val="8213"/>
              </a:lnSpc>
            </a:pPr>
            <a:r>
              <a:rPr lang="en-US" sz="6844">
                <a:solidFill>
                  <a:srgbClr val="000000"/>
                </a:solidFill>
                <a:latin typeface="League Spartan"/>
                <a:ea typeface="League Spartan"/>
                <a:cs typeface="League Spartan"/>
                <a:sym typeface="League Spartan"/>
              </a:rPr>
              <a:t>FUTURECART-AI DRIVEN DEMAND PREDICTION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38461"/>
            <a:ext cx="18288000" cy="8053780"/>
            <a:chOff x="0" y="0"/>
            <a:chExt cx="4816593" cy="2121160"/>
          </a:xfrm>
        </p:grpSpPr>
        <p:sp>
          <p:nvSpPr>
            <p:cNvPr name="Freeform 3" id="3"/>
            <p:cNvSpPr/>
            <p:nvPr/>
          </p:nvSpPr>
          <p:spPr>
            <a:xfrm flipH="false" flipV="false" rot="0">
              <a:off x="0" y="0"/>
              <a:ext cx="4816592" cy="2121160"/>
            </a:xfrm>
            <a:custGeom>
              <a:avLst/>
              <a:gdLst/>
              <a:ahLst/>
              <a:cxnLst/>
              <a:rect r="r" b="b" t="t" l="l"/>
              <a:pathLst>
                <a:path h="2121160" w="4816592">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4816593" cy="215926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297687" y="-214841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6105476" y="142039"/>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105476" y="297057"/>
            <a:ext cx="5994124" cy="1773322"/>
            <a:chOff x="0" y="0"/>
            <a:chExt cx="2747400" cy="812800"/>
          </a:xfrm>
        </p:grpSpPr>
        <p:sp>
          <p:nvSpPr>
            <p:cNvPr name="Freeform 13" id="13"/>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4" id="14"/>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4595247" y="3931372"/>
            <a:ext cx="9097506" cy="5780337"/>
          </a:xfrm>
          <a:custGeom>
            <a:avLst/>
            <a:gdLst/>
            <a:ahLst/>
            <a:cxnLst/>
            <a:rect r="r" b="b" t="t" l="l"/>
            <a:pathLst>
              <a:path h="5780337" w="9097506">
                <a:moveTo>
                  <a:pt x="0" y="0"/>
                </a:moveTo>
                <a:lnTo>
                  <a:pt x="9097506" y="0"/>
                </a:lnTo>
                <a:lnTo>
                  <a:pt x="9097506" y="5780337"/>
                </a:lnTo>
                <a:lnTo>
                  <a:pt x="0" y="5780337"/>
                </a:lnTo>
                <a:lnTo>
                  <a:pt x="0" y="0"/>
                </a:lnTo>
                <a:close/>
              </a:path>
            </a:pathLst>
          </a:custGeom>
          <a:blipFill>
            <a:blip r:embed="rId4"/>
            <a:stretch>
              <a:fillRect l="-1221" t="-1078" r="0" b="-1078"/>
            </a:stretch>
          </a:blipFill>
        </p:spPr>
      </p:sp>
      <p:sp>
        <p:nvSpPr>
          <p:cNvPr name="TextBox 16" id="16"/>
          <p:cNvSpPr txBox="true"/>
          <p:nvPr/>
        </p:nvSpPr>
        <p:spPr>
          <a:xfrm rot="0">
            <a:off x="2699956" y="2137054"/>
            <a:ext cx="14006252"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MULTIVARIATE  REGRESSION MODEL</a:t>
            </a:r>
          </a:p>
        </p:txBody>
      </p:sp>
      <p:sp>
        <p:nvSpPr>
          <p:cNvPr name="TextBox 17" id="17"/>
          <p:cNvSpPr txBox="true"/>
          <p:nvPr/>
        </p:nvSpPr>
        <p:spPr>
          <a:xfrm rot="0">
            <a:off x="3582602" y="3052790"/>
            <a:ext cx="11122796" cy="878582"/>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Multivariate regression uses multiple predictor variables to forecast the target variable, capturing complex relationships in the data.</a:t>
            </a:r>
          </a:p>
        </p:txBody>
      </p:sp>
      <p:sp>
        <p:nvSpPr>
          <p:cNvPr name="TextBox 18" id="18"/>
          <p:cNvSpPr txBox="true"/>
          <p:nvPr/>
        </p:nvSpPr>
        <p:spPr>
          <a:xfrm rot="0">
            <a:off x="6486578" y="55058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90958" y="4786353"/>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941276" y="-2078633"/>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01704" y="6954867"/>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5047763"/>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42039"/>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021566" y="0"/>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aphicFrame>
        <p:nvGraphicFramePr>
          <p:cNvPr name="Table 12" id="12"/>
          <p:cNvGraphicFramePr>
            <a:graphicFrameLocks noGrp="true"/>
          </p:cNvGraphicFramePr>
          <p:nvPr/>
        </p:nvGraphicFramePr>
        <p:xfrm>
          <a:off x="1769176" y="1616503"/>
          <a:ext cx="14532528" cy="8850709"/>
        </p:xfrm>
        <a:graphic>
          <a:graphicData uri="http://schemas.openxmlformats.org/drawingml/2006/table">
            <a:tbl>
              <a:tblPr/>
              <a:tblGrid>
                <a:gridCol w="2715820"/>
                <a:gridCol w="1957947"/>
                <a:gridCol w="1957947"/>
                <a:gridCol w="1957947"/>
                <a:gridCol w="1957947"/>
                <a:gridCol w="1957947"/>
                <a:gridCol w="2026974"/>
              </a:tblGrid>
              <a:tr h="1397389">
                <a:tc>
                  <a:txBody>
                    <a:bodyPr anchor="t" rtlCol="false"/>
                    <a:lstStyle/>
                    <a:p>
                      <a:pPr algn="ctr">
                        <a:lnSpc>
                          <a:spcPts val="3919"/>
                        </a:lnSpc>
                        <a:defRPr/>
                      </a:pPr>
                      <a:r>
                        <a:rPr lang="en-US" sz="2799" b="true">
                          <a:solidFill>
                            <a:srgbClr val="FFFFFF"/>
                          </a:solidFill>
                          <a:latin typeface="Montserrat Classic Bold"/>
                          <a:ea typeface="Montserrat Classic Bold"/>
                          <a:cs typeface="Montserrat Classic Bold"/>
                          <a:sym typeface="Montserrat Classic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Montserrat Classic Bold"/>
                          <a:ea typeface="Montserrat Classic Bold"/>
                          <a:cs typeface="Montserrat Classic Bold"/>
                          <a:sym typeface="Montserrat Classic Bold"/>
                        </a:rPr>
                        <a:t>MAE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Montserrat Classic Bold"/>
                          <a:ea typeface="Montserrat Classic Bold"/>
                          <a:cs typeface="Montserrat Classic Bold"/>
                          <a:sym typeface="Montserrat Classic Bold"/>
                        </a:rPr>
                        <a:t>RMSE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919"/>
                        </a:lnSpc>
                        <a:defRPr/>
                      </a:pPr>
                      <a:r>
                        <a:rPr lang="en-US" sz="2799" b="true">
                          <a:solidFill>
                            <a:srgbClr val="FFFFFF"/>
                          </a:solidFill>
                          <a:latin typeface="Montserrat Classic Bold"/>
                          <a:ea typeface="Montserrat Classic Bold"/>
                          <a:cs typeface="Montserrat Classic Bold"/>
                          <a:sym typeface="Montserrat Classic Bold"/>
                        </a:rPr>
                        <a:t>MAPE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499"/>
                        </a:lnSpc>
                        <a:defRPr/>
                      </a:pPr>
                      <a:r>
                        <a:rPr lang="en-US" sz="2499" b="true">
                          <a:solidFill>
                            <a:srgbClr val="FFFFFF"/>
                          </a:solidFill>
                          <a:latin typeface="Montserrat Classic Bold"/>
                          <a:ea typeface="Montserrat Classic Bold"/>
                          <a:cs typeface="Montserrat Classic Bold"/>
                          <a:sym typeface="Montserrat Classic Bold"/>
                        </a:rPr>
                        <a:t>TUNED_MAE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499"/>
                        </a:lnSpc>
                        <a:defRPr/>
                      </a:pPr>
                      <a:r>
                        <a:rPr lang="en-US" sz="2499" b="true">
                          <a:solidFill>
                            <a:srgbClr val="FFFFFF"/>
                          </a:solidFill>
                          <a:latin typeface="Montserrat Classic Bold"/>
                          <a:ea typeface="Montserrat Classic Bold"/>
                          <a:cs typeface="Montserrat Classic Bold"/>
                          <a:sym typeface="Montserrat Classic Bold"/>
                        </a:rPr>
                        <a:t>TUNED_RMSE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3499"/>
                        </a:lnSpc>
                        <a:defRPr/>
                      </a:pPr>
                      <a:r>
                        <a:rPr lang="en-US" sz="2499" b="true">
                          <a:solidFill>
                            <a:srgbClr val="FFFFFF"/>
                          </a:solidFill>
                          <a:latin typeface="Montserrat Classic Bold"/>
                          <a:ea typeface="Montserrat Classic Bold"/>
                          <a:cs typeface="Montserrat Classic Bold"/>
                          <a:sym typeface="Montserrat Classic Bold"/>
                        </a:rPr>
                        <a:t>TUNED_MAPE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157508">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Montserrat Classic"/>
                          <a:ea typeface="Montserrat Classic"/>
                          <a:cs typeface="Montserrat Classic"/>
                          <a:sym typeface="Montserrat Classic"/>
                        </a:rPr>
                        <a:t>3.952626 </a:t>
                      </a:r>
                      <a:endParaRPr lang="en-US" sz="1100"/>
                    </a:p>
                    <a:p>
                      <a:pPr algn="ctr">
                        <a:lnSpc>
                          <a:spcPts val="18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4.783002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33.605156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3.931377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4.848877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26.665430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86987">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Montserrat Classic"/>
                          <a:ea typeface="Montserrat Classic"/>
                          <a:cs typeface="Montserrat Classic"/>
                          <a:sym typeface="Montserrat Classic"/>
                        </a:rPr>
                        <a:t>3.938863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4.764123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33.467269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3.805289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4.625463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32.363548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6618">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ARIMA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Montserrat Classic"/>
                          <a:ea typeface="Montserrat Classic"/>
                          <a:cs typeface="Montserrat Classic"/>
                          <a:sym typeface="Montserrat Classic"/>
                        </a:rPr>
                        <a:t>3.807693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r">
                        <a:lnSpc>
                          <a:spcPts val="3639"/>
                        </a:lnSpc>
                        <a:defRPr/>
                      </a:pPr>
                      <a:r>
                        <a:rPr lang="en-US" sz="2599">
                          <a:solidFill>
                            <a:srgbClr val="000000"/>
                          </a:solidFill>
                          <a:latin typeface="Montserrat Classic"/>
                          <a:ea typeface="Montserrat Classic"/>
                          <a:cs typeface="Montserrat Classic"/>
                          <a:sym typeface="Montserrat Classic"/>
                        </a:rPr>
                        <a:t>4.568685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32.168950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2.932875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3.663323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ontserrat Classic"/>
                          <a:ea typeface="Montserrat Classic"/>
                          <a:cs typeface="Montserrat Classic"/>
                          <a:sym typeface="Montserrat Classic"/>
                        </a:rPr>
                        <a:t>21.922006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86522">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SARIMA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3.187208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3.817396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22.114717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3.060982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3.750384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21.529867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46332">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ARIMAX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Montserrat Classic"/>
                          <a:ea typeface="Montserrat Classic"/>
                          <a:cs typeface="Montserrat Classic"/>
                          <a:sym typeface="Montserrat Classic"/>
                        </a:rPr>
                        <a:t>3.825958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640"/>
                        </a:lnSpc>
                        <a:defRPr/>
                      </a:pPr>
                      <a:r>
                        <a:rPr lang="en-US" sz="2600">
                          <a:solidFill>
                            <a:srgbClr val="000000"/>
                          </a:solidFill>
                          <a:latin typeface="Montserrat Classic"/>
                          <a:ea typeface="Montserrat Classic"/>
                          <a:cs typeface="Montserrat Classic"/>
                          <a:sym typeface="Montserrat Classic"/>
                        </a:rPr>
                        <a:t>4.490265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24.563292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3.773958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4.420673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24.347771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6618">
                <a:tc>
                  <a:txBody>
                    <a:bodyPr anchor="t" rtlCol="false"/>
                    <a:lstStyle/>
                    <a:p>
                      <a:pPr algn="ctr">
                        <a:lnSpc>
                          <a:spcPts val="3919"/>
                        </a:lnSpc>
                        <a:defRPr/>
                      </a:pPr>
                      <a:r>
                        <a:rPr lang="en-US" sz="2799">
                          <a:solidFill>
                            <a:srgbClr val="000000"/>
                          </a:solidFill>
                          <a:latin typeface="Montserrat Classic"/>
                          <a:ea typeface="Montserrat Classic"/>
                          <a:cs typeface="Montserrat Classic"/>
                          <a:sym typeface="Montserrat Classic"/>
                        </a:rPr>
                        <a:t>SARIMAX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4.027269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4.711011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Montserrat Classic"/>
                          <a:ea typeface="Montserrat Classic"/>
                          <a:cs typeface="Montserrat Classic"/>
                          <a:sym typeface="Montserrat Classic"/>
                        </a:rPr>
                        <a:t>26.110511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3.617950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4.182050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23.587711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2736">
                <a:tc>
                  <a:txBody>
                    <a:bodyPr anchor="t" rtlCol="false"/>
                    <a:lstStyle/>
                    <a:p>
                      <a:pPr algn="ctr">
                        <a:lnSpc>
                          <a:spcPts val="3220"/>
                        </a:lnSpc>
                        <a:defRPr/>
                      </a:pPr>
                      <a:r>
                        <a:rPr lang="en-US" sz="2300">
                          <a:solidFill>
                            <a:srgbClr val="000000"/>
                          </a:solidFill>
                          <a:latin typeface="Montserrat Classic"/>
                          <a:ea typeface="Montserrat Classic"/>
                          <a:cs typeface="Montserrat Classic"/>
                          <a:sym typeface="Montserrat Classic"/>
                        </a:rPr>
                        <a:t>MULTIVARIATE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3.157348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Montserrat Classic"/>
                          <a:ea typeface="Montserrat Classic"/>
                          <a:cs typeface="Montserrat Classic"/>
                          <a:sym typeface="Montserrat Classic"/>
                        </a:rPr>
                        <a:t>3.880215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22.899871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3.248266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500"/>
                        </a:lnSpc>
                        <a:defRPr/>
                      </a:pPr>
                      <a:r>
                        <a:rPr lang="en-US" sz="2500">
                          <a:solidFill>
                            <a:srgbClr val="000000"/>
                          </a:solidFill>
                          <a:latin typeface="Montserrat Classic"/>
                          <a:ea typeface="Montserrat Classic"/>
                          <a:cs typeface="Montserrat Classic"/>
                          <a:sym typeface="Montserrat Classic"/>
                        </a:rPr>
                        <a:t>3.958841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a:solidFill>
                            <a:srgbClr val="000000"/>
                          </a:solidFill>
                          <a:latin typeface="Montserrat Classic"/>
                          <a:ea typeface="Montserrat Classic"/>
                          <a:cs typeface="Montserrat Classic"/>
                          <a:sym typeface="Montserrat Classic"/>
                        </a:rPr>
                        <a:t>25.533284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6021566" y="596275"/>
            <a:ext cx="6027748" cy="657225"/>
          </a:xfrm>
          <a:prstGeom prst="rect">
            <a:avLst/>
          </a:prstGeom>
        </p:spPr>
        <p:txBody>
          <a:bodyPr anchor="t" rtlCol="false" tIns="0" lIns="0" bIns="0" rIns="0">
            <a:spAutoFit/>
          </a:bodyPr>
          <a:lstStyle/>
          <a:p>
            <a:pPr algn="ctr">
              <a:lnSpc>
                <a:spcPts val="5197"/>
              </a:lnSpc>
            </a:pPr>
            <a:r>
              <a:rPr lang="en-US" sz="4330">
                <a:solidFill>
                  <a:srgbClr val="000000"/>
                </a:solidFill>
                <a:latin typeface="League Spartan"/>
                <a:ea typeface="League Spartan"/>
                <a:cs typeface="League Spartan"/>
                <a:sym typeface="League Spartan"/>
              </a:rPr>
              <a:t>MODEL EVALUATION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1028700" y="3098913"/>
            <a:ext cx="14617835" cy="6061889"/>
          </a:xfrm>
          <a:prstGeom prst="rect">
            <a:avLst/>
          </a:prstGeom>
        </p:spPr>
        <p:txBody>
          <a:bodyPr anchor="t" rtlCol="false" tIns="0" lIns="0" bIns="0" rIns="0">
            <a:spAutoFit/>
          </a:bodyPr>
          <a:lstStyle/>
          <a:p>
            <a:pPr algn="l" marL="741557" indent="-370778" lvl="1">
              <a:lnSpc>
                <a:spcPts val="4808"/>
              </a:lnSpc>
              <a:buFont typeface="Arial"/>
              <a:buChar char="•"/>
            </a:pPr>
            <a:r>
              <a:rPr lang="en-US" sz="3434">
                <a:solidFill>
                  <a:srgbClr val="000000"/>
                </a:solidFill>
                <a:latin typeface="DG Jory"/>
                <a:ea typeface="DG Jory"/>
                <a:cs typeface="DG Jory"/>
                <a:sym typeface="DG Jory"/>
              </a:rPr>
              <a:t>Handles Exogenous Variables: Includes external factors (e.g., promotions, holidays) to improve forecast accuracy. </a:t>
            </a:r>
          </a:p>
          <a:p>
            <a:pPr algn="l" marL="741557" indent="-370778" lvl="1">
              <a:lnSpc>
                <a:spcPts val="4808"/>
              </a:lnSpc>
              <a:buFont typeface="Arial"/>
              <a:buChar char="•"/>
            </a:pPr>
            <a:r>
              <a:rPr lang="en-US" sz="3434">
                <a:solidFill>
                  <a:srgbClr val="000000"/>
                </a:solidFill>
                <a:latin typeface="DG Jory"/>
                <a:ea typeface="DG Jory"/>
                <a:cs typeface="DG Jory"/>
                <a:sym typeface="DG Jory"/>
              </a:rPr>
              <a:t>Seasonal and Non-Seasonal Modeling: Captures both seasonal and trend components, offering flexibility in modeling.</a:t>
            </a:r>
          </a:p>
          <a:p>
            <a:pPr algn="l" marL="741557" indent="-370778" lvl="1">
              <a:lnSpc>
                <a:spcPts val="4808"/>
              </a:lnSpc>
              <a:buFont typeface="Arial"/>
              <a:buChar char="•"/>
            </a:pPr>
            <a:r>
              <a:rPr lang="en-US" sz="3434">
                <a:solidFill>
                  <a:srgbClr val="000000"/>
                </a:solidFill>
                <a:latin typeface="DG Jory"/>
                <a:ea typeface="DG Jory"/>
                <a:cs typeface="DG Jory"/>
                <a:sym typeface="DG Jory"/>
              </a:rPr>
              <a:t>Improved Forecasting: Provides more accurate predictions by accounting for external influences and seasonality.</a:t>
            </a:r>
          </a:p>
          <a:p>
            <a:pPr algn="l" marL="741557" indent="-370778" lvl="1">
              <a:lnSpc>
                <a:spcPts val="4808"/>
              </a:lnSpc>
              <a:buFont typeface="Arial"/>
              <a:buChar char="•"/>
            </a:pPr>
            <a:r>
              <a:rPr lang="en-US" sz="3434">
                <a:solidFill>
                  <a:srgbClr val="000000"/>
                </a:solidFill>
                <a:latin typeface="DG Jory"/>
                <a:ea typeface="DG Jory"/>
                <a:cs typeface="DG Jory"/>
                <a:sym typeface="DG Jory"/>
              </a:rPr>
              <a:t>Reduced Residuals: Produces residuals with no patterns, indicating good model fit.</a:t>
            </a:r>
          </a:p>
          <a:p>
            <a:pPr algn="l" marL="741557" indent="-370778" lvl="1">
              <a:lnSpc>
                <a:spcPts val="4808"/>
              </a:lnSpc>
              <a:buFont typeface="Arial"/>
              <a:buChar char="•"/>
            </a:pPr>
            <a:r>
              <a:rPr lang="en-US" sz="3434">
                <a:solidFill>
                  <a:srgbClr val="000000"/>
                </a:solidFill>
                <a:latin typeface="DG Jory"/>
                <a:ea typeface="DG Jory"/>
                <a:cs typeface="DG Jory"/>
                <a:sym typeface="DG Jory"/>
              </a:rPr>
              <a:t>Versatile for Complex Data: Effective for data with multiple seasonalities or complex trends, ensuring reliable forecasts</a:t>
            </a:r>
          </a:p>
        </p:txBody>
      </p:sp>
      <p:grpSp>
        <p:nvGrpSpPr>
          <p:cNvPr name="Group 7" id="7"/>
          <p:cNvGrpSpPr/>
          <p:nvPr/>
        </p:nvGrpSpPr>
        <p:grpSpPr>
          <a:xfrm rot="0">
            <a:off x="1028700" y="1028700"/>
            <a:ext cx="10986990" cy="1773322"/>
            <a:chOff x="0" y="0"/>
            <a:chExt cx="5035874" cy="812800"/>
          </a:xfrm>
        </p:grpSpPr>
        <p:sp>
          <p:nvSpPr>
            <p:cNvPr name="Freeform 8" id="8"/>
            <p:cNvSpPr/>
            <p:nvPr/>
          </p:nvSpPr>
          <p:spPr>
            <a:xfrm flipH="false" flipV="false" rot="0">
              <a:off x="0" y="0"/>
              <a:ext cx="5035874" cy="812800"/>
            </a:xfrm>
            <a:custGeom>
              <a:avLst/>
              <a:gdLst/>
              <a:ahLst/>
              <a:cxnLst/>
              <a:rect r="r" b="b" t="t" l="l"/>
              <a:pathLst>
                <a:path h="812800" w="5035874">
                  <a:moveTo>
                    <a:pt x="5035874" y="0"/>
                  </a:moveTo>
                  <a:lnTo>
                    <a:pt x="0" y="0"/>
                  </a:lnTo>
                  <a:lnTo>
                    <a:pt x="0" y="624840"/>
                  </a:lnTo>
                  <a:lnTo>
                    <a:pt x="157480" y="624840"/>
                  </a:lnTo>
                  <a:lnTo>
                    <a:pt x="157480" y="812800"/>
                  </a:lnTo>
                  <a:lnTo>
                    <a:pt x="463550" y="624840"/>
                  </a:lnTo>
                  <a:lnTo>
                    <a:pt x="5035874" y="624840"/>
                  </a:lnTo>
                  <a:lnTo>
                    <a:pt x="5035874" y="0"/>
                  </a:lnTo>
                  <a:close/>
                </a:path>
              </a:pathLst>
            </a:custGeom>
            <a:solidFill>
              <a:srgbClr val="9BDAE9"/>
            </a:solidFill>
            <a:ln cap="sq">
              <a:noFill/>
              <a:prstDash val="solid"/>
              <a:miter/>
            </a:ln>
          </p:spPr>
        </p:sp>
        <p:sp>
          <p:nvSpPr>
            <p:cNvPr name="TextBox 9" id="9"/>
            <p:cNvSpPr txBox="true"/>
            <p:nvPr/>
          </p:nvSpPr>
          <p:spPr>
            <a:xfrm>
              <a:off x="0" y="-38100"/>
              <a:ext cx="5035874"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28700" y="1183718"/>
            <a:ext cx="10986990" cy="1773322"/>
            <a:chOff x="0" y="0"/>
            <a:chExt cx="5035874" cy="812800"/>
          </a:xfrm>
        </p:grpSpPr>
        <p:sp>
          <p:nvSpPr>
            <p:cNvPr name="Freeform 11" id="11"/>
            <p:cNvSpPr/>
            <p:nvPr/>
          </p:nvSpPr>
          <p:spPr>
            <a:xfrm flipH="false" flipV="false" rot="0">
              <a:off x="0" y="0"/>
              <a:ext cx="5035874" cy="812800"/>
            </a:xfrm>
            <a:custGeom>
              <a:avLst/>
              <a:gdLst/>
              <a:ahLst/>
              <a:cxnLst/>
              <a:rect r="r" b="b" t="t" l="l"/>
              <a:pathLst>
                <a:path h="812800" w="5035874">
                  <a:moveTo>
                    <a:pt x="5035874" y="0"/>
                  </a:moveTo>
                  <a:lnTo>
                    <a:pt x="0" y="0"/>
                  </a:lnTo>
                  <a:lnTo>
                    <a:pt x="0" y="624840"/>
                  </a:lnTo>
                  <a:lnTo>
                    <a:pt x="157480" y="624840"/>
                  </a:lnTo>
                  <a:lnTo>
                    <a:pt x="157480" y="812800"/>
                  </a:lnTo>
                  <a:lnTo>
                    <a:pt x="463550" y="624840"/>
                  </a:lnTo>
                  <a:lnTo>
                    <a:pt x="5035874" y="624840"/>
                  </a:lnTo>
                  <a:lnTo>
                    <a:pt x="5035874"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5035874" cy="669925"/>
            </a:xfrm>
            <a:prstGeom prst="rect">
              <a:avLst/>
            </a:prstGeom>
          </p:spPr>
          <p:txBody>
            <a:bodyPr anchor="ctr" rtlCol="false" tIns="50800" lIns="50800" bIns="50800" rIns="50800"/>
            <a:lstStyle/>
            <a:p>
              <a:pPr algn="ctr">
                <a:lnSpc>
                  <a:spcPts val="3359"/>
                </a:lnSpc>
              </a:pPr>
              <a:r>
                <a:rPr lang="en-US" b="true" sz="2399">
                  <a:solidFill>
                    <a:srgbClr val="000000"/>
                  </a:solidFill>
                  <a:latin typeface="Montserrat Classic Bold"/>
                  <a:ea typeface="Montserrat Classic Bold"/>
                  <a:cs typeface="Montserrat Classic Bold"/>
                  <a:sym typeface="Montserrat Classic Bold"/>
                </a:rPr>
                <a:t>Reasons for chosing SARIMAX Model for forecasting</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38461"/>
            <a:ext cx="18288000" cy="8053780"/>
            <a:chOff x="0" y="0"/>
            <a:chExt cx="4816593" cy="2121160"/>
          </a:xfrm>
        </p:grpSpPr>
        <p:sp>
          <p:nvSpPr>
            <p:cNvPr name="Freeform 3" id="3"/>
            <p:cNvSpPr/>
            <p:nvPr/>
          </p:nvSpPr>
          <p:spPr>
            <a:xfrm flipH="false" flipV="false" rot="0">
              <a:off x="0" y="0"/>
              <a:ext cx="4816592" cy="2121160"/>
            </a:xfrm>
            <a:custGeom>
              <a:avLst/>
              <a:gdLst/>
              <a:ahLst/>
              <a:cxnLst/>
              <a:rect r="r" b="b" t="t" l="l"/>
              <a:pathLst>
                <a:path h="2121160" w="4816592">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4816593" cy="215926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297687" y="-214841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4299871" y="142039"/>
            <a:ext cx="9855494" cy="1773322"/>
            <a:chOff x="0" y="0"/>
            <a:chExt cx="4517254" cy="812800"/>
          </a:xfrm>
        </p:grpSpPr>
        <p:sp>
          <p:nvSpPr>
            <p:cNvPr name="Freeform 10" id="10"/>
            <p:cNvSpPr/>
            <p:nvPr/>
          </p:nvSpPr>
          <p:spPr>
            <a:xfrm flipH="false" flipV="false" rot="0">
              <a:off x="0" y="0"/>
              <a:ext cx="4517254" cy="812800"/>
            </a:xfrm>
            <a:custGeom>
              <a:avLst/>
              <a:gdLst/>
              <a:ahLst/>
              <a:cxnLst/>
              <a:rect r="r" b="b" t="t" l="l"/>
              <a:pathLst>
                <a:path h="812800" w="4517254">
                  <a:moveTo>
                    <a:pt x="4517254" y="0"/>
                  </a:moveTo>
                  <a:lnTo>
                    <a:pt x="0" y="0"/>
                  </a:lnTo>
                  <a:lnTo>
                    <a:pt x="0" y="624840"/>
                  </a:lnTo>
                  <a:lnTo>
                    <a:pt x="157480" y="624840"/>
                  </a:lnTo>
                  <a:lnTo>
                    <a:pt x="157480" y="812800"/>
                  </a:lnTo>
                  <a:lnTo>
                    <a:pt x="463550" y="624840"/>
                  </a:lnTo>
                  <a:lnTo>
                    <a:pt x="4517254" y="624840"/>
                  </a:lnTo>
                  <a:lnTo>
                    <a:pt x="4517254" y="0"/>
                  </a:lnTo>
                  <a:close/>
                </a:path>
              </a:pathLst>
            </a:custGeom>
            <a:solidFill>
              <a:srgbClr val="9BDAE9"/>
            </a:solidFill>
            <a:ln cap="sq">
              <a:noFill/>
              <a:prstDash val="solid"/>
              <a:miter/>
            </a:ln>
          </p:spPr>
        </p:sp>
        <p:sp>
          <p:nvSpPr>
            <p:cNvPr name="TextBox 11" id="11"/>
            <p:cNvSpPr txBox="true"/>
            <p:nvPr/>
          </p:nvSpPr>
          <p:spPr>
            <a:xfrm>
              <a:off x="0" y="-38100"/>
              <a:ext cx="4517254" cy="6604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132635" y="297057"/>
            <a:ext cx="10022730" cy="1773322"/>
            <a:chOff x="0" y="0"/>
            <a:chExt cx="4593906" cy="812800"/>
          </a:xfrm>
        </p:grpSpPr>
        <p:sp>
          <p:nvSpPr>
            <p:cNvPr name="Freeform 13" id="13"/>
            <p:cNvSpPr/>
            <p:nvPr/>
          </p:nvSpPr>
          <p:spPr>
            <a:xfrm flipH="false" flipV="false" rot="0">
              <a:off x="0" y="0"/>
              <a:ext cx="4593906" cy="812800"/>
            </a:xfrm>
            <a:custGeom>
              <a:avLst/>
              <a:gdLst/>
              <a:ahLst/>
              <a:cxnLst/>
              <a:rect r="r" b="b" t="t" l="l"/>
              <a:pathLst>
                <a:path h="812800" w="4593906">
                  <a:moveTo>
                    <a:pt x="4593906" y="0"/>
                  </a:moveTo>
                  <a:lnTo>
                    <a:pt x="0" y="0"/>
                  </a:lnTo>
                  <a:lnTo>
                    <a:pt x="0" y="624840"/>
                  </a:lnTo>
                  <a:lnTo>
                    <a:pt x="157480" y="624840"/>
                  </a:lnTo>
                  <a:lnTo>
                    <a:pt x="157480" y="812800"/>
                  </a:lnTo>
                  <a:lnTo>
                    <a:pt x="463550" y="624840"/>
                  </a:lnTo>
                  <a:lnTo>
                    <a:pt x="4593906" y="624840"/>
                  </a:lnTo>
                  <a:lnTo>
                    <a:pt x="4593906" y="0"/>
                  </a:lnTo>
                  <a:close/>
                </a:path>
              </a:pathLst>
            </a:custGeom>
            <a:solidFill>
              <a:srgbClr val="000000">
                <a:alpha val="0"/>
              </a:srgbClr>
            </a:solidFill>
            <a:ln w="66675" cap="sq">
              <a:solidFill>
                <a:srgbClr val="56C3D0"/>
              </a:solidFill>
              <a:prstDash val="solid"/>
              <a:miter/>
            </a:ln>
          </p:spPr>
        </p:sp>
        <p:sp>
          <p:nvSpPr>
            <p:cNvPr name="TextBox 14" id="14"/>
            <p:cNvSpPr txBox="true"/>
            <p:nvPr/>
          </p:nvSpPr>
          <p:spPr>
            <a:xfrm>
              <a:off x="0" y="-57150"/>
              <a:ext cx="4593906" cy="679450"/>
            </a:xfrm>
            <a:prstGeom prst="rect">
              <a:avLst/>
            </a:prstGeom>
          </p:spPr>
          <p:txBody>
            <a:bodyPr anchor="ctr" rtlCol="false" tIns="50800" lIns="50800" bIns="50800" rIns="50800"/>
            <a:lstStyle/>
            <a:p>
              <a:pPr algn="ctr">
                <a:lnSpc>
                  <a:spcPts val="3919"/>
                </a:lnSpc>
              </a:pPr>
              <a:r>
                <a:rPr lang="en-US" sz="2799">
                  <a:solidFill>
                    <a:srgbClr val="000000"/>
                  </a:solidFill>
                  <a:latin typeface="Montserrat Classic"/>
                  <a:ea typeface="Montserrat Classic"/>
                  <a:cs typeface="Montserrat Classic"/>
                  <a:sym typeface="Montserrat Classic"/>
                </a:rPr>
                <a:t>FUTURE FORECAST-MONTHLY  BASIS</a:t>
              </a:r>
            </a:p>
          </p:txBody>
        </p:sp>
      </p:grpSp>
      <p:sp>
        <p:nvSpPr>
          <p:cNvPr name="Freeform 15" id="15"/>
          <p:cNvSpPr/>
          <p:nvPr/>
        </p:nvSpPr>
        <p:spPr>
          <a:xfrm flipH="false" flipV="false" rot="0">
            <a:off x="3455763" y="2940069"/>
            <a:ext cx="11301259" cy="6179820"/>
          </a:xfrm>
          <a:custGeom>
            <a:avLst/>
            <a:gdLst/>
            <a:ahLst/>
            <a:cxnLst/>
            <a:rect r="r" b="b" t="t" l="l"/>
            <a:pathLst>
              <a:path h="6179820" w="11301259">
                <a:moveTo>
                  <a:pt x="0" y="0"/>
                </a:moveTo>
                <a:lnTo>
                  <a:pt x="11301259" y="0"/>
                </a:lnTo>
                <a:lnTo>
                  <a:pt x="11301259" y="6179820"/>
                </a:lnTo>
                <a:lnTo>
                  <a:pt x="0" y="6179820"/>
                </a:lnTo>
                <a:lnTo>
                  <a:pt x="0" y="0"/>
                </a:lnTo>
                <a:close/>
              </a:path>
            </a:pathLst>
          </a:custGeom>
          <a:blipFill>
            <a:blip r:embed="rId4"/>
            <a:stretch>
              <a:fillRect l="0" t="0" r="0" b="-123"/>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38461"/>
            <a:ext cx="18288000" cy="8053780"/>
            <a:chOff x="0" y="0"/>
            <a:chExt cx="4816593" cy="2121160"/>
          </a:xfrm>
        </p:grpSpPr>
        <p:sp>
          <p:nvSpPr>
            <p:cNvPr name="Freeform 3" id="3"/>
            <p:cNvSpPr/>
            <p:nvPr/>
          </p:nvSpPr>
          <p:spPr>
            <a:xfrm flipH="false" flipV="false" rot="0">
              <a:off x="0" y="0"/>
              <a:ext cx="4816592" cy="2121160"/>
            </a:xfrm>
            <a:custGeom>
              <a:avLst/>
              <a:gdLst/>
              <a:ahLst/>
              <a:cxnLst/>
              <a:rect r="r" b="b" t="t" l="l"/>
              <a:pathLst>
                <a:path h="2121160" w="4816592">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4816593" cy="215926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297687" y="-214841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4299871" y="142039"/>
            <a:ext cx="9855494" cy="1773322"/>
            <a:chOff x="0" y="0"/>
            <a:chExt cx="4517254" cy="812800"/>
          </a:xfrm>
        </p:grpSpPr>
        <p:sp>
          <p:nvSpPr>
            <p:cNvPr name="Freeform 10" id="10"/>
            <p:cNvSpPr/>
            <p:nvPr/>
          </p:nvSpPr>
          <p:spPr>
            <a:xfrm flipH="false" flipV="false" rot="0">
              <a:off x="0" y="0"/>
              <a:ext cx="4517254" cy="812800"/>
            </a:xfrm>
            <a:custGeom>
              <a:avLst/>
              <a:gdLst/>
              <a:ahLst/>
              <a:cxnLst/>
              <a:rect r="r" b="b" t="t" l="l"/>
              <a:pathLst>
                <a:path h="812800" w="4517254">
                  <a:moveTo>
                    <a:pt x="4517254" y="0"/>
                  </a:moveTo>
                  <a:lnTo>
                    <a:pt x="0" y="0"/>
                  </a:lnTo>
                  <a:lnTo>
                    <a:pt x="0" y="624840"/>
                  </a:lnTo>
                  <a:lnTo>
                    <a:pt x="157480" y="624840"/>
                  </a:lnTo>
                  <a:lnTo>
                    <a:pt x="157480" y="812800"/>
                  </a:lnTo>
                  <a:lnTo>
                    <a:pt x="463550" y="624840"/>
                  </a:lnTo>
                  <a:lnTo>
                    <a:pt x="4517254" y="624840"/>
                  </a:lnTo>
                  <a:lnTo>
                    <a:pt x="4517254" y="0"/>
                  </a:lnTo>
                  <a:close/>
                </a:path>
              </a:pathLst>
            </a:custGeom>
            <a:solidFill>
              <a:srgbClr val="9BDAE9"/>
            </a:solidFill>
            <a:ln cap="sq">
              <a:noFill/>
              <a:prstDash val="solid"/>
              <a:miter/>
            </a:ln>
          </p:spPr>
        </p:sp>
        <p:sp>
          <p:nvSpPr>
            <p:cNvPr name="TextBox 11" id="11"/>
            <p:cNvSpPr txBox="true"/>
            <p:nvPr/>
          </p:nvSpPr>
          <p:spPr>
            <a:xfrm>
              <a:off x="0" y="-38100"/>
              <a:ext cx="4517254" cy="6604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132635" y="297057"/>
            <a:ext cx="10022730" cy="1773322"/>
            <a:chOff x="0" y="0"/>
            <a:chExt cx="4593906" cy="812800"/>
          </a:xfrm>
        </p:grpSpPr>
        <p:sp>
          <p:nvSpPr>
            <p:cNvPr name="Freeform 13" id="13"/>
            <p:cNvSpPr/>
            <p:nvPr/>
          </p:nvSpPr>
          <p:spPr>
            <a:xfrm flipH="false" flipV="false" rot="0">
              <a:off x="0" y="0"/>
              <a:ext cx="4593906" cy="812800"/>
            </a:xfrm>
            <a:custGeom>
              <a:avLst/>
              <a:gdLst/>
              <a:ahLst/>
              <a:cxnLst/>
              <a:rect r="r" b="b" t="t" l="l"/>
              <a:pathLst>
                <a:path h="812800" w="4593906">
                  <a:moveTo>
                    <a:pt x="4593906" y="0"/>
                  </a:moveTo>
                  <a:lnTo>
                    <a:pt x="0" y="0"/>
                  </a:lnTo>
                  <a:lnTo>
                    <a:pt x="0" y="624840"/>
                  </a:lnTo>
                  <a:lnTo>
                    <a:pt x="157480" y="624840"/>
                  </a:lnTo>
                  <a:lnTo>
                    <a:pt x="157480" y="812800"/>
                  </a:lnTo>
                  <a:lnTo>
                    <a:pt x="463550" y="624840"/>
                  </a:lnTo>
                  <a:lnTo>
                    <a:pt x="4593906" y="624840"/>
                  </a:lnTo>
                  <a:lnTo>
                    <a:pt x="4593906" y="0"/>
                  </a:lnTo>
                  <a:close/>
                </a:path>
              </a:pathLst>
            </a:custGeom>
            <a:solidFill>
              <a:srgbClr val="000000">
                <a:alpha val="0"/>
              </a:srgbClr>
            </a:solidFill>
            <a:ln w="66675" cap="sq">
              <a:solidFill>
                <a:srgbClr val="56C3D0"/>
              </a:solidFill>
              <a:prstDash val="solid"/>
              <a:miter/>
            </a:ln>
          </p:spPr>
        </p:sp>
        <p:sp>
          <p:nvSpPr>
            <p:cNvPr name="TextBox 14" id="14"/>
            <p:cNvSpPr txBox="true"/>
            <p:nvPr/>
          </p:nvSpPr>
          <p:spPr>
            <a:xfrm>
              <a:off x="0" y="-57150"/>
              <a:ext cx="4593906" cy="679450"/>
            </a:xfrm>
            <a:prstGeom prst="rect">
              <a:avLst/>
            </a:prstGeom>
          </p:spPr>
          <p:txBody>
            <a:bodyPr anchor="ctr" rtlCol="false" tIns="50800" lIns="50800" bIns="50800" rIns="50800"/>
            <a:lstStyle/>
            <a:p>
              <a:pPr algn="ctr">
                <a:lnSpc>
                  <a:spcPts val="3919"/>
                </a:lnSpc>
              </a:pPr>
              <a:r>
                <a:rPr lang="en-US" sz="2799">
                  <a:solidFill>
                    <a:srgbClr val="000000"/>
                  </a:solidFill>
                  <a:latin typeface="Montserrat Classic"/>
                  <a:ea typeface="Montserrat Classic"/>
                  <a:cs typeface="Montserrat Classic"/>
                  <a:sym typeface="Montserrat Classic"/>
                </a:rPr>
                <a:t>FUTURE FORECAST-WEEKLY  BASIS</a:t>
              </a:r>
            </a:p>
          </p:txBody>
        </p:sp>
      </p:grpSp>
      <p:sp>
        <p:nvSpPr>
          <p:cNvPr name="Freeform 15" id="15"/>
          <p:cNvSpPr/>
          <p:nvPr/>
        </p:nvSpPr>
        <p:spPr>
          <a:xfrm flipH="false" flipV="false" rot="0">
            <a:off x="3680067" y="3147099"/>
            <a:ext cx="11301259" cy="5636503"/>
          </a:xfrm>
          <a:custGeom>
            <a:avLst/>
            <a:gdLst/>
            <a:ahLst/>
            <a:cxnLst/>
            <a:rect r="r" b="b" t="t" l="l"/>
            <a:pathLst>
              <a:path h="5636503" w="11301259">
                <a:moveTo>
                  <a:pt x="0" y="0"/>
                </a:moveTo>
                <a:lnTo>
                  <a:pt x="11301259" y="0"/>
                </a:lnTo>
                <a:lnTo>
                  <a:pt x="11301259" y="5636503"/>
                </a:lnTo>
                <a:lnTo>
                  <a:pt x="0" y="563650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940675" y="3117963"/>
            <a:ext cx="10406650" cy="71690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Improved Inventory Management: Predicts future sales trends, ensuring the right amount of inventory is stocked, reducing missed sales opportunities.</a:t>
            </a:r>
          </a:p>
          <a:p>
            <a:pPr algn="l" marL="675648" indent="-337824" lvl="1">
              <a:lnSpc>
                <a:spcPts val="4381"/>
              </a:lnSpc>
              <a:buFont typeface="Arial"/>
              <a:buChar char="•"/>
            </a:pPr>
            <a:r>
              <a:rPr lang="en-US" sz="3129">
                <a:solidFill>
                  <a:srgbClr val="000000"/>
                </a:solidFill>
                <a:latin typeface="DG Jory"/>
                <a:ea typeface="DG Jory"/>
                <a:cs typeface="DG Jory"/>
                <a:sym typeface="DG Jory"/>
              </a:rPr>
              <a:t>Reduced Stockouts: Minimizes out-of-stock situations, leading to higher customer satisfaction and an improved shopping experience.</a:t>
            </a:r>
          </a:p>
          <a:p>
            <a:pPr algn="l" marL="675648" indent="-337824" lvl="1">
              <a:lnSpc>
                <a:spcPts val="4381"/>
              </a:lnSpc>
              <a:buFont typeface="Arial"/>
              <a:buChar char="•"/>
            </a:pPr>
            <a:r>
              <a:rPr lang="en-US" sz="3129">
                <a:solidFill>
                  <a:srgbClr val="000000"/>
                </a:solidFill>
                <a:latin typeface="DG Jory"/>
                <a:ea typeface="DG Jory"/>
                <a:cs typeface="DG Jory"/>
                <a:sym typeface="DG Jory"/>
              </a:rPr>
              <a:t>Optimized Ordering Process: Informs decisions on order timing and quantities, preventing overstocking and reducing carrying costs.</a:t>
            </a:r>
          </a:p>
          <a:p>
            <a:pPr algn="l" marL="675648" indent="-337824" lvl="1">
              <a:lnSpc>
                <a:spcPts val="4381"/>
              </a:lnSpc>
              <a:buFont typeface="Arial"/>
              <a:buChar char="•"/>
            </a:pPr>
            <a:r>
              <a:rPr lang="en-US" sz="3129">
                <a:solidFill>
                  <a:srgbClr val="000000"/>
                </a:solidFill>
                <a:latin typeface="DG Jory"/>
                <a:ea typeface="DG Jory"/>
                <a:cs typeface="DG Jory"/>
                <a:sym typeface="DG Jory"/>
              </a:rPr>
              <a:t>Enhanced Supplier Relationships: Enables effective communication with suppliers, ensuring timely restocking and better negotiation terms.</a:t>
            </a:r>
          </a:p>
          <a:p>
            <a:pPr algn="ctr">
              <a:lnSpc>
                <a:spcPts val="4381"/>
              </a:lnSpc>
            </a:pPr>
          </a:p>
        </p:txBody>
      </p:sp>
      <p:grpSp>
        <p:nvGrpSpPr>
          <p:cNvPr name="Group 7" id="7"/>
          <p:cNvGrpSpPr/>
          <p:nvPr/>
        </p:nvGrpSpPr>
        <p:grpSpPr>
          <a:xfrm rot="0">
            <a:off x="6021566" y="1028700"/>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021566" y="1183718"/>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021566" y="1541062"/>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153209"/>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
        <p:nvSpPr>
          <p:cNvPr name="TextBox 7" id="7"/>
          <p:cNvSpPr txBox="true"/>
          <p:nvPr/>
        </p:nvSpPr>
        <p:spPr>
          <a:xfrm rot="0">
            <a:off x="6589181" y="5411320"/>
            <a:ext cx="5109638"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 Shriya 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829156" y="3682404"/>
            <a:ext cx="10412641" cy="3277614"/>
          </a:xfrm>
          <a:prstGeom prst="rect">
            <a:avLst/>
          </a:prstGeom>
        </p:spPr>
        <p:txBody>
          <a:bodyPr anchor="t" rtlCol="false" tIns="0" lIns="0" bIns="0" rIns="0">
            <a:spAutoFit/>
          </a:bodyPr>
          <a:lstStyle/>
          <a:p>
            <a:pPr algn="l">
              <a:lnSpc>
                <a:spcPts val="5212"/>
              </a:lnSpc>
            </a:pPr>
            <a:r>
              <a:rPr lang="en-US" sz="3723">
                <a:solidFill>
                  <a:srgbClr val="000000"/>
                </a:solidFill>
                <a:latin typeface="DG Jory"/>
                <a:ea typeface="DG Jory"/>
                <a:cs typeface="DG Jory"/>
                <a:sym typeface="DG Jory"/>
              </a:rPr>
              <a:t>Retail businesses face challenges in predicting demand due to dynamic market conditions. This project aims to leverage AI to enhance forecasting accuracy, enabling smarter inventory and marketing decisions.</a:t>
            </a:r>
          </a:p>
          <a:p>
            <a:pPr algn="l">
              <a:lnSpc>
                <a:spcPts val="5212"/>
              </a:lnSpc>
            </a:pPr>
          </a:p>
        </p:txBody>
      </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100171" y="3898202"/>
            <a:ext cx="10087659" cy="55116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In the E-commerce industry, accurately forecasting product demand is crucial for optimizing inventory, minimizing costs, and maximizing sales. However, traditional forecasting approaches often fail to account for dynamic factors such as online customer behavior and marketing performance. This project addresses the challenge of developing a robust demand forecasting model that integrates historical sales data with Google Analytics KPIs, such as Google clicks and Facebook impressions, to predict future product demand effectively</a:t>
            </a:r>
          </a:p>
        </p:txBody>
      </p:sp>
      <p:grpSp>
        <p:nvGrpSpPr>
          <p:cNvPr name="Group 7" id="7"/>
          <p:cNvGrpSpPr/>
          <p:nvPr/>
        </p:nvGrpSpPr>
        <p:grpSpPr>
          <a:xfrm rot="0">
            <a:off x="6021566" y="1558017"/>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30126" y="1700201"/>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096503" y="1700201"/>
            <a:ext cx="6027748" cy="1428750"/>
          </a:xfrm>
          <a:prstGeom prst="rect">
            <a:avLst/>
          </a:prstGeom>
        </p:spPr>
        <p:txBody>
          <a:bodyPr anchor="t" rtlCol="false" tIns="0" lIns="0" bIns="0" rIns="0">
            <a:spAutoFit/>
          </a:bodyPr>
          <a:lstStyle/>
          <a:p>
            <a:pPr algn="ctr">
              <a:lnSpc>
                <a:spcPts val="5677"/>
              </a:lnSpc>
            </a:pPr>
            <a:r>
              <a:rPr lang="en-US" sz="4730">
                <a:solidFill>
                  <a:srgbClr val="000000"/>
                </a:solidFill>
                <a:latin typeface="League Spartan"/>
                <a:ea typeface="League Spartan"/>
                <a:cs typeface="League Spartan"/>
                <a:sym typeface="League Spartan"/>
              </a:rPr>
              <a:t>PROBLEMS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34580" y="3617553"/>
            <a:ext cx="5303996" cy="2996974"/>
            <a:chOff x="0" y="0"/>
            <a:chExt cx="1396937" cy="789327"/>
          </a:xfrm>
        </p:grpSpPr>
        <p:sp>
          <p:nvSpPr>
            <p:cNvPr name="Freeform 4" id="4"/>
            <p:cNvSpPr/>
            <p:nvPr/>
          </p:nvSpPr>
          <p:spPr>
            <a:xfrm flipH="false" flipV="false" rot="0">
              <a:off x="0" y="0"/>
              <a:ext cx="1396937" cy="789327"/>
            </a:xfrm>
            <a:custGeom>
              <a:avLst/>
              <a:gdLst/>
              <a:ahLst/>
              <a:cxnLst/>
              <a:rect r="r" b="b" t="t" l="l"/>
              <a:pathLst>
                <a:path h="789327" w="1396937">
                  <a:moveTo>
                    <a:pt x="0" y="0"/>
                  </a:moveTo>
                  <a:lnTo>
                    <a:pt x="1396937" y="0"/>
                  </a:lnTo>
                  <a:lnTo>
                    <a:pt x="1396937" y="789327"/>
                  </a:lnTo>
                  <a:lnTo>
                    <a:pt x="0" y="789327"/>
                  </a:lnTo>
                  <a:close/>
                </a:path>
              </a:pathLst>
            </a:custGeom>
            <a:solidFill>
              <a:srgbClr val="000000">
                <a:alpha val="0"/>
              </a:srgbClr>
            </a:solidFill>
            <a:ln w="38100" cap="sq">
              <a:solidFill>
                <a:srgbClr val="9BDAE9">
                  <a:alpha val="49804"/>
                </a:srgbClr>
              </a:solidFill>
              <a:prstDash val="solid"/>
              <a:miter/>
            </a:ln>
          </p:spPr>
        </p:sp>
        <p:sp>
          <p:nvSpPr>
            <p:cNvPr name="TextBox 5" id="5"/>
            <p:cNvSpPr txBox="true"/>
            <p:nvPr/>
          </p:nvSpPr>
          <p:spPr>
            <a:xfrm>
              <a:off x="0" y="-38100"/>
              <a:ext cx="1396937" cy="82742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453026" y="3617553"/>
            <a:ext cx="5303996" cy="2996974"/>
            <a:chOff x="0" y="0"/>
            <a:chExt cx="1396937" cy="789327"/>
          </a:xfrm>
        </p:grpSpPr>
        <p:sp>
          <p:nvSpPr>
            <p:cNvPr name="Freeform 7" id="7"/>
            <p:cNvSpPr/>
            <p:nvPr/>
          </p:nvSpPr>
          <p:spPr>
            <a:xfrm flipH="false" flipV="false" rot="0">
              <a:off x="0" y="0"/>
              <a:ext cx="1396937" cy="789327"/>
            </a:xfrm>
            <a:custGeom>
              <a:avLst/>
              <a:gdLst/>
              <a:ahLst/>
              <a:cxnLst/>
              <a:rect r="r" b="b" t="t" l="l"/>
              <a:pathLst>
                <a:path h="789327" w="1396937">
                  <a:moveTo>
                    <a:pt x="0" y="0"/>
                  </a:moveTo>
                  <a:lnTo>
                    <a:pt x="1396937" y="0"/>
                  </a:lnTo>
                  <a:lnTo>
                    <a:pt x="1396937" y="789327"/>
                  </a:lnTo>
                  <a:lnTo>
                    <a:pt x="0" y="789327"/>
                  </a:lnTo>
                  <a:close/>
                </a:path>
              </a:pathLst>
            </a:custGeom>
            <a:solidFill>
              <a:srgbClr val="000000">
                <a:alpha val="0"/>
              </a:srgbClr>
            </a:solidFill>
            <a:ln w="38100" cap="sq">
              <a:solidFill>
                <a:srgbClr val="9BDAE9">
                  <a:alpha val="49804"/>
                </a:srgbClr>
              </a:solidFill>
              <a:prstDash val="solid"/>
              <a:miter/>
            </a:ln>
          </p:spPr>
        </p:sp>
        <p:sp>
          <p:nvSpPr>
            <p:cNvPr name="TextBox 8" id="8"/>
            <p:cNvSpPr txBox="true"/>
            <p:nvPr/>
          </p:nvSpPr>
          <p:spPr>
            <a:xfrm>
              <a:off x="0" y="-38100"/>
              <a:ext cx="1396937" cy="8274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4387343" y="4047538"/>
            <a:ext cx="4326834" cy="1071245"/>
          </a:xfrm>
          <a:prstGeom prst="rect">
            <a:avLst/>
          </a:prstGeom>
        </p:spPr>
        <p:txBody>
          <a:bodyPr anchor="t" rtlCol="false" tIns="0" lIns="0" bIns="0" rIns="0">
            <a:spAutoFit/>
          </a:bodyPr>
          <a:lstStyle/>
          <a:p>
            <a:pPr algn="ctr">
              <a:lnSpc>
                <a:spcPts val="2799"/>
              </a:lnSpc>
            </a:pPr>
            <a:r>
              <a:rPr lang="en-US" sz="2799">
                <a:solidFill>
                  <a:srgbClr val="000000"/>
                </a:solidFill>
                <a:latin typeface="League Spartan"/>
                <a:ea typeface="League Spartan"/>
                <a:cs typeface="League Spartan"/>
                <a:sym typeface="League Spartan"/>
              </a:rPr>
              <a:t>1.ACCURATE DEMAND FORECASTING:</a:t>
            </a:r>
          </a:p>
          <a:p>
            <a:pPr algn="ctr">
              <a:lnSpc>
                <a:spcPts val="2799"/>
              </a:lnSpc>
            </a:pPr>
          </a:p>
        </p:txBody>
      </p:sp>
      <p:sp>
        <p:nvSpPr>
          <p:cNvPr name="TextBox 13" id="13"/>
          <p:cNvSpPr txBox="true"/>
          <p:nvPr/>
        </p:nvSpPr>
        <p:spPr>
          <a:xfrm rot="0">
            <a:off x="9453026" y="3871326"/>
            <a:ext cx="5303996" cy="1071245"/>
          </a:xfrm>
          <a:prstGeom prst="rect">
            <a:avLst/>
          </a:prstGeom>
        </p:spPr>
        <p:txBody>
          <a:bodyPr anchor="t" rtlCol="false" tIns="0" lIns="0" bIns="0" rIns="0">
            <a:spAutoFit/>
          </a:bodyPr>
          <a:lstStyle/>
          <a:p>
            <a:pPr algn="ctr">
              <a:lnSpc>
                <a:spcPts val="2799"/>
              </a:lnSpc>
            </a:pPr>
            <a:r>
              <a:rPr lang="en-US" sz="2799">
                <a:solidFill>
                  <a:srgbClr val="000000"/>
                </a:solidFill>
                <a:latin typeface="League Spartan"/>
                <a:ea typeface="League Spartan"/>
                <a:cs typeface="League Spartan"/>
                <a:sym typeface="League Spartan"/>
              </a:rPr>
              <a:t>2.OPTIMIZED INVENTORY MANAGEMENT:</a:t>
            </a:r>
          </a:p>
          <a:p>
            <a:pPr algn="ctr">
              <a:lnSpc>
                <a:spcPts val="2799"/>
              </a:lnSpc>
            </a:pPr>
          </a:p>
        </p:txBody>
      </p:sp>
      <p:sp>
        <p:nvSpPr>
          <p:cNvPr name="TextBox 14" id="14"/>
          <p:cNvSpPr txBox="true"/>
          <p:nvPr/>
        </p:nvSpPr>
        <p:spPr>
          <a:xfrm rot="0">
            <a:off x="4400417" y="4830792"/>
            <a:ext cx="4326834" cy="21969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Build models to predict retail demand using historical data.</a:t>
            </a:r>
          </a:p>
          <a:p>
            <a:pPr algn="ctr">
              <a:lnSpc>
                <a:spcPts val="4381"/>
              </a:lnSpc>
            </a:pPr>
          </a:p>
        </p:txBody>
      </p:sp>
      <p:sp>
        <p:nvSpPr>
          <p:cNvPr name="TextBox 15" id="15"/>
          <p:cNvSpPr txBox="true"/>
          <p:nvPr/>
        </p:nvSpPr>
        <p:spPr>
          <a:xfrm rot="0">
            <a:off x="9994457" y="4830792"/>
            <a:ext cx="4326834" cy="16445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Ensure optimal stock levels through precise predictions</a:t>
            </a:r>
          </a:p>
        </p:txBody>
      </p:sp>
      <p:grpSp>
        <p:nvGrpSpPr>
          <p:cNvPr name="Group 16" id="16"/>
          <p:cNvGrpSpPr/>
          <p:nvPr/>
        </p:nvGrpSpPr>
        <p:grpSpPr>
          <a:xfrm rot="0">
            <a:off x="6021566" y="1558017"/>
            <a:ext cx="5994124" cy="1773322"/>
            <a:chOff x="0" y="0"/>
            <a:chExt cx="2747400" cy="812800"/>
          </a:xfrm>
        </p:grpSpPr>
        <p:sp>
          <p:nvSpPr>
            <p:cNvPr name="Freeform 17" id="1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8" id="1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163750" y="1700201"/>
            <a:ext cx="5994124" cy="1773322"/>
            <a:chOff x="0" y="0"/>
            <a:chExt cx="2747400" cy="812800"/>
          </a:xfrm>
        </p:grpSpPr>
        <p:sp>
          <p:nvSpPr>
            <p:cNvPr name="Freeform 20" id="2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21" id="2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grpSp>
        <p:nvGrpSpPr>
          <p:cNvPr name="Group 23" id="23"/>
          <p:cNvGrpSpPr/>
          <p:nvPr/>
        </p:nvGrpSpPr>
        <p:grpSpPr>
          <a:xfrm rot="0">
            <a:off x="6711694" y="6900277"/>
            <a:ext cx="5303996" cy="3107309"/>
            <a:chOff x="0" y="0"/>
            <a:chExt cx="1396937" cy="818386"/>
          </a:xfrm>
        </p:grpSpPr>
        <p:sp>
          <p:nvSpPr>
            <p:cNvPr name="Freeform 24" id="24"/>
            <p:cNvSpPr/>
            <p:nvPr/>
          </p:nvSpPr>
          <p:spPr>
            <a:xfrm flipH="false" flipV="false" rot="0">
              <a:off x="0" y="0"/>
              <a:ext cx="1396937" cy="818386"/>
            </a:xfrm>
            <a:custGeom>
              <a:avLst/>
              <a:gdLst/>
              <a:ahLst/>
              <a:cxnLst/>
              <a:rect r="r" b="b" t="t" l="l"/>
              <a:pathLst>
                <a:path h="818386" w="1396937">
                  <a:moveTo>
                    <a:pt x="0" y="0"/>
                  </a:moveTo>
                  <a:lnTo>
                    <a:pt x="1396937" y="0"/>
                  </a:lnTo>
                  <a:lnTo>
                    <a:pt x="1396937" y="818386"/>
                  </a:lnTo>
                  <a:lnTo>
                    <a:pt x="0" y="818386"/>
                  </a:lnTo>
                  <a:close/>
                </a:path>
              </a:pathLst>
            </a:custGeom>
            <a:solidFill>
              <a:srgbClr val="000000">
                <a:alpha val="0"/>
              </a:srgbClr>
            </a:solidFill>
            <a:ln w="38100" cap="sq">
              <a:solidFill>
                <a:srgbClr val="9BDAE9">
                  <a:alpha val="49804"/>
                </a:srgbClr>
              </a:solidFill>
              <a:prstDash val="solid"/>
              <a:miter/>
            </a:ln>
          </p:spPr>
        </p:sp>
        <p:sp>
          <p:nvSpPr>
            <p:cNvPr name="TextBox 25" id="25"/>
            <p:cNvSpPr txBox="true"/>
            <p:nvPr/>
          </p:nvSpPr>
          <p:spPr>
            <a:xfrm>
              <a:off x="0" y="-38100"/>
              <a:ext cx="1396937" cy="856486"/>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7130080" y="8059020"/>
            <a:ext cx="4645891" cy="2196973"/>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Enable data-driven strategies for improved retail efficiency.</a:t>
            </a:r>
          </a:p>
          <a:p>
            <a:pPr algn="ctr">
              <a:lnSpc>
                <a:spcPts val="4381"/>
              </a:lnSpc>
              <a:spcBef>
                <a:spcPct val="0"/>
              </a:spcBef>
            </a:pPr>
          </a:p>
        </p:txBody>
      </p:sp>
      <p:sp>
        <p:nvSpPr>
          <p:cNvPr name="TextBox 27" id="27"/>
          <p:cNvSpPr txBox="true"/>
          <p:nvPr/>
        </p:nvSpPr>
        <p:spPr>
          <a:xfrm rot="0">
            <a:off x="7130080" y="6980154"/>
            <a:ext cx="4645891" cy="1002666"/>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League Spartan"/>
                <a:ea typeface="League Spartan"/>
                <a:cs typeface="League Spartan"/>
                <a:sym typeface="League Spartan"/>
              </a:rPr>
              <a:t>3.Enhanced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1170884"/>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3209939"/>
            <a:ext cx="4882567" cy="851368"/>
            <a:chOff x="0" y="0"/>
            <a:chExt cx="1285944" cy="224229"/>
          </a:xfrm>
        </p:grpSpPr>
        <p:sp>
          <p:nvSpPr>
            <p:cNvPr name="Freeform 12" id="12"/>
            <p:cNvSpPr/>
            <p:nvPr/>
          </p:nvSpPr>
          <p:spPr>
            <a:xfrm flipH="false" flipV="false" rot="0">
              <a:off x="0" y="0"/>
              <a:ext cx="1285944" cy="224229"/>
            </a:xfrm>
            <a:custGeom>
              <a:avLst/>
              <a:gdLst/>
              <a:ahLst/>
              <a:cxnLst/>
              <a:rect r="r" b="b" t="t" l="l"/>
              <a:pathLst>
                <a:path h="224229" w="1285944">
                  <a:moveTo>
                    <a:pt x="0" y="0"/>
                  </a:moveTo>
                  <a:lnTo>
                    <a:pt x="1285944" y="0"/>
                  </a:lnTo>
                  <a:lnTo>
                    <a:pt x="1285944" y="224229"/>
                  </a:lnTo>
                  <a:lnTo>
                    <a:pt x="0" y="224229"/>
                  </a:lnTo>
                  <a:close/>
                </a:path>
              </a:pathLst>
            </a:custGeom>
            <a:solidFill>
              <a:srgbClr val="9BDAE9">
                <a:alpha val="49804"/>
              </a:srgbClr>
            </a:solidFill>
          </p:spPr>
        </p:sp>
        <p:sp>
          <p:nvSpPr>
            <p:cNvPr name="TextBox 13" id="13"/>
            <p:cNvSpPr txBox="true"/>
            <p:nvPr/>
          </p:nvSpPr>
          <p:spPr>
            <a:xfrm>
              <a:off x="0" y="-38100"/>
              <a:ext cx="1285944" cy="26232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5895751"/>
            <a:ext cx="2380506" cy="851368"/>
            <a:chOff x="0" y="0"/>
            <a:chExt cx="626964" cy="224229"/>
          </a:xfrm>
        </p:grpSpPr>
        <p:sp>
          <p:nvSpPr>
            <p:cNvPr name="Freeform 15" id="15"/>
            <p:cNvSpPr/>
            <p:nvPr/>
          </p:nvSpPr>
          <p:spPr>
            <a:xfrm flipH="false" flipV="false" rot="0">
              <a:off x="0" y="0"/>
              <a:ext cx="626964" cy="224229"/>
            </a:xfrm>
            <a:custGeom>
              <a:avLst/>
              <a:gdLst/>
              <a:ahLst/>
              <a:cxnLst/>
              <a:rect r="r" b="b" t="t" l="l"/>
              <a:pathLst>
                <a:path h="224229" w="626964">
                  <a:moveTo>
                    <a:pt x="0" y="0"/>
                  </a:moveTo>
                  <a:lnTo>
                    <a:pt x="626964" y="0"/>
                  </a:lnTo>
                  <a:lnTo>
                    <a:pt x="626964" y="224229"/>
                  </a:lnTo>
                  <a:lnTo>
                    <a:pt x="0" y="224229"/>
                  </a:lnTo>
                  <a:close/>
                </a:path>
              </a:pathLst>
            </a:custGeom>
            <a:solidFill>
              <a:srgbClr val="9BDAE9">
                <a:alpha val="49804"/>
              </a:srgbClr>
            </a:solidFill>
          </p:spPr>
        </p:sp>
        <p:sp>
          <p:nvSpPr>
            <p:cNvPr name="TextBox 16" id="16"/>
            <p:cNvSpPr txBox="true"/>
            <p:nvPr/>
          </p:nvSpPr>
          <p:spPr>
            <a:xfrm>
              <a:off x="0" y="-38100"/>
              <a:ext cx="626964" cy="262329"/>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4094338"/>
            <a:ext cx="11764373" cy="1644456"/>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Lorem ipsum dolor sit amet, consectetur adipiscing elit. Quisque non elit mauris. Cras euismod, metus ac finibus finibus, felis dui suscipit purus, a maximus leo ligula at dolor. Morbi et malesuada purus.</a:t>
            </a:r>
          </a:p>
        </p:txBody>
      </p:sp>
      <p:sp>
        <p:nvSpPr>
          <p:cNvPr name="TextBox 18" id="18"/>
          <p:cNvSpPr txBox="true"/>
          <p:nvPr/>
        </p:nvSpPr>
        <p:spPr>
          <a:xfrm rot="0">
            <a:off x="1028700" y="6928095"/>
            <a:ext cx="11764373" cy="1644456"/>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Lorem ipsum dolor sit amet, consectetur adipiscing elit. Quisque non elit mauris. Cras euismod, metus ac finibus finibus, felis dui suscipit purus, a maximus leo ligula at dolor. Morbi et malesuada purus.</a:t>
            </a:r>
          </a:p>
        </p:txBody>
      </p:sp>
      <p:sp>
        <p:nvSpPr>
          <p:cNvPr name="TextBox 19" id="19"/>
          <p:cNvSpPr txBox="true"/>
          <p:nvPr/>
        </p:nvSpPr>
        <p:spPr>
          <a:xfrm rot="0">
            <a:off x="1099792" y="3376008"/>
            <a:ext cx="4740383" cy="537764"/>
          </a:xfrm>
          <a:prstGeom prst="rect">
            <a:avLst/>
          </a:prstGeom>
        </p:spPr>
        <p:txBody>
          <a:bodyPr anchor="t" rtlCol="false" tIns="0" lIns="0" bIns="0" rIns="0">
            <a:spAutoFit/>
          </a:bodyPr>
          <a:lstStyle/>
          <a:p>
            <a:pPr algn="ctr">
              <a:lnSpc>
                <a:spcPts val="4479"/>
              </a:lnSpc>
            </a:pPr>
            <a:r>
              <a:rPr lang="en-US" sz="3199">
                <a:solidFill>
                  <a:srgbClr val="000000"/>
                </a:solidFill>
                <a:latin typeface="League Spartan"/>
                <a:ea typeface="League Spartan"/>
                <a:cs typeface="League Spartan"/>
                <a:sym typeface="League Spartan"/>
              </a:rPr>
              <a:t>GENERAL OVERVIEW</a:t>
            </a:r>
          </a:p>
        </p:txBody>
      </p:sp>
      <p:sp>
        <p:nvSpPr>
          <p:cNvPr name="TextBox 20" id="20"/>
          <p:cNvSpPr txBox="true"/>
          <p:nvPr/>
        </p:nvSpPr>
        <p:spPr>
          <a:xfrm rot="0">
            <a:off x="1099792" y="6069325"/>
            <a:ext cx="2238322" cy="537764"/>
          </a:xfrm>
          <a:prstGeom prst="rect">
            <a:avLst/>
          </a:prstGeom>
        </p:spPr>
        <p:txBody>
          <a:bodyPr anchor="t" rtlCol="false" tIns="0" lIns="0" bIns="0" rIns="0">
            <a:spAutoFit/>
          </a:bodyPr>
          <a:lstStyle/>
          <a:p>
            <a:pPr algn="ctr">
              <a:lnSpc>
                <a:spcPts val="4479"/>
              </a:lnSpc>
            </a:pPr>
            <a:r>
              <a:rPr lang="en-US" sz="3199">
                <a:solidFill>
                  <a:srgbClr val="000000"/>
                </a:solidFill>
                <a:latin typeface="League Spartan"/>
                <a:ea typeface="League Spartan"/>
                <a:cs typeface="League Spartan"/>
                <a:sym typeface="League Spartan"/>
              </a:rPr>
              <a:t>HISTORY</a:t>
            </a:r>
          </a:p>
        </p:txBody>
      </p:sp>
      <p:sp>
        <p:nvSpPr>
          <p:cNvPr name="TextBox 21" id="21"/>
          <p:cNvSpPr txBox="true"/>
          <p:nvPr/>
        </p:nvSpPr>
        <p:spPr>
          <a:xfrm rot="0">
            <a:off x="1137260" y="1541062"/>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BACKGROUND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202807" y="1621421"/>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44991" y="1763605"/>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69236" y="3807554"/>
            <a:ext cx="13094166" cy="4660061"/>
          </a:xfrm>
          <a:custGeom>
            <a:avLst/>
            <a:gdLst/>
            <a:ahLst/>
            <a:cxnLst/>
            <a:rect r="r" b="b" t="t" l="l"/>
            <a:pathLst>
              <a:path h="4660061" w="13094166">
                <a:moveTo>
                  <a:pt x="0" y="0"/>
                </a:moveTo>
                <a:lnTo>
                  <a:pt x="13094166" y="0"/>
                </a:lnTo>
                <a:lnTo>
                  <a:pt x="13094166" y="4660062"/>
                </a:lnTo>
                <a:lnTo>
                  <a:pt x="0" y="4660062"/>
                </a:lnTo>
                <a:lnTo>
                  <a:pt x="0" y="0"/>
                </a:lnTo>
                <a:close/>
              </a:path>
            </a:pathLst>
          </a:custGeom>
          <a:blipFill>
            <a:blip r:embed="rId4"/>
            <a:stretch>
              <a:fillRect l="0" t="-8647" r="0" b="-8647"/>
            </a:stretch>
          </a:blipFill>
        </p:spPr>
      </p:sp>
      <p:sp>
        <p:nvSpPr>
          <p:cNvPr name="TextBox 12" id="12"/>
          <p:cNvSpPr txBox="true"/>
          <p:nvPr/>
        </p:nvSpPr>
        <p:spPr>
          <a:xfrm rot="0">
            <a:off x="1311367" y="213378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38461"/>
            <a:ext cx="9266997" cy="8053780"/>
            <a:chOff x="0" y="0"/>
            <a:chExt cx="2440691" cy="2121160"/>
          </a:xfrm>
        </p:grpSpPr>
        <p:sp>
          <p:nvSpPr>
            <p:cNvPr name="Freeform 3" id="3"/>
            <p:cNvSpPr/>
            <p:nvPr/>
          </p:nvSpPr>
          <p:spPr>
            <a:xfrm flipH="false" flipV="false" rot="0">
              <a:off x="0" y="0"/>
              <a:ext cx="2440691" cy="2121160"/>
            </a:xfrm>
            <a:custGeom>
              <a:avLst/>
              <a:gdLst/>
              <a:ahLst/>
              <a:cxnLst/>
              <a:rect r="r" b="b" t="t" l="l"/>
              <a:pathLst>
                <a:path h="2121160" w="2440691">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2440691" cy="215926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297687" y="-214841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6105476" y="142039"/>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105476" y="297057"/>
            <a:ext cx="5994124" cy="1773322"/>
            <a:chOff x="0" y="0"/>
            <a:chExt cx="2747400" cy="812800"/>
          </a:xfrm>
        </p:grpSpPr>
        <p:sp>
          <p:nvSpPr>
            <p:cNvPr name="Freeform 13" id="13"/>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4" id="14"/>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266997" y="1938461"/>
            <a:ext cx="9021003" cy="8053780"/>
            <a:chOff x="0" y="0"/>
            <a:chExt cx="2375902" cy="2121160"/>
          </a:xfrm>
        </p:grpSpPr>
        <p:sp>
          <p:nvSpPr>
            <p:cNvPr name="Freeform 16" id="16"/>
            <p:cNvSpPr/>
            <p:nvPr/>
          </p:nvSpPr>
          <p:spPr>
            <a:xfrm flipH="false" flipV="false" rot="0">
              <a:off x="0" y="0"/>
              <a:ext cx="2375902" cy="2121160"/>
            </a:xfrm>
            <a:custGeom>
              <a:avLst/>
              <a:gdLst/>
              <a:ahLst/>
              <a:cxnLst/>
              <a:rect r="r" b="b" t="t" l="l"/>
              <a:pathLst>
                <a:path h="2121160" w="2375902">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17" id="17"/>
            <p:cNvSpPr txBox="true"/>
            <p:nvPr/>
          </p:nvSpPr>
          <p:spPr>
            <a:xfrm>
              <a:off x="0" y="-38100"/>
              <a:ext cx="2375902" cy="21592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91190" y="3972658"/>
            <a:ext cx="8884618" cy="5618709"/>
          </a:xfrm>
          <a:custGeom>
            <a:avLst/>
            <a:gdLst/>
            <a:ahLst/>
            <a:cxnLst/>
            <a:rect r="r" b="b" t="t" l="l"/>
            <a:pathLst>
              <a:path h="5618709" w="8884618">
                <a:moveTo>
                  <a:pt x="0" y="0"/>
                </a:moveTo>
                <a:lnTo>
                  <a:pt x="8884617" y="0"/>
                </a:lnTo>
                <a:lnTo>
                  <a:pt x="8884617" y="5618709"/>
                </a:lnTo>
                <a:lnTo>
                  <a:pt x="0" y="5618709"/>
                </a:lnTo>
                <a:lnTo>
                  <a:pt x="0" y="0"/>
                </a:lnTo>
                <a:close/>
              </a:path>
            </a:pathLst>
          </a:custGeom>
          <a:blipFill>
            <a:blip r:embed="rId4"/>
            <a:stretch>
              <a:fillRect l="-227" t="-2922" r="-3293" b="0"/>
            </a:stretch>
          </a:blipFill>
        </p:spPr>
      </p:sp>
      <p:sp>
        <p:nvSpPr>
          <p:cNvPr name="Freeform 19" id="19"/>
          <p:cNvSpPr/>
          <p:nvPr/>
        </p:nvSpPr>
        <p:spPr>
          <a:xfrm flipH="false" flipV="false" rot="0">
            <a:off x="9396063" y="3972658"/>
            <a:ext cx="8762872" cy="5618709"/>
          </a:xfrm>
          <a:custGeom>
            <a:avLst/>
            <a:gdLst/>
            <a:ahLst/>
            <a:cxnLst/>
            <a:rect r="r" b="b" t="t" l="l"/>
            <a:pathLst>
              <a:path h="5618709" w="8762872">
                <a:moveTo>
                  <a:pt x="0" y="0"/>
                </a:moveTo>
                <a:lnTo>
                  <a:pt x="8762872" y="0"/>
                </a:lnTo>
                <a:lnTo>
                  <a:pt x="8762872" y="5618709"/>
                </a:lnTo>
                <a:lnTo>
                  <a:pt x="0" y="5618709"/>
                </a:lnTo>
                <a:lnTo>
                  <a:pt x="0" y="0"/>
                </a:lnTo>
                <a:close/>
              </a:path>
            </a:pathLst>
          </a:custGeom>
          <a:blipFill>
            <a:blip r:embed="rId5"/>
            <a:stretch>
              <a:fillRect l="-6191" t="0" r="0" b="-2060"/>
            </a:stretch>
          </a:blipFill>
        </p:spPr>
      </p:sp>
      <p:sp>
        <p:nvSpPr>
          <p:cNvPr name="TextBox 20" id="20"/>
          <p:cNvSpPr txBox="true"/>
          <p:nvPr/>
        </p:nvSpPr>
        <p:spPr>
          <a:xfrm rot="0">
            <a:off x="2699956" y="2137054"/>
            <a:ext cx="3867086"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AR MODEL</a:t>
            </a:r>
          </a:p>
        </p:txBody>
      </p:sp>
      <p:sp>
        <p:nvSpPr>
          <p:cNvPr name="TextBox 21" id="21"/>
          <p:cNvSpPr txBox="true"/>
          <p:nvPr/>
        </p:nvSpPr>
        <p:spPr>
          <a:xfrm rot="0">
            <a:off x="382380" y="2941676"/>
            <a:ext cx="8761620" cy="878582"/>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AR model uses the past values of the time series to predict future values, capturing temporal dependencies..</a:t>
            </a:r>
          </a:p>
        </p:txBody>
      </p:sp>
      <p:sp>
        <p:nvSpPr>
          <p:cNvPr name="TextBox 22" id="22"/>
          <p:cNvSpPr txBox="true"/>
          <p:nvPr/>
        </p:nvSpPr>
        <p:spPr>
          <a:xfrm rot="0">
            <a:off x="6486578" y="55058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name="TextBox 23" id="23"/>
          <p:cNvSpPr txBox="true"/>
          <p:nvPr/>
        </p:nvSpPr>
        <p:spPr>
          <a:xfrm rot="0">
            <a:off x="12514326" y="2137054"/>
            <a:ext cx="3867086"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MA MODEL</a:t>
            </a:r>
          </a:p>
        </p:txBody>
      </p:sp>
      <p:sp>
        <p:nvSpPr>
          <p:cNvPr name="TextBox 24" id="24"/>
          <p:cNvSpPr txBox="true"/>
          <p:nvPr/>
        </p:nvSpPr>
        <p:spPr>
          <a:xfrm rot="0">
            <a:off x="9525128" y="2941676"/>
            <a:ext cx="8762872" cy="869774"/>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MA model models the error term as a linear combination of past forecast errors to make predictions.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38461"/>
            <a:ext cx="9266997" cy="8053780"/>
            <a:chOff x="0" y="0"/>
            <a:chExt cx="2440691" cy="2121160"/>
          </a:xfrm>
        </p:grpSpPr>
        <p:sp>
          <p:nvSpPr>
            <p:cNvPr name="Freeform 3" id="3"/>
            <p:cNvSpPr/>
            <p:nvPr/>
          </p:nvSpPr>
          <p:spPr>
            <a:xfrm flipH="false" flipV="false" rot="0">
              <a:off x="0" y="0"/>
              <a:ext cx="2440691" cy="2121160"/>
            </a:xfrm>
            <a:custGeom>
              <a:avLst/>
              <a:gdLst/>
              <a:ahLst/>
              <a:cxnLst/>
              <a:rect r="r" b="b" t="t" l="l"/>
              <a:pathLst>
                <a:path h="2121160" w="2440691">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2440691" cy="215926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297687" y="-214841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6105476" y="142039"/>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105476" y="297057"/>
            <a:ext cx="5994124" cy="1773322"/>
            <a:chOff x="0" y="0"/>
            <a:chExt cx="2747400" cy="812800"/>
          </a:xfrm>
        </p:grpSpPr>
        <p:sp>
          <p:nvSpPr>
            <p:cNvPr name="Freeform 13" id="13"/>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4" id="14"/>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266997" y="1938461"/>
            <a:ext cx="9021003" cy="8053780"/>
            <a:chOff x="0" y="0"/>
            <a:chExt cx="2375902" cy="2121160"/>
          </a:xfrm>
        </p:grpSpPr>
        <p:sp>
          <p:nvSpPr>
            <p:cNvPr name="Freeform 16" id="16"/>
            <p:cNvSpPr/>
            <p:nvPr/>
          </p:nvSpPr>
          <p:spPr>
            <a:xfrm flipH="false" flipV="false" rot="0">
              <a:off x="0" y="0"/>
              <a:ext cx="2375902" cy="2121160"/>
            </a:xfrm>
            <a:custGeom>
              <a:avLst/>
              <a:gdLst/>
              <a:ahLst/>
              <a:cxnLst/>
              <a:rect r="r" b="b" t="t" l="l"/>
              <a:pathLst>
                <a:path h="2121160" w="2375902">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17" id="17"/>
            <p:cNvSpPr txBox="true"/>
            <p:nvPr/>
          </p:nvSpPr>
          <p:spPr>
            <a:xfrm>
              <a:off x="0" y="-38100"/>
              <a:ext cx="2375902" cy="21592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0" y="3884231"/>
            <a:ext cx="8477025" cy="5779916"/>
          </a:xfrm>
          <a:custGeom>
            <a:avLst/>
            <a:gdLst/>
            <a:ahLst/>
            <a:cxnLst/>
            <a:rect r="r" b="b" t="t" l="l"/>
            <a:pathLst>
              <a:path h="5779916" w="8477025">
                <a:moveTo>
                  <a:pt x="0" y="0"/>
                </a:moveTo>
                <a:lnTo>
                  <a:pt x="8477025" y="0"/>
                </a:lnTo>
                <a:lnTo>
                  <a:pt x="8477025" y="5779916"/>
                </a:lnTo>
                <a:lnTo>
                  <a:pt x="0" y="5779916"/>
                </a:lnTo>
                <a:lnTo>
                  <a:pt x="0" y="0"/>
                </a:lnTo>
                <a:close/>
              </a:path>
            </a:pathLst>
          </a:custGeom>
          <a:blipFill>
            <a:blip r:embed="rId4"/>
            <a:stretch>
              <a:fillRect l="0" t="-7276" r="0" b="-8384"/>
            </a:stretch>
          </a:blipFill>
        </p:spPr>
      </p:sp>
      <p:sp>
        <p:nvSpPr>
          <p:cNvPr name="Freeform 19" id="19"/>
          <p:cNvSpPr/>
          <p:nvPr/>
        </p:nvSpPr>
        <p:spPr>
          <a:xfrm flipH="false" flipV="false" rot="0">
            <a:off x="8283570" y="3972658"/>
            <a:ext cx="10004430" cy="5443839"/>
          </a:xfrm>
          <a:custGeom>
            <a:avLst/>
            <a:gdLst/>
            <a:ahLst/>
            <a:cxnLst/>
            <a:rect r="r" b="b" t="t" l="l"/>
            <a:pathLst>
              <a:path h="5443839" w="10004430">
                <a:moveTo>
                  <a:pt x="0" y="0"/>
                </a:moveTo>
                <a:lnTo>
                  <a:pt x="10004430" y="0"/>
                </a:lnTo>
                <a:lnTo>
                  <a:pt x="10004430" y="5443839"/>
                </a:lnTo>
                <a:lnTo>
                  <a:pt x="0" y="5443839"/>
                </a:lnTo>
                <a:lnTo>
                  <a:pt x="0" y="0"/>
                </a:lnTo>
                <a:close/>
              </a:path>
            </a:pathLst>
          </a:custGeom>
          <a:blipFill>
            <a:blip r:embed="rId5"/>
            <a:stretch>
              <a:fillRect l="-6576" t="-4836" r="-6386" b="0"/>
            </a:stretch>
          </a:blipFill>
        </p:spPr>
      </p:sp>
      <p:sp>
        <p:nvSpPr>
          <p:cNvPr name="TextBox 20" id="20"/>
          <p:cNvSpPr txBox="true"/>
          <p:nvPr/>
        </p:nvSpPr>
        <p:spPr>
          <a:xfrm rot="0">
            <a:off x="2699956" y="2137054"/>
            <a:ext cx="3867086"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ARIMA MODEL</a:t>
            </a:r>
          </a:p>
        </p:txBody>
      </p:sp>
      <p:sp>
        <p:nvSpPr>
          <p:cNvPr name="TextBox 21" id="21"/>
          <p:cNvSpPr txBox="true"/>
          <p:nvPr/>
        </p:nvSpPr>
        <p:spPr>
          <a:xfrm rot="0">
            <a:off x="382380" y="2941676"/>
            <a:ext cx="8761620" cy="878582"/>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ARIMA combines AR and MA models with differencing to model non-stationary time series data.</a:t>
            </a:r>
          </a:p>
        </p:txBody>
      </p:sp>
      <p:sp>
        <p:nvSpPr>
          <p:cNvPr name="TextBox 22" id="22"/>
          <p:cNvSpPr txBox="true"/>
          <p:nvPr/>
        </p:nvSpPr>
        <p:spPr>
          <a:xfrm rot="0">
            <a:off x="6486578" y="55058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name="TextBox 23" id="23"/>
          <p:cNvSpPr txBox="true"/>
          <p:nvPr/>
        </p:nvSpPr>
        <p:spPr>
          <a:xfrm rot="0">
            <a:off x="12514326" y="2137054"/>
            <a:ext cx="3867086"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SARIMA MODEL</a:t>
            </a:r>
          </a:p>
        </p:txBody>
      </p:sp>
      <p:sp>
        <p:nvSpPr>
          <p:cNvPr name="TextBox 24" id="24"/>
          <p:cNvSpPr txBox="true"/>
          <p:nvPr/>
        </p:nvSpPr>
        <p:spPr>
          <a:xfrm rot="0">
            <a:off x="9525128" y="2941676"/>
            <a:ext cx="8762872" cy="869774"/>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SARIMA extends ARIMA by including seasonal components to capture patterns in seasonal time series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38461"/>
            <a:ext cx="9266997" cy="8053780"/>
            <a:chOff x="0" y="0"/>
            <a:chExt cx="2440691" cy="2121160"/>
          </a:xfrm>
        </p:grpSpPr>
        <p:sp>
          <p:nvSpPr>
            <p:cNvPr name="Freeform 3" id="3"/>
            <p:cNvSpPr/>
            <p:nvPr/>
          </p:nvSpPr>
          <p:spPr>
            <a:xfrm flipH="false" flipV="false" rot="0">
              <a:off x="0" y="0"/>
              <a:ext cx="2440691" cy="2121160"/>
            </a:xfrm>
            <a:custGeom>
              <a:avLst/>
              <a:gdLst/>
              <a:ahLst/>
              <a:cxnLst/>
              <a:rect r="r" b="b" t="t" l="l"/>
              <a:pathLst>
                <a:path h="2121160" w="2440691">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38100"/>
              <a:ext cx="2440691" cy="215926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true" flipV="true" rot="0">
            <a:off x="-3297687" y="-2148415"/>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6105476" y="142039"/>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105476" y="297057"/>
            <a:ext cx="5994124" cy="1773322"/>
            <a:chOff x="0" y="0"/>
            <a:chExt cx="2747400" cy="812800"/>
          </a:xfrm>
        </p:grpSpPr>
        <p:sp>
          <p:nvSpPr>
            <p:cNvPr name="Freeform 13" id="13"/>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4" id="14"/>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266997" y="1938461"/>
            <a:ext cx="9021003" cy="8053780"/>
            <a:chOff x="0" y="0"/>
            <a:chExt cx="2375902" cy="2121160"/>
          </a:xfrm>
        </p:grpSpPr>
        <p:sp>
          <p:nvSpPr>
            <p:cNvPr name="Freeform 16" id="16"/>
            <p:cNvSpPr/>
            <p:nvPr/>
          </p:nvSpPr>
          <p:spPr>
            <a:xfrm flipH="false" flipV="false" rot="0">
              <a:off x="0" y="0"/>
              <a:ext cx="2375902" cy="2121160"/>
            </a:xfrm>
            <a:custGeom>
              <a:avLst/>
              <a:gdLst/>
              <a:ahLst/>
              <a:cxnLst/>
              <a:rect r="r" b="b" t="t" l="l"/>
              <a:pathLst>
                <a:path h="2121160" w="2375902">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name="TextBox 17" id="17"/>
            <p:cNvSpPr txBox="true"/>
            <p:nvPr/>
          </p:nvSpPr>
          <p:spPr>
            <a:xfrm>
              <a:off x="0" y="-38100"/>
              <a:ext cx="2375902" cy="21592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0" y="3972658"/>
            <a:ext cx="9102538" cy="5933161"/>
          </a:xfrm>
          <a:custGeom>
            <a:avLst/>
            <a:gdLst/>
            <a:ahLst/>
            <a:cxnLst/>
            <a:rect r="r" b="b" t="t" l="l"/>
            <a:pathLst>
              <a:path h="5933161" w="9102538">
                <a:moveTo>
                  <a:pt x="0" y="0"/>
                </a:moveTo>
                <a:lnTo>
                  <a:pt x="9102538" y="0"/>
                </a:lnTo>
                <a:lnTo>
                  <a:pt x="9102538" y="5933161"/>
                </a:lnTo>
                <a:lnTo>
                  <a:pt x="0" y="5933161"/>
                </a:lnTo>
                <a:lnTo>
                  <a:pt x="0" y="0"/>
                </a:lnTo>
                <a:close/>
              </a:path>
            </a:pathLst>
          </a:custGeom>
          <a:blipFill>
            <a:blip r:embed="rId4"/>
            <a:stretch>
              <a:fillRect l="-4272" t="0" r="-19882" b="0"/>
            </a:stretch>
          </a:blipFill>
        </p:spPr>
      </p:sp>
      <p:sp>
        <p:nvSpPr>
          <p:cNvPr name="Freeform 19" id="19"/>
          <p:cNvSpPr/>
          <p:nvPr/>
        </p:nvSpPr>
        <p:spPr>
          <a:xfrm flipH="false" flipV="false" rot="0">
            <a:off x="9398189" y="4132312"/>
            <a:ext cx="8889811" cy="5773507"/>
          </a:xfrm>
          <a:custGeom>
            <a:avLst/>
            <a:gdLst/>
            <a:ahLst/>
            <a:cxnLst/>
            <a:rect r="r" b="b" t="t" l="l"/>
            <a:pathLst>
              <a:path h="5773507" w="8889811">
                <a:moveTo>
                  <a:pt x="0" y="0"/>
                </a:moveTo>
                <a:lnTo>
                  <a:pt x="8889811" y="0"/>
                </a:lnTo>
                <a:lnTo>
                  <a:pt x="8889811" y="5773507"/>
                </a:lnTo>
                <a:lnTo>
                  <a:pt x="0" y="5773507"/>
                </a:lnTo>
                <a:lnTo>
                  <a:pt x="0" y="0"/>
                </a:lnTo>
                <a:close/>
              </a:path>
            </a:pathLst>
          </a:custGeom>
          <a:blipFill>
            <a:blip r:embed="rId5"/>
            <a:stretch>
              <a:fillRect l="0" t="0" r="-1874" b="0"/>
            </a:stretch>
          </a:blipFill>
        </p:spPr>
      </p:sp>
      <p:sp>
        <p:nvSpPr>
          <p:cNvPr name="TextBox 20" id="20"/>
          <p:cNvSpPr txBox="true"/>
          <p:nvPr/>
        </p:nvSpPr>
        <p:spPr>
          <a:xfrm rot="0">
            <a:off x="2699956" y="2137054"/>
            <a:ext cx="3867086"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ARIMAX MODEL</a:t>
            </a:r>
          </a:p>
        </p:txBody>
      </p:sp>
      <p:sp>
        <p:nvSpPr>
          <p:cNvPr name="TextBox 21" id="21"/>
          <p:cNvSpPr txBox="true"/>
          <p:nvPr/>
        </p:nvSpPr>
        <p:spPr>
          <a:xfrm rot="0">
            <a:off x="382380" y="2941676"/>
            <a:ext cx="8761620" cy="878582"/>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ARIMAX incorporates external variables alongside the time series data to enhance forecasting accuracy.</a:t>
            </a:r>
          </a:p>
        </p:txBody>
      </p:sp>
      <p:sp>
        <p:nvSpPr>
          <p:cNvPr name="TextBox 22" id="22"/>
          <p:cNvSpPr txBox="true"/>
          <p:nvPr/>
        </p:nvSpPr>
        <p:spPr>
          <a:xfrm rot="0">
            <a:off x="6486578" y="55058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name="TextBox 23" id="23"/>
          <p:cNvSpPr txBox="true"/>
          <p:nvPr/>
        </p:nvSpPr>
        <p:spPr>
          <a:xfrm rot="0">
            <a:off x="11542454" y="2137054"/>
            <a:ext cx="4728221"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SARIMAX MODEL</a:t>
            </a:r>
          </a:p>
        </p:txBody>
      </p:sp>
      <p:sp>
        <p:nvSpPr>
          <p:cNvPr name="TextBox 24" id="24"/>
          <p:cNvSpPr txBox="true"/>
          <p:nvPr/>
        </p:nvSpPr>
        <p:spPr>
          <a:xfrm rot="0">
            <a:off x="9525128" y="2941676"/>
            <a:ext cx="8762872" cy="869774"/>
          </a:xfrm>
          <a:prstGeom prst="rect">
            <a:avLst/>
          </a:prstGeom>
        </p:spPr>
        <p:txBody>
          <a:bodyPr anchor="t" rtlCol="false" tIns="0" lIns="0" bIns="0" rIns="0">
            <a:spAutoFit/>
          </a:bodyPr>
          <a:lstStyle/>
          <a:p>
            <a:pPr algn="ctr">
              <a:lnSpc>
                <a:spcPts val="3509"/>
              </a:lnSpc>
            </a:pPr>
            <a:r>
              <a:rPr lang="en-US" sz="2506">
                <a:solidFill>
                  <a:srgbClr val="000000"/>
                </a:solidFill>
                <a:latin typeface="DG Jory"/>
                <a:ea typeface="DG Jory"/>
                <a:cs typeface="DG Jory"/>
                <a:sym typeface="DG Jory"/>
              </a:rPr>
              <a:t>SARIMAX combines seasonal patterns and external variables to improve predictions for seasonal time series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DAGaUYaGeFo</dc:identifier>
  <dcterms:modified xsi:type="dcterms:W3CDTF">2011-08-01T06:04:30Z</dcterms:modified>
  <cp:revision>1</cp:revision>
  <dc:title>Blue and White Minimalist Project Presentation</dc:title>
</cp:coreProperties>
</file>