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92" r:id="rId11"/>
    <p:sldId id="282" r:id="rId12"/>
    <p:sldId id="283" r:id="rId13"/>
    <p:sldId id="268" r:id="rId14"/>
    <p:sldId id="269" r:id="rId15"/>
    <p:sldId id="272" r:id="rId16"/>
    <p:sldId id="273" r:id="rId17"/>
    <p:sldId id="277" r:id="rId18"/>
    <p:sldId id="274" r:id="rId19"/>
    <p:sldId id="298" r:id="rId20"/>
    <p:sldId id="276" r:id="rId21"/>
    <p:sldId id="278" r:id="rId22"/>
    <p:sldId id="293" r:id="rId23"/>
    <p:sldId id="294" r:id="rId24"/>
    <p:sldId id="295" r:id="rId25"/>
    <p:sldId id="280" r:id="rId26"/>
    <p:sldId id="290" r:id="rId27"/>
    <p:sldId id="285" r:id="rId28"/>
    <p:sldId id="296" r:id="rId29"/>
    <p:sldId id="300" r:id="rId30"/>
    <p:sldId id="287" r:id="rId31"/>
    <p:sldId id="288" r:id="rId32"/>
    <p:sldId id="289" r:id="rId33"/>
    <p:sldId id="291" r:id="rId34"/>
  </p:sldIdLst>
  <p:sldSz cx="9144000" cy="6858000" type="screen4x3"/>
  <p:notesSz cx="6858000" cy="9144000"/>
  <p:embeddedFontLst>
    <p:embeddedFont>
      <p:font typeface="-윤고딕320" pitchFamily="18" charset="-127"/>
      <p:regular r:id="rId36"/>
    </p:embeddedFont>
    <p:embeddedFont>
      <p:font typeface="맑은 고딕" pitchFamily="50" charset="-127"/>
      <p:regular r:id="rId37"/>
      <p:bold r:id="rId38"/>
    </p:embeddedFont>
    <p:embeddedFont>
      <p:font typeface="-윤고딕330" pitchFamily="18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FA5"/>
    <a:srgbClr val="41A7C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 autoAdjust="0"/>
    <p:restoredTop sz="94660"/>
  </p:normalViewPr>
  <p:slideViewPr>
    <p:cSldViewPr>
      <p:cViewPr>
        <p:scale>
          <a:sx n="100" d="100"/>
          <a:sy n="100" d="100"/>
        </p:scale>
        <p:origin x="-59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B4699-6E33-4DE3-A5C6-62C0328016B3}" type="datetimeFigureOut">
              <a:rPr lang="ko-KR" altLang="en-US" smtClean="0"/>
              <a:pPr/>
              <a:t>2017-02-20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7AB68-3455-4729-A6AD-5B7EA4D29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7AB68-3455-4729-A6AD-5B7EA4D293C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7AB68-3455-4729-A6AD-5B7EA4D293C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DAF5-5704-4D07-9CB3-6874500B9DF8}" type="datetimeFigureOut">
              <a:rPr lang="ko-KR" altLang="en-US" smtClean="0"/>
              <a:pPr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37C5-57F2-4831-A162-EB2CFAF3A7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DAF5-5704-4D07-9CB3-6874500B9DF8}" type="datetimeFigureOut">
              <a:rPr lang="ko-KR" altLang="en-US" smtClean="0"/>
              <a:pPr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37C5-57F2-4831-A162-EB2CFAF3A7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DAF5-5704-4D07-9CB3-6874500B9DF8}" type="datetimeFigureOut">
              <a:rPr lang="ko-KR" altLang="en-US" smtClean="0"/>
              <a:pPr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37C5-57F2-4831-A162-EB2CFAF3A7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DAF5-5704-4D07-9CB3-6874500B9DF8}" type="datetimeFigureOut">
              <a:rPr lang="ko-KR" altLang="en-US" smtClean="0"/>
              <a:pPr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37C5-57F2-4831-A162-EB2CFAF3A7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DAF5-5704-4D07-9CB3-6874500B9DF8}" type="datetimeFigureOut">
              <a:rPr lang="ko-KR" altLang="en-US" smtClean="0"/>
              <a:pPr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37C5-57F2-4831-A162-EB2CFAF3A7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DAF5-5704-4D07-9CB3-6874500B9DF8}" type="datetimeFigureOut">
              <a:rPr lang="ko-KR" altLang="en-US" smtClean="0"/>
              <a:pPr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37C5-57F2-4831-A162-EB2CFAF3A7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DAF5-5704-4D07-9CB3-6874500B9DF8}" type="datetimeFigureOut">
              <a:rPr lang="ko-KR" altLang="en-US" smtClean="0"/>
              <a:pPr/>
              <a:t>2017-02-20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37C5-57F2-4831-A162-EB2CFAF3A7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DAF5-5704-4D07-9CB3-6874500B9DF8}" type="datetimeFigureOut">
              <a:rPr lang="ko-KR" altLang="en-US" smtClean="0"/>
              <a:pPr/>
              <a:t>2017-02-20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37C5-57F2-4831-A162-EB2CFAF3A7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DAF5-5704-4D07-9CB3-6874500B9DF8}" type="datetimeFigureOut">
              <a:rPr lang="ko-KR" altLang="en-US" smtClean="0"/>
              <a:pPr/>
              <a:t>2017-02-20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37C5-57F2-4831-A162-EB2CFAF3A7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DAF5-5704-4D07-9CB3-6874500B9DF8}" type="datetimeFigureOut">
              <a:rPr lang="ko-KR" altLang="en-US" smtClean="0"/>
              <a:pPr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37C5-57F2-4831-A162-EB2CFAF3A7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DAF5-5704-4D07-9CB3-6874500B9DF8}" type="datetimeFigureOut">
              <a:rPr lang="ko-KR" altLang="en-US" smtClean="0"/>
              <a:pPr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37C5-57F2-4831-A162-EB2CFAF3A7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EDAF5-5704-4D07-9CB3-6874500B9DF8}" type="datetimeFigureOut">
              <a:rPr lang="ko-KR" altLang="en-US" smtClean="0"/>
              <a:pPr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37C5-57F2-4831-A162-EB2CFAF3A7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24336" y="1196752"/>
            <a:ext cx="59401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-윤고딕320" pitchFamily="18" charset="-127"/>
                <a:ea typeface="-윤고딕320" pitchFamily="18" charset="-127"/>
              </a:rPr>
              <a:t>뉴로피드백</a:t>
            </a:r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3000" b="1" dirty="0">
                <a:solidFill>
                  <a:schemeClr val="accent5">
                    <a:lumMod val="75000"/>
                  </a:schemeClr>
                </a:solidFill>
                <a:latin typeface="-윤고딕320" pitchFamily="18" charset="-127"/>
                <a:ea typeface="-윤고딕320" pitchFamily="18" charset="-127"/>
              </a:rPr>
              <a:t>기반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-윤고딕320" pitchFamily="18" charset="-127"/>
                <a:ea typeface="-윤고딕320" pitchFamily="18" charset="-127"/>
              </a:rPr>
              <a:t>의</a:t>
            </a:r>
            <a:r>
              <a:rPr lang="ko-KR" altLang="en-US" sz="2500" b="1" dirty="0">
                <a:solidFill>
                  <a:schemeClr val="accent5">
                    <a:lumMod val="75000"/>
                  </a:schemeClr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endParaRPr lang="en-US" altLang="ko-KR" sz="2500" b="1" dirty="0" smtClean="0">
              <a:solidFill>
                <a:schemeClr val="accent5">
                  <a:lumMod val="75000"/>
                </a:schemeClr>
              </a:solidFill>
              <a:latin typeface="-윤고딕320" pitchFamily="18" charset="-127"/>
              <a:ea typeface="-윤고딕320" pitchFamily="18" charset="-127"/>
            </a:endParaRPr>
          </a:p>
          <a:p>
            <a:pPr fontAlgn="base"/>
            <a:r>
              <a:rPr lang="en-US" altLang="ko-KR" sz="2500" dirty="0" smtClean="0">
                <a:solidFill>
                  <a:schemeClr val="accent5">
                    <a:lumMod val="75000"/>
                  </a:schemeClr>
                </a:solidFill>
                <a:latin typeface="-윤고딕320" pitchFamily="18" charset="-127"/>
                <a:ea typeface="-윤고딕320" pitchFamily="18" charset="-127"/>
              </a:rPr>
              <a:t>ADHD</a:t>
            </a:r>
            <a:r>
              <a:rPr lang="ko-KR" altLang="en-US" sz="2500" dirty="0" smtClean="0">
                <a:solidFill>
                  <a:schemeClr val="accent5">
                    <a:lumMod val="75000"/>
                  </a:schemeClr>
                </a:solidFill>
                <a:latin typeface="-윤고딕320" pitchFamily="18" charset="-127"/>
                <a:ea typeface="-윤고딕320" pitchFamily="18" charset="-127"/>
              </a:rPr>
              <a:t> 아동 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-윤고딕320" pitchFamily="18" charset="-127"/>
                <a:ea typeface="-윤고딕320" pitchFamily="18" charset="-127"/>
              </a:rPr>
              <a:t>대상의 집중력 훈련 </a:t>
            </a:r>
            <a:r>
              <a:rPr lang="ko-KR" altLang="en-US" sz="2500" dirty="0" err="1">
                <a:solidFill>
                  <a:schemeClr val="accent5">
                    <a:lumMod val="75000"/>
                  </a:schemeClr>
                </a:solidFill>
                <a:latin typeface="-윤고딕320" pitchFamily="18" charset="-127"/>
                <a:ea typeface="-윤고딕320" pitchFamily="18" charset="-127"/>
              </a:rPr>
              <a:t>콘텐츠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-윤고딕320" pitchFamily="18" charset="-127"/>
                <a:ea typeface="-윤고딕320" pitchFamily="18" charset="-127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340169"/>
            <a:ext cx="4932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i="1" dirty="0" err="1" smtClean="0">
                <a:solidFill>
                  <a:schemeClr val="accent5">
                    <a:lumMod val="75000"/>
                  </a:schemeClr>
                </a:solidFill>
              </a:rPr>
              <a:t>Neurofeedback</a:t>
            </a:r>
            <a:r>
              <a:rPr lang="en-US" altLang="ko-KR" sz="1600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i="1" dirty="0">
                <a:solidFill>
                  <a:schemeClr val="accent5">
                    <a:lumMod val="75000"/>
                  </a:schemeClr>
                </a:solidFill>
              </a:rPr>
              <a:t>based </a:t>
            </a:r>
            <a:endParaRPr lang="en-US" altLang="ko-KR" sz="1600" i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1600" i="1" dirty="0" smtClean="0">
                <a:solidFill>
                  <a:schemeClr val="accent5">
                    <a:lumMod val="75000"/>
                  </a:schemeClr>
                </a:solidFill>
              </a:rPr>
              <a:t>Concentration </a:t>
            </a:r>
            <a:r>
              <a:rPr lang="en-US" altLang="ko-KR" sz="1600" i="1" dirty="0">
                <a:solidFill>
                  <a:schemeClr val="accent5">
                    <a:lumMod val="75000"/>
                  </a:schemeClr>
                </a:solidFill>
              </a:rPr>
              <a:t>training content </a:t>
            </a:r>
            <a:r>
              <a:rPr lang="en-US" altLang="ko-KR" sz="1600" i="1" dirty="0" smtClean="0">
                <a:solidFill>
                  <a:schemeClr val="accent5">
                    <a:lumMod val="75000"/>
                  </a:schemeClr>
                </a:solidFill>
              </a:rPr>
              <a:t>for ADHD </a:t>
            </a:r>
            <a:r>
              <a:rPr lang="en-US" altLang="ko-KR" sz="1600" i="1" dirty="0">
                <a:solidFill>
                  <a:schemeClr val="accent5">
                    <a:lumMod val="75000"/>
                  </a:schemeClr>
                </a:solidFill>
              </a:rPr>
              <a:t>children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71800" y="2204864"/>
            <a:ext cx="6372200" cy="72008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2784499" cy="6858000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04248" y="5524490"/>
            <a:ext cx="19442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2012151003 </a:t>
            </a:r>
            <a:r>
              <a:rPr lang="ko-KR" altLang="en-US" sz="1500" dirty="0" err="1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김낙윤</a:t>
            </a:r>
            <a:r>
              <a:rPr lang="ko-KR" altLang="en-US" sz="15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endParaRPr lang="en-US" altLang="ko-KR" sz="1500" dirty="0" smtClean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r>
              <a:rPr lang="en-US" altLang="ko-KR" sz="15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2012151012 </a:t>
            </a:r>
            <a:r>
              <a:rPr lang="ko-KR" altLang="en-US" sz="15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김영준</a:t>
            </a:r>
            <a:endParaRPr lang="en-US" altLang="ko-KR" sz="1500" dirty="0" smtClean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r>
              <a:rPr lang="en-US" altLang="ko-KR" sz="15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2012151023 </a:t>
            </a:r>
            <a:r>
              <a:rPr lang="ko-KR" altLang="en-US" sz="15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소준영</a:t>
            </a:r>
            <a:endParaRPr lang="ko-KR" altLang="en-US" sz="1500" dirty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4248" y="4732402"/>
            <a:ext cx="19442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지도교수</a:t>
            </a:r>
            <a:endParaRPr lang="en-US" altLang="ko-KR" sz="1500" dirty="0" smtClean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r>
              <a:rPr lang="en-US" altLang="ko-KR" sz="15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   </a:t>
            </a:r>
            <a:r>
              <a:rPr lang="ko-KR" altLang="en-US" sz="15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정성택 교수</a:t>
            </a:r>
            <a:endParaRPr lang="en-US" altLang="ko-KR" sz="1500" dirty="0" smtClean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r>
              <a:rPr lang="en-US" altLang="ko-KR" sz="15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   </a:t>
            </a:r>
            <a:r>
              <a:rPr lang="ko-KR" altLang="en-US" sz="1500" dirty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한</a:t>
            </a:r>
            <a:r>
              <a:rPr lang="ko-KR" altLang="en-US" sz="15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익주 교수</a:t>
            </a:r>
            <a:endParaRPr lang="ko-KR" altLang="en-US" sz="1500" dirty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780928"/>
            <a:ext cx="1432870" cy="188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사용자 최적화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36973" y="4600178"/>
            <a:ext cx="13342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>
                <a:latin typeface="-윤고딕320" pitchFamily="18" charset="-127"/>
                <a:ea typeface="-윤고딕320" pitchFamily="18" charset="-127"/>
              </a:rPr>
              <a:t>뇌파 학습</a:t>
            </a:r>
            <a:endParaRPr lang="ko-KR" altLang="en-US" sz="13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19872" y="2780928"/>
            <a:ext cx="460851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500" dirty="0" err="1" smtClean="0">
                <a:latin typeface="-윤고딕320" pitchFamily="18" charset="-127"/>
                <a:ea typeface="-윤고딕320" pitchFamily="18" charset="-127"/>
              </a:rPr>
              <a:t>컨텐츠를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 시작하기 전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,</a:t>
            </a:r>
          </a:p>
          <a:p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  <a:p>
            <a:pPr marL="342900" indent="-342900"/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1. </a:t>
            </a:r>
            <a:r>
              <a:rPr lang="ko-KR" altLang="en-US" sz="1500" dirty="0" err="1" smtClean="0">
                <a:latin typeface="-윤고딕320" pitchFamily="18" charset="-127"/>
                <a:ea typeface="-윤고딕320" pitchFamily="18" charset="-127"/>
              </a:rPr>
              <a:t>컨텐츠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 인터페이스를 사용자가 선택하고</a:t>
            </a:r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  <a:p>
            <a:pPr marL="342900" indent="-342900"/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   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정상적인 상태와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선택한 인터페이스를 나누어 학습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.</a:t>
            </a:r>
          </a:p>
          <a:p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  <a:p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2. 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집중력을 측정 및 정량화 후 사용자 별 단계 부여</a:t>
            </a:r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  <a:p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  <a:p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이를 통해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, </a:t>
            </a:r>
          </a:p>
          <a:p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각각의 사용자들의 정량적 뇌파 측정 및 최적화</a:t>
            </a:r>
            <a:endParaRPr lang="en-US" altLang="ko-KR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0" name="왼쪽 중괄호 19"/>
          <p:cNvSpPr/>
          <p:nvPr/>
        </p:nvSpPr>
        <p:spPr>
          <a:xfrm>
            <a:off x="2771800" y="2132856"/>
            <a:ext cx="432048" cy="3528392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훈련 </a:t>
            </a:r>
            <a:r>
              <a:rPr lang="ko-KR" altLang="en-US" sz="2500" b="1" dirty="0" err="1" smtClean="0">
                <a:latin typeface="-윤고딕330" pitchFamily="18" charset="-127"/>
                <a:ea typeface="-윤고딕330" pitchFamily="18" charset="-127"/>
              </a:rPr>
              <a:t>컨텐츠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89" y="1628800"/>
            <a:ext cx="3444563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4860032" y="3012048"/>
            <a:ext cx="41044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1. 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사용자가 직접 지정하여 학습한 인터페이스</a:t>
            </a:r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  <a:p>
            <a:pPr marL="342900" indent="-342900">
              <a:buAutoNum type="arabicPeriod"/>
            </a:pPr>
            <a:endParaRPr lang="en-US" altLang="ko-KR" sz="500" dirty="0" smtClean="0">
              <a:latin typeface="-윤고딕320" pitchFamily="18" charset="-127"/>
              <a:ea typeface="-윤고딕320" pitchFamily="18" charset="-127"/>
            </a:endParaRPr>
          </a:p>
          <a:p>
            <a:r>
              <a:rPr lang="en-US" altLang="ko-KR" sz="2000" b="1" dirty="0" smtClean="0">
                <a:latin typeface="-윤고딕320" pitchFamily="18" charset="-127"/>
                <a:ea typeface="-윤고딕320" pitchFamily="18" charset="-127"/>
              </a:rPr>
              <a:t>    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-&gt;</a:t>
            </a:r>
            <a:r>
              <a:rPr lang="en-US" altLang="ko-KR" sz="2000" dirty="0" smtClean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2000" dirty="0" smtClean="0">
                <a:latin typeface="-윤고딕320" pitchFamily="18" charset="-127"/>
                <a:ea typeface="-윤고딕320" pitchFamily="18" charset="-127"/>
              </a:rPr>
              <a:t>집게의 움직임</a:t>
            </a:r>
            <a:r>
              <a:rPr lang="en-US" altLang="ko-KR" sz="2000" dirty="0" smtClean="0">
                <a:latin typeface="-윤고딕320" pitchFamily="18" charset="-127"/>
                <a:ea typeface="-윤고딕320" pitchFamily="18" charset="-127"/>
              </a:rPr>
              <a:t>(</a:t>
            </a:r>
            <a:r>
              <a:rPr lang="ko-KR" altLang="en-US" sz="2000" dirty="0" smtClean="0">
                <a:latin typeface="-윤고딕320" pitchFamily="18" charset="-127"/>
                <a:ea typeface="-윤고딕320" pitchFamily="18" charset="-127"/>
              </a:rPr>
              <a:t>좌</a:t>
            </a:r>
            <a:r>
              <a:rPr lang="en-US" altLang="ko-KR" sz="2000" dirty="0" smtClean="0">
                <a:latin typeface="-윤고딕320" pitchFamily="18" charset="-127"/>
                <a:ea typeface="-윤고딕320" pitchFamily="18" charset="-127"/>
              </a:rPr>
              <a:t>/</a:t>
            </a:r>
            <a:r>
              <a:rPr lang="ko-KR" altLang="en-US" sz="2000" dirty="0" smtClean="0">
                <a:latin typeface="-윤고딕320" pitchFamily="18" charset="-127"/>
                <a:ea typeface="-윤고딕320" pitchFamily="18" charset="-127"/>
              </a:rPr>
              <a:t>우</a:t>
            </a:r>
            <a:r>
              <a:rPr lang="en-US" altLang="ko-KR" sz="2000" dirty="0" smtClean="0">
                <a:latin typeface="-윤고딕320" pitchFamily="18" charset="-127"/>
                <a:ea typeface="-윤고딕320" pitchFamily="18" charset="-127"/>
              </a:rPr>
              <a:t>)</a:t>
            </a:r>
            <a:r>
              <a:rPr lang="ko-KR" altLang="en-US" sz="2000" dirty="0" smtClean="0">
                <a:latin typeface="-윤고딕320" pitchFamily="18" charset="-127"/>
                <a:ea typeface="-윤고딕320" pitchFamily="18" charset="-127"/>
              </a:rPr>
              <a:t> 조작</a:t>
            </a:r>
            <a:endParaRPr lang="en-US" altLang="ko-KR" sz="2000" dirty="0" smtClean="0">
              <a:latin typeface="-윤고딕320" pitchFamily="18" charset="-127"/>
              <a:ea typeface="-윤고딕320" pitchFamily="18" charset="-127"/>
            </a:endParaRPr>
          </a:p>
          <a:p>
            <a:endParaRPr lang="en-US" altLang="ko-KR" sz="2000" dirty="0" smtClean="0">
              <a:latin typeface="-윤고딕320" pitchFamily="18" charset="-127"/>
              <a:ea typeface="-윤고딕320" pitchFamily="18" charset="-127"/>
            </a:endParaRPr>
          </a:p>
          <a:p>
            <a:endParaRPr lang="en-US" altLang="ko-KR" sz="1000" b="1" dirty="0" smtClean="0">
              <a:latin typeface="-윤고딕320" pitchFamily="18" charset="-127"/>
              <a:ea typeface="-윤고딕320" pitchFamily="18" charset="-127"/>
            </a:endParaRPr>
          </a:p>
          <a:p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2. 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집중력</a:t>
            </a:r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  <a:p>
            <a:endParaRPr lang="en-US" altLang="ko-KR" sz="500" dirty="0" smtClean="0">
              <a:latin typeface="-윤고딕320" pitchFamily="18" charset="-127"/>
              <a:ea typeface="-윤고딕320" pitchFamily="18" charset="-127"/>
            </a:endParaRPr>
          </a:p>
          <a:p>
            <a:r>
              <a:rPr lang="ko-KR" altLang="en-US" sz="2000" dirty="0" smtClean="0">
                <a:latin typeface="-윤고딕320" pitchFamily="18" charset="-127"/>
                <a:ea typeface="-윤고딕320" pitchFamily="18" charset="-127"/>
              </a:rPr>
              <a:t>    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-&gt;</a:t>
            </a:r>
            <a:r>
              <a:rPr lang="en-US" altLang="ko-KR" sz="2000" dirty="0" smtClean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2000" dirty="0" smtClean="0">
                <a:latin typeface="-윤고딕320" pitchFamily="18" charset="-127"/>
                <a:ea typeface="-윤고딕320" pitchFamily="18" charset="-127"/>
              </a:rPr>
              <a:t>집게의 하강 및 잡는 힘 유지</a:t>
            </a:r>
            <a:endParaRPr lang="en-US" altLang="ko-KR" sz="2000" dirty="0" smtClean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왼쪽 중괄호 8"/>
          <p:cNvSpPr/>
          <p:nvPr/>
        </p:nvSpPr>
        <p:spPr>
          <a:xfrm>
            <a:off x="4427984" y="2780928"/>
            <a:ext cx="432048" cy="223224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C:\Users\김낙윤\Desktop\desktop_ap1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772816"/>
            <a:ext cx="4032448" cy="3218253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결과 분석 및 출력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449653"/>
            <a:ext cx="914400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  <a:p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4603194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                                      각 사용자 별로 최적화된 지표를 통하여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, </a:t>
            </a:r>
          </a:p>
          <a:p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                                      뇌파 스펙트럼 별 세분화된 </a:t>
            </a:r>
            <a:r>
              <a:rPr lang="ko-KR" altLang="en-US" sz="1500" dirty="0" err="1" smtClean="0">
                <a:latin typeface="-윤고딕320" pitchFamily="18" charset="-127"/>
                <a:ea typeface="-윤고딕320" pitchFamily="18" charset="-127"/>
              </a:rPr>
              <a:t>활성도를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 분석하고 출력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50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50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938987" y="5536064"/>
            <a:ext cx="1217513" cy="4422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76302" y="4958695"/>
            <a:ext cx="2008863" cy="42309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72458" y="4398126"/>
            <a:ext cx="2063838" cy="42976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23502" y="5523588"/>
            <a:ext cx="1217513" cy="4422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02343" y="4944765"/>
            <a:ext cx="1217513" cy="4422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07063" y="4393236"/>
            <a:ext cx="1217513" cy="4422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87501" y="5603403"/>
            <a:ext cx="11255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기록 출력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30223" y="5017354"/>
            <a:ext cx="19635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훈련 여부 및 결과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2420" y="4454617"/>
            <a:ext cx="20338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평가 결과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532" y="5589240"/>
            <a:ext cx="12055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기록 확인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51337" y="4891226"/>
            <a:ext cx="1121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결과 분석 </a:t>
            </a:r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및 측정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46362" y="4462634"/>
            <a:ext cx="11365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>
                <a:latin typeface="-윤고딕320" pitchFamily="18" charset="-127"/>
                <a:ea typeface="-윤고딕320" pitchFamily="18" charset="-127"/>
              </a:rPr>
              <a:t>훈련콘텐츠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318012" y="4059700"/>
            <a:ext cx="38805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4139952" y="2446288"/>
            <a:ext cx="4145086" cy="1008112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699714" y="3825862"/>
            <a:ext cx="1217513" cy="4422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67212" y="3887911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최적</a:t>
            </a:r>
            <a:r>
              <a:rPr lang="ko-KR" altLang="en-US" sz="1500" dirty="0">
                <a:latin typeface="-윤고딕320" pitchFamily="18" charset="-127"/>
                <a:ea typeface="-윤고딕320" pitchFamily="18" charset="-127"/>
              </a:rPr>
              <a:t>화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96136" y="2514381"/>
            <a:ext cx="140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-윤고딕320" pitchFamily="18" charset="-127"/>
                <a:ea typeface="-윤고딕320" pitchFamily="18" charset="-127"/>
              </a:rPr>
              <a:t>내장 </a:t>
            </a:r>
            <a:r>
              <a:rPr lang="en-US" altLang="ko-KR" b="1" dirty="0" smtClean="0">
                <a:latin typeface="-윤고딕320" pitchFamily="18" charset="-127"/>
                <a:ea typeface="-윤고딕320" pitchFamily="18" charset="-127"/>
              </a:rPr>
              <a:t>DB</a:t>
            </a:r>
            <a:endParaRPr lang="ko-KR" altLang="en-US" b="1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283968" y="2933303"/>
            <a:ext cx="1181884" cy="42368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651384" y="2937643"/>
            <a:ext cx="1152864" cy="42217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969472" y="2937643"/>
            <a:ext cx="1152128" cy="42217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09368" y="2989906"/>
            <a:ext cx="11267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사용자 정보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20272" y="2993036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검사 기록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 flipH="1">
            <a:off x="3301336" y="4052226"/>
            <a:ext cx="10327" cy="1679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928516" y="4884558"/>
            <a:ext cx="3641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17" idx="1"/>
          </p:cNvCxnSpPr>
          <p:nvPr/>
        </p:nvCxnSpPr>
        <p:spPr>
          <a:xfrm>
            <a:off x="3311386" y="4608032"/>
            <a:ext cx="395677" cy="63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315708" y="5184616"/>
            <a:ext cx="391355" cy="57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3299670" y="5733256"/>
            <a:ext cx="450676" cy="2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7" idx="3"/>
            <a:endCxn id="12" idx="1"/>
          </p:cNvCxnSpPr>
          <p:nvPr/>
        </p:nvCxnSpPr>
        <p:spPr>
          <a:xfrm flipV="1">
            <a:off x="4924576" y="4613009"/>
            <a:ext cx="247882" cy="13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4" idx="3"/>
            <a:endCxn id="11" idx="1"/>
          </p:cNvCxnSpPr>
          <p:nvPr/>
        </p:nvCxnSpPr>
        <p:spPr>
          <a:xfrm>
            <a:off x="4919856" y="5165904"/>
            <a:ext cx="756446" cy="43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960953" y="5750912"/>
            <a:ext cx="19621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4644008" y="3414912"/>
            <a:ext cx="0" cy="38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6228184" y="3429000"/>
            <a:ext cx="0" cy="9377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 flipV="1">
            <a:off x="7446556" y="3448163"/>
            <a:ext cx="5764" cy="1493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7812360" y="3438525"/>
            <a:ext cx="0" cy="20882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652120" y="2996950"/>
            <a:ext cx="1152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훈련 기록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31640" y="46531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-윤고딕320" pitchFamily="18" charset="-127"/>
                <a:ea typeface="-윤고딕320" pitchFamily="18" charset="-127"/>
              </a:rPr>
              <a:t>Application</a:t>
            </a:r>
            <a:endParaRPr lang="ko-KR" altLang="en-US" b="1" dirty="0"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64" name="직선 화살표 연결선 63"/>
          <p:cNvCxnSpPr>
            <a:stCxn id="57" idx="2"/>
            <a:endCxn id="61" idx="0"/>
          </p:cNvCxnSpPr>
          <p:nvPr/>
        </p:nvCxnSpPr>
        <p:spPr>
          <a:xfrm>
            <a:off x="2015716" y="342900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547664" y="240818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-윤고딕320" pitchFamily="18" charset="-127"/>
                <a:ea typeface="-윤고딕320" pitchFamily="18" charset="-127"/>
              </a:rPr>
              <a:t>EEG</a:t>
            </a:r>
          </a:p>
          <a:p>
            <a:pPr algn="ctr"/>
            <a:r>
              <a:rPr lang="en-US" altLang="ko-KR" b="1" dirty="0" smtClean="0">
                <a:latin typeface="-윤고딕320" pitchFamily="18" charset="-127"/>
                <a:ea typeface="-윤고딕320" pitchFamily="18" charset="-127"/>
              </a:rPr>
              <a:t>Sensor</a:t>
            </a:r>
            <a:endParaRPr lang="ko-KR" altLang="en-US" b="1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구성도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139952" y="2420888"/>
            <a:ext cx="4104456" cy="10081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259632" y="1988840"/>
            <a:ext cx="1512168" cy="1440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115616" y="3933056"/>
            <a:ext cx="1800200" cy="1800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066210"/>
            <a:ext cx="2133600" cy="365125"/>
          </a:xfrm>
        </p:spPr>
        <p:txBody>
          <a:bodyPr/>
          <a:lstStyle/>
          <a:p>
            <a:fld id="{C1299452-12CE-4AD7-9A1A-0EA1A831412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pSp>
        <p:nvGrpSpPr>
          <p:cNvPr id="55" name="그룹 37"/>
          <p:cNvGrpSpPr/>
          <p:nvPr/>
        </p:nvGrpSpPr>
        <p:grpSpPr>
          <a:xfrm>
            <a:off x="1475656" y="2358172"/>
            <a:ext cx="2047875" cy="2837489"/>
            <a:chOff x="1282700" y="1620211"/>
            <a:chExt cx="2730500" cy="2837489"/>
          </a:xfrm>
          <a:noFill/>
        </p:grpSpPr>
        <p:sp>
          <p:nvSpPr>
            <p:cNvPr id="58" name="TextBox 57"/>
            <p:cNvSpPr txBox="1"/>
            <p:nvPr/>
          </p:nvSpPr>
          <p:spPr>
            <a:xfrm>
              <a:off x="1504421" y="1620211"/>
              <a:ext cx="2291489" cy="40011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-윤고딕320" pitchFamily="18" charset="-127"/>
                  <a:ea typeface="-윤고딕320" pitchFamily="18" charset="-127"/>
                </a:rPr>
                <a:t>EEG Sensor</a:t>
              </a:r>
              <a:endParaRPr lang="ko-KR" altLang="en-US" sz="2000" dirty="0"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775520" y="2907063"/>
              <a:ext cx="1728192" cy="55399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 smtClean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Data I/O</a:t>
              </a:r>
            </a:p>
            <a:p>
              <a:pPr algn="ctr"/>
              <a:r>
                <a:rPr lang="en-US" altLang="ko-KR" sz="1500" dirty="0" smtClean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Module</a:t>
              </a:r>
              <a:endParaRPr lang="ko-KR" altLang="en-US" sz="15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282700" y="2068202"/>
              <a:ext cx="2730500" cy="2389498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B394B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4095213" y="2790220"/>
            <a:ext cx="3726722" cy="24482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B394B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3571156" y="3912961"/>
            <a:ext cx="44767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76056" y="2348880"/>
            <a:ext cx="187220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-윤고딕320" pitchFamily="18" charset="-127"/>
                <a:ea typeface="-윤고딕320" pitchFamily="18" charset="-127"/>
              </a:rPr>
              <a:t>Application</a:t>
            </a:r>
            <a:endParaRPr lang="ko-KR" altLang="en-US" sz="20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221535" y="3059435"/>
            <a:ext cx="165618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Data I/O</a:t>
            </a:r>
          </a:p>
          <a:p>
            <a:pPr algn="ctr"/>
            <a:r>
              <a:rPr lang="en-US" altLang="ko-KR" sz="15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Module</a:t>
            </a:r>
            <a:endParaRPr lang="ko-KR" altLang="en-US" sz="1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221535" y="3729573"/>
            <a:ext cx="165618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User Optimization Module</a:t>
            </a:r>
            <a:endParaRPr lang="ko-KR" altLang="en-US" sz="1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021735" y="3491483"/>
            <a:ext cx="1656184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Content</a:t>
            </a:r>
            <a:endParaRPr lang="ko-KR" altLang="en-US" sz="1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221535" y="4402187"/>
            <a:ext cx="165618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EEG Analysis Module</a:t>
            </a:r>
            <a:endParaRPr lang="ko-KR" altLang="en-US" sz="1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21735" y="3059435"/>
            <a:ext cx="1656184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Display Module</a:t>
            </a:r>
            <a:endParaRPr lang="ko-KR" altLang="en-US" sz="1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21735" y="3923531"/>
            <a:ext cx="1656184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DB</a:t>
            </a:r>
            <a:endParaRPr lang="ko-KR" altLang="en-US" sz="1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16263" y="3928700"/>
            <a:ext cx="576064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Data</a:t>
            </a:r>
            <a:endParaRPr lang="ko-KR" altLang="en-US" sz="13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300" y="550794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[Data I/O Module]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76056" y="3284344"/>
            <a:ext cx="23762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Serial Communication Module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19672" y="3422104"/>
            <a:ext cx="23762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OPEN BCI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/>
          <p:cNvCxnSpPr>
            <a:stCxn id="34" idx="3"/>
            <a:endCxn id="33" idx="1"/>
          </p:cNvCxnSpPr>
          <p:nvPr/>
        </p:nvCxnSpPr>
        <p:spPr>
          <a:xfrm>
            <a:off x="3995935" y="3606770"/>
            <a:ext cx="1080121" cy="7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76997" y="3595005"/>
            <a:ext cx="936104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EEG Data</a:t>
            </a:r>
            <a:endParaRPr lang="ko-KR" altLang="en-US" sz="13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115616" y="3074195"/>
            <a:ext cx="18722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User </a:t>
            </a:r>
          </a:p>
          <a:p>
            <a:pPr algn="ctr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Preparation Module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37126" y="3212976"/>
            <a:ext cx="1872208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Perceptron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Learning Module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47864" y="2132856"/>
            <a:ext cx="2448272" cy="28083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B394B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-300" y="550794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[User Optimization Module]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47864" y="4940752"/>
            <a:ext cx="2448272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센서 연결 및 측정</a:t>
            </a:r>
            <a:endParaRPr lang="ko-KR" altLang="en-US" sz="13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3997931"/>
            <a:ext cx="1872208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사용 안내</a:t>
            </a:r>
            <a:endParaRPr lang="ko-KR" altLang="en-US" sz="13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37126" y="3861048"/>
            <a:ext cx="1872208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뇌파 학습</a:t>
            </a:r>
            <a:endParaRPr lang="ko-KR" altLang="en-US" sz="13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3" name="직선 화살표 연결선 22"/>
          <p:cNvCxnSpPr>
            <a:stCxn id="33" idx="3"/>
            <a:endCxn id="14" idx="1"/>
          </p:cNvCxnSpPr>
          <p:nvPr/>
        </p:nvCxnSpPr>
        <p:spPr>
          <a:xfrm>
            <a:off x="2987824" y="3535860"/>
            <a:ext cx="360040" cy="11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4" idx="3"/>
            <a:endCxn id="11" idx="1"/>
          </p:cNvCxnSpPr>
          <p:nvPr/>
        </p:nvCxnSpPr>
        <p:spPr>
          <a:xfrm>
            <a:off x="5796136" y="3537012"/>
            <a:ext cx="34099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79912" y="2348880"/>
            <a:ext cx="15841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Calibration Module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9912" y="3212976"/>
            <a:ext cx="15841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Measurement Module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9912" y="4078813"/>
            <a:ext cx="15841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EEG Convert</a:t>
            </a:r>
          </a:p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591050" y="2924944"/>
            <a:ext cx="1656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TensorFlow</a:t>
            </a:r>
            <a:endParaRPr lang="en-US" altLang="ko-KR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1050" y="3501008"/>
            <a:ext cx="1656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Cuda</a:t>
            </a:r>
            <a:endParaRPr lang="en-US" altLang="ko-KR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90850" y="2934236"/>
            <a:ext cx="1656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SOM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90850" y="3491716"/>
            <a:ext cx="1656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LVQ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300" y="550794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[</a:t>
            </a:r>
            <a:r>
              <a:rPr lang="en-US" altLang="ko-KR" dirty="0" err="1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Perceptron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Learning Module]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30810" y="2564904"/>
            <a:ext cx="4176464" cy="16561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B394B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30810" y="4221088"/>
            <a:ext cx="4176464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신경망 학습</a:t>
            </a:r>
            <a:endParaRPr lang="ko-KR" altLang="en-US" sz="1300" dirty="0">
              <a:solidFill>
                <a:schemeClr val="tx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547664" y="3212976"/>
            <a:ext cx="1872208" cy="65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Concentration Analysis Module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24128" y="3212976"/>
            <a:ext cx="1872208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Meditation Analysis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Module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35896" y="2924944"/>
            <a:ext cx="1872208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L/R Brain Balance Analysis Module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300" y="550794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[EEG Analysis Module]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7664" y="3870573"/>
            <a:ext cx="1872208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집중도 분석</a:t>
            </a:r>
            <a:endParaRPr lang="ko-KR" altLang="en-US" sz="13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24128" y="3861048"/>
            <a:ext cx="1872208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피로도 분석</a:t>
            </a:r>
            <a:endParaRPr lang="ko-KR" altLang="en-US" sz="13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35896" y="3861048"/>
            <a:ext cx="1872208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좌</a:t>
            </a:r>
            <a:r>
              <a:rPr lang="en-US" altLang="ko-KR" sz="13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/</a:t>
            </a:r>
            <a:r>
              <a:rPr lang="ko-KR" altLang="en-US" sz="13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우뇌 활성도 분석</a:t>
            </a:r>
            <a:endParaRPr lang="ko-KR" altLang="en-US" sz="13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03648" y="5882605"/>
            <a:ext cx="64807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[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로그인 화면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]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1340768"/>
            <a:ext cx="8064896" cy="4536504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C:\Users\김낙윤\Desktop\설계서 이밎\집중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004048" y="1988840"/>
            <a:ext cx="3312368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직사각형 13"/>
          <p:cNvSpPr/>
          <p:nvPr/>
        </p:nvSpPr>
        <p:spPr>
          <a:xfrm>
            <a:off x="5004048" y="1988840"/>
            <a:ext cx="3312368" cy="3312368"/>
          </a:xfrm>
          <a:prstGeom prst="rect">
            <a:avLst/>
          </a:prstGeom>
          <a:solidFill>
            <a:srgbClr val="219FA5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43608" y="3433356"/>
            <a:ext cx="3312368" cy="360040"/>
          </a:xfrm>
          <a:prstGeom prst="rect">
            <a:avLst/>
          </a:prstGeom>
          <a:solidFill>
            <a:schemeClr val="bg1">
              <a:lumMod val="9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43608" y="4153436"/>
            <a:ext cx="3312368" cy="360040"/>
          </a:xfrm>
          <a:prstGeom prst="rect">
            <a:avLst/>
          </a:prstGeom>
          <a:solidFill>
            <a:schemeClr val="bg1">
              <a:lumMod val="9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43608" y="3140968"/>
            <a:ext cx="33123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ID</a:t>
            </a:r>
            <a:endParaRPr lang="ko-KR" altLang="en-US" sz="15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3851523"/>
            <a:ext cx="33123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Password</a:t>
            </a:r>
            <a:endParaRPr lang="ko-KR" altLang="en-US" sz="15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1600" y="1924090"/>
            <a:ext cx="331236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Off-line</a:t>
            </a:r>
          </a:p>
          <a:p>
            <a:r>
              <a:rPr lang="ko-KR" altLang="en-US" sz="15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집중도 향상 솔루션</a:t>
            </a:r>
            <a:endParaRPr lang="ko-KR" altLang="en-US" sz="1500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43608" y="4941168"/>
            <a:ext cx="1512168" cy="360040"/>
          </a:xfrm>
          <a:prstGeom prst="rect">
            <a:avLst/>
          </a:prstGeom>
          <a:solidFill>
            <a:srgbClr val="00B0F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2843808" y="4941168"/>
            <a:ext cx="1512168" cy="360040"/>
          </a:xfrm>
          <a:prstGeom prst="rect">
            <a:avLst/>
          </a:prstGeom>
          <a:solidFill>
            <a:srgbClr val="00B0F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회원가입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784499" cy="6858000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60648"/>
            <a:ext cx="2771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35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목  차</a:t>
            </a:r>
            <a:endParaRPr lang="ko-KR" altLang="en-US" sz="35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67744" y="1052736"/>
            <a:ext cx="583264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20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01 </a:t>
            </a:r>
            <a:r>
              <a:rPr lang="en-US" altLang="ko-KR" sz="20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   </a:t>
            </a:r>
            <a:r>
              <a:rPr lang="ko-KR" altLang="en-US" sz="20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지적 사항 답변</a:t>
            </a:r>
            <a:endParaRPr lang="en-US" altLang="ko-KR" sz="2000" dirty="0" smtClean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pPr marL="457200" indent="-457200"/>
            <a:r>
              <a:rPr lang="en-US" altLang="ko-KR" sz="20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02</a:t>
            </a:r>
            <a:r>
              <a:rPr lang="en-US" altLang="ko-KR" sz="20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    </a:t>
            </a:r>
            <a:r>
              <a:rPr lang="ko-KR" altLang="en-US" sz="20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시스템 수행 시나리오</a:t>
            </a:r>
            <a:endParaRPr lang="en-US" altLang="ko-KR" sz="2000" dirty="0" smtClean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pPr marL="457200" indent="-457200"/>
            <a:endParaRPr lang="en-US" altLang="ko-KR" sz="2000" dirty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pPr marL="457200" indent="-457200"/>
            <a:r>
              <a:rPr lang="en-US" altLang="ko-KR" sz="20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03</a:t>
            </a:r>
            <a:r>
              <a:rPr lang="en-US" altLang="ko-KR" sz="20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    </a:t>
            </a:r>
            <a:r>
              <a:rPr lang="ko-KR" altLang="en-US" sz="20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시스템 구성도</a:t>
            </a:r>
            <a:endParaRPr lang="en-US" altLang="ko-KR" sz="2000" dirty="0" smtClean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pPr marL="457200" indent="-457200">
              <a:buAutoNum type="arabicPeriod" startAt="3"/>
            </a:pPr>
            <a:endParaRPr lang="en-US" altLang="ko-KR" sz="2000" dirty="0" smtClean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pPr marL="457200" indent="-457200"/>
            <a:r>
              <a:rPr lang="en-US" altLang="ko-KR" sz="20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04</a:t>
            </a:r>
            <a:r>
              <a:rPr lang="en-US" altLang="ko-KR" sz="20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    </a:t>
            </a:r>
            <a:r>
              <a:rPr lang="ko-KR" altLang="en-US" sz="20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시스템 모듈 설계</a:t>
            </a:r>
            <a:endParaRPr lang="en-US" altLang="ko-KR" sz="2000" dirty="0" smtClean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pPr marL="457200" indent="-457200"/>
            <a:endParaRPr lang="en-US" altLang="ko-KR" sz="2000" dirty="0" smtClean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pPr marL="457200" indent="-457200"/>
            <a:r>
              <a:rPr lang="en-US" altLang="ko-KR" sz="20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05</a:t>
            </a:r>
            <a:r>
              <a:rPr lang="en-US" altLang="ko-KR" sz="20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    </a:t>
            </a:r>
            <a:r>
              <a:rPr lang="ko-KR" altLang="en-US" sz="20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개발 환경</a:t>
            </a:r>
            <a:endParaRPr lang="en-US" altLang="ko-KR" sz="2000" dirty="0" smtClean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pPr marL="457200" indent="-457200"/>
            <a:endParaRPr lang="en-US" altLang="ko-KR" sz="2000" dirty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pPr marL="457200" indent="-457200"/>
            <a:r>
              <a:rPr lang="en-US" altLang="ko-KR" sz="20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06</a:t>
            </a:r>
            <a:r>
              <a:rPr lang="en-US" altLang="ko-KR" sz="20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    </a:t>
            </a:r>
            <a:r>
              <a:rPr lang="ko-KR" altLang="en-US" sz="20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데모 환경</a:t>
            </a:r>
            <a:endParaRPr lang="en-US" altLang="ko-KR" sz="2000" dirty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pPr marL="457200" indent="-457200"/>
            <a:endParaRPr lang="en-US" altLang="ko-KR" sz="2000" dirty="0" smtClean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pPr marL="457200" indent="-457200"/>
            <a:r>
              <a:rPr lang="en-US" altLang="ko-KR" sz="20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07 </a:t>
            </a:r>
            <a:r>
              <a:rPr lang="en-US" altLang="ko-KR" sz="20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20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  업무 분담</a:t>
            </a:r>
            <a:endParaRPr lang="en-US" altLang="ko-KR" sz="2000" dirty="0" smtClean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pPr marL="457200" indent="-457200"/>
            <a:endParaRPr lang="en-US" altLang="ko-KR" sz="2000" dirty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pPr marL="457200" indent="-457200"/>
            <a:r>
              <a:rPr lang="en-US" altLang="ko-KR" sz="20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08    </a:t>
            </a:r>
            <a:r>
              <a:rPr lang="ko-KR" altLang="en-US" sz="20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종합 설계 수행 일정</a:t>
            </a:r>
            <a:endParaRPr lang="en-US" altLang="ko-KR" sz="2000" dirty="0" smtClean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pPr marL="457200" indent="-457200"/>
            <a:endParaRPr lang="en-US" altLang="ko-KR" sz="2000" dirty="0" smtClean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  <a:p>
            <a:pPr marL="457200" indent="-457200"/>
            <a:r>
              <a:rPr lang="en-US" altLang="ko-KR" sz="20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09   </a:t>
            </a:r>
            <a:r>
              <a:rPr lang="en-US" altLang="ko-KR" sz="20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2000" dirty="0" smtClean="0">
                <a:solidFill>
                  <a:srgbClr val="219FA5"/>
                </a:solidFill>
                <a:latin typeface="-윤고딕320" pitchFamily="18" charset="-127"/>
                <a:ea typeface="-윤고딕320" pitchFamily="18" charset="-127"/>
              </a:rPr>
              <a:t>필요기술 및 참고문헌</a:t>
            </a:r>
            <a:endParaRPr lang="en-US" altLang="ko-KR" sz="2000" dirty="0">
              <a:solidFill>
                <a:srgbClr val="219FA5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222025" y="1702332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22025" y="2297448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222025" y="2902653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22025" y="3521584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22025" y="4126789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222025" y="4735631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22025" y="5346579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22025" y="1088168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2025" y="5954895"/>
            <a:ext cx="457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5877272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[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센서 부착방법 및 준비사항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]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 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2" name="Picture 2" descr="C:\Users\김낙윤\Desktop\설계서 이밎\1번 화면(개요) 복사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085" y="1412777"/>
            <a:ext cx="7936882" cy="4464496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4653136"/>
            <a:ext cx="43204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[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센서 연결 중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]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5122" name="Picture 2" descr="C:\Users\김낙윤\Desktop\센서연결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4224468" cy="2376264"/>
          </a:xfrm>
          <a:prstGeom prst="rect">
            <a:avLst/>
          </a:prstGeom>
          <a:noFill/>
        </p:spPr>
      </p:pic>
      <p:pic>
        <p:nvPicPr>
          <p:cNvPr id="5123" name="Picture 3" descr="C:\Users\김낙윤\Desktop\센서연결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6002" y="2276872"/>
            <a:ext cx="4224470" cy="237626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99992" y="4653136"/>
            <a:ext cx="43204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[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센서 연결 후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]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김낙윤\Desktop\설계서 이밎\학습선택f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860" y="1412776"/>
            <a:ext cx="7904878" cy="4446494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1403648" y="2564904"/>
            <a:ext cx="1944216" cy="252028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검 사</a:t>
            </a:r>
            <a:endParaRPr lang="ko-KR" altLang="en-US" sz="2000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24128" y="2564904"/>
            <a:ext cx="1944216" cy="252028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훈 </a:t>
            </a:r>
            <a:r>
              <a:rPr lang="ko-KR" altLang="en-US" sz="2000" dirty="0" err="1" smtClean="0"/>
              <a:t>련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3563888" y="2564904"/>
            <a:ext cx="1944216" cy="252028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학 </a:t>
            </a:r>
            <a:r>
              <a:rPr lang="ko-KR" altLang="en-US" sz="2000" dirty="0" err="1" smtClean="0"/>
              <a:t>습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864572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[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메인 화면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]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김낙윤\Desktop\설계서 이밎\학습선택f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860" y="1412776"/>
            <a:ext cx="7904878" cy="444649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864572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[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검사 결과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]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55776" y="2564904"/>
            <a:ext cx="1296144" cy="108012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집중도</a:t>
            </a:r>
            <a:endParaRPr lang="ko-KR" altLang="en-US" sz="1500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23928" y="2564904"/>
            <a:ext cx="1296144" cy="108012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좌</a:t>
            </a:r>
            <a:r>
              <a:rPr lang="en-US" altLang="ko-KR" sz="15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/</a:t>
            </a:r>
            <a:r>
              <a:rPr lang="ko-KR" altLang="en-US" sz="15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우뇌</a:t>
            </a:r>
            <a:endParaRPr lang="en-US" altLang="ko-KR" sz="1500" dirty="0" smtClean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활성도</a:t>
            </a:r>
            <a:endParaRPr lang="ko-KR" altLang="en-US" sz="1500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92080" y="2564904"/>
            <a:ext cx="1296144" cy="108012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피로도</a:t>
            </a:r>
            <a:endParaRPr lang="ko-KR" altLang="en-US" sz="1500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60079" y="3717032"/>
            <a:ext cx="2664296" cy="1296144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뇌파 스펙트럼 소개</a:t>
            </a:r>
            <a:endParaRPr lang="ko-KR" altLang="en-US" sz="1500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586858" y="3717032"/>
            <a:ext cx="2664296" cy="1296144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주기</a:t>
            </a:r>
            <a:r>
              <a:rPr lang="en-US" altLang="ko-KR" sz="15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5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별</a:t>
            </a:r>
            <a:r>
              <a:rPr lang="en-US" altLang="ko-KR" sz="15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/ </a:t>
            </a:r>
            <a:r>
              <a:rPr lang="ko-KR" altLang="en-US" sz="15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뇌파 별 </a:t>
            </a:r>
            <a:endParaRPr lang="en-US" altLang="ko-KR" sz="1500" dirty="0" smtClean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그래프</a:t>
            </a:r>
            <a:r>
              <a:rPr lang="en-US" altLang="ko-KR" sz="15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5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출력 </a:t>
            </a:r>
            <a:endParaRPr lang="ko-KR" altLang="en-US" sz="1500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김낙윤\Desktop\설계서 이밎\학습선택f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860" y="1412776"/>
            <a:ext cx="7904878" cy="4446494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1403648" y="2564904"/>
            <a:ext cx="1944216" cy="252028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학습 유형</a:t>
            </a:r>
            <a:r>
              <a:rPr lang="en-US" altLang="ko-KR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1</a:t>
            </a:r>
            <a:endParaRPr lang="ko-KR" altLang="en-US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24128" y="2564904"/>
            <a:ext cx="1944216" cy="252028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집중도 학습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63888" y="2564904"/>
            <a:ext cx="1944216" cy="252028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학습 유형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864572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[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학습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]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김낙윤\Desktop\설계서 이밎\학습선택f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860" y="1412776"/>
            <a:ext cx="7904878" cy="4446494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03648" y="5882605"/>
            <a:ext cx="64807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[Content]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7852" y="1873399"/>
            <a:ext cx="439248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5851664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[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훈련 결과 분석 및 출력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]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모듈 상세설계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2" descr="C:\Users\김낙윤\Desktop\설계서 이밎\학습선택f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860" y="1412776"/>
            <a:ext cx="7904878" cy="444649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1187624" y="2132856"/>
            <a:ext cx="3240360" cy="324036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훈련 전</a:t>
            </a:r>
            <a:endParaRPr lang="en-US" altLang="ko-KR" dirty="0" smtClean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집중도</a:t>
            </a:r>
            <a:endParaRPr lang="ko-KR" altLang="en-US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16016" y="2132856"/>
            <a:ext cx="3168352" cy="324036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훈련 후</a:t>
            </a:r>
            <a:endParaRPr lang="en-US" altLang="ko-KR" dirty="0" smtClean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집중도</a:t>
            </a:r>
            <a:endParaRPr lang="ko-KR" altLang="en-US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개발 환경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72344" y="2408298"/>
          <a:ext cx="6096000" cy="2532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512"/>
                <a:gridCol w="4392488"/>
              </a:tblGrid>
              <a:tr h="672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b="0" dirty="0" smtClean="0">
                          <a:latin typeface="-윤고딕320" pitchFamily="18" charset="-127"/>
                          <a:ea typeface="-윤고딕320" pitchFamily="18" charset="-127"/>
                        </a:rPr>
                        <a:t>개발 운영체제</a:t>
                      </a:r>
                      <a:endParaRPr lang="ko-KR" altLang="en-US" sz="1500" b="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anchor="ctr">
                    <a:solidFill>
                      <a:srgbClr val="339B9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rPr>
                        <a:t> Windows 10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anchor="ctr">
                    <a:solidFill>
                      <a:srgbClr val="80DACB"/>
                    </a:solidFill>
                  </a:tcPr>
                </a:tc>
              </a:tr>
              <a:tr h="672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500" dirty="0" smtClean="0">
                          <a:solidFill>
                            <a:schemeClr val="bg1"/>
                          </a:solidFill>
                          <a:latin typeface="-윤고딕320" pitchFamily="18" charset="-127"/>
                          <a:ea typeface="-윤고딕320" pitchFamily="18" charset="-127"/>
                        </a:rPr>
                        <a:t>개발 언어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>
                    <a:solidFill>
                      <a:srgbClr val="339B9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500" dirty="0" smtClean="0">
                          <a:latin typeface="-윤고딕320" pitchFamily="18" charset="-127"/>
                          <a:ea typeface="-윤고딕320" pitchFamily="18" charset="-127"/>
                        </a:rPr>
                        <a:t> C</a:t>
                      </a:r>
                      <a:r>
                        <a:rPr lang="ko-KR" altLang="en-US" sz="1500" dirty="0" smtClean="0">
                          <a:latin typeface="-윤고딕320" pitchFamily="18" charset="-127"/>
                          <a:ea typeface="-윤고딕320" pitchFamily="18" charset="-127"/>
                        </a:rPr>
                        <a:t>계열 </a:t>
                      </a:r>
                      <a:r>
                        <a:rPr lang="en-US" altLang="ko-KR" sz="1500" dirty="0" smtClean="0">
                          <a:latin typeface="-윤고딕320" pitchFamily="18" charset="-127"/>
                          <a:ea typeface="-윤고딕320" pitchFamily="18" charset="-127"/>
                        </a:rPr>
                        <a:t>(C / C++</a:t>
                      </a:r>
                      <a:r>
                        <a:rPr lang="en-US" altLang="ko-KR" sz="15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 / C#)</a:t>
                      </a:r>
                      <a:endParaRPr lang="ko-KR" altLang="en-US" sz="15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>
                    <a:solidFill>
                      <a:srgbClr val="80DACB"/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500" dirty="0" smtClean="0">
                          <a:solidFill>
                            <a:schemeClr val="bg1"/>
                          </a:solidFill>
                          <a:latin typeface="-윤고딕320" pitchFamily="18" charset="-127"/>
                          <a:ea typeface="-윤고딕320" pitchFamily="18" charset="-127"/>
                        </a:rPr>
                        <a:t>개발 툴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>
                    <a:solidFill>
                      <a:srgbClr val="339B9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500" dirty="0" smtClean="0">
                          <a:latin typeface="-윤고딕320" pitchFamily="18" charset="-127"/>
                          <a:ea typeface="-윤고딕320" pitchFamily="18" charset="-127"/>
                        </a:rPr>
                        <a:t> WPF,</a:t>
                      </a:r>
                      <a:r>
                        <a:rPr lang="en-US" altLang="ko-KR" sz="15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 Unity.5.5x, Visual Studio2015</a:t>
                      </a:r>
                      <a:endParaRPr lang="ko-KR" altLang="en-US" sz="15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>
                    <a:solidFill>
                      <a:srgbClr val="80DACB"/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500" dirty="0" smtClean="0">
                          <a:solidFill>
                            <a:schemeClr val="bg1"/>
                          </a:solidFill>
                          <a:latin typeface="-윤고딕320" pitchFamily="18" charset="-127"/>
                          <a:ea typeface="-윤고딕320" pitchFamily="18" charset="-127"/>
                        </a:rPr>
                        <a:t>실험도구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>
                    <a:solidFill>
                      <a:srgbClr val="339B9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500" dirty="0" smtClean="0">
                          <a:latin typeface="-윤고딕320" pitchFamily="18" charset="-127"/>
                          <a:ea typeface="-윤고딕320" pitchFamily="18" charset="-127"/>
                        </a:rPr>
                        <a:t> MATLAB</a:t>
                      </a:r>
                      <a:endParaRPr lang="ko-KR" altLang="en-US" sz="15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>
                    <a:solidFill>
                      <a:srgbClr val="80DACB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개발 환경</a:t>
            </a:r>
            <a:r>
              <a:rPr lang="en-US" altLang="ko-KR" sz="2500" b="1" dirty="0" smtClean="0"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en-US" altLang="ko-KR" sz="2500" b="1" dirty="0" err="1" smtClean="0">
                <a:latin typeface="-윤고딕330" pitchFamily="18" charset="-127"/>
                <a:ea typeface="-윤고딕330" pitchFamily="18" charset="-127"/>
              </a:rPr>
              <a:t>GitHub</a:t>
            </a:r>
            <a:r>
              <a:rPr lang="en-US" altLang="ko-KR" sz="2500" b="1" dirty="0" smtClean="0">
                <a:latin typeface="-윤고딕330" pitchFamily="18" charset="-127"/>
                <a:ea typeface="-윤고딕330" pitchFamily="18" charset="-127"/>
              </a:rPr>
              <a:t>)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31640" y="2056199"/>
            <a:ext cx="7092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-윤고딕320" pitchFamily="18" charset="-127"/>
                <a:ea typeface="-윤고딕320" pitchFamily="18" charset="-127"/>
              </a:rPr>
              <a:t>◆ </a:t>
            </a:r>
            <a:r>
              <a:rPr lang="en-US" altLang="ko-KR" sz="2000" b="1" dirty="0" err="1" smtClean="0">
                <a:latin typeface="-윤고딕320" pitchFamily="18" charset="-127"/>
                <a:ea typeface="-윤고딕320" pitchFamily="18" charset="-127"/>
              </a:rPr>
              <a:t>GitHub</a:t>
            </a:r>
            <a:r>
              <a:rPr lang="en-US" altLang="ko-KR" sz="2000" b="1" dirty="0" smtClean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2000" b="1" dirty="0" smtClean="0">
                <a:latin typeface="-윤고딕320" pitchFamily="18" charset="-127"/>
                <a:ea typeface="-윤고딕320" pitchFamily="18" charset="-127"/>
              </a:rPr>
              <a:t>주소</a:t>
            </a:r>
            <a:endParaRPr lang="en-US" altLang="ko-KR" sz="2000" b="1" dirty="0" smtClean="0">
              <a:latin typeface="-윤고딕320" pitchFamily="18" charset="-127"/>
              <a:ea typeface="-윤고딕320" pitchFamily="18" charset="-127"/>
            </a:endParaRPr>
          </a:p>
          <a:p>
            <a:endParaRPr lang="en-US" altLang="ko-KR" sz="1000" dirty="0" smtClean="0">
              <a:latin typeface="-윤고딕320" pitchFamily="18" charset="-127"/>
              <a:ea typeface="-윤고딕320" pitchFamily="18" charset="-127"/>
            </a:endParaRPr>
          </a:p>
          <a:p>
            <a:pPr lvl="1"/>
            <a:r>
              <a:rPr lang="en-US" altLang="ko-KR" sz="1500" u="sng" dirty="0" smtClean="0">
                <a:solidFill>
                  <a:srgbClr val="0070C0"/>
                </a:solidFill>
                <a:latin typeface="-윤고딕320" pitchFamily="18" charset="-127"/>
                <a:ea typeface="-윤고딕320" pitchFamily="18" charset="-127"/>
              </a:rPr>
              <a:t>https://github.com/springcle/off-line</a:t>
            </a:r>
          </a:p>
          <a:p>
            <a:endParaRPr lang="ko-KR" altLang="en-US" sz="2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3208327"/>
            <a:ext cx="70922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-윤고딕320" pitchFamily="18" charset="-127"/>
                <a:ea typeface="-윤고딕320" pitchFamily="18" charset="-127"/>
              </a:rPr>
              <a:t>◆ </a:t>
            </a:r>
            <a:r>
              <a:rPr lang="ko-KR" altLang="en-US" sz="2000" b="1" dirty="0" smtClean="0">
                <a:latin typeface="-윤고딕320" pitchFamily="18" charset="-127"/>
                <a:ea typeface="-윤고딕320" pitchFamily="18" charset="-127"/>
              </a:rPr>
              <a:t>팀원 별 </a:t>
            </a:r>
            <a:r>
              <a:rPr lang="en-US" altLang="ko-KR" sz="2000" b="1" dirty="0" err="1" smtClean="0">
                <a:latin typeface="-윤고딕320" pitchFamily="18" charset="-127"/>
                <a:ea typeface="-윤고딕320" pitchFamily="18" charset="-127"/>
              </a:rPr>
              <a:t>GitHub</a:t>
            </a:r>
            <a:r>
              <a:rPr lang="en-US" altLang="ko-KR" sz="2000" b="1" dirty="0" smtClean="0">
                <a:latin typeface="-윤고딕320" pitchFamily="18" charset="-127"/>
                <a:ea typeface="-윤고딕320" pitchFamily="18" charset="-127"/>
              </a:rPr>
              <a:t> ID</a:t>
            </a:r>
          </a:p>
          <a:p>
            <a:endParaRPr lang="en-US" altLang="ko-KR" sz="1000" dirty="0" smtClean="0">
              <a:latin typeface="-윤고딕320" pitchFamily="18" charset="-127"/>
              <a:ea typeface="-윤고딕320" pitchFamily="18" charset="-127"/>
            </a:endParaRPr>
          </a:p>
          <a:p>
            <a:pPr lvl="1"/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팀장 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/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김영준 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pPr lvl="1"/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▶ID : </a:t>
            </a:r>
            <a:r>
              <a:rPr lang="en-US" altLang="ko-KR" sz="1600" dirty="0" err="1" smtClean="0">
                <a:latin typeface="-윤고딕320" pitchFamily="18" charset="-127"/>
                <a:ea typeface="-윤고딕320" pitchFamily="18" charset="-127"/>
              </a:rPr>
              <a:t>youngjun-kim</a:t>
            </a:r>
            <a:endParaRPr lang="en-US" altLang="ko-KR" sz="1600" dirty="0" smtClean="0">
              <a:latin typeface="-윤고딕320" pitchFamily="18" charset="-127"/>
              <a:ea typeface="-윤고딕320" pitchFamily="18" charset="-127"/>
            </a:endParaRPr>
          </a:p>
          <a:p>
            <a:pPr lvl="1"/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팀원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/ </a:t>
            </a:r>
            <a:r>
              <a:rPr lang="ko-KR" altLang="en-US" dirty="0" err="1" smtClean="0">
                <a:latin typeface="-윤고딕320" pitchFamily="18" charset="-127"/>
                <a:ea typeface="-윤고딕320" pitchFamily="18" charset="-127"/>
              </a:rPr>
              <a:t>김낙윤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/>
            </a:r>
            <a:b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▶ID : </a:t>
            </a:r>
            <a:r>
              <a:rPr lang="en-US" altLang="ko-KR" sz="1500" dirty="0" err="1" smtClean="0">
                <a:latin typeface="-윤고딕320" pitchFamily="18" charset="-127"/>
                <a:ea typeface="-윤고딕320" pitchFamily="18" charset="-127"/>
              </a:rPr>
              <a:t>springcle</a:t>
            </a:r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  <a:p>
            <a:pPr lvl="1"/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팀원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/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소준영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</a:t>
            </a:r>
          </a:p>
          <a:p>
            <a:pPr lvl="1"/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▶ID : dd2752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데모 환경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784" y="2308810"/>
            <a:ext cx="388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20" pitchFamily="18" charset="-127"/>
                <a:ea typeface="-윤고딕320" pitchFamily="18" charset="-127"/>
              </a:rPr>
              <a:t>▶ </a:t>
            </a:r>
            <a:r>
              <a:rPr lang="ko-KR" altLang="en-US" sz="2000" dirty="0" smtClean="0">
                <a:latin typeface="-윤고딕320" pitchFamily="18" charset="-127"/>
                <a:ea typeface="-윤고딕320" pitchFamily="18" charset="-127"/>
              </a:rPr>
              <a:t>인공산물을 최대한 배제한 공간</a:t>
            </a:r>
            <a:endParaRPr lang="en-US" altLang="ko-KR" sz="2000" dirty="0" smtClean="0">
              <a:latin typeface="-윤고딕320" pitchFamily="18" charset="-127"/>
              <a:ea typeface="-윤고딕320" pitchFamily="18" charset="-127"/>
            </a:endParaRPr>
          </a:p>
          <a:p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  <a:p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     외부 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소음</a:t>
            </a:r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  <a:p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     전자기기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(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전자파</a:t>
            </a:r>
            <a:r>
              <a:rPr lang="en-US" altLang="ko-KR" sz="1500" dirty="0" smtClean="0">
                <a:latin typeface="-윤고딕320" pitchFamily="18" charset="-127"/>
                <a:ea typeface="-윤고딕320" pitchFamily="18" charset="-127"/>
              </a:rPr>
              <a:t>) </a:t>
            </a:r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등</a:t>
            </a:r>
            <a:endParaRPr lang="en-US" altLang="ko-KR" sz="1500" dirty="0" smtClean="0">
              <a:latin typeface="-윤고딕320" pitchFamily="18" charset="-127"/>
              <a:ea typeface="-윤고딕320" pitchFamily="18" charset="-127"/>
            </a:endParaRPr>
          </a:p>
          <a:p>
            <a:endParaRPr lang="ko-KR" altLang="en-US" sz="2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7784" y="3612212"/>
            <a:ext cx="38884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20" pitchFamily="18" charset="-127"/>
                <a:ea typeface="-윤고딕320" pitchFamily="18" charset="-127"/>
              </a:rPr>
              <a:t>▶ 8</a:t>
            </a:r>
            <a:r>
              <a:rPr lang="ko-KR" altLang="en-US" sz="2000" dirty="0" smtClean="0">
                <a:latin typeface="-윤고딕320" pitchFamily="18" charset="-127"/>
                <a:ea typeface="-윤고딕320" pitchFamily="18" charset="-127"/>
              </a:rPr>
              <a:t>채널 센서 부착</a:t>
            </a:r>
            <a:endParaRPr lang="en-US" altLang="ko-KR" sz="2000" dirty="0" smtClean="0">
              <a:latin typeface="-윤고딕320" pitchFamily="18" charset="-127"/>
              <a:ea typeface="-윤고딕320" pitchFamily="18" charset="-127"/>
            </a:endParaRPr>
          </a:p>
          <a:p>
            <a:endParaRPr lang="ko-KR" altLang="en-US" sz="2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18259" y="446905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20" pitchFamily="18" charset="-127"/>
                <a:ea typeface="-윤고딕320" pitchFamily="18" charset="-127"/>
              </a:rPr>
              <a:t>▶ </a:t>
            </a:r>
            <a:r>
              <a:rPr lang="ko-KR" altLang="en-US" sz="2000" dirty="0" smtClean="0">
                <a:latin typeface="-윤고딕320" pitchFamily="18" charset="-127"/>
                <a:ea typeface="-윤고딕320" pitchFamily="18" charset="-127"/>
              </a:rPr>
              <a:t>디스플레이 </a:t>
            </a:r>
            <a:endParaRPr lang="ko-KR" altLang="en-US" sz="2500" dirty="0">
              <a:latin typeface="-윤고딕320" pitchFamily="18" charset="-127"/>
              <a:ea typeface="-윤고딕32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259632" y="743496"/>
            <a:ext cx="45719" cy="36004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92650" y="673532"/>
            <a:ext cx="5367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-윤고딕320" pitchFamily="18" charset="-127"/>
                <a:ea typeface="-윤고딕320" pitchFamily="18" charset="-127"/>
              </a:rPr>
              <a:t>지난 발표에서의 </a:t>
            </a:r>
            <a:r>
              <a:rPr lang="ko-KR" altLang="en-US" sz="2800" dirty="0" err="1" smtClean="0">
                <a:latin typeface="-윤고딕320" pitchFamily="18" charset="-127"/>
                <a:ea typeface="-윤고딕320" pitchFamily="18" charset="-127"/>
              </a:rPr>
              <a:t>지적사항</a:t>
            </a:r>
            <a:endParaRPr lang="ko-KR" altLang="en-US" sz="28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600" y="1844824"/>
            <a:ext cx="7344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AutoNum type="arabicPeriod"/>
            </a:pP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뇌파를 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visualize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하는 것이 더 나을 듯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. </a:t>
            </a:r>
          </a:p>
          <a:p>
            <a:pPr marL="457200" indent="-457200" fontAlgn="base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   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기존의 응용과 비교해 장단점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차별 점을 부각시킬 것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pPr marL="457200" indent="-457200" fontAlgn="base"/>
            <a:endParaRPr lang="ko-KR" altLang="en-US" dirty="0" smtClean="0">
              <a:latin typeface="-윤고딕320" pitchFamily="18" charset="-127"/>
              <a:ea typeface="-윤고딕320" pitchFamily="18" charset="-127"/>
            </a:endParaRPr>
          </a:p>
          <a:p>
            <a:pPr fontAlgn="base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2.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아직 구체성이 부족함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pPr fontAlgn="base"/>
            <a:endParaRPr lang="ko-KR" altLang="en-US" dirty="0" smtClean="0">
              <a:latin typeface="-윤고딕320" pitchFamily="18" charset="-127"/>
              <a:ea typeface="-윤고딕320" pitchFamily="18" charset="-127"/>
            </a:endParaRPr>
          </a:p>
          <a:p>
            <a:pPr fontAlgn="base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3.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성능평가는 어떻게 할 것인지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pPr fontAlgn="base"/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pPr fontAlgn="base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4.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구현 대상 명확히 할 것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pPr fontAlgn="base"/>
            <a:endParaRPr lang="ko-KR" altLang="en-US" dirty="0" smtClean="0">
              <a:latin typeface="-윤고딕320" pitchFamily="18" charset="-127"/>
              <a:ea typeface="-윤고딕320" pitchFamily="18" charset="-127"/>
            </a:endParaRPr>
          </a:p>
          <a:p>
            <a:pPr fontAlgn="base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5. UI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구체적 설계 준비 할 것</a:t>
            </a:r>
            <a:endParaRPr lang="ko-KR" altLang="en-US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" y="0"/>
            <a:ext cx="755575" cy="6858000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업무 분담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47664" y="2060848"/>
          <a:ext cx="6096000" cy="3502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532"/>
                <a:gridCol w="1728192"/>
                <a:gridCol w="1728192"/>
                <a:gridCol w="1618084"/>
              </a:tblGrid>
              <a:tr h="31925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>
                    <a:solidFill>
                      <a:srgbClr val="339B9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 smtClean="0">
                          <a:latin typeface="-윤고딕320" pitchFamily="18" charset="-127"/>
                          <a:ea typeface="-윤고딕320" pitchFamily="18" charset="-127"/>
                        </a:rPr>
                        <a:t>김낙윤</a:t>
                      </a:r>
                      <a:endParaRPr lang="ko-KR" altLang="en-US" sz="1500" b="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>
                    <a:solidFill>
                      <a:srgbClr val="339B9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latin typeface="-윤고딕320" pitchFamily="18" charset="-127"/>
                          <a:ea typeface="-윤고딕320" pitchFamily="18" charset="-127"/>
                        </a:rPr>
                        <a:t>김영준</a:t>
                      </a:r>
                      <a:endParaRPr lang="ko-KR" altLang="en-US" sz="1500" b="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>
                    <a:solidFill>
                      <a:srgbClr val="339B9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latin typeface="-윤고딕320" pitchFamily="18" charset="-127"/>
                          <a:ea typeface="-윤고딕320" pitchFamily="18" charset="-127"/>
                        </a:rPr>
                        <a:t>소준영</a:t>
                      </a:r>
                      <a:endParaRPr lang="ko-KR" altLang="en-US" sz="1500" b="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>
                    <a:solidFill>
                      <a:srgbClr val="339B9B"/>
                    </a:solidFill>
                  </a:tcPr>
                </a:tc>
              </a:tr>
              <a:tr h="653012"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latin typeface="-윤고딕320" pitchFamily="18" charset="-127"/>
                          <a:ea typeface="-윤고딕320" pitchFamily="18" charset="-127"/>
                        </a:rPr>
                        <a:t>자료탐색</a:t>
                      </a:r>
                      <a:endParaRPr lang="ko-KR" altLang="en-US" sz="1600" b="1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300" dirty="0" smtClean="0">
                          <a:latin typeface="-윤고딕320" pitchFamily="18" charset="-127"/>
                          <a:ea typeface="-윤고딕320" pitchFamily="18" charset="-127"/>
                        </a:rPr>
                        <a:t>EEG</a:t>
                      </a:r>
                      <a:r>
                        <a:rPr lang="en-US" altLang="ko-KR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 </a:t>
                      </a:r>
                      <a:r>
                        <a:rPr lang="ko-KR" altLang="en-US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스펙트럼 </a:t>
                      </a:r>
                      <a:endParaRPr lang="en-US" altLang="ko-KR" sz="1300" baseline="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알고리즘</a:t>
                      </a:r>
                      <a:endParaRPr lang="en-US" altLang="ko-KR" sz="1300" baseline="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REALTIME EEG NOMALIZED 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알고리즘 </a:t>
                      </a:r>
                      <a:endParaRPr lang="en-US" altLang="ko-KR" sz="1300" baseline="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EEG signal processing 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연구 사례 및</a:t>
                      </a:r>
                      <a:endParaRPr lang="en-US" altLang="ko-KR" sz="1300" baseline="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 </a:t>
                      </a:r>
                      <a:r>
                        <a:rPr lang="en-US" altLang="ko-KR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filter </a:t>
                      </a:r>
                      <a:r>
                        <a:rPr lang="ko-KR" altLang="en-US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조사</a:t>
                      </a:r>
                      <a:endParaRPr lang="en-US" altLang="ko-KR" sz="1300" baseline="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>
                          <a:latin typeface="-윤고딕320" pitchFamily="18" charset="-127"/>
                          <a:ea typeface="-윤고딕320" pitchFamily="18" charset="-127"/>
                        </a:rPr>
                        <a:t>뉴로피드백</a:t>
                      </a:r>
                      <a:r>
                        <a:rPr lang="ko-KR" altLang="en-US" sz="1300" baseline="0" dirty="0" err="1" smtClean="0">
                          <a:latin typeface="-윤고딕320" pitchFamily="18" charset="-127"/>
                          <a:ea typeface="-윤고딕320" pitchFamily="18" charset="-127"/>
                        </a:rPr>
                        <a:t>을</a:t>
                      </a:r>
                      <a:r>
                        <a:rPr lang="ko-KR" altLang="en-US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 통한</a:t>
                      </a:r>
                      <a:endParaRPr lang="en-US" altLang="ko-KR" sz="1300" baseline="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/>
                      <a:r>
                        <a:rPr lang="en-US" altLang="ko-KR" sz="1300" dirty="0" smtClean="0">
                          <a:latin typeface="-윤고딕320" pitchFamily="18" charset="-127"/>
                          <a:ea typeface="-윤고딕320" pitchFamily="18" charset="-127"/>
                        </a:rPr>
                        <a:t>ADHD</a:t>
                      </a:r>
                      <a:r>
                        <a:rPr lang="en-US" altLang="ko-KR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 </a:t>
                      </a:r>
                      <a:r>
                        <a:rPr lang="ko-KR" altLang="en-US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아동 개선 사례 및 기존 선행 연구 조사</a:t>
                      </a:r>
                      <a:endParaRPr lang="en-US" altLang="ko-KR" sz="130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</a:tr>
              <a:tr h="653012"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latin typeface="-윤고딕320" pitchFamily="18" charset="-127"/>
                          <a:ea typeface="-윤고딕320" pitchFamily="18" charset="-127"/>
                        </a:rPr>
                        <a:t>설  계</a:t>
                      </a:r>
                      <a:endParaRPr lang="ko-KR" altLang="en-US" sz="1600" b="1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>
                          <a:latin typeface="-윤고딕320" pitchFamily="18" charset="-127"/>
                          <a:ea typeface="-윤고딕320" pitchFamily="18" charset="-127"/>
                        </a:rPr>
                        <a:t>EEG</a:t>
                      </a:r>
                      <a:r>
                        <a:rPr lang="en-US" altLang="ko-KR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 </a:t>
                      </a:r>
                      <a:r>
                        <a:rPr lang="ko-KR" altLang="en-US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분석</a:t>
                      </a:r>
                      <a:endParaRPr lang="en-US" altLang="ko-KR" sz="130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>
                          <a:latin typeface="-윤고딕320" pitchFamily="18" charset="-127"/>
                          <a:ea typeface="-윤고딕320" pitchFamily="18" charset="-127"/>
                        </a:rPr>
                        <a:t>프로토콜 설계</a:t>
                      </a:r>
                      <a:endParaRPr lang="ko-KR" altLang="en-US" sz="13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err="1" smtClean="0">
                          <a:latin typeface="-윤고딕320" pitchFamily="18" charset="-127"/>
                          <a:ea typeface="-윤고딕320" pitchFamily="18" charset="-127"/>
                        </a:rPr>
                        <a:t>콘텐츠</a:t>
                      </a:r>
                      <a:r>
                        <a:rPr lang="ko-KR" altLang="en-US" sz="1300" dirty="0" smtClean="0">
                          <a:latin typeface="-윤고딕320" pitchFamily="18" charset="-127"/>
                          <a:ea typeface="-윤고딕320" pitchFamily="18" charset="-127"/>
                        </a:rPr>
                        <a:t> </a:t>
                      </a:r>
                      <a:endParaRPr lang="en-US" altLang="ko-KR" sz="130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>
                          <a:latin typeface="-윤고딕320" pitchFamily="18" charset="-127"/>
                          <a:ea typeface="-윤고딕320" pitchFamily="18" charset="-127"/>
                        </a:rPr>
                        <a:t>시스템 설계</a:t>
                      </a:r>
                      <a:endParaRPr lang="ko-KR" altLang="en-US" sz="13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err="1" smtClean="0">
                          <a:latin typeface="-윤고딕320" pitchFamily="18" charset="-127"/>
                          <a:ea typeface="-윤고딕320" pitchFamily="18" charset="-127"/>
                        </a:rPr>
                        <a:t>콘텐츠</a:t>
                      </a:r>
                      <a:r>
                        <a:rPr lang="ko-KR" altLang="en-US" sz="1300" dirty="0" smtClean="0">
                          <a:latin typeface="-윤고딕320" pitchFamily="18" charset="-127"/>
                          <a:ea typeface="-윤고딕320" pitchFamily="18" charset="-127"/>
                        </a:rPr>
                        <a:t> </a:t>
                      </a:r>
                      <a:endParaRPr lang="en-US" altLang="ko-KR" sz="130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>
                          <a:latin typeface="-윤고딕320" pitchFamily="18" charset="-127"/>
                          <a:ea typeface="-윤고딕320" pitchFamily="18" charset="-127"/>
                        </a:rPr>
                        <a:t>시나리오 설계</a:t>
                      </a:r>
                      <a:endParaRPr lang="ko-KR" altLang="en-US" sz="13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</a:tr>
              <a:tr h="653012"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latin typeface="-윤고딕320" pitchFamily="18" charset="-127"/>
                          <a:ea typeface="-윤고딕320" pitchFamily="18" charset="-127"/>
                        </a:rPr>
                        <a:t>구  현</a:t>
                      </a:r>
                      <a:endParaRPr lang="ko-KR" altLang="en-US" sz="1600" b="1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-윤고딕320" pitchFamily="18" charset="-127"/>
                          <a:ea typeface="-윤고딕320" pitchFamily="18" charset="-127"/>
                        </a:rPr>
                        <a:t>EEG</a:t>
                      </a:r>
                      <a:r>
                        <a:rPr lang="en-US" altLang="ko-KR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 </a:t>
                      </a:r>
                      <a:r>
                        <a:rPr lang="ko-KR" altLang="en-US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분석 모듈 개발</a:t>
                      </a:r>
                      <a:endParaRPr lang="en-US" altLang="ko-KR" sz="1300" baseline="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및 </a:t>
                      </a:r>
                      <a:r>
                        <a:rPr lang="en-US" altLang="ko-KR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Data Server </a:t>
                      </a:r>
                      <a:r>
                        <a:rPr lang="ko-KR" altLang="en-US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개발</a:t>
                      </a:r>
                      <a:endParaRPr lang="en-US" altLang="ko-KR" sz="130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300" dirty="0" err="1" smtClean="0">
                          <a:latin typeface="-윤고딕320" pitchFamily="18" charset="-127"/>
                          <a:ea typeface="-윤고딕320" pitchFamily="18" charset="-127"/>
                        </a:rPr>
                        <a:t>콘텐츠</a:t>
                      </a:r>
                      <a:r>
                        <a:rPr lang="ko-KR" altLang="en-US" sz="1300" dirty="0" smtClean="0">
                          <a:latin typeface="-윤고딕320" pitchFamily="18" charset="-127"/>
                          <a:ea typeface="-윤고딕320" pitchFamily="18" charset="-127"/>
                        </a:rPr>
                        <a:t> 개발</a:t>
                      </a:r>
                      <a:endParaRPr lang="ko-KR" altLang="en-US" sz="13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</a:tr>
              <a:tr h="746049"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latin typeface="-윤고딕320" pitchFamily="18" charset="-127"/>
                          <a:ea typeface="-윤고딕320" pitchFamily="18" charset="-127"/>
                        </a:rPr>
                        <a:t>테스트</a:t>
                      </a:r>
                      <a:endParaRPr lang="ko-KR" altLang="en-US" sz="1600" b="1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>
                          <a:latin typeface="-윤고딕320" pitchFamily="18" charset="-127"/>
                          <a:ea typeface="-윤고딕320" pitchFamily="18" charset="-127"/>
                        </a:rPr>
                        <a:t>센서</a:t>
                      </a:r>
                      <a:r>
                        <a:rPr lang="ko-KR" altLang="en-US" sz="13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 데이터 제어 테스트</a:t>
                      </a:r>
                      <a:endParaRPr lang="en-US" altLang="ko-KR" sz="130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>
                          <a:latin typeface="-윤고딕320" pitchFamily="18" charset="-127"/>
                          <a:ea typeface="-윤고딕320" pitchFamily="18" charset="-127"/>
                        </a:rPr>
                        <a:t>통합 테스트 및 유지보수</a:t>
                      </a:r>
                      <a:endParaRPr lang="ko-KR" altLang="en-US" sz="13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종합 설계 수행일정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518" y="2087524"/>
            <a:ext cx="7795914" cy="3583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필요 기술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6" name="Picture 2" descr="C:\Users\김낙윤\Desktop\제목 없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917570"/>
            <a:ext cx="2015397" cy="1799462"/>
          </a:xfrm>
          <a:prstGeom prst="rect">
            <a:avLst/>
          </a:prstGeom>
          <a:noFill/>
        </p:spPr>
      </p:pic>
      <p:pic>
        <p:nvPicPr>
          <p:cNvPr id="10" name="Picture 2" descr="https://blog.kiosksimple.com/wp-content/uploads/2015/02/WPF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005064"/>
            <a:ext cx="1872208" cy="1872208"/>
          </a:xfrm>
          <a:prstGeom prst="rect">
            <a:avLst/>
          </a:prstGeom>
          <a:noFill/>
        </p:spPr>
      </p:pic>
      <p:pic>
        <p:nvPicPr>
          <p:cNvPr id="12" name="Picture 4" descr="http://apptradecentre.com/wp-content/uploads/2014/07/unity3d-at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4077072"/>
            <a:ext cx="1800200" cy="1800200"/>
          </a:xfrm>
          <a:prstGeom prst="rect">
            <a:avLst/>
          </a:prstGeom>
          <a:noFill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8942" y="1873548"/>
            <a:ext cx="2157314" cy="1771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참고 문헌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79712" y="4194955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BCI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기반 </a:t>
            </a:r>
            <a:r>
              <a:rPr lang="en-US" altLang="ko-KR" sz="1600" dirty="0" err="1" smtClean="0">
                <a:latin typeface="-윤고딕320" pitchFamily="18" charset="-127"/>
                <a:ea typeface="-윤고딕320" pitchFamily="18" charset="-127"/>
              </a:rPr>
              <a:t>Entertainic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기술개발 동향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. </a:t>
            </a:r>
          </a:p>
          <a:p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전자공학회지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(2007.6), 34(6), 71-82(12pages)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79712" y="4860449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BCI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기반의 새로운 게임 플레이 연구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.</a:t>
            </a:r>
          </a:p>
          <a:p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한국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HCI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학회 학술대회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(2009.2), 749-755(7pages)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79712" y="5508521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뇌파 기반 뇌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-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컴퓨터 인터페이스 응용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.</a:t>
            </a:r>
          </a:p>
          <a:p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한국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HCI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학회 학술대회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(2011.1), 31-33(3pages)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79712" y="3258851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-윤고딕320" pitchFamily="18" charset="-127"/>
                <a:ea typeface="-윤고딕320" pitchFamily="18" charset="-127"/>
              </a:rPr>
              <a:t>뉴로피드백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 훈련이 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Attention-Deficit Hyperactivity Disorder </a:t>
            </a:r>
          </a:p>
          <a:p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아동의 실행기능에 미치는 영향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.</a:t>
            </a:r>
            <a:endParaRPr lang="ko-KR" altLang="en-US" sz="1600" dirty="0" smtClean="0">
              <a:latin typeface="-윤고딕320" pitchFamily="18" charset="-127"/>
              <a:ea typeface="-윤고딕320" pitchFamily="18" charset="-127"/>
            </a:endParaRPr>
          </a:p>
          <a:p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J Korean </a:t>
            </a:r>
            <a:r>
              <a:rPr lang="en-US" altLang="ko-KR" sz="1600" dirty="0" err="1" smtClean="0">
                <a:latin typeface="-윤고딕320" pitchFamily="18" charset="-127"/>
                <a:ea typeface="-윤고딕320" pitchFamily="18" charset="-127"/>
              </a:rPr>
              <a:t>Acad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Child </a:t>
            </a:r>
            <a:r>
              <a:rPr lang="en-US" altLang="ko-KR" sz="1600" dirty="0" err="1" smtClean="0">
                <a:latin typeface="-윤고딕320" pitchFamily="18" charset="-127"/>
                <a:ea typeface="-윤고딕320" pitchFamily="18" charset="-127"/>
              </a:rPr>
              <a:t>Adolesc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Psychiatry.2015 ;26(1):45-51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9712" y="2355846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A Comparison between Windowing FIR Filters for </a:t>
            </a:r>
            <a:r>
              <a:rPr lang="en-US" altLang="ko-KR" sz="1600" dirty="0" err="1" smtClean="0">
                <a:latin typeface="-윤고딕320" pitchFamily="18" charset="-127"/>
                <a:ea typeface="-윤고딕320" pitchFamily="18" charset="-127"/>
              </a:rPr>
              <a:t>Extraciting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the EEG Components.</a:t>
            </a:r>
          </a:p>
          <a:p>
            <a:r>
              <a:rPr lang="en-US" altLang="ko-KR" sz="1600" dirty="0" err="1" smtClean="0">
                <a:latin typeface="-윤고딕320" pitchFamily="18" charset="-127"/>
                <a:ea typeface="-윤고딕320" pitchFamily="18" charset="-127"/>
              </a:rPr>
              <a:t>Mahmoud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et al., J </a:t>
            </a:r>
            <a:r>
              <a:rPr lang="en-US" altLang="ko-KR" sz="1600" dirty="0" err="1" smtClean="0">
                <a:latin typeface="-윤고딕320" pitchFamily="18" charset="-127"/>
                <a:ea typeface="-윤고딕320" pitchFamily="18" charset="-127"/>
              </a:rPr>
              <a:t>Biosens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600" dirty="0" err="1" smtClean="0">
                <a:latin typeface="-윤고딕320" pitchFamily="18" charset="-127"/>
                <a:ea typeface="-윤고딕320" pitchFamily="18" charset="-127"/>
              </a:rPr>
              <a:t>Bioelectron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2015, 6:4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79712" y="1725196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A Pilot Study on the Portable EEG-Based Music Effects.</a:t>
            </a:r>
          </a:p>
          <a:p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Huang, et al., J </a:t>
            </a:r>
            <a:r>
              <a:rPr lang="en-US" altLang="ko-KR" sz="1600" dirty="0" err="1" smtClean="0">
                <a:latin typeface="-윤고딕320" pitchFamily="18" charset="-127"/>
                <a:ea typeface="-윤고딕320" pitchFamily="18" charset="-127"/>
              </a:rPr>
              <a:t>Biomusic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Eng 2016, S1:002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259632" y="743496"/>
            <a:ext cx="45719" cy="36004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92650" y="673532"/>
            <a:ext cx="5367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atin typeface="-윤고딕320" pitchFamily="18" charset="-127"/>
                <a:ea typeface="-윤고딕320" pitchFamily="18" charset="-127"/>
              </a:rPr>
              <a:t>지적사항에</a:t>
            </a:r>
            <a:r>
              <a:rPr lang="ko-KR" altLang="en-US" sz="2800" dirty="0" smtClean="0">
                <a:latin typeface="-윤고딕320" pitchFamily="18" charset="-127"/>
                <a:ea typeface="-윤고딕320" pitchFamily="18" charset="-127"/>
              </a:rPr>
              <a:t> 대한 답변</a:t>
            </a:r>
            <a:endParaRPr lang="ko-KR" altLang="en-US" sz="28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600" y="1916832"/>
            <a:ext cx="7344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1-1 : </a:t>
            </a:r>
            <a:r>
              <a:rPr lang="ko-KR" altLang="en-US" dirty="0" err="1" smtClean="0">
                <a:latin typeface="-윤고딕320" pitchFamily="18" charset="-127"/>
                <a:ea typeface="-윤고딕320" pitchFamily="18" charset="-127"/>
              </a:rPr>
              <a:t>뉴로피드백은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 사용자에게 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EEG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를 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Visualize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하여 본인이 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pPr fontAlgn="base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        EEG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에 영항을 미치게 하는 것을 기본으로 함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. </a:t>
            </a:r>
          </a:p>
          <a:p>
            <a:pPr fontAlgn="base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        Visualize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는 기본적으로 포함된 내용임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pPr fontAlgn="base"/>
            <a:endParaRPr lang="ko-KR" altLang="en-US" dirty="0" smtClean="0">
              <a:latin typeface="-윤고딕320" pitchFamily="18" charset="-127"/>
              <a:ea typeface="-윤고딕320" pitchFamily="18" charset="-127"/>
            </a:endParaRPr>
          </a:p>
          <a:p>
            <a:pPr fontAlgn="base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1-2 :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기존의 상용화된 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emotive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등 의 측정센서는 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raw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데이터 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pPr fontAlgn="base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       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분석이 유료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.</a:t>
            </a:r>
            <a:endParaRPr lang="ko-KR" altLang="en-US" dirty="0" smtClean="0">
              <a:latin typeface="-윤고딕320" pitchFamily="18" charset="-127"/>
              <a:ea typeface="-윤고딕320" pitchFamily="18" charset="-127"/>
            </a:endParaRPr>
          </a:p>
          <a:p>
            <a:pPr fontAlgn="base"/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         유료기능 사용해도 잘못된 데이터가 많음 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(ex.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개안 </a:t>
            </a:r>
            <a:r>
              <a:rPr lang="ko-KR" altLang="en-US" dirty="0" err="1" smtClean="0">
                <a:latin typeface="-윤고딕320" pitchFamily="18" charset="-127"/>
                <a:ea typeface="-윤고딕320" pitchFamily="18" charset="-127"/>
              </a:rPr>
              <a:t>폐안시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            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pPr fontAlgn="base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       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잘못된 주파수 출력 등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)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또한 정해진 범용적인 데이터밖에 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pPr fontAlgn="base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       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없음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.</a:t>
            </a:r>
            <a:endParaRPr lang="ko-KR" altLang="en-US" dirty="0" smtClean="0">
              <a:latin typeface="-윤고딕320" pitchFamily="18" charset="-127"/>
              <a:ea typeface="-윤고딕320" pitchFamily="18" charset="-127"/>
            </a:endParaRPr>
          </a:p>
          <a:p>
            <a:pPr fontAlgn="base"/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pPr fontAlgn="base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       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본 프로젝트에서는 우리가 필요한 </a:t>
            </a:r>
            <a:r>
              <a:rPr lang="ko-KR" altLang="en-US" dirty="0" err="1" smtClean="0">
                <a:latin typeface="-윤고딕320" pitchFamily="18" charset="-127"/>
                <a:ea typeface="-윤고딕320" pitchFamily="18" charset="-127"/>
              </a:rPr>
              <a:t>스페셜한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 데이터를 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pPr fontAlgn="base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       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가공하여 구할 것임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.</a:t>
            </a:r>
            <a:endParaRPr lang="ko-KR" altLang="en-US" dirty="0" smtClean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" y="0"/>
            <a:ext cx="755575" cy="6858000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259632" y="743496"/>
            <a:ext cx="45719" cy="36004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92650" y="673532"/>
            <a:ext cx="5367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atin typeface="-윤고딕320" pitchFamily="18" charset="-127"/>
                <a:ea typeface="-윤고딕320" pitchFamily="18" charset="-127"/>
              </a:rPr>
              <a:t>지적사항에</a:t>
            </a:r>
            <a:r>
              <a:rPr lang="ko-KR" altLang="en-US" sz="2800" dirty="0" smtClean="0">
                <a:latin typeface="-윤고딕320" pitchFamily="18" charset="-127"/>
                <a:ea typeface="-윤고딕320" pitchFamily="18" charset="-127"/>
              </a:rPr>
              <a:t> 대한 답변</a:t>
            </a:r>
            <a:endParaRPr lang="ko-KR" altLang="en-US" sz="28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600" y="1895921"/>
            <a:ext cx="73448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2 :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본 프로젝트 발표에서 </a:t>
            </a:r>
            <a:r>
              <a:rPr lang="ko-KR" altLang="en-US" dirty="0" err="1" smtClean="0">
                <a:latin typeface="-윤고딕320" pitchFamily="18" charset="-127"/>
                <a:ea typeface="-윤고딕320" pitchFamily="18" charset="-127"/>
              </a:rPr>
              <a:t>컨텐츠는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 조잡해질 가능성이 있고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, </a:t>
            </a:r>
          </a:p>
          <a:p>
            <a:pPr fontAlgn="base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    </a:t>
            </a:r>
            <a:r>
              <a:rPr lang="ko-KR" altLang="en-US" dirty="0" err="1" smtClean="0">
                <a:latin typeface="-윤고딕320" pitchFamily="18" charset="-127"/>
                <a:ea typeface="-윤고딕320" pitchFamily="18" charset="-127"/>
              </a:rPr>
              <a:t>컨텐츠를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 할 경우 구체성이 부족하다는 지적을 들음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.</a:t>
            </a:r>
            <a:endParaRPr lang="ko-KR" altLang="en-US" dirty="0" smtClean="0">
              <a:latin typeface="-윤고딕320" pitchFamily="18" charset="-127"/>
              <a:ea typeface="-윤고딕320" pitchFamily="18" charset="-127"/>
            </a:endParaRPr>
          </a:p>
          <a:p>
            <a:pPr fontAlgn="base"/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     본 프로젝트는 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Brain Computing Interface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를 구축하는 것이 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pPr fontAlgn="base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   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목표 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, Interface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를 이용한 </a:t>
            </a:r>
            <a:r>
              <a:rPr lang="ko-KR" altLang="en-US" u="sng" dirty="0" err="1" smtClean="0">
                <a:latin typeface="-윤고딕320" pitchFamily="18" charset="-127"/>
                <a:ea typeface="-윤고딕320" pitchFamily="18" charset="-127"/>
              </a:rPr>
              <a:t>컨텐츠는</a:t>
            </a:r>
            <a:r>
              <a:rPr lang="ko-KR" altLang="en-US" u="sng" dirty="0" smtClean="0">
                <a:latin typeface="-윤고딕320" pitchFamily="18" charset="-127"/>
                <a:ea typeface="-윤고딕320" pitchFamily="18" charset="-127"/>
              </a:rPr>
              <a:t> 언제든지 바뀔 수 있는 부분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.</a:t>
            </a:r>
            <a:endParaRPr lang="ko-KR" altLang="en-US" dirty="0" smtClean="0">
              <a:latin typeface="-윤고딕320" pitchFamily="18" charset="-127"/>
              <a:ea typeface="-윤고딕320" pitchFamily="18" charset="-127"/>
            </a:endParaRPr>
          </a:p>
          <a:p>
            <a:pPr fontAlgn="base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    ex)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집중할 때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, push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생각을 할 때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, pull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생각을 할 때 등의 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pPr fontAlgn="base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   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인터페이스를 만들고 프로토콜로 정함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.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이는 통신을 통해 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pPr fontAlgn="base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   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양궁에서 활을 쏘는 등 테트리스에서 블록 이동 등의 동작을 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pPr fontAlgn="base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   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수행할 수 있음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. </a:t>
            </a:r>
            <a:endParaRPr lang="ko-KR" altLang="en-US" dirty="0" smtClean="0">
              <a:latin typeface="-윤고딕320" pitchFamily="18" charset="-127"/>
              <a:ea typeface="-윤고딕320" pitchFamily="18" charset="-127"/>
            </a:endParaRPr>
          </a:p>
          <a:p>
            <a:pPr fontAlgn="base"/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     즉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,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 인터페이스를 만드는 것이 최초 목표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. </a:t>
            </a:r>
          </a:p>
          <a:p>
            <a:pPr fontAlgn="base"/>
            <a:endParaRPr lang="ko-KR" altLang="en-US" dirty="0" smtClean="0">
              <a:latin typeface="-윤고딕320" pitchFamily="18" charset="-127"/>
              <a:ea typeface="-윤고딕320" pitchFamily="18" charset="-127"/>
            </a:endParaRPr>
          </a:p>
          <a:p>
            <a:pPr fontAlgn="base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3 :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집중력 상승에 대한 성능평가는 기존의 프로토콜을 따름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.</a:t>
            </a:r>
            <a:endParaRPr lang="ko-KR" altLang="en-US" dirty="0" smtClean="0">
              <a:latin typeface="-윤고딕320" pitchFamily="18" charset="-127"/>
              <a:ea typeface="-윤고딕320" pitchFamily="18" charset="-127"/>
            </a:endParaRPr>
          </a:p>
          <a:p>
            <a:pPr fontAlgn="base"/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     시스템적 성능평가는 기존 상용제품의 주파수 </a:t>
            </a:r>
            <a:r>
              <a:rPr lang="ko-KR" altLang="en-US" dirty="0" err="1" smtClean="0">
                <a:latin typeface="-윤고딕320" pitchFamily="18" charset="-127"/>
                <a:ea typeface="-윤고딕320" pitchFamily="18" charset="-127"/>
              </a:rPr>
              <a:t>트렌드가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 잘못 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pPr fontAlgn="base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   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출력되는 등 오류가 있으므로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이를 개선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.</a:t>
            </a:r>
            <a:endParaRPr lang="ko-KR" altLang="en-US" dirty="0" smtClean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" y="0"/>
            <a:ext cx="755575" cy="6858000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259632" y="743496"/>
            <a:ext cx="45719" cy="36004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92650" y="673532"/>
            <a:ext cx="5367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atin typeface="-윤고딕320" pitchFamily="18" charset="-127"/>
                <a:ea typeface="-윤고딕320" pitchFamily="18" charset="-127"/>
              </a:rPr>
              <a:t>지적사항에</a:t>
            </a:r>
            <a:r>
              <a:rPr lang="ko-KR" altLang="en-US" sz="2800" dirty="0" smtClean="0">
                <a:latin typeface="-윤고딕320" pitchFamily="18" charset="-127"/>
                <a:ea typeface="-윤고딕320" pitchFamily="18" charset="-127"/>
              </a:rPr>
              <a:t> 대한 답변</a:t>
            </a:r>
            <a:endParaRPr lang="ko-KR" altLang="en-US" sz="28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600" y="1901731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4 : 1) </a:t>
            </a:r>
            <a:r>
              <a:rPr lang="en-US" altLang="ko-KR" dirty="0" err="1" smtClean="0">
                <a:latin typeface="-윤고딕320" pitchFamily="18" charset="-127"/>
                <a:ea typeface="-윤고딕320" pitchFamily="18" charset="-127"/>
              </a:rPr>
              <a:t>OpenBCI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GUI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를 통한 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EEG Visualize</a:t>
            </a:r>
            <a:endParaRPr lang="ko-KR" altLang="en-US" dirty="0" smtClean="0">
              <a:latin typeface="-윤고딕320" pitchFamily="18" charset="-127"/>
              <a:ea typeface="-윤고딕320" pitchFamily="18" charset="-127"/>
            </a:endParaRPr>
          </a:p>
          <a:p>
            <a:pPr fontAlgn="base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    2) FFT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변환을 통한 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raw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데이터 가공 모듈 구현</a:t>
            </a:r>
          </a:p>
          <a:p>
            <a:pPr fontAlgn="base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    3)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각 프로토콜에 따른 인터페이스 구현 </a:t>
            </a:r>
          </a:p>
          <a:p>
            <a:pPr fontAlgn="base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    4) </a:t>
            </a:r>
            <a:r>
              <a:rPr lang="ko-KR" altLang="en-US" dirty="0" err="1" smtClean="0">
                <a:latin typeface="-윤고딕320" pitchFamily="18" charset="-127"/>
                <a:ea typeface="-윤고딕320" pitchFamily="18" charset="-127"/>
              </a:rPr>
              <a:t>컨텐츠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 제작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pPr fontAlgn="base"/>
            <a:endParaRPr lang="ko-KR" altLang="en-US" dirty="0" smtClean="0">
              <a:latin typeface="-윤고딕320" pitchFamily="18" charset="-127"/>
              <a:ea typeface="-윤고딕320" pitchFamily="18" charset="-127"/>
            </a:endParaRPr>
          </a:p>
          <a:p>
            <a:pPr fontAlgn="base"/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5 :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별첨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1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붙임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.</a:t>
            </a:r>
            <a:endParaRPr lang="ko-KR" altLang="en-US" dirty="0" smtClean="0">
              <a:latin typeface="-윤고딕320" pitchFamily="18" charset="-127"/>
              <a:ea typeface="-윤고딕320" pitchFamily="18" charset="-127"/>
            </a:endParaRPr>
          </a:p>
          <a:p>
            <a:pPr marL="457200" indent="-457200" fontAlgn="base"/>
            <a:endParaRPr lang="ko-KR" altLang="en-US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" y="0"/>
            <a:ext cx="755575" cy="6858000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259632" y="743496"/>
            <a:ext cx="45719" cy="360040"/>
          </a:xfrm>
          <a:prstGeom prst="rect">
            <a:avLst/>
          </a:prstGeom>
          <a:solidFill>
            <a:srgbClr val="41A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92650" y="673532"/>
            <a:ext cx="5367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-윤고딕320" pitchFamily="18" charset="-127"/>
                <a:ea typeface="-윤고딕320" pitchFamily="18" charset="-127"/>
              </a:rPr>
              <a:t>별첨 </a:t>
            </a:r>
            <a:r>
              <a:rPr lang="en-US" altLang="ko-KR" sz="2800" dirty="0" smtClean="0">
                <a:latin typeface="-윤고딕320" pitchFamily="18" charset="-127"/>
                <a:ea typeface="-윤고딕320" pitchFamily="18" charset="-127"/>
              </a:rPr>
              <a:t>1</a:t>
            </a:r>
            <a:endParaRPr lang="ko-KR" altLang="en-US" sz="28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556792"/>
            <a:ext cx="3168352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8" name="_x307211408" descr="EMB00005694302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1412776"/>
            <a:ext cx="4650486" cy="244827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355976" y="3945830"/>
            <a:ext cx="4464496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사용자에게 </a:t>
            </a:r>
            <a:r>
              <a:rPr lang="ko-KR" altLang="en-US" dirty="0" err="1" smtClean="0">
                <a:latin typeface="-윤고딕320" pitchFamily="18" charset="-127"/>
                <a:ea typeface="-윤고딕320" pitchFamily="18" charset="-127"/>
              </a:rPr>
              <a:t>컨텐츠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 사용 전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/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후의 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Visualize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된 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EEG Interface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를 제공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및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</a:t>
            </a:r>
          </a:p>
          <a:p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간략한 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EEG Spectrum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소개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r>
              <a:rPr lang="en-US" altLang="ko-KR" sz="1300" dirty="0" smtClean="0">
                <a:latin typeface="-윤고딕320" pitchFamily="18" charset="-127"/>
                <a:ea typeface="-윤고딕320" pitchFamily="18" charset="-127"/>
              </a:rPr>
              <a:t>(</a:t>
            </a:r>
            <a:r>
              <a:rPr lang="ko-KR" altLang="en-US" sz="1300" dirty="0" err="1" smtClean="0">
                <a:latin typeface="-윤고딕320" pitchFamily="18" charset="-127"/>
                <a:ea typeface="-윤고딕320" pitchFamily="18" charset="-127"/>
              </a:rPr>
              <a:t>지적사항</a:t>
            </a:r>
            <a:r>
              <a:rPr lang="ko-KR" altLang="en-US" sz="1300" dirty="0" smtClean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300" dirty="0" smtClean="0">
                <a:latin typeface="-윤고딕320" pitchFamily="18" charset="-127"/>
                <a:ea typeface="-윤고딕320" pitchFamily="18" charset="-127"/>
              </a:rPr>
              <a:t>2 </a:t>
            </a:r>
            <a:r>
              <a:rPr lang="ko-KR" altLang="en-US" sz="1300" dirty="0" smtClean="0">
                <a:latin typeface="-윤고딕320" pitchFamily="18" charset="-127"/>
                <a:ea typeface="-윤고딕320" pitchFamily="18" charset="-127"/>
              </a:rPr>
              <a:t>와 연계 된 내용</a:t>
            </a:r>
            <a:r>
              <a:rPr lang="en-US" altLang="ko-KR" sz="1300" dirty="0" smtClean="0">
                <a:latin typeface="-윤고딕320" pitchFamily="18" charset="-127"/>
                <a:ea typeface="-윤고딕320" pitchFamily="18" charset="-127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" y="0"/>
            <a:ext cx="755575" cy="6858000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783039" y="2492896"/>
            <a:ext cx="1656184" cy="576064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789455" y="2637889"/>
            <a:ext cx="1649768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20" charset="-127"/>
                <a:ea typeface="-윤고딕320" charset="-127"/>
              </a:rPr>
              <a:t>사용자 최적화</a:t>
            </a:r>
            <a:endParaRPr lang="ko-KR" altLang="en-US" sz="1500" dirty="0">
              <a:latin typeface="-윤고딕320" charset="-127"/>
              <a:ea typeface="-윤고딕32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2428" y="4192280"/>
            <a:ext cx="20289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charset="-127"/>
                <a:ea typeface="-윤고딕320" charset="-127"/>
              </a:rPr>
              <a:t>EEG Sensor</a:t>
            </a:r>
            <a:endParaRPr lang="ko-KR" altLang="en-US" dirty="0">
              <a:latin typeface="-윤고딕320" charset="-127"/>
              <a:ea typeface="-윤고딕320" charset="-127"/>
            </a:endParaRPr>
          </a:p>
        </p:txBody>
      </p:sp>
      <p:pic>
        <p:nvPicPr>
          <p:cNvPr id="2" name="Picture 2" descr="C:\Users\김낙윤\Desktop\newtri_board_t_24745_1_126216032683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736" y="2808896"/>
            <a:ext cx="1944216" cy="1383384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>
          <a:xfrm>
            <a:off x="3601988" y="4208388"/>
            <a:ext cx="20882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charset="-127"/>
                <a:ea typeface="-윤고딕320" charset="-127"/>
              </a:rPr>
              <a:t>Application</a:t>
            </a:r>
            <a:endParaRPr lang="ko-KR" altLang="en-US" dirty="0">
              <a:latin typeface="-윤고딕320" charset="-127"/>
              <a:ea typeface="-윤고딕320" charset="-127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7" name="_x466282376"/>
          <p:cNvSpPr>
            <a:spLocks noChangeShapeType="1"/>
          </p:cNvSpPr>
          <p:nvPr/>
        </p:nvSpPr>
        <p:spPr bwMode="auto">
          <a:xfrm>
            <a:off x="2449861" y="3454400"/>
            <a:ext cx="115212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377852" y="3526408"/>
            <a:ext cx="1296144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>
                <a:latin typeface="-윤고딕320" charset="-127"/>
                <a:ea typeface="-윤고딕320" charset="-127"/>
              </a:rPr>
              <a:t>Data</a:t>
            </a:r>
            <a:r>
              <a:rPr lang="ko-KR" altLang="en-US" sz="1300" dirty="0" smtClean="0">
                <a:latin typeface="-윤고딕320" charset="-127"/>
                <a:ea typeface="-윤고딕320" charset="-127"/>
              </a:rPr>
              <a:t> 전송</a:t>
            </a:r>
            <a:endParaRPr lang="ko-KR" altLang="en-US" sz="1300" dirty="0">
              <a:latin typeface="-윤고딕320" charset="-127"/>
              <a:ea typeface="-윤고딕320" charset="-127"/>
            </a:endParaRPr>
          </a:p>
        </p:txBody>
      </p:sp>
      <p:sp>
        <p:nvSpPr>
          <p:cNvPr id="42" name="_x466282376"/>
          <p:cNvSpPr>
            <a:spLocks noChangeShapeType="1"/>
          </p:cNvSpPr>
          <p:nvPr/>
        </p:nvSpPr>
        <p:spPr bwMode="auto">
          <a:xfrm>
            <a:off x="5630912" y="3454400"/>
            <a:ext cx="115212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_x466282376"/>
          <p:cNvSpPr>
            <a:spLocks noChangeShapeType="1"/>
          </p:cNvSpPr>
          <p:nvPr/>
        </p:nvSpPr>
        <p:spPr bwMode="auto">
          <a:xfrm>
            <a:off x="6134968" y="2780928"/>
            <a:ext cx="6480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_x466282376"/>
          <p:cNvSpPr>
            <a:spLocks noChangeShapeType="1"/>
          </p:cNvSpPr>
          <p:nvPr/>
        </p:nvSpPr>
        <p:spPr bwMode="auto">
          <a:xfrm>
            <a:off x="6134967" y="4149080"/>
            <a:ext cx="6480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6783039" y="3212976"/>
            <a:ext cx="1653828" cy="576064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783039" y="3354834"/>
            <a:ext cx="1656184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20" charset="-127"/>
                <a:ea typeface="-윤고딕320" charset="-127"/>
              </a:rPr>
              <a:t>훈련 </a:t>
            </a:r>
            <a:r>
              <a:rPr lang="ko-KR" altLang="en-US" sz="1500" dirty="0" err="1" smtClean="0">
                <a:latin typeface="-윤고딕320" charset="-127"/>
                <a:ea typeface="-윤고딕320" charset="-127"/>
              </a:rPr>
              <a:t>컨텐츠</a:t>
            </a:r>
            <a:endParaRPr lang="ko-KR" altLang="en-US" sz="1500" dirty="0">
              <a:latin typeface="-윤고딕320" charset="-127"/>
              <a:ea typeface="-윤고딕32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783039" y="3933056"/>
            <a:ext cx="1656184" cy="576064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783039" y="4073689"/>
            <a:ext cx="1656184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20" charset="-127"/>
                <a:ea typeface="-윤고딕320" charset="-127"/>
              </a:rPr>
              <a:t>결과 분석 및 출력</a:t>
            </a:r>
            <a:endParaRPr lang="ko-KR" altLang="en-US" sz="1500" dirty="0">
              <a:latin typeface="-윤고딕320" charset="-127"/>
              <a:ea typeface="-윤고딕32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6134967" y="2780928"/>
            <a:ext cx="0" cy="13681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시스템 수행 시나리오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030" name="Picture 6" descr="C:\Users\김낙윤\Desktop\desktop_ap1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6697" y="2599813"/>
            <a:ext cx="1872207" cy="1663691"/>
          </a:xfrm>
          <a:prstGeom prst="rect">
            <a:avLst/>
          </a:prstGeom>
          <a:noFill/>
        </p:spPr>
      </p:pic>
      <p:sp>
        <p:nvSpPr>
          <p:cNvPr id="23" name="직사각형 22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2987824" y="2722845"/>
            <a:ext cx="3744416" cy="1786275"/>
          </a:xfrm>
          <a:prstGeom prst="roundRect">
            <a:avLst/>
          </a:prstGeom>
          <a:solidFill>
            <a:schemeClr val="bg1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293" y="2806328"/>
            <a:ext cx="123572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6968" y="2937644"/>
            <a:ext cx="1119700" cy="121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0684" y="2984252"/>
            <a:ext cx="970580" cy="113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896" y="3009652"/>
            <a:ext cx="1072289" cy="1092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2564904"/>
            <a:ext cx="1512168" cy="1992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직선 화살표 연결선 16"/>
          <p:cNvCxnSpPr/>
          <p:nvPr/>
        </p:nvCxnSpPr>
        <p:spPr>
          <a:xfrm>
            <a:off x="2267744" y="3573016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0" y="83671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-윤고딕330" pitchFamily="18" charset="-127"/>
                <a:ea typeface="-윤고딕330" pitchFamily="18" charset="-127"/>
              </a:rPr>
              <a:t>사용자 최적화</a:t>
            </a:r>
            <a:endParaRPr lang="ko-KR" altLang="en-US" sz="2500" b="1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9660" y="4155430"/>
            <a:ext cx="1728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 사용 안내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19140" y="4121957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센서 연결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18444" y="412073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뇌파 측정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02188" y="412787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뇌파 분석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54763" y="4505945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-윤고딕320" pitchFamily="18" charset="-127"/>
                <a:ea typeface="-윤고딕320" pitchFamily="18" charset="-127"/>
              </a:rPr>
              <a:t>뇌파 학습</a:t>
            </a:r>
            <a:endParaRPr lang="ko-KR" altLang="en-US" sz="15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" y="0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6525344"/>
            <a:ext cx="9143999" cy="332656"/>
          </a:xfrm>
          <a:prstGeom prst="rect">
            <a:avLst/>
          </a:prstGeom>
          <a:solidFill>
            <a:srgbClr val="21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8566</TotalTime>
  <Words>1017</Words>
  <Application>Microsoft Office PowerPoint</Application>
  <PresentationFormat>화면 슬라이드 쇼(4:3)</PresentationFormat>
  <Paragraphs>292</Paragraphs>
  <Slides>33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굴림</vt:lpstr>
      <vt:lpstr>Arial</vt:lpstr>
      <vt:lpstr>-윤고딕320</vt:lpstr>
      <vt:lpstr>맑은 고딕</vt:lpstr>
      <vt:lpstr>-윤고딕330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NAK</dc:creator>
  <cp:lastModifiedBy>NAK</cp:lastModifiedBy>
  <cp:revision>389</cp:revision>
  <dcterms:created xsi:type="dcterms:W3CDTF">2017-02-03T06:49:18Z</dcterms:created>
  <dcterms:modified xsi:type="dcterms:W3CDTF">2017-02-20T12:00:24Z</dcterms:modified>
</cp:coreProperties>
</file>