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4" r:id="rId9"/>
    <p:sldId id="275" r:id="rId10"/>
    <p:sldId id="262" r:id="rId11"/>
    <p:sldId id="263" r:id="rId12"/>
    <p:sldId id="264" r:id="rId13"/>
    <p:sldId id="266" r:id="rId14"/>
    <p:sldId id="267" r:id="rId15"/>
    <p:sldId id="271" r:id="rId16"/>
    <p:sldId id="268" r:id="rId17"/>
    <p:sldId id="270" r:id="rId18"/>
    <p:sldId id="276" r:id="rId19"/>
    <p:sldId id="278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B9B"/>
    <a:srgbClr val="219FA5"/>
    <a:srgbClr val="80DACB"/>
    <a:srgbClr val="41A7C3"/>
    <a:srgbClr val="902F97"/>
    <a:srgbClr val="73398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14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C719-443F-4D29-8A36-CE99B817529A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D350D-1FE8-4792-B6B7-61BA08DD4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B154-3156-4C92-B3FF-2FDFC84122F8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FDC55-6901-4C0A-8D81-AF1D995B5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4336" y="1196752"/>
            <a:ext cx="5940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뉴로피드백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기반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의</a:t>
            </a:r>
            <a:r>
              <a:rPr lang="ko-KR" altLang="en-US" sz="2500" b="1" dirty="0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 </a:t>
            </a:r>
            <a:endParaRPr lang="en-US" altLang="ko-KR" sz="2500" b="1" dirty="0" smtClean="0">
              <a:solidFill>
                <a:schemeClr val="accent5">
                  <a:lumMod val="75000"/>
                </a:schemeClr>
              </a:solidFill>
              <a:latin typeface="HY신명조" pitchFamily="18" charset="-127"/>
              <a:ea typeface="HY신명조" pitchFamily="18" charset="-127"/>
            </a:endParaRPr>
          </a:p>
          <a:p>
            <a:pPr fontAlgn="base"/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ADHD</a:t>
            </a:r>
            <a:r>
              <a:rPr lang="ko-KR" altLang="en-US" sz="2500" dirty="0" smtClean="0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 아동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대상의 집중력 훈련 </a:t>
            </a:r>
            <a:r>
              <a:rPr lang="ko-KR" altLang="en-US" sz="2500" dirty="0" err="1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콘텐츠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HY신명조" pitchFamily="18" charset="-127"/>
                <a:ea typeface="HY신명조" pitchFamily="18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340169"/>
            <a:ext cx="4932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 err="1" smtClean="0">
                <a:solidFill>
                  <a:schemeClr val="accent5">
                    <a:lumMod val="75000"/>
                  </a:schemeClr>
                </a:solidFill>
              </a:rPr>
              <a:t>Neurofeedback</a:t>
            </a:r>
            <a:r>
              <a:rPr lang="en-US" altLang="ko-KR" sz="16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i="1" dirty="0">
                <a:solidFill>
                  <a:schemeClr val="accent5">
                    <a:lumMod val="75000"/>
                  </a:schemeClr>
                </a:solidFill>
              </a:rPr>
              <a:t>based </a:t>
            </a:r>
            <a:endParaRPr lang="en-US" altLang="ko-KR" sz="16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i="1" dirty="0" smtClean="0">
                <a:solidFill>
                  <a:schemeClr val="accent5">
                    <a:lumMod val="75000"/>
                  </a:schemeClr>
                </a:solidFill>
              </a:rPr>
              <a:t>Concentration </a:t>
            </a:r>
            <a:r>
              <a:rPr lang="en-US" altLang="ko-KR" sz="1600" i="1" dirty="0">
                <a:solidFill>
                  <a:schemeClr val="accent5">
                    <a:lumMod val="75000"/>
                  </a:schemeClr>
                </a:solidFill>
              </a:rPr>
              <a:t>training content </a:t>
            </a:r>
            <a:r>
              <a:rPr lang="en-US" altLang="ko-KR" sz="1600" i="1" dirty="0" smtClean="0">
                <a:solidFill>
                  <a:schemeClr val="accent5">
                    <a:lumMod val="75000"/>
                  </a:schemeClr>
                </a:solidFill>
              </a:rPr>
              <a:t>for ADHD </a:t>
            </a:r>
            <a:r>
              <a:rPr lang="en-US" altLang="ko-KR" sz="1600" i="1" dirty="0">
                <a:solidFill>
                  <a:schemeClr val="accent5">
                    <a:lumMod val="75000"/>
                  </a:schemeClr>
                </a:solidFill>
              </a:rPr>
              <a:t>children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71800" y="2204864"/>
            <a:ext cx="6372200" cy="72008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2784499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5524490"/>
            <a:ext cx="1944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219FA5"/>
                </a:solidFill>
              </a:rPr>
              <a:t>2012151003 </a:t>
            </a:r>
            <a:r>
              <a:rPr lang="ko-KR" altLang="en-US" sz="1500" dirty="0" err="1" smtClean="0">
                <a:solidFill>
                  <a:srgbClr val="219FA5"/>
                </a:solidFill>
              </a:rPr>
              <a:t>김낙윤</a:t>
            </a:r>
            <a:r>
              <a:rPr lang="ko-KR" altLang="en-US" sz="1500" dirty="0" smtClean="0">
                <a:solidFill>
                  <a:srgbClr val="219FA5"/>
                </a:solidFill>
              </a:rPr>
              <a:t> </a:t>
            </a:r>
            <a:endParaRPr lang="en-US" altLang="ko-KR" sz="1500" dirty="0" smtClean="0">
              <a:solidFill>
                <a:srgbClr val="219FA5"/>
              </a:solidFill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</a:rPr>
              <a:t>2012151012 </a:t>
            </a:r>
            <a:r>
              <a:rPr lang="ko-KR" altLang="en-US" sz="1500" dirty="0" smtClean="0">
                <a:solidFill>
                  <a:srgbClr val="219FA5"/>
                </a:solidFill>
              </a:rPr>
              <a:t>김영준</a:t>
            </a:r>
            <a:endParaRPr lang="en-US" altLang="ko-KR" sz="1500" dirty="0" smtClean="0">
              <a:solidFill>
                <a:srgbClr val="219FA5"/>
              </a:solidFill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</a:rPr>
              <a:t>2012151023 </a:t>
            </a:r>
            <a:r>
              <a:rPr lang="ko-KR" altLang="en-US" sz="1500" dirty="0" smtClean="0">
                <a:solidFill>
                  <a:srgbClr val="219FA5"/>
                </a:solidFill>
              </a:rPr>
              <a:t>소준영</a:t>
            </a:r>
            <a:endParaRPr lang="ko-KR" altLang="en-US" sz="1500" dirty="0">
              <a:solidFill>
                <a:srgbClr val="219F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4732402"/>
            <a:ext cx="1944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219FA5"/>
                </a:solidFill>
              </a:rPr>
              <a:t>지도교수</a:t>
            </a:r>
            <a:endParaRPr lang="en-US" altLang="ko-KR" sz="1500" dirty="0" smtClean="0">
              <a:solidFill>
                <a:srgbClr val="219FA5"/>
              </a:solidFill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</a:rPr>
              <a:t>   </a:t>
            </a:r>
            <a:r>
              <a:rPr lang="ko-KR" altLang="en-US" sz="1500" dirty="0" smtClean="0">
                <a:solidFill>
                  <a:srgbClr val="219FA5"/>
                </a:solidFill>
              </a:rPr>
              <a:t>정성택 교수</a:t>
            </a:r>
            <a:endParaRPr lang="en-US" altLang="ko-KR" sz="1500" dirty="0" smtClean="0">
              <a:solidFill>
                <a:srgbClr val="219FA5"/>
              </a:solidFill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</a:rPr>
              <a:t>   </a:t>
            </a:r>
            <a:r>
              <a:rPr lang="ko-KR" altLang="en-US" sz="1500" dirty="0" err="1" smtClean="0">
                <a:solidFill>
                  <a:srgbClr val="219FA5"/>
                </a:solidFill>
              </a:rPr>
              <a:t>학익주</a:t>
            </a:r>
            <a:r>
              <a:rPr lang="ko-KR" altLang="en-US" sz="1500" dirty="0" smtClean="0">
                <a:solidFill>
                  <a:srgbClr val="219FA5"/>
                </a:solidFill>
              </a:rPr>
              <a:t> 교수</a:t>
            </a:r>
            <a:endParaRPr lang="ko-KR" altLang="en-US" sz="1500" dirty="0">
              <a:solidFill>
                <a:srgbClr val="219FA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/>
          <p:nvPr/>
        </p:nvCxnSpPr>
        <p:spPr>
          <a:xfrm>
            <a:off x="6682266" y="3455390"/>
            <a:ext cx="28803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시스템 시나리오</a:t>
            </a:r>
            <a:endParaRPr lang="ko-KR" alt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120823" y="4544018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119" y="2879326"/>
            <a:ext cx="276287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2" descr="C:\Users\김낙윤\Desktop\KakaoTalk_20160729_0021076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6369" y="1904265"/>
            <a:ext cx="814388" cy="814388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4032353" y="2624345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Picture 3" descr="C:\Users\김낙윤\Desktop\img_5775_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1496" y="1844824"/>
            <a:ext cx="1152128" cy="890112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5508104" y="2636912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뇌파 측정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5159081" y="2485440"/>
            <a:ext cx="28803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303097" y="2498078"/>
            <a:ext cx="1513" cy="38124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5" descr="C:\Users\김낙윤\Desktop\13759669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7247" y="2979274"/>
            <a:ext cx="792088" cy="936104"/>
          </a:xfrm>
          <a:prstGeom prst="rect">
            <a:avLst/>
          </a:prstGeom>
          <a:noFill/>
        </p:spPr>
      </p:pic>
      <p:pic>
        <p:nvPicPr>
          <p:cNvPr id="97" name="Picture 6" descr="C:\Users\김낙윤\Desktop\personal-computer-clip-art-1588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1903" y="4607518"/>
            <a:ext cx="1008112" cy="889510"/>
          </a:xfrm>
          <a:prstGeom prst="rect">
            <a:avLst/>
          </a:prstGeom>
          <a:noFill/>
        </p:spPr>
      </p:pic>
      <p:sp>
        <p:nvSpPr>
          <p:cNvPr id="98" name="직사각형 97"/>
          <p:cNvSpPr/>
          <p:nvPr/>
        </p:nvSpPr>
        <p:spPr>
          <a:xfrm>
            <a:off x="3696888" y="4607518"/>
            <a:ext cx="1224135" cy="36004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Calibration</a:t>
            </a:r>
            <a:endParaRPr lang="ko-KR" altLang="en-US" sz="1500" dirty="0"/>
          </a:p>
        </p:txBody>
      </p:sp>
      <p:sp>
        <p:nvSpPr>
          <p:cNvPr id="99" name="직사각형 98"/>
          <p:cNvSpPr/>
          <p:nvPr/>
        </p:nvSpPr>
        <p:spPr>
          <a:xfrm>
            <a:off x="3696887" y="5039566"/>
            <a:ext cx="1224135" cy="5040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Feedback</a:t>
            </a:r>
          </a:p>
          <a:p>
            <a:pPr algn="ctr"/>
            <a:r>
              <a:rPr lang="en-US" altLang="ko-KR" sz="1500" dirty="0" smtClean="0"/>
              <a:t>Control</a:t>
            </a:r>
            <a:endParaRPr lang="ko-KR" altLang="en-US" sz="1500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5126030" y="518358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25079" y="5471614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Entertainic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제어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08855" y="5543622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 최적화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76256" y="3887438"/>
            <a:ext cx="936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비교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6793231" y="4319486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3491880" y="2060848"/>
            <a:ext cx="5040560" cy="35283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시스템 구성도</a:t>
            </a:r>
            <a:endParaRPr lang="ko-KR" altLang="en-US" sz="2800" dirty="0"/>
          </a:p>
        </p:txBody>
      </p:sp>
      <p:pic>
        <p:nvPicPr>
          <p:cNvPr id="1026" name="Picture 2" descr="C:\Users\김낙윤\Desktop\KakaoTalk_20160729_0021076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429000"/>
            <a:ext cx="814388" cy="814388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2183036" y="4149080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Picture 3" descr="C:\Users\김낙윤\Desktop\img_5775_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051056"/>
            <a:ext cx="1152128" cy="890112"/>
          </a:xfrm>
          <a:prstGeom prst="rect">
            <a:avLst/>
          </a:prstGeom>
          <a:noFill/>
        </p:spPr>
      </p:pic>
      <p:pic>
        <p:nvPicPr>
          <p:cNvPr id="2" name="Picture 2" descr="C:\Users\김낙윤\Desktop\radiation-297286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528911"/>
            <a:ext cx="864096" cy="764185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3779912" y="3212976"/>
            <a:ext cx="936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콘텐츠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7944" y="486916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EEG </a:t>
            </a:r>
          </a:p>
          <a:p>
            <a:pPr algn="ctr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측정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모듈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6136" y="4329971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모듈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92280" y="4329971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서버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Picture 5" descr="C:\Users\김낙윤\Desktop\13759669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3356992"/>
            <a:ext cx="792088" cy="936104"/>
          </a:xfrm>
          <a:prstGeom prst="rect">
            <a:avLst/>
          </a:prstGeom>
          <a:noFill/>
        </p:spPr>
      </p:pic>
      <p:pic>
        <p:nvPicPr>
          <p:cNvPr id="33" name="Picture 4" descr="C:\Users\김낙윤\Desktop\b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2880" y="2467496"/>
            <a:ext cx="1013256" cy="72008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9912" y="2420888"/>
            <a:ext cx="936104" cy="79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716016" y="3163034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EEG </a:t>
            </a:r>
          </a:p>
          <a:p>
            <a:pPr algn="ctr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모듈 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 환경</a:t>
            </a:r>
            <a:endParaRPr lang="ko-KR" altLang="en-US" sz="28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292424" y="2564904"/>
          <a:ext cx="6096000" cy="262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12"/>
                <a:gridCol w="4392488"/>
              </a:tblGrid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/>
                        <a:t>개발 운영체제</a:t>
                      </a:r>
                      <a:endParaRPr lang="ko-KR" altLang="en-US" b="0" dirty="0"/>
                    </a:p>
                  </a:txBody>
                  <a:tcPr anchor="ctr"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Windows 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0DACB"/>
                    </a:solidFill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개발 언어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계열 </a:t>
                      </a:r>
                      <a:r>
                        <a:rPr lang="en-US" altLang="ko-KR" dirty="0" smtClean="0"/>
                        <a:t>(C / C++</a:t>
                      </a:r>
                      <a:r>
                        <a:rPr lang="en-US" altLang="ko-KR" baseline="0" dirty="0" smtClean="0"/>
                        <a:t> / C#)</a:t>
                      </a:r>
                      <a:endParaRPr lang="ko-KR" altLang="en-US" dirty="0"/>
                    </a:p>
                  </a:txBody>
                  <a:tcPr>
                    <a:solidFill>
                      <a:srgbClr val="80DACB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개발 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WPF,</a:t>
                      </a:r>
                      <a:r>
                        <a:rPr lang="en-US" altLang="ko-KR" baseline="0" dirty="0" smtClean="0"/>
                        <a:t> Unity.5.5x, Visual Studio2015</a:t>
                      </a:r>
                      <a:endParaRPr lang="ko-KR" altLang="en-US" dirty="0"/>
                    </a:p>
                  </a:txBody>
                  <a:tcPr>
                    <a:solidFill>
                      <a:srgbClr val="80DACB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실험도구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MATLAB</a:t>
                      </a:r>
                      <a:endParaRPr lang="ko-KR" altLang="en-US" dirty="0"/>
                    </a:p>
                  </a:txBody>
                  <a:tcPr>
                    <a:solidFill>
                      <a:srgbClr val="80DA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업무 분담</a:t>
            </a:r>
            <a:endParaRPr lang="ko-KR" altLang="en-US" sz="28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83768" y="2090471"/>
          <a:ext cx="6096000" cy="3502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532"/>
                <a:gridCol w="1728192"/>
                <a:gridCol w="1728192"/>
                <a:gridCol w="1618084"/>
              </a:tblGrid>
              <a:tr h="31925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김낙윤</a:t>
                      </a:r>
                      <a:endParaRPr lang="ko-KR" altLang="en-US" sz="1500" b="0" dirty="0"/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/>
                        <a:t>김영준</a:t>
                      </a:r>
                      <a:endParaRPr lang="ko-KR" altLang="en-US" sz="1500" b="0" dirty="0"/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/>
                        <a:t>소준영</a:t>
                      </a:r>
                      <a:endParaRPr lang="ko-KR" altLang="en-US" sz="1500" b="0" dirty="0"/>
                    </a:p>
                  </a:txBody>
                  <a:tcPr>
                    <a:solidFill>
                      <a:srgbClr val="339B9B"/>
                    </a:solidFill>
                  </a:tcPr>
                </a:tc>
              </a:tr>
              <a:tr h="65301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자료탐색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 smtClean="0"/>
                        <a:t>EEG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스팩트럼</a:t>
                      </a:r>
                      <a:r>
                        <a:rPr lang="ko-KR" altLang="en-US" sz="1300" baseline="0" dirty="0" smtClean="0"/>
                        <a:t> </a:t>
                      </a:r>
                      <a:endParaRPr lang="en-US" altLang="ko-KR" sz="1300" baseline="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/>
                        <a:t>알고리즘</a:t>
                      </a:r>
                      <a:endParaRPr lang="en-US" altLang="ko-KR" sz="1300" baseline="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aseline="0" dirty="0" smtClean="0"/>
                        <a:t>REALTIME EEG NOMALIZED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/>
                        <a:t>알고리즘 </a:t>
                      </a:r>
                      <a:endParaRPr lang="en-US" altLang="ko-KR" sz="13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aseline="0" dirty="0" smtClean="0"/>
                        <a:t>EEG signal processing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/>
                        <a:t>연구 사례 및</a:t>
                      </a:r>
                      <a:endParaRPr lang="en-US" altLang="ko-KR" sz="1300" baseline="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/>
                        <a:t> </a:t>
                      </a:r>
                      <a:r>
                        <a:rPr lang="en-US" altLang="ko-KR" sz="1300" baseline="0" dirty="0" smtClean="0"/>
                        <a:t>filter </a:t>
                      </a:r>
                      <a:r>
                        <a:rPr lang="ko-KR" altLang="en-US" sz="1300" baseline="0" dirty="0" smtClean="0"/>
                        <a:t>조사</a:t>
                      </a:r>
                      <a:endParaRPr lang="en-US" altLang="ko-KR" sz="13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뉴로피드백</a:t>
                      </a:r>
                      <a:r>
                        <a:rPr lang="ko-KR" altLang="en-US" sz="1300" baseline="0" dirty="0" err="1" smtClean="0"/>
                        <a:t>을</a:t>
                      </a:r>
                      <a:r>
                        <a:rPr lang="ko-KR" altLang="en-US" sz="1300" baseline="0" dirty="0" smtClean="0"/>
                        <a:t> 통한</a:t>
                      </a:r>
                      <a:endParaRPr lang="en-US" altLang="ko-KR" sz="1300" baseline="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ADHD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아동 개선 사례 및 기존 선행 연구 조사</a:t>
                      </a:r>
                      <a:endParaRPr lang="en-US" altLang="ko-KR" sz="1300" dirty="0" smtClean="0"/>
                    </a:p>
                  </a:txBody>
                  <a:tcPr/>
                </a:tc>
              </a:tr>
              <a:tr h="65301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설  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EEG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분석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프로토콜 설계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콘텐츠</a:t>
                      </a:r>
                      <a:r>
                        <a:rPr lang="ko-KR" altLang="en-US" sz="1300" dirty="0" smtClean="0"/>
                        <a:t> 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시스템 설계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콘텐츠</a:t>
                      </a:r>
                      <a:r>
                        <a:rPr lang="ko-KR" altLang="en-US" sz="1300" dirty="0" smtClean="0"/>
                        <a:t> 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시나리오 설계</a:t>
                      </a:r>
                      <a:endParaRPr lang="ko-KR" altLang="en-US" sz="1300" dirty="0"/>
                    </a:p>
                  </a:txBody>
                  <a:tcPr/>
                </a:tc>
              </a:tr>
              <a:tr h="65301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구  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EEG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분석 모듈 개발</a:t>
                      </a:r>
                      <a:endParaRPr lang="en-US" altLang="ko-KR" sz="1300" baseline="0" dirty="0" smtClean="0"/>
                    </a:p>
                    <a:p>
                      <a:pPr algn="ctr" latinLnBrk="1"/>
                      <a:r>
                        <a:rPr lang="ko-KR" altLang="en-US" sz="1300" baseline="0" dirty="0" smtClean="0"/>
                        <a:t>및 </a:t>
                      </a:r>
                      <a:r>
                        <a:rPr lang="en-US" altLang="ko-KR" sz="1300" baseline="0" dirty="0" smtClean="0"/>
                        <a:t>Data Server </a:t>
                      </a:r>
                      <a:r>
                        <a:rPr lang="ko-KR" altLang="en-US" sz="1300" baseline="0" dirty="0" smtClean="0"/>
                        <a:t>개발</a:t>
                      </a:r>
                      <a:endParaRPr lang="en-US" altLang="ko-KR" sz="13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300" dirty="0" err="1" smtClean="0"/>
                        <a:t>콘텐츠</a:t>
                      </a:r>
                      <a:r>
                        <a:rPr lang="ko-KR" altLang="en-US" sz="1300" dirty="0" smtClean="0"/>
                        <a:t> 개발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</a:tr>
              <a:tr h="746049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테스트</a:t>
                      </a:r>
                      <a:endParaRPr lang="ko-KR" altLang="en-US" sz="16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센서</a:t>
                      </a:r>
                      <a:r>
                        <a:rPr lang="ko-KR" altLang="en-US" sz="1300" baseline="0" dirty="0" smtClean="0"/>
                        <a:t> 데이터 제어 테스트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통합 테스트 및 유지보수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종합설계 수행일정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642324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필요 기술</a:t>
            </a:r>
            <a:endParaRPr lang="ko-KR" altLang="en-US" sz="2800" dirty="0"/>
          </a:p>
        </p:txBody>
      </p:sp>
      <p:pic>
        <p:nvPicPr>
          <p:cNvPr id="2050" name="Picture 2" descr="C:\Users\김낙윤\Desktop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199" y="3645024"/>
            <a:ext cx="2015397" cy="1799462"/>
          </a:xfrm>
          <a:prstGeom prst="rect">
            <a:avLst/>
          </a:prstGeom>
          <a:noFill/>
        </p:spPr>
      </p:pic>
      <p:pic>
        <p:nvPicPr>
          <p:cNvPr id="2051" name="Picture 3" descr="C:\Users\김낙윤\Desktop\img_5775_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667829"/>
            <a:ext cx="2160240" cy="172745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940152" y="5588502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BCI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뇌파 신호 분석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9712" y="5611306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EGG Machine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뇌파 신호 측정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https://blog.kiosksimple.com/wp-content/uploads/2015/02/WPF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628800"/>
            <a:ext cx="1872208" cy="187220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923928" y="3537883"/>
            <a:ext cx="28083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WPF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0" name="Picture 4" descr="http://apptradecentre.com/wp-content/uploads/2014/07/unity3d-at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653136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참고 문헌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4275674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BCI </a:t>
            </a:r>
            <a:r>
              <a:rPr lang="ko-KR" altLang="en-US" sz="1600" dirty="0" smtClean="0"/>
              <a:t>기반 </a:t>
            </a:r>
            <a:r>
              <a:rPr lang="en-US" altLang="ko-KR" sz="1600" dirty="0" err="1" smtClean="0"/>
              <a:t>Entertainic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기술개발 동향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전자공학회지</a:t>
            </a:r>
            <a:r>
              <a:rPr lang="en-US" altLang="ko-KR" sz="1600" dirty="0" smtClean="0"/>
              <a:t>(2007.6), 34(6), 71-82(12pages)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9792" y="4941168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BCI </a:t>
            </a:r>
            <a:r>
              <a:rPr lang="ko-KR" altLang="en-US" sz="1600" dirty="0" smtClean="0"/>
              <a:t>기반의 새로운 게임 플레이 연구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한국</a:t>
            </a:r>
            <a:r>
              <a:rPr lang="en-US" altLang="ko-KR" sz="1600" dirty="0" smtClean="0"/>
              <a:t>HCI</a:t>
            </a:r>
            <a:r>
              <a:rPr lang="ko-KR" altLang="en-US" sz="1600" dirty="0" smtClean="0"/>
              <a:t>학회 학술대회</a:t>
            </a:r>
            <a:r>
              <a:rPr lang="en-US" altLang="ko-KR" sz="1600" dirty="0" smtClean="0"/>
              <a:t>(2009.2), 749-755(7pages)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99792" y="5589240"/>
            <a:ext cx="511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뇌파 기반 뇌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컴퓨터 인터페이스 응용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한국</a:t>
            </a:r>
            <a:r>
              <a:rPr lang="en-US" altLang="ko-KR" sz="1600" dirty="0" smtClean="0"/>
              <a:t>HCI</a:t>
            </a:r>
            <a:r>
              <a:rPr lang="ko-KR" altLang="en-US" sz="1600" dirty="0" smtClean="0"/>
              <a:t>학회 학술대회</a:t>
            </a:r>
            <a:r>
              <a:rPr lang="en-US" altLang="ko-KR" sz="1600" dirty="0" smtClean="0"/>
              <a:t>(2011.1), 31-33(3pages)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699792" y="333957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뉴로피드백</a:t>
            </a:r>
            <a:r>
              <a:rPr lang="ko-KR" altLang="en-US" sz="1600" dirty="0" smtClean="0"/>
              <a:t> 훈련이 </a:t>
            </a:r>
            <a:r>
              <a:rPr lang="en-US" altLang="ko-KR" sz="1600" dirty="0" smtClean="0"/>
              <a:t>Attention-Deficit Hyperactivity Disorder </a:t>
            </a:r>
            <a:r>
              <a:rPr lang="ko-KR" altLang="en-US" sz="1600" dirty="0" smtClean="0"/>
              <a:t>아동의 실행기능에 미치는 영향</a:t>
            </a:r>
          </a:p>
          <a:p>
            <a:r>
              <a:rPr lang="en-US" altLang="ko-KR" sz="1600" dirty="0" smtClean="0"/>
              <a:t>J Korean </a:t>
            </a:r>
            <a:r>
              <a:rPr lang="en-US" altLang="ko-KR" sz="1600" dirty="0" err="1" smtClean="0"/>
              <a:t>Acad</a:t>
            </a:r>
            <a:r>
              <a:rPr lang="en-US" altLang="ko-KR" sz="1600" dirty="0" smtClean="0"/>
              <a:t> Child </a:t>
            </a:r>
            <a:r>
              <a:rPr lang="en-US" altLang="ko-KR" sz="1600" dirty="0" err="1" smtClean="0"/>
              <a:t>Adolesc</a:t>
            </a:r>
            <a:r>
              <a:rPr lang="en-US" altLang="ko-KR" sz="1600" dirty="0" smtClean="0"/>
              <a:t> Psychiatry.2015 ;26(1):45-51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9792" y="2436565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 Comparison between Windowing FIR Filters for </a:t>
            </a:r>
            <a:r>
              <a:rPr lang="en-US" altLang="ko-KR" sz="1600" dirty="0" err="1" smtClean="0"/>
              <a:t>Extraciting</a:t>
            </a:r>
            <a:r>
              <a:rPr lang="en-US" altLang="ko-KR" sz="1600" dirty="0" smtClean="0"/>
              <a:t> the EEG Components.</a:t>
            </a:r>
          </a:p>
          <a:p>
            <a:r>
              <a:rPr lang="en-US" altLang="ko-KR" sz="1600" dirty="0" err="1" smtClean="0"/>
              <a:t>Mahmoud</a:t>
            </a:r>
            <a:r>
              <a:rPr lang="en-US" altLang="ko-KR" sz="1600" dirty="0" smtClean="0"/>
              <a:t> et al., J </a:t>
            </a:r>
            <a:r>
              <a:rPr lang="en-US" altLang="ko-KR" sz="1600" dirty="0" err="1" smtClean="0"/>
              <a:t>Biosens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Bioelectron</a:t>
            </a:r>
            <a:r>
              <a:rPr lang="en-US" altLang="ko-KR" sz="1600" dirty="0" smtClean="0"/>
              <a:t> 2015, 6:4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9792" y="1805915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 Pilot Study on the Portable EEG-Based Music Effects.</a:t>
            </a:r>
          </a:p>
          <a:p>
            <a:r>
              <a:rPr lang="en-US" altLang="ko-KR" sz="1600" dirty="0" smtClean="0"/>
              <a:t>Huang, et al., J </a:t>
            </a:r>
            <a:r>
              <a:rPr lang="en-US" altLang="ko-KR" sz="1600" dirty="0" err="1" smtClean="0"/>
              <a:t>Biomusic</a:t>
            </a:r>
            <a:r>
              <a:rPr lang="en-US" altLang="ko-KR" sz="1600" dirty="0" smtClean="0"/>
              <a:t> Eng 2016, S1:002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9143999" cy="6870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감사합니다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59632" y="743496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2650" y="673532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지난 발표에서의 </a:t>
            </a:r>
            <a:r>
              <a:rPr lang="ko-KR" altLang="en-US" sz="2800" dirty="0" err="1" smtClean="0"/>
              <a:t>지적사항</a:t>
            </a: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600" y="1700808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000" dirty="0" smtClean="0"/>
              <a:t>뇌파를 </a:t>
            </a:r>
            <a:r>
              <a:rPr lang="en-US" altLang="ko-KR" sz="2000" dirty="0" smtClean="0"/>
              <a:t>visualize </a:t>
            </a:r>
            <a:r>
              <a:rPr lang="ko-KR" altLang="en-US" sz="2000" dirty="0" smtClean="0"/>
              <a:t>하는 것이 더 </a:t>
            </a:r>
            <a:r>
              <a:rPr lang="ko-KR" altLang="en-US" sz="2000" dirty="0" err="1" smtClean="0"/>
              <a:t>나을듯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 marL="457200" indent="-457200" fontAlgn="base"/>
            <a:r>
              <a:rPr lang="en-US" altLang="ko-KR" sz="2000" dirty="0" smtClean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기존의 </a:t>
            </a:r>
            <a:r>
              <a:rPr lang="ko-KR" altLang="en-US" sz="2000" dirty="0" smtClean="0"/>
              <a:t>응용과 비교해 </a:t>
            </a:r>
            <a:r>
              <a:rPr lang="ko-KR" altLang="en-US" sz="2000" dirty="0" smtClean="0"/>
              <a:t>장단점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차별점을</a:t>
            </a:r>
            <a:r>
              <a:rPr lang="ko-KR" altLang="en-US" sz="2000" dirty="0" smtClean="0"/>
              <a:t> 부각시킬 것</a:t>
            </a:r>
          </a:p>
          <a:p>
            <a:pPr fontAlgn="base"/>
            <a:r>
              <a:rPr lang="en-US" altLang="ko-KR" sz="2000" dirty="0" smtClean="0"/>
              <a:t>2. </a:t>
            </a:r>
            <a:r>
              <a:rPr lang="ko-KR" altLang="en-US" sz="2000" dirty="0" smtClean="0"/>
              <a:t>아직 구체성이 부족함</a:t>
            </a:r>
          </a:p>
          <a:p>
            <a:pPr fontAlgn="base"/>
            <a:r>
              <a:rPr lang="en-US" altLang="ko-KR" sz="2000" dirty="0" smtClean="0"/>
              <a:t>3. </a:t>
            </a:r>
            <a:r>
              <a:rPr lang="ko-KR" altLang="en-US" sz="2000" dirty="0" smtClean="0"/>
              <a:t>성능평가는 어떻게 할 것인지</a:t>
            </a:r>
          </a:p>
          <a:p>
            <a:pPr fontAlgn="base"/>
            <a:r>
              <a:rPr lang="en-US" altLang="ko-KR" sz="2000" dirty="0" smtClean="0"/>
              <a:t>4. </a:t>
            </a:r>
            <a:r>
              <a:rPr lang="ko-KR" altLang="en-US" sz="2000" dirty="0" smtClean="0"/>
              <a:t>구현 대상 명확히 할 것</a:t>
            </a:r>
          </a:p>
          <a:p>
            <a:pPr fontAlgn="base"/>
            <a:r>
              <a:rPr lang="en-US" altLang="ko-KR" sz="2000" dirty="0" smtClean="0"/>
              <a:t>5. UI </a:t>
            </a:r>
            <a:r>
              <a:rPr lang="ko-KR" altLang="en-US" sz="2000" dirty="0" smtClean="0"/>
              <a:t>구체적 설계 준비 할 것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59632" y="743496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2650" y="673532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지적사항에</a:t>
            </a:r>
            <a:r>
              <a:rPr lang="ko-KR" altLang="en-US" sz="2800" dirty="0" smtClean="0"/>
              <a:t> 대한 답변</a:t>
            </a: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600" y="1700808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000" dirty="0" smtClean="0"/>
              <a:t>뇌파를 </a:t>
            </a:r>
            <a:r>
              <a:rPr lang="en-US" altLang="ko-KR" sz="2000" dirty="0" smtClean="0"/>
              <a:t>visualize </a:t>
            </a:r>
            <a:r>
              <a:rPr lang="ko-KR" altLang="en-US" sz="2000" dirty="0" smtClean="0"/>
              <a:t>하는 것이 더 </a:t>
            </a:r>
            <a:r>
              <a:rPr lang="ko-KR" altLang="en-US" sz="2000" dirty="0" err="1" smtClean="0"/>
              <a:t>나을듯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 marL="457200" indent="-457200" fontAlgn="base"/>
            <a:r>
              <a:rPr lang="en-US" altLang="ko-KR" sz="2000" dirty="0" smtClean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기존의 </a:t>
            </a:r>
            <a:r>
              <a:rPr lang="ko-KR" altLang="en-US" sz="2000" dirty="0" smtClean="0"/>
              <a:t>응용과 비교해 </a:t>
            </a:r>
            <a:r>
              <a:rPr lang="ko-KR" altLang="en-US" sz="2000" dirty="0" smtClean="0"/>
              <a:t>장단점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차별점을</a:t>
            </a:r>
            <a:r>
              <a:rPr lang="ko-KR" altLang="en-US" sz="2000" dirty="0" smtClean="0"/>
              <a:t> 부각시킬 것</a:t>
            </a:r>
          </a:p>
          <a:p>
            <a:pPr fontAlgn="base"/>
            <a:r>
              <a:rPr lang="en-US" altLang="ko-KR" sz="2000" dirty="0" smtClean="0"/>
              <a:t>2. </a:t>
            </a:r>
            <a:r>
              <a:rPr lang="ko-KR" altLang="en-US" sz="2000" dirty="0" smtClean="0"/>
              <a:t>아직 구체성이 부족함</a:t>
            </a:r>
          </a:p>
          <a:p>
            <a:pPr fontAlgn="base"/>
            <a:r>
              <a:rPr lang="en-US" altLang="ko-KR" sz="2000" dirty="0" smtClean="0"/>
              <a:t>3. </a:t>
            </a:r>
            <a:r>
              <a:rPr lang="ko-KR" altLang="en-US" sz="2000" dirty="0" smtClean="0"/>
              <a:t>성능평가는 어떻게 할 것인지</a:t>
            </a:r>
          </a:p>
          <a:p>
            <a:pPr fontAlgn="base"/>
            <a:r>
              <a:rPr lang="en-US" altLang="ko-KR" sz="2000" dirty="0" smtClean="0"/>
              <a:t>4. </a:t>
            </a:r>
            <a:r>
              <a:rPr lang="ko-KR" altLang="en-US" sz="2000" dirty="0" smtClean="0"/>
              <a:t>구현 대상 명확히 할 것</a:t>
            </a:r>
          </a:p>
          <a:p>
            <a:pPr fontAlgn="base"/>
            <a:r>
              <a:rPr lang="en-US" altLang="ko-KR" sz="2000" dirty="0" smtClean="0"/>
              <a:t>5. UI </a:t>
            </a:r>
            <a:r>
              <a:rPr lang="ko-KR" altLang="en-US" sz="2000" dirty="0" smtClean="0"/>
              <a:t>구체적 설계 준비 할 것</a:t>
            </a:r>
            <a:endParaRPr lang="ko-KR" altLang="en-US" sz="2000" dirty="0"/>
          </a:p>
        </p:txBody>
      </p:sp>
      <p:pic>
        <p:nvPicPr>
          <p:cNvPr id="1026" name="Picture 2" descr="C:\Users\김낙윤\Desktop\EEGEE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501008"/>
            <a:ext cx="4427984" cy="3356992"/>
          </a:xfrm>
          <a:prstGeom prst="rect">
            <a:avLst/>
          </a:prstGeom>
          <a:noFill/>
        </p:spPr>
      </p:pic>
      <p:pic>
        <p:nvPicPr>
          <p:cNvPr id="1028" name="Picture 4" descr="C:\Users\김낙윤\Desktop\뇌파종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7765" y="3501008"/>
            <a:ext cx="4526235" cy="3356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84499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60648"/>
            <a:ext cx="2771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3500" b="1" dirty="0" smtClean="0">
                <a:solidFill>
                  <a:schemeClr val="bg1"/>
                </a:solidFill>
                <a:latin typeface="+mn-ea"/>
              </a:rPr>
              <a:t>목  차</a:t>
            </a:r>
            <a:endParaRPr lang="ko-KR" altLang="en-US" sz="3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7744" y="1340768"/>
            <a:ext cx="5832648" cy="468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01 </a:t>
            </a:r>
            <a:r>
              <a:rPr lang="en-US" altLang="ko-KR" sz="2000" dirty="0" smtClean="0">
                <a:solidFill>
                  <a:srgbClr val="219FA5"/>
                </a:solidFill>
              </a:rPr>
              <a:t>   </a:t>
            </a:r>
            <a:r>
              <a:rPr lang="ko-KR" altLang="en-US" sz="2000" dirty="0" smtClean="0">
                <a:solidFill>
                  <a:srgbClr val="219FA5"/>
                </a:solidFill>
              </a:rPr>
              <a:t>종합 설계 개요</a:t>
            </a:r>
            <a:endParaRPr lang="en-US" altLang="ko-KR" sz="2000" dirty="0" smtClean="0">
              <a:solidFill>
                <a:srgbClr val="219FA5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219FA5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02</a:t>
            </a:r>
            <a:r>
              <a:rPr lang="en-US" altLang="ko-KR" sz="2000" dirty="0" smtClean="0">
                <a:solidFill>
                  <a:srgbClr val="219FA5"/>
                </a:solidFill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</a:rPr>
              <a:t>관련 연구 및 사례</a:t>
            </a:r>
            <a:endParaRPr lang="en-US" altLang="ko-KR" sz="2000" dirty="0" smtClean="0">
              <a:solidFill>
                <a:srgbClr val="219FA5"/>
              </a:solidFill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03</a:t>
            </a:r>
            <a:r>
              <a:rPr lang="en-US" altLang="ko-KR" sz="2000" dirty="0" smtClean="0">
                <a:solidFill>
                  <a:srgbClr val="219FA5"/>
                </a:solidFill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</a:rPr>
              <a:t>시스템 수행 시나리오</a:t>
            </a:r>
            <a:endParaRPr lang="en-US" altLang="ko-KR" sz="2000" dirty="0" smtClean="0">
              <a:solidFill>
                <a:srgbClr val="219FA5"/>
              </a:solidFill>
            </a:endParaRPr>
          </a:p>
          <a:p>
            <a:pPr marL="457200" indent="-457200">
              <a:buAutoNum type="arabicPeriod" startAt="3"/>
            </a:pPr>
            <a:endParaRPr lang="en-US" altLang="ko-KR" sz="2000" dirty="0" smtClean="0">
              <a:solidFill>
                <a:srgbClr val="219FA5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04</a:t>
            </a:r>
            <a:r>
              <a:rPr lang="en-US" altLang="ko-KR" sz="2000" dirty="0" smtClean="0">
                <a:solidFill>
                  <a:srgbClr val="219FA5"/>
                </a:solidFill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</a:rPr>
              <a:t>시스템 구성도</a:t>
            </a:r>
            <a:endParaRPr lang="en-US" altLang="ko-KR" sz="2000" dirty="0" smtClean="0">
              <a:solidFill>
                <a:srgbClr val="219FA5"/>
              </a:solidFill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05</a:t>
            </a:r>
            <a:r>
              <a:rPr lang="en-US" altLang="ko-KR" sz="2000" dirty="0" smtClean="0">
                <a:solidFill>
                  <a:srgbClr val="219FA5"/>
                </a:solidFill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</a:rPr>
              <a:t>개발 환경</a:t>
            </a:r>
            <a:endParaRPr lang="en-US" altLang="ko-KR" sz="2000" dirty="0" smtClean="0">
              <a:solidFill>
                <a:srgbClr val="219FA5"/>
              </a:solidFill>
            </a:endParaRPr>
          </a:p>
          <a:p>
            <a:pPr marL="457200" indent="-457200"/>
            <a:endParaRPr lang="en-US" altLang="ko-KR" sz="2000" dirty="0" smtClean="0">
              <a:solidFill>
                <a:srgbClr val="219FA5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06</a:t>
            </a:r>
            <a:r>
              <a:rPr lang="en-US" altLang="ko-KR" sz="2000" dirty="0" smtClean="0">
                <a:solidFill>
                  <a:srgbClr val="219FA5"/>
                </a:solidFill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</a:rPr>
              <a:t>업무 분담</a:t>
            </a:r>
            <a:endParaRPr lang="en-US" altLang="ko-KR" sz="2000" dirty="0" smtClean="0">
              <a:solidFill>
                <a:srgbClr val="219FA5"/>
              </a:solidFill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07</a:t>
            </a:r>
            <a:r>
              <a:rPr lang="en-US" altLang="ko-KR" sz="2000" dirty="0" smtClean="0">
                <a:solidFill>
                  <a:srgbClr val="219FA5"/>
                </a:solidFill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</a:rPr>
              <a:t>종합설계 수행일정</a:t>
            </a:r>
            <a:endParaRPr lang="en-US" altLang="ko-KR" sz="2000" dirty="0" smtClean="0">
              <a:solidFill>
                <a:srgbClr val="219FA5"/>
              </a:solidFill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08</a:t>
            </a:r>
            <a:r>
              <a:rPr lang="en-US" altLang="ko-KR" sz="2000" dirty="0" smtClean="0">
                <a:solidFill>
                  <a:srgbClr val="219FA5"/>
                </a:solidFill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</a:rPr>
              <a:t>필요기술 및 참고문헌</a:t>
            </a:r>
            <a:endParaRPr lang="en-US" altLang="ko-KR" sz="2000" dirty="0">
              <a:solidFill>
                <a:srgbClr val="219FA5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22025" y="198884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22025" y="2583956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22025" y="3189161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22025" y="3808092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22025" y="4413297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22025" y="5022139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22025" y="5637433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2025" y="1374676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59632" y="743496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2650" y="673532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지적사항에</a:t>
            </a:r>
            <a:r>
              <a:rPr lang="ko-KR" altLang="en-US" sz="2800" dirty="0" smtClean="0"/>
              <a:t> 대한 답변</a:t>
            </a:r>
            <a:endParaRPr lang="ko-KR" altLang="en-US" sz="2800" dirty="0"/>
          </a:p>
        </p:txBody>
      </p:sp>
      <p:pic>
        <p:nvPicPr>
          <p:cNvPr id="1026" name="Picture 2" descr="C:\Users\김낙윤\Desktop\EEGEE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4176464" cy="2520280"/>
          </a:xfrm>
          <a:prstGeom prst="rect">
            <a:avLst/>
          </a:prstGeom>
          <a:noFill/>
        </p:spPr>
      </p:pic>
      <p:pic>
        <p:nvPicPr>
          <p:cNvPr id="1028" name="Picture 4" descr="C:\Users\김낙윤\Desktop\뇌파종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016224"/>
            <a:ext cx="4526235" cy="3356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김낙윤\Desktop\ADHD3_(1).jpg"/>
          <p:cNvPicPr>
            <a:picLocks noChangeAspect="1" noChangeArrowheads="1"/>
          </p:cNvPicPr>
          <p:nvPr/>
        </p:nvPicPr>
        <p:blipFill>
          <a:blip r:embed="rId2" cstate="print">
            <a:lum bright="13000" contrast="-72000"/>
          </a:blip>
          <a:srcRect/>
          <a:stretch>
            <a:fillRect/>
          </a:stretch>
        </p:blipFill>
        <p:spPr bwMode="auto">
          <a:xfrm>
            <a:off x="1872207" y="0"/>
            <a:ext cx="7271793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339752" y="1340768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72771" y="126876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연구 개발 배경</a:t>
            </a:r>
            <a:endParaRPr lang="ko-KR" alt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601495" y="1844824"/>
            <a:ext cx="61926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219FA5"/>
                </a:solidFill>
              </a:rPr>
              <a:t>ADHD</a:t>
            </a:r>
            <a:r>
              <a:rPr lang="ko-KR" altLang="en-US" dirty="0" smtClean="0"/>
              <a:t>는 주의력결핍과 과잉행동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충동성을 </a:t>
            </a:r>
            <a:endParaRPr lang="en-US" altLang="ko-KR" dirty="0" smtClean="0"/>
          </a:p>
          <a:p>
            <a:r>
              <a:rPr lang="ko-KR" altLang="en-US" dirty="0" smtClean="0"/>
              <a:t>주 증상으로 하는 가장 흔한 아동 정신질환이며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아동의 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sz="2000" b="1" dirty="0" smtClean="0"/>
              <a:t>6~12%</a:t>
            </a:r>
            <a:r>
              <a:rPr lang="ko-KR" altLang="en-US" dirty="0" smtClean="0"/>
              <a:t>가 이와 같은 질환을 앓고 있다</a:t>
            </a:r>
            <a:r>
              <a:rPr lang="en-US" altLang="ko-KR" dirty="0" smtClean="0"/>
              <a:t>. 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52452" y="3789040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5471" y="371703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연구 개발 목표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01495" y="4264060"/>
            <a:ext cx="6192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뉴로피드백</a:t>
            </a:r>
            <a:r>
              <a:rPr lang="ko-KR" altLang="en-US" dirty="0" smtClean="0"/>
              <a:t> 기반의 훈련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통한</a:t>
            </a:r>
            <a:endParaRPr lang="en-US" altLang="ko-KR" dirty="0" smtClean="0"/>
          </a:p>
          <a:p>
            <a:r>
              <a:rPr lang="en-US" altLang="ko-KR" dirty="0" smtClean="0"/>
              <a:t>ADHD </a:t>
            </a:r>
            <a:r>
              <a:rPr lang="ko-KR" altLang="en-US" dirty="0" smtClean="0"/>
              <a:t>아동의 </a:t>
            </a:r>
            <a:r>
              <a:rPr lang="ko-KR" altLang="en-US" sz="2000" b="1" dirty="0" smtClean="0"/>
              <a:t>집중력 향상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267744" y="98072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연구 개발 효과</a:t>
            </a:r>
            <a:endParaRPr lang="ko-KR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8" y="1743780"/>
            <a:ext cx="6192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훈련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개발을 통하여</a:t>
            </a:r>
            <a:r>
              <a:rPr lang="en-US" altLang="ko-KR" dirty="0" smtClean="0"/>
              <a:t>, ADHD</a:t>
            </a:r>
            <a:r>
              <a:rPr lang="ko-KR" altLang="en-US" dirty="0" smtClean="0"/>
              <a:t>로 동반 될 수 있는 </a:t>
            </a:r>
            <a:endParaRPr lang="en-US" altLang="ko-KR" dirty="0" smtClean="0"/>
          </a:p>
          <a:p>
            <a:r>
              <a:rPr lang="ko-KR" altLang="en-US" dirty="0" smtClean="0"/>
              <a:t>난독증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학습장애 등을 </a:t>
            </a:r>
            <a:r>
              <a:rPr lang="ko-KR" altLang="en-US" sz="2000" b="1" dirty="0" smtClean="0"/>
              <a:t>치료 및 개선</a:t>
            </a:r>
            <a:endParaRPr lang="ko-KR" altLang="en-US" sz="2000" b="1" dirty="0"/>
          </a:p>
        </p:txBody>
      </p:sp>
      <p:sp>
        <p:nvSpPr>
          <p:cNvPr id="33" name="직사각형 32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김낙윤\Desktop\adh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636912"/>
            <a:ext cx="3853987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관련 연구사례</a:t>
            </a:r>
            <a:r>
              <a:rPr lang="en-US" altLang="ko-KR" sz="2800" dirty="0" smtClean="0"/>
              <a:t> 1.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5" y="2212826"/>
            <a:ext cx="3240359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267744" y="497310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Mind Balance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2120" y="2662461"/>
            <a:ext cx="33123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 피실험자가 체크보드를 </a:t>
            </a:r>
          </a:p>
          <a:p>
            <a:r>
              <a:rPr lang="ko-KR" altLang="en-US" sz="1700" dirty="0" smtClean="0"/>
              <a:t>바라볼 때 발생하는 </a:t>
            </a:r>
            <a:r>
              <a:rPr lang="ko-KR" altLang="en-US" sz="2000" b="1" dirty="0" smtClean="0"/>
              <a:t>뇌파신호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분석</a:t>
            </a:r>
            <a:r>
              <a:rPr lang="ko-KR" altLang="en-US" sz="1700" dirty="0" smtClean="0"/>
              <a:t>을 통해 현재 어느 방향을</a:t>
            </a:r>
            <a:endParaRPr lang="en-US" altLang="ko-KR" sz="1700" dirty="0" smtClean="0"/>
          </a:p>
          <a:p>
            <a:r>
              <a:rPr lang="ko-KR" altLang="en-US" sz="1700" dirty="0" smtClean="0"/>
              <a:t>바라 보고 있는지를 파악할 수 </a:t>
            </a:r>
            <a:endParaRPr lang="en-US" altLang="ko-KR" sz="1700" dirty="0" smtClean="0"/>
          </a:p>
          <a:p>
            <a:r>
              <a:rPr lang="ko-KR" altLang="en-US" sz="1700" dirty="0" smtClean="0"/>
              <a:t>있으며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피실험자가 바라보고 </a:t>
            </a:r>
            <a:endParaRPr lang="en-US" altLang="ko-KR" sz="1700" dirty="0" smtClean="0"/>
          </a:p>
          <a:p>
            <a:r>
              <a:rPr lang="ko-KR" altLang="en-US" sz="1700" dirty="0" smtClean="0"/>
              <a:t>있는 쪽으로 캐릭터의 몸이 </a:t>
            </a:r>
          </a:p>
          <a:p>
            <a:r>
              <a:rPr lang="ko-KR" altLang="en-US" sz="1700" dirty="0" smtClean="0"/>
              <a:t>실시간으로 기울어지게 된다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관련 연구사례</a:t>
            </a:r>
            <a:r>
              <a:rPr lang="en-US" altLang="ko-KR" sz="2800" dirty="0" smtClean="0"/>
              <a:t> 2.</a:t>
            </a:r>
            <a:endParaRPr lang="ko-KR" altLang="en-US" sz="2800" dirty="0"/>
          </a:p>
        </p:txBody>
      </p:sp>
      <p:pic>
        <p:nvPicPr>
          <p:cNvPr id="3074" name="Picture 2" descr="C:\Users\김낙윤\Desktop\1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12376"/>
            <a:ext cx="3528392" cy="28008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267744" y="50038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뉴로</a:t>
            </a:r>
            <a:r>
              <a:rPr lang="ko-KR" altLang="en-US" dirty="0" smtClean="0"/>
              <a:t> 하모니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4656" y="2964721"/>
            <a:ext cx="313184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시중에서 찾기 쉬운</a:t>
            </a:r>
            <a:endParaRPr lang="en-US" altLang="ko-KR" sz="1700" dirty="0" smtClean="0"/>
          </a:p>
          <a:p>
            <a:r>
              <a:rPr lang="ko-KR" altLang="en-US" sz="1700" dirty="0" err="1" smtClean="0"/>
              <a:t>뉴로하모니와</a:t>
            </a:r>
            <a:r>
              <a:rPr lang="ko-KR" altLang="en-US" sz="1700" dirty="0" smtClean="0"/>
              <a:t> 같은 장비는</a:t>
            </a:r>
            <a:endParaRPr lang="en-US" altLang="ko-KR" sz="1700" dirty="0" smtClean="0"/>
          </a:p>
          <a:p>
            <a:r>
              <a:rPr lang="ko-KR" altLang="en-US" sz="1700" dirty="0" err="1" smtClean="0"/>
              <a:t>전두엽에서만</a:t>
            </a:r>
            <a:r>
              <a:rPr lang="ko-KR" altLang="en-US" sz="1700" dirty="0" smtClean="0"/>
              <a:t> 측정 및 훈련이 가능하여</a:t>
            </a:r>
            <a:r>
              <a:rPr lang="en-US" altLang="ko-KR" sz="1700" dirty="0" smtClean="0"/>
              <a:t>, </a:t>
            </a:r>
            <a:r>
              <a:rPr lang="ko-KR" altLang="en-US" sz="1700" b="1" dirty="0" smtClean="0"/>
              <a:t>머리 전체 영역</a:t>
            </a:r>
            <a:endParaRPr lang="en-US" altLang="ko-KR" sz="1700" b="1" dirty="0" smtClean="0"/>
          </a:p>
          <a:p>
            <a:r>
              <a:rPr lang="ko-KR" altLang="en-US" sz="1700" dirty="0" smtClean="0"/>
              <a:t>에서 측정과 훈련이 어렵다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관련 연구사례</a:t>
            </a:r>
            <a:r>
              <a:rPr lang="en-US" altLang="ko-KR" sz="2800" dirty="0" smtClean="0"/>
              <a:t> 3.</a:t>
            </a:r>
            <a:endParaRPr lang="ko-KR" altLang="en-US" sz="2800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35814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267744" y="47971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Sniper Elite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847127"/>
            <a:ext cx="32393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플레이어의 집중력이</a:t>
            </a:r>
            <a:endParaRPr lang="en-US" altLang="ko-KR" sz="1700" dirty="0" smtClean="0"/>
          </a:p>
          <a:p>
            <a:r>
              <a:rPr lang="ko-KR" altLang="en-US" sz="1700" dirty="0" smtClean="0"/>
              <a:t>캐릭터가 사용하는 기술의</a:t>
            </a:r>
            <a:endParaRPr lang="en-US" altLang="ko-KR" sz="1700" dirty="0" smtClean="0"/>
          </a:p>
          <a:p>
            <a:r>
              <a:rPr lang="ko-KR" altLang="en-US" sz="1700" dirty="0" smtClean="0"/>
              <a:t>성공률이나 실패율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상태 이상</a:t>
            </a:r>
            <a:endParaRPr lang="en-US" altLang="ko-KR" sz="1700" dirty="0" smtClean="0"/>
          </a:p>
          <a:p>
            <a:r>
              <a:rPr lang="ko-KR" altLang="en-US" sz="1700" spc="-150" dirty="0" smtClean="0"/>
              <a:t>에서의 회복 정도 등에 영향을 준다</a:t>
            </a:r>
            <a:r>
              <a:rPr lang="en-US" altLang="ko-KR" sz="1700" spc="-150" dirty="0" smtClean="0"/>
              <a:t>. </a:t>
            </a:r>
          </a:p>
          <a:p>
            <a:r>
              <a:rPr lang="ko-KR" altLang="en-US" sz="1700" dirty="0" smtClean="0"/>
              <a:t>본 </a:t>
            </a:r>
            <a:r>
              <a:rPr lang="ko-KR" altLang="en-US" sz="1700" dirty="0" err="1" smtClean="0"/>
              <a:t>콘텐츠는</a:t>
            </a:r>
            <a:r>
              <a:rPr lang="ko-KR" altLang="en-US" sz="1700" dirty="0" smtClean="0"/>
              <a:t> </a:t>
            </a:r>
            <a:r>
              <a:rPr lang="ko-KR" altLang="en-US" sz="1700" b="1" dirty="0" smtClean="0"/>
              <a:t>폭력성</a:t>
            </a:r>
            <a:r>
              <a:rPr lang="ko-KR" altLang="en-US" sz="1700" dirty="0" smtClean="0"/>
              <a:t>이 높아</a:t>
            </a:r>
            <a:endParaRPr lang="en-US" altLang="ko-KR" sz="1700" dirty="0" smtClean="0"/>
          </a:p>
          <a:p>
            <a:r>
              <a:rPr lang="ko-KR" altLang="en-US" sz="1700" spc="-150" dirty="0" smtClean="0"/>
              <a:t>아동용 </a:t>
            </a:r>
            <a:r>
              <a:rPr lang="ko-KR" altLang="en-US" sz="1700" spc="-150" dirty="0" err="1" smtClean="0"/>
              <a:t>콘텐츠로</a:t>
            </a:r>
            <a:r>
              <a:rPr lang="ko-KR" altLang="en-US" sz="1700" spc="-150" dirty="0" smtClean="0"/>
              <a:t> 적합하지 않다</a:t>
            </a:r>
            <a:r>
              <a:rPr lang="en-US" altLang="ko-KR" sz="1700" spc="-15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관련 연구사례</a:t>
            </a:r>
            <a:r>
              <a:rPr lang="en-US" altLang="ko-KR" sz="2800" dirty="0" smtClean="0"/>
              <a:t> 4.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95736" y="480816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Lumosity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64088" y="2264172"/>
            <a:ext cx="34563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/>
              <a:t>기존의 인지기능 훈련 </a:t>
            </a:r>
            <a:r>
              <a:rPr lang="ko-KR" altLang="en-US" sz="1700" spc="-150" dirty="0" err="1" smtClean="0"/>
              <a:t>콘텐츠들은</a:t>
            </a:r>
            <a:endParaRPr lang="en-US" altLang="ko-KR" sz="1700" spc="-150" dirty="0" smtClean="0"/>
          </a:p>
          <a:p>
            <a:r>
              <a:rPr lang="ko-KR" altLang="en-US" sz="1700" spc="-150" dirty="0" smtClean="0"/>
              <a:t>자체점수로 </a:t>
            </a:r>
            <a:r>
              <a:rPr lang="ko-KR" altLang="en-US" sz="1700" b="1" spc="-150" dirty="0" smtClean="0"/>
              <a:t>통계적 유의성</a:t>
            </a:r>
            <a:r>
              <a:rPr lang="ko-KR" altLang="en-US" sz="1700" spc="-150" dirty="0" smtClean="0"/>
              <a:t>을</a:t>
            </a:r>
            <a:r>
              <a:rPr lang="ko-KR" altLang="en-US" sz="1700" b="1" spc="-150" dirty="0" smtClean="0"/>
              <a:t> </a:t>
            </a:r>
            <a:r>
              <a:rPr lang="ko-KR" altLang="en-US" sz="1700" spc="-150" dirty="0" smtClean="0"/>
              <a:t>보여줌</a:t>
            </a:r>
            <a:endParaRPr lang="en-US" altLang="ko-KR" sz="1700" spc="-150" dirty="0" smtClean="0"/>
          </a:p>
        </p:txBody>
      </p:sp>
      <p:pic>
        <p:nvPicPr>
          <p:cNvPr id="2050" name="Picture 2" descr="C:\Users\김낙윤\Desktop\2_lumo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9"/>
            <a:ext cx="2376264" cy="2808311"/>
          </a:xfrm>
          <a:prstGeom prst="rect">
            <a:avLst/>
          </a:prstGeom>
          <a:noFill/>
        </p:spPr>
      </p:pic>
      <p:cxnSp>
        <p:nvCxnSpPr>
          <p:cNvPr id="24" name="직선 화살표 연결선 23"/>
          <p:cNvCxnSpPr/>
          <p:nvPr/>
        </p:nvCxnSpPr>
        <p:spPr>
          <a:xfrm>
            <a:off x="6948264" y="32002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64088" y="3952875"/>
            <a:ext cx="323934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/>
              <a:t>이를 개선하여</a:t>
            </a:r>
            <a:r>
              <a:rPr lang="en-US" altLang="ko-KR" sz="1700" spc="-150" dirty="0" smtClean="0"/>
              <a:t>,</a:t>
            </a:r>
          </a:p>
          <a:p>
            <a:r>
              <a:rPr lang="ko-KR" altLang="en-US" sz="1700" spc="-150" dirty="0" smtClean="0"/>
              <a:t>추가적으로 뇌파분석을 통한</a:t>
            </a:r>
            <a:r>
              <a:rPr lang="en-US" altLang="ko-KR" sz="1700" spc="-150" dirty="0" smtClean="0"/>
              <a:t> </a:t>
            </a:r>
          </a:p>
          <a:p>
            <a:r>
              <a:rPr lang="ko-KR" altLang="en-US" sz="1700" spc="-150" dirty="0" smtClean="0"/>
              <a:t>세분화된 </a:t>
            </a:r>
            <a:r>
              <a:rPr lang="ko-KR" altLang="en-US" sz="1700" spc="-150" dirty="0" err="1" smtClean="0"/>
              <a:t>활성도를</a:t>
            </a:r>
            <a:r>
              <a:rPr lang="ko-KR" altLang="en-US" sz="1700" spc="-150" dirty="0" smtClean="0"/>
              <a:t> 보여준다</a:t>
            </a:r>
            <a:r>
              <a:rPr lang="en-US" altLang="ko-KR" sz="1700" spc="-15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270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 개요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0" y="854292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관련 연구사례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" y="1721012"/>
            <a:ext cx="1835695" cy="83671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시나리오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0" y="25953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시스템 구성도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0" y="345653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개발 환경</a:t>
            </a:r>
            <a:endParaRPr lang="en-US" altLang="ko-KR" sz="1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0" y="4317406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업무 분담</a:t>
            </a:r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5176460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종합 설계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수행 일정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6034158"/>
            <a:ext cx="1835695" cy="836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필요 기술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&amp;</a:t>
            </a:r>
          </a:p>
          <a:p>
            <a:pPr algn="ctr"/>
            <a:r>
              <a:rPr lang="ko-KR" altLang="en-US" sz="1500" dirty="0" smtClean="0"/>
              <a:t>참고 문헌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2222025" y="106124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044" y="98923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시스템 개요</a:t>
            </a:r>
            <a:endParaRPr lang="ko-KR" altLang="en-US" sz="2800" dirty="0"/>
          </a:p>
        </p:txBody>
      </p:sp>
      <p:pic>
        <p:nvPicPr>
          <p:cNvPr id="3075" name="Picture 3" descr="C:\Users\김낙윤\Desktop\5QBId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104" y="2354976"/>
            <a:ext cx="2376264" cy="1882800"/>
          </a:xfrm>
          <a:prstGeom prst="rect">
            <a:avLst/>
          </a:prstGeom>
          <a:noFill/>
        </p:spPr>
      </p:pic>
      <p:pic>
        <p:nvPicPr>
          <p:cNvPr id="3076" name="Picture 4" descr="C:\Users\김낙윤\Desktop\Screen_shot_2014-09-08_at_17_00_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9650" y="2392778"/>
            <a:ext cx="2213973" cy="1834406"/>
          </a:xfrm>
          <a:prstGeom prst="rect">
            <a:avLst/>
          </a:prstGeom>
          <a:noFill/>
        </p:spPr>
      </p:pic>
      <p:pic>
        <p:nvPicPr>
          <p:cNvPr id="3077" name="Picture 5" descr="C:\Users\김낙윤\Desktop\12_03_19-Play-Games-and-Increase-Brain-Power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5631" y="2354977"/>
            <a:ext cx="2339752" cy="201622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979712" y="4371200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뉴로피드백을</a:t>
            </a:r>
            <a:r>
              <a:rPr lang="ko-KR" altLang="en-US" sz="2000" dirty="0" smtClean="0"/>
              <a:t> 통한 집중력 개선 </a:t>
            </a:r>
            <a:r>
              <a:rPr lang="ko-KR" altLang="en-US" sz="2000" dirty="0" err="1" smtClean="0"/>
              <a:t>콘텐츠</a:t>
            </a:r>
            <a:endParaRPr lang="ko-KR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9712" y="4720788"/>
            <a:ext cx="6984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[</a:t>
            </a:r>
            <a:r>
              <a:rPr lang="ko-KR" altLang="en-US" sz="1300" dirty="0" smtClean="0"/>
              <a:t>인지기능 별 평가 프로토콜 정의 및 관리 솔루션 제공</a:t>
            </a:r>
            <a:r>
              <a:rPr lang="en-US" altLang="ko-KR" sz="1300" dirty="0" smtClean="0"/>
              <a:t>]</a:t>
            </a:r>
            <a:r>
              <a:rPr lang="ko-KR" altLang="en-US" sz="1300" dirty="0" smtClean="0"/>
              <a:t> </a:t>
            </a:r>
            <a:endParaRPr lang="ko-KR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914</Words>
  <Application>Microsoft Office PowerPoint</Application>
  <PresentationFormat>화면 슬라이드 쇼(4:3)</PresentationFormat>
  <Paragraphs>321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NAK</dc:creator>
  <cp:lastModifiedBy>NAK</cp:lastModifiedBy>
  <cp:revision>313</cp:revision>
  <dcterms:created xsi:type="dcterms:W3CDTF">2016-12-17T08:03:30Z</dcterms:created>
  <dcterms:modified xsi:type="dcterms:W3CDTF">2016-12-29T03:35:37Z</dcterms:modified>
</cp:coreProperties>
</file>