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7" r:id="rId2"/>
    <p:sldId id="263" r:id="rId3"/>
    <p:sldId id="258" r:id="rId4"/>
    <p:sldId id="264" r:id="rId5"/>
    <p:sldId id="265" r:id="rId6"/>
    <p:sldId id="292" r:id="rId7"/>
    <p:sldId id="282" r:id="rId8"/>
    <p:sldId id="283" r:id="rId9"/>
    <p:sldId id="268" r:id="rId10"/>
    <p:sldId id="269" r:id="rId11"/>
    <p:sldId id="272" r:id="rId12"/>
    <p:sldId id="303" r:id="rId13"/>
    <p:sldId id="304" r:id="rId14"/>
    <p:sldId id="305" r:id="rId15"/>
    <p:sldId id="306" r:id="rId16"/>
    <p:sldId id="307" r:id="rId17"/>
    <p:sldId id="308" r:id="rId18"/>
    <p:sldId id="315" r:id="rId19"/>
    <p:sldId id="314" r:id="rId20"/>
    <p:sldId id="309" r:id="rId21"/>
    <p:sldId id="310" r:id="rId22"/>
    <p:sldId id="316" r:id="rId23"/>
    <p:sldId id="311" r:id="rId24"/>
    <p:sldId id="312" r:id="rId25"/>
    <p:sldId id="313" r:id="rId26"/>
    <p:sldId id="318" r:id="rId27"/>
    <p:sldId id="317" r:id="rId28"/>
    <p:sldId id="319" r:id="rId29"/>
    <p:sldId id="298" r:id="rId30"/>
    <p:sldId id="276" r:id="rId31"/>
    <p:sldId id="278" r:id="rId32"/>
    <p:sldId id="293" r:id="rId33"/>
    <p:sldId id="302" r:id="rId34"/>
    <p:sldId id="294" r:id="rId35"/>
    <p:sldId id="295" r:id="rId36"/>
    <p:sldId id="280" r:id="rId37"/>
    <p:sldId id="290" r:id="rId38"/>
    <p:sldId id="285" r:id="rId39"/>
    <p:sldId id="296" r:id="rId40"/>
    <p:sldId id="301" r:id="rId41"/>
    <p:sldId id="321" r:id="rId42"/>
    <p:sldId id="320" r:id="rId43"/>
    <p:sldId id="300" r:id="rId44"/>
    <p:sldId id="287" r:id="rId45"/>
    <p:sldId id="288" r:id="rId46"/>
    <p:sldId id="289" r:id="rId47"/>
    <p:sldId id="291" r:id="rId48"/>
  </p:sldIdLst>
  <p:sldSz cx="9144000" cy="6858000" type="screen4x3"/>
  <p:notesSz cx="6858000" cy="9144000"/>
  <p:embeddedFontLst>
    <p:embeddedFont>
      <p:font typeface="-윤고딕320" pitchFamily="18" charset="-127"/>
      <p:regular r:id="rId50"/>
    </p:embeddedFont>
    <p:embeddedFont>
      <p:font typeface="맑은 고딕" pitchFamily="50" charset="-127"/>
      <p:regular r:id="rId51"/>
      <p:bold r:id="rId52"/>
    </p:embeddedFont>
    <p:embeddedFont>
      <p:font typeface="-윤고딕330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FA5"/>
    <a:srgbClr val="41A7C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4692" autoAdjust="0"/>
  </p:normalViewPr>
  <p:slideViewPr>
    <p:cSldViewPr>
      <p:cViewPr>
        <p:scale>
          <a:sx n="75" d="100"/>
          <a:sy n="75" d="100"/>
        </p:scale>
        <p:origin x="-894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4699-6E33-4DE3-A5C6-62C0328016B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B68-3455-4729-A6AD-5B7EA4D29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AB68-3455-4729-A6AD-5B7EA4D293C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AB68-3455-4729-A6AD-5B7EA4D293C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DAF5-5704-4D07-9CB3-6874500B9DF8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4336" y="1196752"/>
            <a:ext cx="5940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뉴로피드백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기반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의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2500" b="1" dirty="0" smtClean="0">
              <a:solidFill>
                <a:schemeClr val="accent5">
                  <a:lumMod val="7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ADHD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아동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대상의 집중력 훈련 </a:t>
            </a:r>
            <a:r>
              <a:rPr lang="ko-KR" altLang="en-US" sz="2500" dirty="0" err="1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콘텐츠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340169"/>
            <a:ext cx="493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 err="1" smtClean="0">
                <a:solidFill>
                  <a:schemeClr val="accent5">
                    <a:lumMod val="75000"/>
                  </a:schemeClr>
                </a:solidFill>
              </a:rPr>
              <a:t>Neurofeedback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based </a:t>
            </a:r>
            <a:endParaRPr lang="en-US" altLang="ko-K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Concentration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training content 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for ADHD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children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1800" y="2204864"/>
            <a:ext cx="6372200" cy="72008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5524490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2012151003 </a:t>
            </a:r>
            <a:r>
              <a:rPr lang="ko-KR" altLang="en-US" sz="1500" dirty="0" err="1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김낙윤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2012151012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김영준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2012151023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소준영</a:t>
            </a:r>
            <a:endParaRPr lang="ko-KR" altLang="en-US" sz="15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4732402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지도교수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정성택 교수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한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익주 교수</a:t>
            </a:r>
            <a:endParaRPr lang="ko-KR" altLang="en-US" sz="15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066210"/>
            <a:ext cx="2133600" cy="365125"/>
          </a:xfrm>
        </p:spPr>
        <p:txBody>
          <a:bodyPr/>
          <a:lstStyle/>
          <a:p>
            <a:fld id="{C1299452-12CE-4AD7-9A1A-0EA1A831412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5" name="그룹 37"/>
          <p:cNvGrpSpPr/>
          <p:nvPr/>
        </p:nvGrpSpPr>
        <p:grpSpPr>
          <a:xfrm>
            <a:off x="251520" y="2793628"/>
            <a:ext cx="2047875" cy="2435572"/>
            <a:chOff x="1282700" y="2068201"/>
            <a:chExt cx="2730500" cy="2783078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395644" y="3220150"/>
              <a:ext cx="2496277" cy="3231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OPEN BCI</a:t>
              </a:r>
              <a:endParaRPr lang="ko-KR" altLang="en-US" sz="15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82700" y="2068201"/>
              <a:ext cx="2730500" cy="278307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B394B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2871077" y="2790220"/>
            <a:ext cx="3501123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347020" y="3912961"/>
            <a:ext cx="4476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18570" y="2348880"/>
            <a:ext cx="1872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Application</a:t>
            </a:r>
            <a:endParaRPr lang="ko-KR" altLang="en-US" sz="2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3294350"/>
            <a:ext cx="165618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User Optimization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44008" y="2924944"/>
            <a:ext cx="16561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Content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44008" y="3886448"/>
            <a:ext cx="165618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Analysis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92127" y="3928700"/>
            <a:ext cx="57606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5583" y="3941589"/>
            <a:ext cx="80166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Socket</a:t>
            </a:r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통신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444208" y="3933056"/>
            <a:ext cx="72965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5871" y="1988840"/>
            <a:ext cx="15121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-윤고딕320" pitchFamily="18" charset="-127"/>
                <a:ea typeface="-윤고딕320" pitchFamily="18" charset="-127"/>
              </a:rPr>
              <a:t>Rasberry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pi</a:t>
            </a:r>
          </a:p>
          <a:p>
            <a:pPr algn="ctr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Server</a:t>
            </a:r>
            <a:endParaRPr lang="ko-KR" altLang="en-US" sz="2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5871" y="2780928"/>
            <a:ext cx="1566482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9887" y="3789040"/>
            <a:ext cx="129614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DB(</a:t>
            </a:r>
            <a:r>
              <a:rPr lang="en-US" altLang="ko-KR" sz="15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MySQL</a:t>
            </a:r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928" y="2348880"/>
            <a:ext cx="1872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EEG Sensor</a:t>
            </a:r>
            <a:endParaRPr lang="ko-KR" altLang="en-US" sz="2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41216" y="2924944"/>
            <a:ext cx="16307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Data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9724" y="3284984"/>
            <a:ext cx="162227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I/O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41216" y="3645024"/>
            <a:ext cx="16307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Login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41216" y="4005064"/>
            <a:ext cx="16307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Frame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4008" y="4483720"/>
            <a:ext cx="16561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FFT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1216" y="4365104"/>
            <a:ext cx="163078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Serial Communication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[Data I/O Module] , [Serial Communication Module]  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센서를 통해 들어온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8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채널의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Data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으로 전달하는 모듈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1~8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채널의 샘플링 주기로 나눠진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Amplitude(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진폭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 Raw Data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사용안내에 따라 센서 연결 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검사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학습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훈련이 시작 되었을 경우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[Data I/O Module] , [Serial Communication Module]  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962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27584" y="3108568"/>
          <a:ext cx="50611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18"/>
                <a:gridCol w="386702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I/O, Serial Communication Module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ch1~8 // </a:t>
                      </a:r>
                      <a:r>
                        <a:rPr lang="ko-KR" altLang="en-US" dirty="0" smtClean="0"/>
                        <a:t>채널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bit</a:t>
                      </a:r>
                      <a:r>
                        <a:rPr lang="en-US" altLang="ko-KR" baseline="0" dirty="0" smtClean="0"/>
                        <a:t> // </a:t>
                      </a:r>
                      <a:r>
                        <a:rPr lang="ko-KR" altLang="en-US" baseline="0" dirty="0" smtClean="0"/>
                        <a:t>각종 전달 비트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[Login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회원가입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중복조회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계정확인 등이 이루어지는 모듈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ID, PW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등 회원정보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이름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나이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성별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Application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시작 시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[Login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49289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27584" y="2901836"/>
          <a:ext cx="5061146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18"/>
                <a:gridCol w="3867028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Login Module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id // </a:t>
                      </a:r>
                      <a:r>
                        <a:rPr lang="ko-KR" altLang="en-US" baseline="0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</a:t>
                      </a:r>
                      <a:r>
                        <a:rPr lang="en-US" altLang="ko-KR" baseline="0" dirty="0" smtClean="0"/>
                        <a:t>d // </a:t>
                      </a:r>
                      <a:r>
                        <a:rPr lang="ko-KR" altLang="en-US" baseline="0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 // 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sex // </a:t>
                      </a:r>
                      <a:r>
                        <a:rPr lang="ko-KR" altLang="en-US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 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[Frame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의 각 화면들을 출력해주는 모듈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각 화면에 해당하는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GUI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Application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이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 중 일 때 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[Frame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962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27584" y="3108568"/>
          <a:ext cx="53547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742"/>
                <a:gridCol w="3867028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Frame Module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UserControl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/>
                        <a:t>frameName</a:t>
                      </a:r>
                      <a:r>
                        <a:rPr lang="en-US" altLang="ko-KR" baseline="0" dirty="0" smtClean="0"/>
                        <a:t> // </a:t>
                      </a:r>
                      <a:r>
                        <a:rPr lang="ko-KR" altLang="en-US" baseline="0" dirty="0" smtClean="0"/>
                        <a:t>프레임 이름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[User Optimization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사용자 최적화를 위해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사용안내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센서연결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뇌파측정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뇌파분석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학습을 담당하는 모듈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EEG Raw Data, FFT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된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Data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검사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학습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훈련 시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616" y="3074195"/>
            <a:ext cx="18722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User </a:t>
            </a: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Preparation 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126" y="3212976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Perceptron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Learning Module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7864" y="2132856"/>
            <a:ext cx="2448272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940752"/>
            <a:ext cx="244827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센서 연결 및 측정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997931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 안내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126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뇌파 학습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3" name="직선 화살표 연결선 22"/>
          <p:cNvCxnSpPr>
            <a:stCxn id="33" idx="3"/>
            <a:endCxn id="14" idx="1"/>
          </p:cNvCxnSpPr>
          <p:nvPr/>
        </p:nvCxnSpPr>
        <p:spPr>
          <a:xfrm>
            <a:off x="2987824" y="3535860"/>
            <a:ext cx="360040" cy="1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1" idx="1"/>
          </p:cNvCxnSpPr>
          <p:nvPr/>
        </p:nvCxnSpPr>
        <p:spPr>
          <a:xfrm>
            <a:off x="5796136" y="3537012"/>
            <a:ext cx="34099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2348880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Calibration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3212976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Measurement 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4078813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Convert</a:t>
            </a:r>
          </a:p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Module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[User Optimization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90850" y="3491716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1525" y="3491483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Cuda</a:t>
            </a:r>
            <a:endParaRPr lang="en-US" altLang="ko-KR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924944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0850" y="2915652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LVQ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30810" y="2564904"/>
            <a:ext cx="4176464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0810" y="4221088"/>
            <a:ext cx="4176464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신경망 학습</a:t>
            </a:r>
            <a:endParaRPr lang="ko-KR" altLang="en-US" sz="13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[User Optimization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0648"/>
            <a:ext cx="2771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목  차</a:t>
            </a:r>
            <a:endParaRPr lang="ko-KR" altLang="en-US" sz="3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1052736"/>
            <a:ext cx="58326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지적 사항 답변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02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수행 시나리오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03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구성도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04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모듈 설계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05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개발 환경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06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데모 환경</a:t>
            </a: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07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업무 분담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08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종합 설계 수행 일정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09  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필요기술 및 참고문헌</a:t>
            </a: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22025" y="1702332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22025" y="2297448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22025" y="2902653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22025" y="3521584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22025" y="4126789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22025" y="4735631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22025" y="5346579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2025" y="1088168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025" y="5954895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[User Optimization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285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39552" y="2589644"/>
          <a:ext cx="845108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93"/>
                <a:gridCol w="666959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User Optimization Module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EEG Raw Data // </a:t>
                      </a:r>
                      <a:r>
                        <a:rPr lang="ko-KR" altLang="en-US" baseline="0" dirty="0" smtClean="0"/>
                        <a:t>채널 별 </a:t>
                      </a:r>
                      <a:r>
                        <a:rPr lang="en-US" altLang="ko-KR" baseline="0" dirty="0" smtClean="0"/>
                        <a:t>EEG Raw Data(Amplitude)</a:t>
                      </a:r>
                      <a:endParaRPr lang="ko-KR" altLang="en-US" dirty="0"/>
                    </a:p>
                  </a:txBody>
                  <a:tcPr/>
                </a:tc>
              </a:tr>
              <a:tr h="31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EEG</a:t>
                      </a:r>
                      <a:r>
                        <a:rPr lang="en-US" altLang="ko-KR" baseline="0" dirty="0" smtClean="0"/>
                        <a:t> FFT Data // Sampling Rate </a:t>
                      </a:r>
                      <a:r>
                        <a:rPr lang="ko-KR" altLang="en-US" baseline="0" dirty="0" smtClean="0"/>
                        <a:t>주파수 대역 별 </a:t>
                      </a:r>
                      <a:r>
                        <a:rPr lang="en-US" altLang="ko-KR" baseline="0" dirty="0" smtClean="0"/>
                        <a:t>EEG Amplitude</a:t>
                      </a:r>
                      <a:endParaRPr lang="ko-KR" altLang="en-US" dirty="0"/>
                    </a:p>
                  </a:txBody>
                  <a:tcPr/>
                </a:tc>
              </a:tr>
              <a:tr h="226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r>
                        <a:rPr lang="en-US" altLang="ko-KR" baseline="0" dirty="0" smtClean="0"/>
                        <a:t>, n // SOM </a:t>
                      </a:r>
                      <a:r>
                        <a:rPr lang="ko-KR" altLang="en-US" baseline="0" dirty="0" smtClean="0"/>
                        <a:t>차원의 개수</a:t>
                      </a:r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dim // Training</a:t>
                      </a:r>
                      <a:r>
                        <a:rPr lang="en-US" altLang="ko-KR" baseline="0" dirty="0" smtClean="0"/>
                        <a:t> input</a:t>
                      </a:r>
                      <a:r>
                        <a:rPr lang="ko-KR" altLang="en-US" baseline="0" dirty="0" smtClean="0"/>
                        <a:t>의 차원 개수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[EEG Analysis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	EEG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스펙트럼 분류 및 집중도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피로도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지표 계산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FFT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된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Data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검사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학습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훈련 후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47664" y="3212976"/>
            <a:ext cx="1872208" cy="65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Concentration Analysis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3212976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Meditation Analysis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L/R Brain Balance Analysis 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3870573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집중도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피로도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5896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좌</a:t>
            </a:r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우뇌 활성도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[EEG Analysis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[EEG Analysis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285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39552" y="2589644"/>
          <a:ext cx="84510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93"/>
                <a:gridCol w="666959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EEG</a:t>
                      </a:r>
                      <a:r>
                        <a:rPr lang="en-US" altLang="ko-KR" baseline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Analysis</a:t>
                      </a:r>
                      <a:r>
                        <a:rPr lang="en-US" altLang="ko-KR" baseline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Module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EEG</a:t>
                      </a:r>
                      <a:r>
                        <a:rPr lang="en-US" altLang="ko-KR" baseline="0" dirty="0" smtClean="0"/>
                        <a:t> FFT Data // Sampling Rate </a:t>
                      </a:r>
                      <a:r>
                        <a:rPr lang="ko-KR" altLang="en-US" baseline="0" dirty="0" smtClean="0"/>
                        <a:t>주파수 대역 별 </a:t>
                      </a:r>
                      <a:r>
                        <a:rPr lang="en-US" altLang="ko-KR" baseline="0" dirty="0" smtClean="0"/>
                        <a:t>EEG Amplitude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EEG</a:t>
                      </a:r>
                      <a:r>
                        <a:rPr lang="en-US" altLang="ko-KR" baseline="0" dirty="0" smtClean="0"/>
                        <a:t> Spectrum // </a:t>
                      </a:r>
                      <a:r>
                        <a:rPr lang="ko-KR" altLang="en-US" baseline="0" dirty="0" smtClean="0"/>
                        <a:t>알파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베타</a:t>
                      </a:r>
                      <a:r>
                        <a:rPr lang="en-US" altLang="ko-KR" baseline="0" dirty="0" smtClean="0"/>
                        <a:t>, SMR, </a:t>
                      </a:r>
                      <a:r>
                        <a:rPr lang="ko-KR" altLang="en-US" baseline="0" dirty="0" err="1" smtClean="0"/>
                        <a:t>쎄타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델타 파장 범위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[FFT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704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1.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모듈의 기능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1516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	EEG Raw Data(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시간에 대한 진폭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을 샘플링 레이트 주기로 주파수에 대한 진폭으로 변환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85262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2. </a:t>
            </a:r>
            <a:r>
              <a:rPr lang="ko-KR" altLang="en-US" dirty="0" smtClean="0">
                <a:latin typeface="맑은 고딕"/>
                <a:ea typeface="맑은 고딕"/>
              </a:rPr>
              <a:t>다루는 정보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112" y="3725818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	EEG Raw Data, FFT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된 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Data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6" y="445519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en-US" altLang="ko-KR" dirty="0" smtClean="0">
                <a:latin typeface="맑은 고딕"/>
                <a:ea typeface="맑은 고딕"/>
              </a:rPr>
              <a:t>3. </a:t>
            </a:r>
            <a:r>
              <a:rPr lang="ko-KR" altLang="en-US" dirty="0" smtClean="0">
                <a:latin typeface="맑은 고딕"/>
                <a:ea typeface="맑은 고딕"/>
              </a:rPr>
              <a:t>사용 시점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6" y="489064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EEG Visualize / 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집중도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피로도 지표 계산 전</a:t>
            </a:r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[FFT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285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</a:t>
            </a:r>
            <a:r>
              <a:rPr lang="ko-KR" altLang="en-US" dirty="0" smtClean="0">
                <a:latin typeface="맑은 고딕"/>
                <a:ea typeface="맑은 고딕"/>
              </a:rPr>
              <a:t>데이터 구조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39552" y="2589644"/>
          <a:ext cx="84510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93"/>
                <a:gridCol w="666959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FFT</a:t>
                      </a:r>
                      <a:r>
                        <a:rPr lang="en-US" altLang="ko-KR" baseline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Module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EEG Raw Data // </a:t>
                      </a:r>
                      <a:r>
                        <a:rPr lang="ko-KR" altLang="en-US" baseline="0" dirty="0" smtClean="0"/>
                        <a:t>채널 별 </a:t>
                      </a:r>
                      <a:r>
                        <a:rPr lang="en-US" altLang="ko-KR" baseline="0" dirty="0" smtClean="0"/>
                        <a:t>EEG Raw Data(Amplitude)</a:t>
                      </a:r>
                      <a:endParaRPr lang="ko-KR" altLang="en-US" dirty="0"/>
                    </a:p>
                  </a:txBody>
                  <a:tcPr/>
                </a:tc>
              </a:tr>
              <a:tr h="31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&gt;&lt;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EEG</a:t>
                      </a:r>
                      <a:r>
                        <a:rPr lang="en-US" altLang="ko-KR" baseline="0" dirty="0" smtClean="0"/>
                        <a:t> FFT Data // Sampling Rate </a:t>
                      </a:r>
                      <a:r>
                        <a:rPr lang="ko-KR" altLang="en-US" baseline="0" dirty="0" smtClean="0"/>
                        <a:t>주파수 대역 별 </a:t>
                      </a:r>
                      <a:r>
                        <a:rPr lang="en-US" altLang="ko-KR" baseline="0" dirty="0" smtClean="0"/>
                        <a:t>EEG Amplitude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[DB(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MySQL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07704" y="2636912"/>
          <a:ext cx="5354066" cy="2155190"/>
        </p:xfrm>
        <a:graphic>
          <a:graphicData uri="http://schemas.openxmlformats.org/drawingml/2006/table">
            <a:tbl>
              <a:tblPr/>
              <a:tblGrid>
                <a:gridCol w="2677033"/>
                <a:gridCol w="2677033"/>
              </a:tblGrid>
              <a:tr h="254000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latin typeface="Arial"/>
                          <a:ea typeface="굴"/>
                        </a:rPr>
                        <a:t>user //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latin typeface="굴"/>
                          <a:ea typeface="굴"/>
                        </a:rPr>
                        <a:t>회원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mem_num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” 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//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Auto_increment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“mem_id” : varchar(20),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“mem_pw” : varchar(20),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“mem_sex” : varchar(8),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“mem_age” : varchar(8),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나이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“mem_name” : varchar(20),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[DB(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MySQL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07704" y="2852936"/>
          <a:ext cx="5354066" cy="1446149"/>
        </p:xfrm>
        <a:graphic>
          <a:graphicData uri="http://schemas.openxmlformats.org/drawingml/2006/table">
            <a:tbl>
              <a:tblPr/>
              <a:tblGrid>
                <a:gridCol w="2677033"/>
                <a:gridCol w="2677033"/>
              </a:tblGrid>
              <a:tr h="254000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latin typeface="Arial"/>
                          <a:ea typeface="굴"/>
                        </a:rPr>
                        <a:t>test // </a:t>
                      </a: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latin typeface="굴"/>
                          <a:ea typeface="굴"/>
                        </a:rPr>
                        <a:t>검사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“mem_num” : int(),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번호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(member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스키마의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mem_id)(PK)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“test_record_date” : varchar(20),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검사 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“test_record_file_url” : varchar(40)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검사 파일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Excel) url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[DB(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MySQL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07704" y="2924944"/>
          <a:ext cx="5354066" cy="1446149"/>
        </p:xfrm>
        <a:graphic>
          <a:graphicData uri="http://schemas.openxmlformats.org/drawingml/2006/table">
            <a:tbl>
              <a:tblPr/>
              <a:tblGrid>
                <a:gridCol w="2677033"/>
                <a:gridCol w="2677033"/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latin typeface="Arial"/>
                          <a:ea typeface="굴"/>
                        </a:rPr>
                        <a:t>training //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latin typeface="굴"/>
                          <a:ea typeface="굴"/>
                        </a:rPr>
                        <a:t>훈련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“mem_num” : int(),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번호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(member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스키마의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mem_id)(PK)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“training_record_date” : varchar(20),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훈련 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“training_record_file_url” : varchar(40)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훈련 파일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Excel) url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648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로그인 화면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1700808"/>
            <a:ext cx="8064896" cy="4248472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김낙윤\Desktop\설계서 이밎\집중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4048" y="1988840"/>
            <a:ext cx="331236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5004048" y="1988840"/>
            <a:ext cx="3312368" cy="3312368"/>
          </a:xfrm>
          <a:prstGeom prst="rect">
            <a:avLst/>
          </a:prstGeom>
          <a:solidFill>
            <a:srgbClr val="219FA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433356"/>
            <a:ext cx="3312368" cy="36004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43608" y="4153436"/>
            <a:ext cx="3312368" cy="36004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3140968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ID</a:t>
            </a:r>
            <a:endParaRPr lang="ko-KR" altLang="en-US" sz="1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3851523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Password</a:t>
            </a:r>
            <a:endParaRPr lang="ko-KR" altLang="en-US" sz="1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24090"/>
            <a:ext cx="3312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Off-line</a:t>
            </a:r>
          </a:p>
          <a:p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 향상 솔루션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4941168"/>
            <a:ext cx="1512168" cy="360040"/>
          </a:xfrm>
          <a:prstGeom prst="rect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843808" y="4941168"/>
            <a:ext cx="1512168" cy="360040"/>
          </a:xfrm>
          <a:prstGeom prst="rect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-300" y="133147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[UI]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지난 발표에서의 </a:t>
            </a:r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84482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설계의 내용이 구체적이지 않음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상세설계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)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9633" y="3138924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2651" y="3068960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지적사항에</a:t>
            </a:r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 대한 답변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21179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시스템 모듈 상세 설계 내용 첨부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58772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부착방법 및 준비사항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" name="Picture 2" descr="C:\Users\김낙윤\Desktop\설계서 이밎\1번 화면(개요) 복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85" y="1412777"/>
            <a:ext cx="7936882" cy="446449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4653136"/>
            <a:ext cx="432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 중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5122" name="Picture 2" descr="C:\Users\김낙윤\Desktop\센서연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4224468" cy="2376264"/>
          </a:xfrm>
          <a:prstGeom prst="rect">
            <a:avLst/>
          </a:prstGeom>
          <a:noFill/>
        </p:spPr>
      </p:pic>
      <p:pic>
        <p:nvPicPr>
          <p:cNvPr id="5123" name="Picture 3" descr="C:\Users\김낙윤\Desktop\센서연결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6002" y="2276872"/>
            <a:ext cx="4224470" cy="23762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653136"/>
            <a:ext cx="432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 후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0364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검 사</a:t>
            </a:r>
            <a:endParaRPr lang="ko-KR" altLang="en-US" sz="20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훈 </a:t>
            </a:r>
            <a:r>
              <a:rPr lang="ko-KR" altLang="en-US" sz="2000" dirty="0" err="1" smtClean="0"/>
              <a:t>련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학 </a:t>
            </a:r>
            <a:r>
              <a:rPr lang="ko-KR" altLang="en-US" sz="2000" dirty="0" err="1" smtClean="0"/>
              <a:t>습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메인 화면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75656" y="2348880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검사 동작 안내</a:t>
            </a:r>
            <a:endParaRPr lang="ko-KR" altLang="en-US" sz="20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2348880"/>
            <a:ext cx="4176464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EEG Visualize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5822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검사 중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63888" y="5093568"/>
            <a:ext cx="2088232" cy="423664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검사 진행 률 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: %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검사 결과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5776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23928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좌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우뇌</a:t>
            </a:r>
            <a:endParaRPr lang="en-US" altLang="ko-KR" sz="15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활성도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피로도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60079" y="3717032"/>
            <a:ext cx="2664296" cy="1296144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뇌파 스펙트럼 소개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86858" y="3717032"/>
            <a:ext cx="2664296" cy="1296144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주기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별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뇌파 별 </a:t>
            </a:r>
            <a:endParaRPr lang="en-US" altLang="ko-KR" sz="15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그래프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출력 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0364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학습 유형</a:t>
            </a:r>
            <a:r>
              <a:rPr lang="en-US" altLang="ko-KR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1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집중도 학습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학습 유형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학습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5882605"/>
            <a:ext cx="648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[Content]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852" y="1873399"/>
            <a:ext cx="43924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5851664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결과 분석 및 출력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187624" y="2132856"/>
            <a:ext cx="3240360" cy="324036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훈련 전</a:t>
            </a:r>
            <a:endParaRPr lang="en-US" altLang="ko-KR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2132856"/>
            <a:ext cx="3168352" cy="324036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훈련 후</a:t>
            </a:r>
            <a:endParaRPr lang="en-US" altLang="ko-KR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환경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72344" y="2408298"/>
          <a:ext cx="6096000" cy="25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12"/>
                <a:gridCol w="4392488"/>
              </a:tblGrid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개발 운영체제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 Windows 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>
                    <a:solidFill>
                      <a:srgbClr val="80DACB"/>
                    </a:solidFill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개발 언어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C</a:t>
                      </a:r>
                      <a:r>
                        <a:rPr lang="ko-KR" altLang="en-US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계열 </a:t>
                      </a: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(C / C++</a:t>
                      </a:r>
                      <a:r>
                        <a:rPr lang="en-US" altLang="ko-KR" sz="15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/ C#), Python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개발 툴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WPF,</a:t>
                      </a:r>
                      <a:r>
                        <a:rPr lang="en-US" altLang="ko-KR" sz="15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Unity.5.5x, Visual Studio2015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실험도구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MATLAB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환경</a:t>
            </a:r>
            <a:r>
              <a:rPr lang="en-US" altLang="ko-KR" sz="2500" b="1" dirty="0" smtClean="0"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2500" b="1" dirty="0" err="1" smtClean="0">
                <a:latin typeface="-윤고딕330" pitchFamily="18" charset="-127"/>
                <a:ea typeface="-윤고딕330" pitchFamily="18" charset="-127"/>
              </a:rPr>
              <a:t>GitHub</a:t>
            </a:r>
            <a:r>
              <a:rPr lang="en-US" altLang="ko-KR" sz="2500" b="1" dirty="0" smtClean="0"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2056199"/>
            <a:ext cx="7092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◆ </a:t>
            </a:r>
            <a:r>
              <a:rPr lang="en-US" altLang="ko-KR" sz="2000" b="1" dirty="0" err="1" smtClean="0">
                <a:latin typeface="-윤고딕320" pitchFamily="18" charset="-127"/>
                <a:ea typeface="-윤고딕320" pitchFamily="18" charset="-127"/>
              </a:rPr>
              <a:t>GitHub</a:t>
            </a: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주소</a:t>
            </a:r>
            <a:endParaRPr lang="en-US" altLang="ko-KR" sz="2000" b="1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0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en-US" altLang="ko-KR" sz="1500" u="sng" dirty="0" smtClean="0">
                <a:solidFill>
                  <a:srgbClr val="0070C0"/>
                </a:solidFill>
                <a:latin typeface="-윤고딕320" pitchFamily="18" charset="-127"/>
                <a:ea typeface="-윤고딕320" pitchFamily="18" charset="-127"/>
              </a:rPr>
              <a:t>https://github.com/springcle/off-line</a:t>
            </a:r>
          </a:p>
          <a:p>
            <a:endParaRPr lang="ko-KR" altLang="en-US" sz="2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3208327"/>
            <a:ext cx="7092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◆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팀원 별 </a:t>
            </a:r>
            <a:r>
              <a:rPr lang="en-US" altLang="ko-KR" sz="2000" b="1" dirty="0" err="1" smtClean="0">
                <a:latin typeface="-윤고딕320" pitchFamily="18" charset="-127"/>
                <a:ea typeface="-윤고딕320" pitchFamily="18" charset="-127"/>
              </a:rPr>
              <a:t>GitHub</a:t>
            </a: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ID</a:t>
            </a:r>
          </a:p>
          <a:p>
            <a:endParaRPr lang="en-US" altLang="ko-KR" sz="10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팀장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김영준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youngjun-kim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김낙윤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/>
            </a:r>
            <a:b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</a:t>
            </a: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springcle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소준영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pPr lvl="1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dd2752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76256" y="2492896"/>
            <a:ext cx="1656184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82672" y="2637889"/>
            <a:ext cx="16497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사용자 최적화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645" y="4192280"/>
            <a:ext cx="20289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charset="-127"/>
                <a:ea typeface="-윤고딕320" charset="-127"/>
              </a:rPr>
              <a:t>EEG Sensor</a:t>
            </a:r>
            <a:endParaRPr lang="ko-KR" altLang="en-US" dirty="0">
              <a:latin typeface="-윤고딕320" charset="-127"/>
              <a:ea typeface="-윤고딕320" charset="-127"/>
            </a:endParaRPr>
          </a:p>
        </p:txBody>
      </p:sp>
      <p:pic>
        <p:nvPicPr>
          <p:cNvPr id="2" name="Picture 2" descr="C:\Users\김낙윤\Desktop\newtri_board_t_24745_1_12621603268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53" y="2808896"/>
            <a:ext cx="1944216" cy="138338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695205" y="4208388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charset="-127"/>
                <a:ea typeface="-윤고딕320" charset="-127"/>
              </a:rPr>
              <a:t>Application</a:t>
            </a:r>
            <a:endParaRPr lang="ko-KR" altLang="en-US" dirty="0">
              <a:latin typeface="-윤고딕320" charset="-127"/>
              <a:ea typeface="-윤고딕32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_x466282376"/>
          <p:cNvSpPr>
            <a:spLocks noChangeShapeType="1"/>
          </p:cNvSpPr>
          <p:nvPr/>
        </p:nvSpPr>
        <p:spPr bwMode="auto">
          <a:xfrm>
            <a:off x="2543078" y="3454400"/>
            <a:ext cx="11521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71069" y="3526408"/>
            <a:ext cx="129614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charset="-127"/>
                <a:ea typeface="-윤고딕320" charset="-127"/>
              </a:rPr>
              <a:t>Data</a:t>
            </a:r>
            <a:r>
              <a:rPr lang="ko-KR" altLang="en-US" sz="1300" dirty="0" smtClean="0">
                <a:latin typeface="-윤고딕320" charset="-127"/>
                <a:ea typeface="-윤고딕320" charset="-127"/>
              </a:rPr>
              <a:t> 전송</a:t>
            </a:r>
            <a:endParaRPr lang="ko-KR" altLang="en-US" sz="1300" dirty="0">
              <a:latin typeface="-윤고딕320" charset="-127"/>
              <a:ea typeface="-윤고딕320" charset="-127"/>
            </a:endParaRPr>
          </a:p>
        </p:txBody>
      </p:sp>
      <p:sp>
        <p:nvSpPr>
          <p:cNvPr id="42" name="_x466282376"/>
          <p:cNvSpPr>
            <a:spLocks noChangeShapeType="1"/>
          </p:cNvSpPr>
          <p:nvPr/>
        </p:nvSpPr>
        <p:spPr bwMode="auto">
          <a:xfrm>
            <a:off x="5724129" y="3454400"/>
            <a:ext cx="11521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_x466282376"/>
          <p:cNvSpPr>
            <a:spLocks noChangeShapeType="1"/>
          </p:cNvSpPr>
          <p:nvPr/>
        </p:nvSpPr>
        <p:spPr bwMode="auto">
          <a:xfrm>
            <a:off x="6228185" y="2780928"/>
            <a:ext cx="648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_x466282376"/>
          <p:cNvSpPr>
            <a:spLocks noChangeShapeType="1"/>
          </p:cNvSpPr>
          <p:nvPr/>
        </p:nvSpPr>
        <p:spPr bwMode="auto">
          <a:xfrm>
            <a:off x="6228184" y="4149080"/>
            <a:ext cx="648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876256" y="3212976"/>
            <a:ext cx="1653828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76256" y="3354834"/>
            <a:ext cx="16561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훈련 </a:t>
            </a:r>
            <a:r>
              <a:rPr lang="ko-KR" altLang="en-US" sz="1500" dirty="0" err="1" smtClean="0">
                <a:latin typeface="-윤고딕320" charset="-127"/>
                <a:ea typeface="-윤고딕320" charset="-127"/>
              </a:rPr>
              <a:t>컨텐츠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876256" y="3933056"/>
            <a:ext cx="1656184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76256" y="4073689"/>
            <a:ext cx="16561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결과 분석 및 출력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28184" y="2780928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수행 시나리오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30" name="Picture 6" descr="C:\Users\김낙윤\Desktop\desktop_ap1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4" y="2599813"/>
            <a:ext cx="1872207" cy="166369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방법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2056199"/>
            <a:ext cx="709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1.   EEG 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2420888"/>
            <a:ext cx="709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MatLab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을 통한 데이터 정확도 실험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	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Serial Communication(C#)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을 통해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Application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으로 데이터 전송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72906"/>
            <a:ext cx="709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2.   Application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0160" y="3618423"/>
            <a:ext cx="7092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1500" b="1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Python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을 이용하여 각 채널별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Data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저장 및 변환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Tensorflow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를 이용하여 각 사용자 별 인터페이스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집중도 학습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  WPF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를 이용하여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UI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구현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  Unity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를 이용하여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Content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구현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4725144"/>
            <a:ext cx="709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3.   </a:t>
            </a:r>
            <a:r>
              <a:rPr lang="en-US" altLang="ko-KR" sz="2000" b="1" dirty="0" err="1" smtClean="0">
                <a:latin typeface="-윤고딕320" pitchFamily="18" charset="-127"/>
                <a:ea typeface="-윤고딕320" pitchFamily="18" charset="-127"/>
              </a:rPr>
              <a:t>Rasberry</a:t>
            </a: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Pi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0160" y="5162129"/>
            <a:ext cx="7092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MySQL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을 이용하여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DB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구현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E7DB40-0770-49EE-81CF-EFEDEC73D5C0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•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개발 완료한 기능</a:t>
            </a:r>
            <a:endParaRPr lang="en-US" altLang="ko-KR" sz="2000" b="1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endParaRPr lang="en-US" altLang="ko-KR" sz="800" b="1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en-US" altLang="ko-KR" sz="1800" dirty="0" smtClean="0">
                <a:latin typeface="굴림"/>
                <a:ea typeface="굴림"/>
              </a:rPr>
              <a:t>▶</a:t>
            </a: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Brain Analysis </a:t>
            </a: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1)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기기 연결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(Calibration)</a:t>
            </a: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사용 안내에 따라 센서부착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포트 연결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(Serial Communication)</a:t>
            </a: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센서 연결 안내에 따라서 눈 깜빡임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(Eye Blinking)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감지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눈 깜빡임이 탐지 되면 센서 연결 완료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2)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검사 진행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집중도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피로도 검출을 위해 각 지표 별 검사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콘텐츠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시작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3)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검사 결과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EEG Raw Data  -&gt; FFT Data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로 변환 후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각각 지표 계산 후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검사 전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후의 지표 출력 및 검사 중 각 지표 별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트렌드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그래프 출력</a:t>
            </a:r>
            <a:r>
              <a:rPr lang="ko-KR" altLang="en-US" sz="1600" b="1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1600" b="1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현황</a:t>
            </a:r>
            <a:endParaRPr lang="ko-KR" altLang="en-US" sz="1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E7DB40-0770-49EE-81CF-EFEDEC73D5C0}" type="slidenum">
              <a:rPr lang="ko-KR" altLang="en-US" smtClean="0"/>
              <a:pPr/>
              <a:t>42</a:t>
            </a:fld>
            <a:endParaRPr lang="en-US" altLang="ko-KR" smtClean="0"/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•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개발 할 기능</a:t>
            </a:r>
            <a:endParaRPr lang="en-US" altLang="ko-KR" sz="2000" b="1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None/>
            </a:pPr>
            <a:endParaRPr lang="en-US" altLang="ko-KR" sz="800" dirty="0" smtClean="0"/>
          </a:p>
          <a:p>
            <a:pPr>
              <a:buNone/>
            </a:pPr>
            <a:r>
              <a:rPr lang="en-US" altLang="ko-KR" sz="1800" b="1" dirty="0" smtClean="0">
                <a:latin typeface="-윤고딕320" pitchFamily="18" charset="-127"/>
                <a:ea typeface="-윤고딕320" pitchFamily="18" charset="-127"/>
              </a:rPr>
              <a:t>  </a:t>
            </a: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800" dirty="0" smtClean="0">
                <a:latin typeface="굴림"/>
                <a:ea typeface="굴림"/>
              </a:rPr>
              <a:t>▶</a:t>
            </a: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Brain Training</a:t>
            </a:r>
          </a:p>
          <a:p>
            <a:pPr>
              <a:buNone/>
            </a:pPr>
            <a:r>
              <a:rPr lang="en-US" altLang="ko-KR" sz="1800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1)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각 지표 별 훈련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콘텐츠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제작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2)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지표를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콘텐츠의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 사용자 인터페이스로 조작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3)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훈련 결과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 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훈련 전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중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후 지표 비교 출력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endParaRPr lang="en-US" altLang="ko-KR" sz="18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endParaRPr lang="en-US" altLang="ko-KR" sz="1800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•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개발에서 제외할 기능</a:t>
            </a:r>
            <a:endParaRPr lang="en-US" altLang="ko-KR" sz="2000" b="1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endParaRPr lang="en-US" altLang="ko-KR" sz="800" b="1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buNone/>
            </a:pPr>
            <a:r>
              <a:rPr lang="en-US" altLang="ko-KR" sz="1800" b="1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각 지표 외에 사용자가 인터페이스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특정 액션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)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를 정의하고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그 인터페이스를 학습하는 기능</a:t>
            </a:r>
            <a:endParaRPr lang="en-US" altLang="ko-KR" sz="15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현황</a:t>
            </a:r>
            <a:endParaRPr lang="ko-KR" altLang="en-US" sz="1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데모 환경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2607583"/>
            <a:ext cx="388843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인공산물을 최대한 배제한 공간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8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채널 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EEG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센서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디스플레이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(16:9, 1920x1080)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업무 분담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47664" y="2060848"/>
          <a:ext cx="6096000" cy="350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532"/>
                <a:gridCol w="1728192"/>
                <a:gridCol w="1728192"/>
                <a:gridCol w="1618084"/>
              </a:tblGrid>
              <a:tr h="31925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김낙윤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김영준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소준영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자료탐색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스펙트럼 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REALTIME EEG NOMALIZED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 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EEG signal processing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연구 사례 및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filter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조사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뉴로피드백</a:t>
                      </a:r>
                      <a:r>
                        <a:rPr lang="ko-KR" altLang="en-US" sz="1300" baseline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을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통한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ADHD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아동 개선 사례 및 기존 선행 연구 조사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설  계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분석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프로토콜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시스템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시나리오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구  현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분석 모듈 개발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및 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Data Server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개발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개발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</a:tr>
              <a:tr h="74604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테스트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센서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데이터 제어 테스트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통합 테스트 및 유지보수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종합 설계 수행일정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18" y="2087524"/>
            <a:ext cx="7795914" cy="358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필요 기술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Picture 2" descr="C:\Users\김낙윤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17570"/>
            <a:ext cx="2015397" cy="1799462"/>
          </a:xfrm>
          <a:prstGeom prst="rect">
            <a:avLst/>
          </a:prstGeom>
          <a:noFill/>
        </p:spPr>
      </p:pic>
      <p:pic>
        <p:nvPicPr>
          <p:cNvPr id="10" name="Picture 2" descr="https://blog.kiosksimple.com/wp-content/uploads/2015/02/WPF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005064"/>
            <a:ext cx="1872208" cy="1872208"/>
          </a:xfrm>
          <a:prstGeom prst="rect">
            <a:avLst/>
          </a:prstGeom>
          <a:noFill/>
        </p:spPr>
      </p:pic>
      <p:pic>
        <p:nvPicPr>
          <p:cNvPr id="12" name="Picture 4" descr="http://apptradecentre.com/wp-content/uploads/2014/07/unity3d-at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077072"/>
            <a:ext cx="1800200" cy="1800200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8942" y="1873548"/>
            <a:ext cx="2157314" cy="17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참고 문헌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4194955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BCI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기반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Entertainic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기술개발 동향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 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전자공학회지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(2007.6), 34(6), 71-82(12pages)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12" y="486044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BCI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기반의 새로운 게임 플레이 연구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한국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HCI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학회 학술대회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(2009.2), 749-755(7pages)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9712" y="5508521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뇌파 기반 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컴퓨터 인터페이스 응용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한국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HCI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학회 학술대회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(2011.1), 31-33(3pages)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9712" y="325885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뉴로피드백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훈련이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Attention-Deficit Hyperactivity Disorder 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아동의 실행기능에 미치는 영향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16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J Korean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Acad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Child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Adolesc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Psychiatry.2015 ;26(1):45-51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2355846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 Comparison between Windowing FIR Filters for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Extraciting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the EEG Components.</a:t>
            </a:r>
          </a:p>
          <a:p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Mahmoud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et al., J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Biosens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Bioelectron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2015, 6:4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9712" y="172519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 Pilot Study on the Portable EEG-Based Music Effects.</a:t>
            </a:r>
          </a:p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Huang, et al., J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Biomusic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Eng 2016, S1:002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987824" y="2722845"/>
            <a:ext cx="3744416" cy="1786275"/>
          </a:xfrm>
          <a:prstGeom prst="roundRect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293" y="2806328"/>
            <a:ext cx="12357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6968" y="2937644"/>
            <a:ext cx="1119700" cy="121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0684" y="2984252"/>
            <a:ext cx="970580" cy="113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896" y="3009652"/>
            <a:ext cx="1072289" cy="109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564904"/>
            <a:ext cx="1512168" cy="199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2267744" y="357301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사용자 최적화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660" y="4155430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사용 안내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9140" y="4121957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444" y="412073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측정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2188" y="412787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분석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4763" y="4505945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학습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1432870" cy="188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사용자 최적화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6973" y="4600178"/>
            <a:ext cx="13342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itchFamily="18" charset="-127"/>
                <a:ea typeface="-윤고딕320" pitchFamily="18" charset="-127"/>
              </a:rPr>
              <a:t>뇌파 학습</a:t>
            </a:r>
            <a:endParaRPr lang="ko-KR" altLang="en-US" sz="13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2780928"/>
            <a:ext cx="46085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컨텐츠를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시작하기 전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</a:t>
            </a: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컨텐츠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인터페이스를 사용자가 선택하고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정상적인 상태와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선택한 인터페이스를 나누어 학습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2.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집중력을 측정 및 정량화 후 사용자 별 단계 부여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이를 통해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 </a:t>
            </a: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각각의 사용자들의 정량적 뇌파 측정 및 최적화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왼쪽 중괄호 19"/>
          <p:cNvSpPr/>
          <p:nvPr/>
        </p:nvSpPr>
        <p:spPr>
          <a:xfrm>
            <a:off x="2771800" y="2132856"/>
            <a:ext cx="432048" cy="352839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훈련 </a:t>
            </a:r>
            <a:r>
              <a:rPr lang="ko-KR" altLang="en-US" sz="2500" b="1" dirty="0" err="1" smtClean="0">
                <a:latin typeface="-윤고딕330" pitchFamily="18" charset="-127"/>
                <a:ea typeface="-윤고딕330" pitchFamily="18" charset="-127"/>
              </a:rPr>
              <a:t>컨텐츠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89" y="1628800"/>
            <a:ext cx="344456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60032" y="3012048"/>
            <a:ext cx="4104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사용자가 직접 지정하여 학습한 인터페이스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-&gt;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집게의 움직임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좌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우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)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 조작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000" b="1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2.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집중력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-&gt;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집게의 하강 및 잡는 힘 유지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>
          <a:xfrm>
            <a:off x="4427984" y="2780928"/>
            <a:ext cx="432048" cy="22322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김낙윤\Desktop\desktop_ap1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72816"/>
            <a:ext cx="4032448" cy="321825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결과 분석 및 출력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49653"/>
            <a:ext cx="9144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6031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                                 각 사용자 별로 최적화된 지표를 통하여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 </a:t>
            </a: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                                 뇌파 스펙트럼 별 세분화된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활성도를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분석하고 출력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50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50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38987" y="5536064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302" y="4958695"/>
            <a:ext cx="2008863" cy="4230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2458" y="4398126"/>
            <a:ext cx="2063838" cy="429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23502" y="5523588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2343" y="4944765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07063" y="4393236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7501" y="5603403"/>
            <a:ext cx="1125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기록 출력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223" y="5017354"/>
            <a:ext cx="1963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여부 및 결과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2420" y="4454617"/>
            <a:ext cx="2033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평가 결과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532" y="5589240"/>
            <a:ext cx="1205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기록 확인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1337" y="4891226"/>
            <a:ext cx="112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결과 분석 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및 측정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362" y="4462634"/>
            <a:ext cx="1136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훈련콘텐츠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18012" y="4059700"/>
            <a:ext cx="3880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699714" y="3825862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7212" y="3782531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사용자 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최적화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251438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DB(</a:t>
            </a:r>
            <a:r>
              <a:rPr lang="en-US" altLang="ko-KR" b="1" dirty="0" err="1" smtClean="0">
                <a:latin typeface="-윤고딕320" pitchFamily="18" charset="-127"/>
                <a:ea typeface="-윤고딕320" pitchFamily="18" charset="-127"/>
              </a:rPr>
              <a:t>MySQL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)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3968" y="2852936"/>
            <a:ext cx="1181884" cy="4236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51384" y="2852936"/>
            <a:ext cx="1152864" cy="42217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69472" y="2852936"/>
            <a:ext cx="1152128" cy="42217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368" y="2924944"/>
            <a:ext cx="11267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사용자 정보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0272" y="2924944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검사 기록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301336" y="4052226"/>
            <a:ext cx="10327" cy="1679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28516" y="4884558"/>
            <a:ext cx="3641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7" idx="1"/>
          </p:cNvCxnSpPr>
          <p:nvPr/>
        </p:nvCxnSpPr>
        <p:spPr>
          <a:xfrm>
            <a:off x="3311386" y="4608032"/>
            <a:ext cx="395677" cy="6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315708" y="5184616"/>
            <a:ext cx="391355" cy="5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299670" y="5733256"/>
            <a:ext cx="450676" cy="2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7" idx="3"/>
            <a:endCxn id="12" idx="1"/>
          </p:cNvCxnSpPr>
          <p:nvPr/>
        </p:nvCxnSpPr>
        <p:spPr>
          <a:xfrm flipV="1">
            <a:off x="4924576" y="4613009"/>
            <a:ext cx="247882" cy="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3"/>
            <a:endCxn id="11" idx="1"/>
          </p:cNvCxnSpPr>
          <p:nvPr/>
        </p:nvCxnSpPr>
        <p:spPr>
          <a:xfrm>
            <a:off x="4919856" y="5165904"/>
            <a:ext cx="756446" cy="4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960953" y="5750912"/>
            <a:ext cx="1962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644008" y="3414912"/>
            <a:ext cx="0" cy="38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228184" y="3429000"/>
            <a:ext cx="0" cy="937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7446556" y="3448163"/>
            <a:ext cx="5764" cy="1493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812360" y="3438525"/>
            <a:ext cx="0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52120" y="292494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기록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1640" y="46531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Application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4" name="직선 화살표 연결선 63"/>
          <p:cNvCxnSpPr>
            <a:stCxn id="57" idx="2"/>
            <a:endCxn id="61" idx="0"/>
          </p:cNvCxnSpPr>
          <p:nvPr/>
        </p:nvCxnSpPr>
        <p:spPr>
          <a:xfrm>
            <a:off x="201571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47664" y="24081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EEG</a:t>
            </a:r>
          </a:p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Sensor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구성도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348880"/>
            <a:ext cx="4104456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259632" y="1988840"/>
            <a:ext cx="1512168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15616" y="3933056"/>
            <a:ext cx="1800200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067944" y="1700808"/>
            <a:ext cx="4320480" cy="17365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68527" y="18448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-윤고딕320" pitchFamily="18" charset="-127"/>
                <a:ea typeface="-윤고딕320" pitchFamily="18" charset="-127"/>
              </a:rPr>
              <a:t>Rasberry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 Pi Server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1641</Words>
  <Application>Microsoft Office PowerPoint</Application>
  <PresentationFormat>화면 슬라이드 쇼(4:3)</PresentationFormat>
  <Paragraphs>438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굴림</vt:lpstr>
      <vt:lpstr>Arial</vt:lpstr>
      <vt:lpstr>-윤고딕320</vt:lpstr>
      <vt:lpstr>맑은 고딕</vt:lpstr>
      <vt:lpstr>-윤고딕330</vt:lpstr>
      <vt:lpstr>굴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NAK</dc:creator>
  <cp:lastModifiedBy>NAK</cp:lastModifiedBy>
  <cp:revision>550</cp:revision>
  <dcterms:created xsi:type="dcterms:W3CDTF">2017-02-03T06:49:18Z</dcterms:created>
  <dcterms:modified xsi:type="dcterms:W3CDTF">2017-04-20T01:36:39Z</dcterms:modified>
</cp:coreProperties>
</file>