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330" r:id="rId2"/>
    <p:sldId id="290" r:id="rId3"/>
    <p:sldId id="291" r:id="rId4"/>
    <p:sldId id="292" r:id="rId5"/>
    <p:sldId id="293" r:id="rId6"/>
    <p:sldId id="294" r:id="rId7"/>
    <p:sldId id="295" r:id="rId8"/>
    <p:sldId id="320" r:id="rId9"/>
    <p:sldId id="296" r:id="rId10"/>
    <p:sldId id="297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30"/>
            <p14:sldId id="290"/>
            <p14:sldId id="291"/>
            <p14:sldId id="292"/>
            <p14:sldId id="293"/>
            <p14:sldId id="294"/>
            <p14:sldId id="295"/>
            <p14:sldId id="320"/>
            <p14:sldId id="296"/>
            <p14:sldId id="297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4625" autoAdjust="0"/>
  </p:normalViewPr>
  <p:slideViewPr>
    <p:cSldViewPr>
      <p:cViewPr varScale="1">
        <p:scale>
          <a:sx n="102" d="100"/>
          <a:sy n="102" d="100"/>
        </p:scale>
        <p:origin x="4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1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46" y="-74746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914400" indent="-228600">
              <a:defRPr kumimoji="0" lang="ko-KR" alt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-228600">
              <a:defRPr kumimoji="0" lang="ko-KR" alt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-228600">
              <a:defRPr kumimoji="0"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marL="914400" lvl="2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</a:pPr>
            <a:r>
              <a:rPr lang="ko-KR" altLang="en-US" dirty="0" smtClean="0"/>
              <a:t>셋째 수준</a:t>
            </a:r>
          </a:p>
          <a:p>
            <a:pPr marL="1371600" lvl="3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</a:pPr>
            <a:r>
              <a:rPr lang="ko-KR" altLang="en-US" dirty="0" smtClean="0"/>
              <a:t>넷째 수준</a:t>
            </a:r>
          </a:p>
          <a:p>
            <a:pPr marL="1828800" lvl="4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</a:pPr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9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84976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3-14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입력오류시발생하는</a:t>
            </a:r>
            <a:r>
              <a:rPr lang="ko-KR" altLang="en-US" sz="2400" dirty="0" smtClean="0"/>
              <a:t> 예외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InputMismatchException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88371"/>
            <a:ext cx="576064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java.util.InputMismatchException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InputException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sum=0, n=0;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+"&gt;&gt;");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smtClean="0"/>
              <a:t>n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입력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			catch(</a:t>
            </a:r>
            <a:r>
              <a:rPr lang="en-US" altLang="ko-KR" sz="1200" b="1" dirty="0" err="1" smtClean="0"/>
              <a:t>InputMismatchException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정수가 아닙니다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다시 입력하세요</a:t>
            </a:r>
            <a:r>
              <a:rPr lang="en-US" altLang="ko-KR" sz="1200" b="1" dirty="0"/>
              <a:t>!");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스트림에</a:t>
            </a:r>
            <a:r>
              <a:rPr lang="ko-KR" altLang="en-US" sz="1200" dirty="0"/>
              <a:t> 있는 정수가 아닌 토큰을 버린다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// </a:t>
            </a:r>
            <a:r>
              <a:rPr lang="ko-KR" altLang="en-US" sz="1200" dirty="0"/>
              <a:t>인덱스가 증가하지 않도록 미리 감소</a:t>
            </a:r>
          </a:p>
          <a:p>
            <a:pPr defTabSz="180000"/>
            <a:r>
              <a:rPr lang="en-US" altLang="ko-KR" sz="1200" dirty="0" smtClean="0"/>
              <a:t>					continue</a:t>
            </a:r>
            <a:r>
              <a:rPr lang="en-US" altLang="ko-KR" sz="1200" dirty="0"/>
              <a:t>; // </a:t>
            </a:r>
            <a:r>
              <a:rPr lang="ko-KR" altLang="en-US" sz="1200" dirty="0"/>
              <a:t>다음 루프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	sum </a:t>
            </a:r>
            <a:r>
              <a:rPr lang="en-US" altLang="ko-KR" sz="1200" dirty="0"/>
              <a:t>+= n; // </a:t>
            </a:r>
            <a:r>
              <a:rPr lang="ko-KR" altLang="en-US" sz="1200" dirty="0"/>
              <a:t>합하기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674" y="1259491"/>
            <a:ext cx="8367805" cy="5232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400" dirty="0"/>
              <a:t>Scanner </a:t>
            </a:r>
            <a:r>
              <a:rPr lang="ko-KR" altLang="en-US" sz="1400" dirty="0"/>
              <a:t>클래스를 이용하여 </a:t>
            </a:r>
            <a:r>
              <a:rPr lang="en-US" altLang="ko-KR" sz="1400" dirty="0"/>
              <a:t>3</a:t>
            </a:r>
            <a:r>
              <a:rPr lang="ko-KR" altLang="en-US" sz="1400" dirty="0"/>
              <a:t>개의 정수를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합을 구하는 프로그램을 작성하라</a:t>
            </a:r>
            <a:r>
              <a:rPr lang="en-US" altLang="ko-KR" sz="1400" dirty="0"/>
              <a:t>. </a:t>
            </a:r>
            <a:r>
              <a:rPr lang="ko-KR" altLang="en-US" sz="1400" dirty="0"/>
              <a:t>사용자가 정수가 아닌 문자를 입력할 때 발생하는 </a:t>
            </a:r>
            <a:r>
              <a:rPr lang="en-US" altLang="ko-KR" sz="1400" dirty="0" err="1"/>
              <a:t>InputMismatchException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예외를 처리하여 다시 </a:t>
            </a:r>
            <a:r>
              <a:rPr lang="ko-KR" altLang="en-US" sz="1400" dirty="0" err="1"/>
              <a:t>입력받도록</a:t>
            </a:r>
            <a:r>
              <a:rPr lang="ko-KR" altLang="en-US" sz="1400" dirty="0"/>
              <a:t> 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68218" y="5198711"/>
            <a:ext cx="262426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</a:p>
          <a:p>
            <a:r>
              <a:rPr lang="en-US" altLang="ko-KR" sz="1200" dirty="0"/>
              <a:t>0&gt;&gt;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R</a:t>
            </a:r>
          </a:p>
          <a:p>
            <a:r>
              <a:rPr lang="ko-KR" altLang="en-US" sz="1200" dirty="0"/>
              <a:t>정수가 아닙니다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</a:t>
            </a:r>
            <a:r>
              <a:rPr lang="ko-KR" altLang="en-US" sz="1200" dirty="0" smtClean="0"/>
              <a:t>입력하세요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2&gt;&gt;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합은 </a:t>
            </a:r>
            <a:r>
              <a:rPr lang="en-US" altLang="ko-KR" sz="1200" dirty="0" smtClean="0"/>
              <a:t>15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51920" y="3353350"/>
            <a:ext cx="2449438" cy="504056"/>
          </a:xfrm>
          <a:prstGeom prst="wedgeRoundRectCallout">
            <a:avLst>
              <a:gd name="adj1" fmla="val -91607"/>
              <a:gd name="adj2" fmla="val 7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문자를 </a:t>
            </a:r>
            <a:r>
              <a:rPr lang="ko-KR" altLang="en-US" sz="1000" dirty="0">
                <a:solidFill>
                  <a:schemeClr val="tx1"/>
                </a:solidFill>
              </a:rPr>
              <a:t>입력하면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InputMismatchException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8847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배열의 문제점</a:t>
            </a:r>
            <a:endParaRPr lang="en-US" altLang="ko-KR" dirty="0"/>
          </a:p>
          <a:p>
            <a:pPr lvl="1"/>
            <a:r>
              <a:rPr lang="ko-KR" altLang="en-US" dirty="0"/>
              <a:t>크기가 한번 결정되면 절대 변경할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ko-KR" altLang="en-US" dirty="0" smtClean="0"/>
              <a:t>배열의 크기를 자동으로 조절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83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배열 사용법</a:t>
            </a:r>
            <a:endParaRPr lang="en-US" altLang="ko-KR" dirty="0"/>
          </a:p>
          <a:p>
            <a:pPr lvl="1"/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import </a:t>
            </a:r>
          </a:p>
          <a:p>
            <a:pPr lvl="3"/>
            <a:r>
              <a:rPr lang="en-US" altLang="ko-KR" dirty="0" smtClean="0"/>
              <a:t>Java.util.*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생성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제네릭 클래스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변수이름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&gt;();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저장할 수 있는 동적 배열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</a:t>
            </a:r>
          </a:p>
          <a:p>
            <a:pPr marL="685800" lvl="2" indent="0">
              <a:buNone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idata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&gt;();</a:t>
            </a:r>
          </a:p>
          <a:p>
            <a:pPr marL="685800" lvl="2" indent="0">
              <a:buNone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</a:t>
            </a:r>
            <a:r>
              <a:rPr lang="en-US" altLang="ko-KR" dirty="0" err="1" smtClean="0"/>
              <a:t>sdata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&lt;String&gt;();</a:t>
            </a:r>
          </a:p>
          <a:p>
            <a:pPr lvl="2"/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562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배열 사용법</a:t>
            </a:r>
            <a:endParaRPr lang="en-US" altLang="ko-KR" dirty="0"/>
          </a:p>
          <a:p>
            <a:pPr lvl="1"/>
            <a:r>
              <a:rPr lang="ko-KR" altLang="en-US" dirty="0" smtClean="0"/>
              <a:t>생성된 동적 배열에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a</a:t>
            </a:r>
            <a:r>
              <a:rPr lang="en-US" altLang="ko-KR" dirty="0" smtClean="0"/>
              <a:t>dd(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a</a:t>
            </a:r>
            <a:r>
              <a:rPr lang="en-US" altLang="ko-KR" dirty="0" smtClean="0"/>
              <a:t>dd(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sdata.add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ulsan</a:t>
            </a:r>
            <a:r>
              <a:rPr lang="en-US" altLang="ko-KR" dirty="0" smtClean="0"/>
              <a:t>”)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sdata.add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seoul</a:t>
            </a:r>
            <a:r>
              <a:rPr lang="en-US" altLang="ko-KR" dirty="0" smtClean="0"/>
              <a:t>”)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sdata.add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busan</a:t>
            </a:r>
            <a:r>
              <a:rPr lang="en-US" altLang="ko-KR" dirty="0" smtClean="0"/>
              <a:t>”)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sdata.add</a:t>
            </a:r>
            <a:r>
              <a:rPr lang="en-US" altLang="ko-KR" dirty="0" smtClean="0"/>
              <a:t>(1,”daegu”)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71025" y="3862122"/>
            <a:ext cx="2378413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4071025" y="4666599"/>
            <a:ext cx="2735905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daegu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9610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배열 사용법</a:t>
            </a:r>
            <a:endParaRPr lang="en-US" altLang="ko-KR" dirty="0"/>
          </a:p>
          <a:p>
            <a:pPr lvl="1"/>
            <a:r>
              <a:rPr lang="ko-KR" altLang="en-US" dirty="0" smtClean="0"/>
              <a:t>특정 위치의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set(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sdata.set</a:t>
            </a:r>
            <a:r>
              <a:rPr lang="en-US" altLang="ko-KR" dirty="0" smtClean="0"/>
              <a:t>(1, “</a:t>
            </a:r>
            <a:r>
              <a:rPr lang="en-US" altLang="ko-KR" dirty="0" err="1" smtClean="0"/>
              <a:t>inchen</a:t>
            </a:r>
            <a:r>
              <a:rPr lang="en-US" altLang="ko-KR" dirty="0" smtClean="0"/>
              <a:t>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1025" y="3338773"/>
            <a:ext cx="2735905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daegu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071025" y="3920001"/>
            <a:ext cx="2735905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inchen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5772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배열 사용법</a:t>
            </a:r>
            <a:endParaRPr lang="en-US" altLang="ko-KR" dirty="0"/>
          </a:p>
          <a:p>
            <a:pPr lvl="1"/>
            <a:r>
              <a:rPr lang="ko-KR" altLang="en-US" dirty="0" smtClean="0"/>
              <a:t>특정 위치의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remove(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sdata.remove</a:t>
            </a:r>
            <a:r>
              <a:rPr lang="en-US" altLang="ko-KR" dirty="0" smtClean="0"/>
              <a:t>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1025" y="3338773"/>
            <a:ext cx="2735905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daegu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071025" y="3920001"/>
            <a:ext cx="1809346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6111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배열 사용법</a:t>
            </a:r>
            <a:endParaRPr lang="en-US" altLang="ko-KR" dirty="0"/>
          </a:p>
          <a:p>
            <a:pPr lvl="1"/>
            <a:r>
              <a:rPr lang="ko-KR" altLang="en-US" dirty="0" smtClean="0"/>
              <a:t>특정 위치의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get(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String s = </a:t>
            </a:r>
            <a:r>
              <a:rPr lang="en-US" altLang="ko-KR" dirty="0" err="1" smtClean="0"/>
              <a:t>sdata.get</a:t>
            </a:r>
            <a:r>
              <a:rPr lang="en-US" altLang="ko-KR" dirty="0" smtClean="0"/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757" y="3387412"/>
            <a:ext cx="1845824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4187757" y="3858220"/>
            <a:ext cx="693097" cy="30008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 err="1"/>
              <a:t>seoul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4978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배열 사용법</a:t>
            </a:r>
            <a:endParaRPr lang="en-US" altLang="ko-KR" dirty="0"/>
          </a:p>
          <a:p>
            <a:pPr lvl="1"/>
            <a:r>
              <a:rPr lang="ko-KR" altLang="en-US" dirty="0" smtClean="0"/>
              <a:t>특정 위치의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파악하기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size()</a:t>
            </a:r>
          </a:p>
          <a:p>
            <a:pPr lvl="1"/>
            <a:r>
              <a:rPr lang="ko-KR" altLang="en-US" dirty="0" smtClean="0"/>
              <a:t>예제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sdata.size</a:t>
            </a:r>
            <a:r>
              <a:rPr lang="en-US" altLang="ko-KR" dirty="0" smtClean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757" y="3387412"/>
            <a:ext cx="1845824" cy="300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Ulsan | </a:t>
            </a:r>
            <a:r>
              <a:rPr lang="en-US" altLang="ko-KR" sz="1350" dirty="0" err="1"/>
              <a:t>seoul</a:t>
            </a:r>
            <a:r>
              <a:rPr lang="en-US" altLang="ko-KR" sz="1350" dirty="0"/>
              <a:t> | </a:t>
            </a:r>
            <a:r>
              <a:rPr lang="en-US" altLang="ko-KR" sz="1350" dirty="0" err="1"/>
              <a:t>busan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4187757" y="3858220"/>
            <a:ext cx="693097" cy="30008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50" dirty="0"/>
              <a:t>3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13362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 예제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1340768"/>
            <a:ext cx="576064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DynamicArrayBook</a:t>
            </a:r>
            <a:r>
              <a:rPr lang="en-US" altLang="ko-KR" sz="1400" dirty="0"/>
              <a:t> {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	static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&lt;String&gt; </a:t>
            </a:r>
            <a:r>
              <a:rPr lang="en-US" altLang="ko-KR" sz="1400" b="1" dirty="0" err="1"/>
              <a:t>bookList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&lt;String&gt;();</a:t>
            </a:r>
          </a:p>
          <a:p>
            <a:pPr defTabSz="180000"/>
            <a:r>
              <a:rPr lang="en-US" altLang="ko-KR" sz="1400" dirty="0"/>
              <a:t>	static Scanner </a:t>
            </a:r>
            <a:r>
              <a:rPr lang="en-US" altLang="ko-KR" sz="1400" dirty="0" err="1"/>
              <a:t>scn</a:t>
            </a:r>
            <a:r>
              <a:rPr lang="en-US" altLang="ko-KR" sz="1400" dirty="0"/>
              <a:t> = new Scanner(System.in);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checkDup</a:t>
            </a:r>
            <a:r>
              <a:rPr lang="en-US" altLang="ko-KR" sz="1400" dirty="0"/>
              <a:t>(String title)</a:t>
            </a:r>
          </a:p>
          <a:p>
            <a:pPr defTabSz="180000"/>
            <a:r>
              <a:rPr lang="en-US" altLang="ko-KR" sz="1400" dirty="0"/>
              <a:t>	{</a:t>
            </a:r>
          </a:p>
          <a:p>
            <a:pPr defTabSz="180000"/>
            <a:r>
              <a:rPr lang="en-US" altLang="ko-KR" sz="1400" dirty="0"/>
              <a:t>		for(String name: </a:t>
            </a:r>
            <a:r>
              <a:rPr lang="en-US" altLang="ko-KR" sz="1400" dirty="0" err="1"/>
              <a:t>bookList</a:t>
            </a:r>
            <a:r>
              <a:rPr lang="en-US" altLang="ko-KR" sz="1400" dirty="0"/>
              <a:t>) </a:t>
            </a:r>
          </a:p>
          <a:p>
            <a:pPr defTabSz="180000"/>
            <a:r>
              <a:rPr lang="en-US" altLang="ko-KR" sz="1400" dirty="0"/>
              <a:t>			if(</a:t>
            </a:r>
            <a:r>
              <a:rPr lang="en-US" altLang="ko-KR" sz="1400" dirty="0" err="1"/>
              <a:t>name.equals</a:t>
            </a:r>
            <a:r>
              <a:rPr lang="en-US" altLang="ko-KR" sz="1400" dirty="0"/>
              <a:t>(title) )</a:t>
            </a:r>
          </a:p>
          <a:p>
            <a:pPr defTabSz="180000"/>
            <a:r>
              <a:rPr lang="en-US" altLang="ko-KR" sz="1400" dirty="0"/>
              <a:t>				return 0;</a:t>
            </a:r>
          </a:p>
          <a:p>
            <a:pPr defTabSz="180000"/>
            <a:r>
              <a:rPr lang="en-US" altLang="ko-KR" sz="1400" dirty="0"/>
              <a:t>		return 1;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         // </a:t>
            </a:r>
            <a:r>
              <a:rPr lang="ko-KR" altLang="en-US" sz="1400" dirty="0" smtClean="0"/>
              <a:t>다음 슬라이드 참조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06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배열 예제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1340768"/>
            <a:ext cx="698368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 title;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초기화중입니다</a:t>
            </a:r>
            <a:r>
              <a:rPr lang="en-US" altLang="ko-KR" sz="1400" dirty="0"/>
              <a:t>..");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do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책 제목을 입력하세요</a:t>
            </a:r>
            <a:r>
              <a:rPr lang="en-US" altLang="ko-KR" sz="1400" dirty="0"/>
              <a:t>(</a:t>
            </a:r>
            <a:r>
              <a:rPr lang="ko-KR" altLang="en-US" sz="1400" dirty="0"/>
              <a:t>입력할 책이 없으면 </a:t>
            </a:r>
            <a:r>
              <a:rPr lang="en-US" altLang="ko-KR" sz="1400" dirty="0"/>
              <a:t>enter </a:t>
            </a:r>
            <a:r>
              <a:rPr lang="ko-KR" altLang="en-US" sz="1400" dirty="0"/>
              <a:t>키</a:t>
            </a:r>
            <a:r>
              <a:rPr lang="en-US" altLang="ko-KR" sz="1400" dirty="0"/>
              <a:t>):");</a:t>
            </a:r>
          </a:p>
          <a:p>
            <a:pPr defTabSz="180000"/>
            <a:r>
              <a:rPr lang="en-US" altLang="ko-KR" sz="1400" dirty="0"/>
              <a:t>			title = </a:t>
            </a:r>
            <a:r>
              <a:rPr lang="en-US" altLang="ko-KR" sz="1400" dirty="0" err="1"/>
              <a:t>scn.nextLine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if(</a:t>
            </a:r>
            <a:r>
              <a:rPr lang="en-US" altLang="ko-KR" sz="1400" dirty="0" err="1"/>
              <a:t>title.equals</a:t>
            </a:r>
            <a:r>
              <a:rPr lang="en-US" altLang="ko-KR" sz="1400" dirty="0"/>
              <a:t>(""))  // </a:t>
            </a:r>
            <a:r>
              <a:rPr lang="ko-KR" altLang="en-US" sz="1400" dirty="0"/>
              <a:t>더 이상 입력할 책 제목이 없는 경우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책 제목 입력 완료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break;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	else if( </a:t>
            </a:r>
            <a:r>
              <a:rPr lang="en-US" altLang="ko-KR" sz="1400" dirty="0" err="1"/>
              <a:t>checkDup</a:t>
            </a:r>
            <a:r>
              <a:rPr lang="en-US" altLang="ko-KR" sz="1400" dirty="0"/>
              <a:t>(title) == 0 )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책 제목이 중복됩니다</a:t>
            </a:r>
            <a:r>
              <a:rPr lang="en-US" altLang="ko-KR" sz="1400" dirty="0"/>
              <a:t>..");</a:t>
            </a:r>
          </a:p>
          <a:p>
            <a:pPr defTabSz="180000"/>
            <a:r>
              <a:rPr lang="en-US" altLang="ko-KR" sz="1400" dirty="0"/>
              <a:t>			else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 err="1"/>
              <a:t>bookList.add</a:t>
            </a:r>
            <a:r>
              <a:rPr lang="en-US" altLang="ko-KR" sz="1400" b="1" dirty="0"/>
              <a:t>(title);</a:t>
            </a:r>
          </a:p>
          <a:p>
            <a:pPr defTabSz="180000"/>
            <a:r>
              <a:rPr lang="en-US" altLang="ko-KR" sz="1400" dirty="0"/>
              <a:t>		} while(true); // </a:t>
            </a:r>
            <a:r>
              <a:rPr lang="ko-KR" altLang="en-US" sz="1400" dirty="0" err="1"/>
              <a:t>무한루프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for(String name: </a:t>
            </a:r>
            <a:r>
              <a:rPr lang="en-US" altLang="ko-KR" sz="1400" dirty="0" err="1"/>
              <a:t>bookList</a:t>
            </a:r>
            <a:r>
              <a:rPr lang="en-US" altLang="ko-KR" sz="1400" dirty="0"/>
              <a:t>)   //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b="1" dirty="0" err="1"/>
              <a:t>bookList.size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(name);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15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32859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컴파일 오류</a:t>
            </a:r>
            <a:endParaRPr lang="en-US" altLang="ko-KR" dirty="0"/>
          </a:p>
          <a:p>
            <a:pPr lvl="1"/>
            <a:r>
              <a:rPr lang="ko-KR" altLang="en-US" sz="1800" dirty="0"/>
              <a:t>문법에 맞지 않게 작성된 코드</a:t>
            </a:r>
            <a:endParaRPr lang="en-US" altLang="ko-KR" sz="1800" dirty="0"/>
          </a:p>
          <a:p>
            <a:pPr lvl="1"/>
            <a:r>
              <a:rPr lang="ko-KR" altLang="en-US" sz="1800" dirty="0"/>
              <a:t>컴파일할 때 발견</a:t>
            </a:r>
            <a:endParaRPr lang="en-US" altLang="ko-KR" sz="1800" dirty="0"/>
          </a:p>
          <a:p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</a:p>
          <a:p>
            <a:pPr lvl="1"/>
            <a:r>
              <a:rPr lang="ko-KR" altLang="en-US" sz="1800" dirty="0"/>
              <a:t>개념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오동작이나</a:t>
            </a:r>
            <a:r>
              <a:rPr lang="ko-KR" altLang="en-US" sz="1600" dirty="0"/>
              <a:t> 결과에 악영향을 미칠 수 있는 실행 중 발생한 </a:t>
            </a:r>
            <a:r>
              <a:rPr lang="ko-KR" altLang="en-US" sz="1600" dirty="0" smtClean="0"/>
              <a:t>오류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자바에서는 실행 중 발생하는 에러를 예외로 처리</a:t>
            </a:r>
            <a:endParaRPr lang="en-US" altLang="ko-KR" sz="1600" dirty="0" smtClean="0"/>
          </a:p>
          <a:p>
            <a:pPr lvl="1"/>
            <a:r>
              <a:rPr lang="ko-KR" altLang="en-US" sz="1800" dirty="0"/>
              <a:t>예외 발생 예시</a:t>
            </a:r>
            <a:endParaRPr lang="en-US" altLang="ko-KR" sz="1800" dirty="0"/>
          </a:p>
          <a:p>
            <a:pPr lvl="2"/>
            <a:r>
              <a:rPr lang="ko-KR" altLang="en-US" sz="1600" dirty="0"/>
              <a:t>정수를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나누는 경우</a:t>
            </a:r>
            <a:endParaRPr lang="en-US" altLang="ko-KR" sz="1600" dirty="0"/>
          </a:p>
          <a:p>
            <a:pPr lvl="2"/>
            <a:r>
              <a:rPr lang="ko-KR" altLang="en-US" sz="1600" dirty="0"/>
              <a:t>배열의 크기보다 큰 인덱스로 배열의 원소를 접근하는 경우</a:t>
            </a:r>
            <a:endParaRPr lang="en-US" altLang="ko-KR" sz="1600" dirty="0"/>
          </a:p>
          <a:p>
            <a:pPr lvl="2"/>
            <a:r>
              <a:rPr lang="ko-KR" altLang="en-US" sz="1600" dirty="0"/>
              <a:t>정수를 읽는 코드가 실행되고 있을 때 사용자가 문자를 입력한 경우</a:t>
            </a:r>
            <a:endParaRPr lang="en-US" altLang="ko-KR" sz="1600" dirty="0"/>
          </a:p>
          <a:p>
            <a:pPr lvl="2"/>
            <a:r>
              <a:rPr lang="ko-KR" altLang="en-US" sz="1600" dirty="0"/>
              <a:t>존재하지 않는 파일을 읽으려고 하는 경우</a:t>
            </a:r>
          </a:p>
          <a:p>
            <a:pPr lvl="1"/>
            <a:r>
              <a:rPr lang="ko-KR" altLang="en-US" sz="1800" dirty="0" smtClean="0"/>
              <a:t>자바의 접근 방법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실행 중 예외가 발생하면 자바 플랫폼은 응용프로그램이 예외를 처리하도록 호출</a:t>
            </a:r>
            <a:endParaRPr lang="en-US" altLang="ko-KR" sz="1600" dirty="0" smtClean="0"/>
          </a:p>
          <a:p>
            <a:pPr lvl="3"/>
            <a:r>
              <a:rPr lang="ko-KR" altLang="en-US" sz="1600" dirty="0"/>
              <a:t>예외 발생 </a:t>
            </a:r>
            <a:r>
              <a:rPr lang="en-US" altLang="ko-KR" sz="1600" dirty="0"/>
              <a:t>-&gt; </a:t>
            </a:r>
            <a:r>
              <a:rPr lang="ko-KR" altLang="en-US" sz="1600" dirty="0"/>
              <a:t>자바 플랫폼 인지</a:t>
            </a:r>
            <a:r>
              <a:rPr lang="en-US" altLang="ko-KR" sz="1600" dirty="0"/>
              <a:t> -&gt; </a:t>
            </a:r>
            <a:r>
              <a:rPr lang="ko-KR" altLang="en-US" sz="1600" dirty="0" smtClean="0"/>
              <a:t>응용프로그램으로 전달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응용프로그램이 예외를 처리하지 않으면 프로그램 강제 종료 시킴</a:t>
            </a:r>
            <a:endParaRPr lang="en-US" altLang="ko-KR" sz="1600" dirty="0"/>
          </a:p>
          <a:p>
            <a:pPr lvl="1"/>
            <a:endParaRPr lang="en-US" altLang="ko-KR" sz="1800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/>
              <a:t>3-12 : 0</a:t>
            </a:r>
            <a:r>
              <a:rPr lang="ko-KR" altLang="en-US" sz="2400" dirty="0"/>
              <a:t>으로 나누기 시 예외 발생으로 응용프로그램이 강제 종료되는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030" y="5964702"/>
            <a:ext cx="678429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Exception in thread "main" </a:t>
            </a:r>
            <a:r>
              <a:rPr lang="en-US" altLang="ko-KR" sz="1200" dirty="0" err="1">
                <a:solidFill>
                  <a:srgbClr val="00B0F0"/>
                </a:solidFill>
              </a:rPr>
              <a:t>java.lang.ArithmeticException</a:t>
            </a:r>
            <a:r>
              <a:rPr lang="en-US" altLang="ko-KR" sz="1200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</a:rPr>
              <a:t>DivideByZero.main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>
                <a:solidFill>
                  <a:srgbClr val="00B0F0"/>
                </a:solidFill>
              </a:rPr>
              <a:t>DivideByZero.java:13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u="sng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799288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두 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 받아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나눗셈을 하고 몫을 구하는 프로그램 코드이다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사용자가 나누는 수에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입력하면 자바 플랫폼에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의해 </a:t>
            </a:r>
            <a:r>
              <a:rPr lang="en-US" altLang="ko-KR" sz="1600" kern="0" dirty="0" err="1">
                <a:solidFill>
                  <a:schemeClr val="accent2">
                    <a:lumMod val="75000"/>
                  </a:schemeClr>
                </a:solidFill>
                <a:latin typeface="+mj-ea"/>
              </a:rPr>
              <a:t>ArithmeticException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예외가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발생하여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프로그램이 강제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종료된다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030" y="2184005"/>
            <a:ext cx="808044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400"/>
            </a:lvl1pPr>
          </a:lstStyle>
          <a:p>
            <a:r>
              <a:rPr lang="en-US" altLang="ko-KR" dirty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DivideByZero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Scanner </a:t>
            </a:r>
            <a:r>
              <a:rPr lang="en-US" altLang="ko-KR" dirty="0" err="1"/>
              <a:t>scanner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dividend; // </a:t>
            </a:r>
            <a:r>
              <a:rPr lang="ko-KR" altLang="en-US" dirty="0"/>
              <a:t>나뉨수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divisor; // </a:t>
            </a:r>
            <a:r>
              <a:rPr lang="ko-KR" altLang="en-US" dirty="0"/>
              <a:t>나눗수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System.out.print</a:t>
            </a:r>
            <a:r>
              <a:rPr lang="en-US" altLang="ko-KR" dirty="0"/>
              <a:t>("</a:t>
            </a:r>
            <a:r>
              <a:rPr lang="ko-KR" altLang="en-US" dirty="0"/>
              <a:t>나뉨수를 입력하시오</a:t>
            </a:r>
            <a:r>
              <a:rPr lang="en-US" altLang="ko-KR" dirty="0"/>
              <a:t>:"); 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/>
              <a:t>dividend = </a:t>
            </a:r>
            <a:r>
              <a:rPr lang="en-US" altLang="ko-KR" dirty="0" err="1"/>
              <a:t>scanner.nextInt</a:t>
            </a:r>
            <a:r>
              <a:rPr lang="en-US" altLang="ko-KR" dirty="0"/>
              <a:t>(); // </a:t>
            </a:r>
            <a:r>
              <a:rPr lang="ko-KR" altLang="en-US" dirty="0"/>
              <a:t>나뉨수 입력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System.out.print</a:t>
            </a:r>
            <a:r>
              <a:rPr lang="en-US" altLang="ko-KR" dirty="0"/>
              <a:t>("</a:t>
            </a:r>
            <a:r>
              <a:rPr lang="ko-KR" altLang="en-US" dirty="0"/>
              <a:t>나눗수를 입력하시오</a:t>
            </a:r>
            <a:r>
              <a:rPr lang="en-US" altLang="ko-KR" dirty="0"/>
              <a:t>:"); 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/>
              <a:t>divisor = </a:t>
            </a:r>
            <a:r>
              <a:rPr lang="en-US" altLang="ko-KR" dirty="0" err="1"/>
              <a:t>scanner.nextInt</a:t>
            </a:r>
            <a:r>
              <a:rPr lang="en-US" altLang="ko-KR" dirty="0"/>
              <a:t>(); // </a:t>
            </a:r>
            <a:r>
              <a:rPr lang="ko-KR" altLang="en-US" dirty="0"/>
              <a:t>나눗수 입력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(dividend+"</a:t>
            </a:r>
            <a:r>
              <a:rPr lang="ko-KR" altLang="en-US" dirty="0"/>
              <a:t>를 </a:t>
            </a:r>
            <a:r>
              <a:rPr lang="en-US" altLang="ko-KR" dirty="0"/>
              <a:t>"+ divisor + "</a:t>
            </a:r>
            <a:r>
              <a:rPr lang="ko-KR" altLang="en-US" dirty="0"/>
              <a:t>로 나누면 몫은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/>
              <a:t>+ </a:t>
            </a:r>
            <a:endParaRPr lang="en-US" altLang="ko-KR" dirty="0" smtClean="0"/>
          </a:p>
          <a:p>
            <a:r>
              <a:rPr lang="en-US" altLang="ko-KR" b="1" dirty="0" smtClean="0"/>
              <a:t>				dividend/divisor</a:t>
            </a:r>
            <a:r>
              <a:rPr lang="en-US" altLang="ko-KR" dirty="0" smtClean="0"/>
              <a:t> + "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.");</a:t>
            </a:r>
            <a:endParaRPr lang="ko-KR" altLang="en-US" dirty="0" smtClean="0"/>
          </a:p>
          <a:p>
            <a:r>
              <a:rPr lang="ko-KR" altLang="en-US" dirty="0"/>
              <a:t>		</a:t>
            </a:r>
            <a:r>
              <a:rPr lang="en-US" altLang="ko-KR" dirty="0" err="1"/>
              <a:t>scanner.close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355976" y="5492785"/>
            <a:ext cx="2160240" cy="324036"/>
          </a:xfrm>
          <a:prstGeom prst="wedgeRoundRectCallout">
            <a:avLst>
              <a:gd name="adj1" fmla="val -138658"/>
              <a:gd name="adj2" fmla="val -1324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ArithmeticException</a:t>
            </a:r>
            <a:r>
              <a:rPr lang="ko-KR" altLang="en-US" sz="1000" dirty="0" smtClean="0">
                <a:solidFill>
                  <a:schemeClr val="tx1"/>
                </a:solidFill>
              </a:rPr>
              <a:t>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예외 처리</a:t>
            </a:r>
            <a:r>
              <a:rPr lang="en-US" altLang="ko-KR" dirty="0" smtClean="0"/>
              <a:t>, try-catch-finally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발생한 예외에 대해 개발자가 작성한 프로그램 코드에서 대응하는 것</a:t>
            </a:r>
            <a:endParaRPr lang="en-US" altLang="ko-KR" dirty="0"/>
          </a:p>
          <a:p>
            <a:pPr lvl="1"/>
            <a:r>
              <a:rPr lang="en-US" altLang="ko-KR" dirty="0" smtClean="0"/>
              <a:t>try-catch-finally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블록은 생략 가능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00" y="2780928"/>
            <a:ext cx="6646096" cy="27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예외가 발생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발생하지 않은 경우 제어의 흐름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6" y="1772816"/>
            <a:ext cx="8254702" cy="360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7485744" y="2276872"/>
            <a:ext cx="1224136" cy="900100"/>
          </a:xfrm>
          <a:prstGeom prst="wedgeRoundRectCallout">
            <a:avLst>
              <a:gd name="adj1" fmla="val -81290"/>
              <a:gd name="adj2" fmla="val 882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발생한 예외가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catch()</a:t>
            </a:r>
            <a:r>
              <a:rPr lang="ko-KR" altLang="en-US" sz="1000" dirty="0" smtClean="0">
                <a:solidFill>
                  <a:schemeClr val="tx1"/>
                </a:solidFill>
              </a:rPr>
              <a:t>의 처리할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예외 타입과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일치하는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블록 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예외 클래스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자바 플랫폼은 응용프로그램이 실행 중 오류를 탐지할 수 있도록 많은 예외를 클래스 형태로 제공</a:t>
            </a:r>
            <a:endParaRPr lang="en-US" altLang="ko-KR" sz="2000" dirty="0" smtClean="0"/>
          </a:p>
          <a:p>
            <a:pPr lvl="1"/>
            <a:r>
              <a:rPr lang="ko-KR" altLang="en-US" dirty="0"/>
              <a:t>자주 발생하는 예외</a:t>
            </a:r>
          </a:p>
          <a:p>
            <a:pPr lvl="1"/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68" y="2376082"/>
            <a:ext cx="6840760" cy="396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9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클래스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배열의 범위를 벗어나 원소를 접근하는 예외 처리</a:t>
            </a:r>
            <a:endParaRPr lang="en-US" altLang="ko-KR" sz="2000" dirty="0" smtClean="0"/>
          </a:p>
          <a:p>
            <a:pPr lvl="1"/>
            <a:r>
              <a:rPr lang="en-US" altLang="ko-KR" dirty="0" err="1" smtClean="0"/>
              <a:t>ArrayIndexOutOfBoundsException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348880"/>
            <a:ext cx="6521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</a:t>
            </a:r>
            <a:r>
              <a:rPr lang="en-US" altLang="ko-KR" sz="1400" dirty="0" smtClean="0"/>
              <a:t>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[3</a:t>
            </a:r>
            <a:r>
              <a:rPr lang="en-US" altLang="ko-KR" sz="1400" dirty="0"/>
              <a:t>] = 10; // </a:t>
            </a:r>
            <a:r>
              <a:rPr lang="ko-KR" altLang="en-US" sz="1400" dirty="0"/>
              <a:t>예외 발생하지 않음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intArray</a:t>
            </a:r>
            <a:r>
              <a:rPr lang="en-US" altLang="ko-KR" sz="1400" b="1" dirty="0" smtClean="0"/>
              <a:t>[6</a:t>
            </a:r>
            <a:r>
              <a:rPr lang="en-US" altLang="ko-KR" sz="1400" b="1" dirty="0"/>
              <a:t>] = 5; </a:t>
            </a:r>
            <a:r>
              <a:rPr lang="en-US" altLang="ko-KR" sz="1400" dirty="0"/>
              <a:t>// </a:t>
            </a:r>
            <a:r>
              <a:rPr lang="ko-KR" altLang="en-US" sz="1400" dirty="0"/>
              <a:t>예외 발생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ArrayIndexOutOfBoundsException</a:t>
            </a:r>
            <a:r>
              <a:rPr lang="en-US" altLang="ko-KR" sz="1400" dirty="0"/>
              <a:t> e) { // </a:t>
            </a:r>
            <a:r>
              <a:rPr lang="ko-KR" altLang="en-US" sz="1400" dirty="0"/>
              <a:t>객체 </a:t>
            </a:r>
            <a:r>
              <a:rPr lang="en-US" altLang="ko-KR" sz="1400" dirty="0"/>
              <a:t>e</a:t>
            </a:r>
            <a:r>
              <a:rPr lang="ko-KR" altLang="en-US" sz="1400" dirty="0"/>
              <a:t>에 예외 정보가 넘어옴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배열의 범위를 초과하여 원소를 접근하였습니다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6056" y="2924944"/>
            <a:ext cx="3351736" cy="726390"/>
          </a:xfrm>
          <a:prstGeom prst="wedgeRoundRectCallout">
            <a:avLst>
              <a:gd name="adj1" fmla="val -126442"/>
              <a:gd name="adj2" fmla="val 22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 문장 실행 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ArrayIndexOutOfBoundsException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7246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범위를 벗어난 배열의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480" y="1915091"/>
            <a:ext cx="5800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ArrayException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[0] = 0;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&lt;5</a:t>
            </a:r>
            <a:r>
              <a:rPr lang="en-US" altLang="ko-KR" sz="1400" dirty="0"/>
              <a:t>; i++)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[i+1] </a:t>
            </a:r>
            <a:r>
              <a:rPr lang="en-US" altLang="ko-KR" sz="1400" dirty="0"/>
              <a:t>= i+1 +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["+i+"]"+"="+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catch (</a:t>
            </a:r>
            <a:r>
              <a:rPr lang="en-US" altLang="ko-KR" sz="1400" b="1" dirty="0" err="1"/>
              <a:t>ArrayIndexOutOfBoundsException</a:t>
            </a:r>
            <a:r>
              <a:rPr lang="en-US" altLang="ko-KR" sz="1400" b="1" dirty="0"/>
              <a:t> </a:t>
            </a:r>
            <a:r>
              <a:rPr lang="en-US" altLang="ko-KR" sz="1400" dirty="0"/>
              <a:t>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배열의 인덱스가 범위를 벗어났습니다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321604"/>
            <a:ext cx="832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배열의 인덱스가 범위를 벗어날 때 발생하는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ArrayIndexOutOfBoundsException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처리하는 프로그램을 작성하시오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3480" y="5373216"/>
            <a:ext cx="5800728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[0]=0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[1]=1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[2]=3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[3]=6</a:t>
            </a:r>
          </a:p>
          <a:p>
            <a:r>
              <a:rPr lang="ko-KR" altLang="en-US" sz="1400" dirty="0"/>
              <a:t>배열의 인덱스가 범위를 벗어났습니다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07904" y="2564904"/>
            <a:ext cx="2232248" cy="504056"/>
          </a:xfrm>
          <a:prstGeom prst="wedgeRoundRectCallout">
            <a:avLst>
              <a:gd name="adj1" fmla="val -104081"/>
              <a:gd name="adj2" fmla="val 93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일 때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ArrayIndexOutOfBoundsException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</a:t>
            </a:r>
            <a:r>
              <a:rPr lang="ko-KR" altLang="en-US" sz="1000" dirty="0" smtClean="0">
                <a:solidFill>
                  <a:schemeClr val="tx1"/>
                </a:solidFill>
              </a:rPr>
              <a:t>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70007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3-13 :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나누는 예외에 대처하는 </a:t>
            </a:r>
            <a:r>
              <a:rPr lang="en-US" altLang="ko-KR" sz="2400" dirty="0"/>
              <a:t>try-catch </a:t>
            </a:r>
            <a:r>
              <a:rPr lang="ko-KR" altLang="en-US" sz="2400" dirty="0"/>
              <a:t>블록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594" y="1917578"/>
            <a:ext cx="8182771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DevideByZeroHandling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dividend; // </a:t>
            </a:r>
            <a:r>
              <a:rPr lang="ko-KR" altLang="en-US" sz="1200" dirty="0"/>
              <a:t>나뉨수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divisor; // </a:t>
            </a:r>
            <a:r>
              <a:rPr lang="ko-KR" altLang="en-US" sz="1200" dirty="0" smtClean="0"/>
              <a:t>나눗수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dividend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나뉨수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divisor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나눗수 입력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(dividend</a:t>
            </a:r>
            <a:r>
              <a:rPr lang="en-US" altLang="ko-KR" sz="1200" dirty="0"/>
              <a:t>+"</a:t>
            </a:r>
            <a:r>
              <a:rPr lang="ko-KR" altLang="en-US" sz="1200" dirty="0"/>
              <a:t>를 </a:t>
            </a:r>
            <a:r>
              <a:rPr lang="en-US" altLang="ko-KR" sz="1200" dirty="0"/>
              <a:t>" + divisor + "</a:t>
            </a:r>
            <a:r>
              <a:rPr lang="ko-KR" altLang="en-US" sz="1200" dirty="0"/>
              <a:t>로 나누면 몫은 </a:t>
            </a:r>
            <a:r>
              <a:rPr lang="en-US" altLang="ko-KR" sz="1200" dirty="0"/>
              <a:t>" </a:t>
            </a:r>
            <a:r>
              <a:rPr lang="en-US" altLang="ko-KR" sz="1200" dirty="0" smtClean="0"/>
              <a:t>+ 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ArithmeticException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e) {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ArithmeticException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예외 처리 코드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!");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	finally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정상적이든 예외가 발생하든 최종적으로 </a:t>
            </a:r>
            <a:r>
              <a:rPr lang="en-US" altLang="ko-KR" sz="1200" dirty="0"/>
              <a:t>scanner</a:t>
            </a:r>
            <a:r>
              <a:rPr lang="ko-KR" altLang="en-US" sz="1200" dirty="0"/>
              <a:t>를 닫는다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1268760"/>
            <a:ext cx="8294867" cy="58477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try-catch-finally </a:t>
            </a:r>
            <a:r>
              <a:rPr lang="ko-KR" altLang="en-US" dirty="0"/>
              <a:t>블록을 이용하여 예제 </a:t>
            </a:r>
            <a:r>
              <a:rPr lang="en-US" altLang="ko-KR" dirty="0"/>
              <a:t>3-12</a:t>
            </a:r>
            <a:r>
              <a:rPr lang="ko-KR" altLang="en-US" dirty="0"/>
              <a:t>를 수정하여</a:t>
            </a:r>
            <a:r>
              <a:rPr lang="en-US" altLang="ko-KR" dirty="0"/>
              <a:t>, </a:t>
            </a:r>
            <a:r>
              <a:rPr lang="ko-KR" altLang="en-US" dirty="0"/>
              <a:t>정수를 </a:t>
            </a:r>
            <a:r>
              <a:rPr lang="en-US" altLang="ko-KR" dirty="0"/>
              <a:t>0</a:t>
            </a:r>
            <a:r>
              <a:rPr lang="ko-KR" altLang="en-US" dirty="0"/>
              <a:t>으로 나누는 경우에 </a:t>
            </a:r>
            <a:r>
              <a:rPr lang="en-US" altLang="ko-KR" dirty="0"/>
              <a:t>"0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!"</a:t>
            </a:r>
            <a:r>
              <a:rPr lang="ko-KR" altLang="en-US" dirty="0"/>
              <a:t>를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112743"/>
            <a:ext cx="8182771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78841" y="3671034"/>
            <a:ext cx="2448272" cy="324036"/>
          </a:xfrm>
          <a:prstGeom prst="wedgeRoundRectCallout">
            <a:avLst>
              <a:gd name="adj1" fmla="val -43096"/>
              <a:gd name="adj2" fmla="val 1008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인 경우 </a:t>
            </a:r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41642" y="6309320"/>
            <a:ext cx="3030558" cy="324036"/>
          </a:xfrm>
          <a:prstGeom prst="wedgeRoundRectCallout">
            <a:avLst>
              <a:gd name="adj1" fmla="val -79575"/>
              <a:gd name="adj2" fmla="val 523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예외가 발생해도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프로그램이 강제 종료되지 않고 정상 실행됨</a:t>
            </a:r>
          </a:p>
        </p:txBody>
      </p:sp>
    </p:spTree>
    <p:extLst>
      <p:ext uri="{BB962C8B-B14F-4D97-AF65-F5344CB8AC3E}">
        <p14:creationId xmlns:p14="http://schemas.microsoft.com/office/powerpoint/2010/main" val="29207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2924</TotalTime>
  <Words>740</Words>
  <Application>Microsoft Office PowerPoint</Application>
  <PresentationFormat>화면 슬라이드 쇼(4:3)</PresentationFormat>
  <Paragraphs>280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Wingdings</vt:lpstr>
      <vt:lpstr>Wingdings 2</vt:lpstr>
      <vt:lpstr>가을</vt:lpstr>
      <vt:lpstr>예외처리</vt:lpstr>
      <vt:lpstr>자바의 예외 처리</vt:lpstr>
      <vt:lpstr>예제 3-12 : 0으로 나누기 시 예외 발생으로 응용프로그램이 강제 종료되는 경우</vt:lpstr>
      <vt:lpstr>자바의 예외 처리, try-catch-finally문</vt:lpstr>
      <vt:lpstr>예외가 발생/발생하지 않은 경우 제어의 흐름</vt:lpstr>
      <vt:lpstr>자바의 예외 클래스</vt:lpstr>
      <vt:lpstr>예외 클래스 사례</vt:lpstr>
      <vt:lpstr>예제: 범위를 벗어난 배열의 접근</vt:lpstr>
      <vt:lpstr>예제 3-13 : 0으로 나누는 예외에 대처하는 try-catch 블록 만들기</vt:lpstr>
      <vt:lpstr>예제 3-14 : 입력오류시발생하는 예외(InputMismatchException)</vt:lpstr>
      <vt:lpstr>동적 배열</vt:lpstr>
      <vt:lpstr>동적 배열</vt:lpstr>
      <vt:lpstr>동적 배열</vt:lpstr>
      <vt:lpstr>동적 배열</vt:lpstr>
      <vt:lpstr>동적 배열</vt:lpstr>
      <vt:lpstr>동적 배열</vt:lpstr>
      <vt:lpstr>동적 배열</vt:lpstr>
      <vt:lpstr>동적 배열 예제</vt:lpstr>
      <vt:lpstr>동적 배열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pc</cp:lastModifiedBy>
  <cp:revision>170</cp:revision>
  <dcterms:created xsi:type="dcterms:W3CDTF">2011-08-27T14:53:28Z</dcterms:created>
  <dcterms:modified xsi:type="dcterms:W3CDTF">2023-01-01T01:42:37Z</dcterms:modified>
</cp:coreProperties>
</file>