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1" r:id="rId4"/>
    <p:sldId id="260" r:id="rId5"/>
    <p:sldId id="266" r:id="rId6"/>
    <p:sldId id="274" r:id="rId7"/>
    <p:sldId id="264" r:id="rId8"/>
    <p:sldId id="267" r:id="rId9"/>
    <p:sldId id="268" r:id="rId10"/>
    <p:sldId id="258" r:id="rId11"/>
    <p:sldId id="265" r:id="rId12"/>
    <p:sldId id="259" r:id="rId13"/>
    <p:sldId id="272" r:id="rId14"/>
    <p:sldId id="273" r:id="rId15"/>
    <p:sldId id="270" r:id="rId16"/>
    <p:sldId id="275" r:id="rId17"/>
    <p:sldId id="26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43D4"/>
    <a:srgbClr val="20D6B8"/>
    <a:srgbClr val="3964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01" autoAdjust="0"/>
    <p:restoredTop sz="94660"/>
  </p:normalViewPr>
  <p:slideViewPr>
    <p:cSldViewPr snapToGrid="0">
      <p:cViewPr varScale="1">
        <p:scale>
          <a:sx n="99" d="100"/>
          <a:sy n="99" d="100"/>
        </p:scale>
        <p:origin x="92" y="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0A5DC-A577-601B-55FE-14AA18DED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C82E4B-F46E-77DD-5A91-9E03635BF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FE0743-F3DF-A069-F483-A7A0B90E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0B16-3B1D-4CC7-A178-2962C378B03A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9E6F2A-8C89-CCCC-B721-A799FFE37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B735A5-A684-D70C-1EE5-EA79506B5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491E-010A-4A60-B7A6-92AFFA6C6F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232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D0C3B-5C17-31A1-60DE-E2F3D4619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697954-F16E-745B-DA47-D10C32E5D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263B66-02D8-53A3-117F-0EB30FC8B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0B16-3B1D-4CC7-A178-2962C378B03A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29B9B7-6D5F-FA14-045B-375CAF207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673D75-2C40-5C10-2A54-5517E5848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491E-010A-4A60-B7A6-92AFFA6C6F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832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445E25A-3E77-B2D5-356D-21BB1799C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CDBB8F-4449-7758-935F-DFD0CC521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0F403E-F7DC-4B60-14A1-4F2BD23C6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0B16-3B1D-4CC7-A178-2962C378B03A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ACAF9C-BC8A-7B54-65F1-89ACD03C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85C2E1-58F8-A71A-4FDF-85C4EC45D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491E-010A-4A60-B7A6-92AFFA6C6F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260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A57FC-EE74-9D04-92BC-F783346D3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628045-A133-F3F4-9D16-1D3D1E12D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0B143A-F815-9354-CC7B-A21E09DEF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0B16-3B1D-4CC7-A178-2962C378B03A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9086F7-34D8-72AD-C04E-728325F10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FD6DCA-DC5A-1287-B4C9-7F7C2044F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491E-010A-4A60-B7A6-92AFFA6C6F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63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5B75B-E75D-EEE0-BF83-DB1DC8557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45D9D9-71DC-D577-9B49-B47E095FB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060169-50A2-7AC3-73FB-9D121CE01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0B16-3B1D-4CC7-A178-2962C378B03A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445601-95E9-F166-2F31-F6D66DE91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38E68F-A6C4-28CE-C3A6-E01EE8C84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491E-010A-4A60-B7A6-92AFFA6C6F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001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3E10A4-1FCE-38F4-4C5E-5FD527548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43DE8A-B253-D5E3-E254-883AB50683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DFD559-E3F1-5D3B-42BB-179C1E499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121C89-832E-F01B-D9F1-7F037D9A4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0B16-3B1D-4CC7-A178-2962C378B03A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2B77CB-828B-4339-18A1-3931AD6E7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C0EBA0-6BD5-6778-1E83-122B89D4E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491E-010A-4A60-B7A6-92AFFA6C6F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791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15ABB4-2426-08F3-872B-EA0867649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E9950C-348A-37A1-CBDA-F8E068CA6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769FD6-A6EB-0336-1159-D69C78EFE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2827BA-B0F6-5D18-63DD-7E024295EB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11D869-4DCF-89C8-8218-5FB3A087A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59DEF2-BDB1-6BCD-3B74-32BE5BC96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0B16-3B1D-4CC7-A178-2962C378B03A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48CA78-4870-4D01-6AC7-8908068A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33DB2D-2114-8AD4-A7CB-E1E3D5D2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491E-010A-4A60-B7A6-92AFFA6C6F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587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94FF6-B8A3-31A0-3A12-65BBA6F3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871548D-2C21-03D5-A2AB-489597B7E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0B16-3B1D-4CC7-A178-2962C378B03A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417282-B9FB-334B-3D60-4B5675A55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3DCA42-D539-8F82-415D-39F05B7DC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491E-010A-4A60-B7A6-92AFFA6C6F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436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3B4090-361F-006A-8AA9-47C343B4D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0B16-3B1D-4CC7-A178-2962C378B03A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FB6F0A-9230-D04D-A7AB-07E89DDF6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2FE518-B5FC-7227-6439-9DDFA7278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491E-010A-4A60-B7A6-92AFFA6C6F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39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CFFAE-5F41-A1C4-A2E8-A6012031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CEB6D3-82E4-BC2B-0578-43D53A471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9630FD-FC27-E300-9EEF-96784FA0C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788B13-4EC6-F97B-FD37-D91759092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0B16-3B1D-4CC7-A178-2962C378B03A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606EDD-E612-1939-1178-9BCFAF54A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D2CA7B-4DC5-C8F2-5542-B08D0C35E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491E-010A-4A60-B7A6-92AFFA6C6F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03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3677C-7A16-F4FE-C457-F9ADC431D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94B248-FBC3-9BAA-DB97-454D2FAB96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24BD8D-8E6C-A76D-0755-6EBA69C31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40BF0E-A36F-7BD9-70E1-B36C571D8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0B16-3B1D-4CC7-A178-2962C378B03A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6FE592-C35E-3BAC-3F58-C46937D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15737E-0079-68C0-936B-F1B2B5270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491E-010A-4A60-B7A6-92AFFA6C6F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62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76CC92-D0BB-E879-AF75-D1C37FAAB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47616C-4B27-8C2B-5096-94CD5C0C8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6D2452-2F81-232B-1652-88DF35ACEF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E0B16-3B1D-4CC7-A178-2962C378B03A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86D8CC-9B25-A047-E442-971A67E2EC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0FDBF5-E2BC-7F3D-B535-84E3C48D63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8491E-010A-4A60-B7A6-92AFFA6C6F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3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0D6B8"/>
            </a:gs>
            <a:gs pos="100000">
              <a:srgbClr val="1643D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CF77F4-827E-4429-51E2-F04613D6ADB1}"/>
              </a:ext>
            </a:extLst>
          </p:cNvPr>
          <p:cNvSpPr txBox="1"/>
          <p:nvPr/>
        </p:nvSpPr>
        <p:spPr>
          <a:xfrm>
            <a:off x="813460" y="1721921"/>
            <a:ext cx="88293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러</a:t>
            </a:r>
            <a:r>
              <a:rPr lang="ko-KR" altLang="en-US" sz="60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시</a:t>
            </a:r>
            <a:r>
              <a:rPr lang="ko-KR" altLang="en-US" sz="6000" dirty="0">
                <a:solidFill>
                  <a:srgbClr val="FF000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아</a:t>
            </a:r>
            <a:r>
              <a:rPr lang="en-US" altLang="ko-KR" sz="60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-</a:t>
            </a:r>
            <a:r>
              <a:rPr lang="ko-KR" altLang="en-US" sz="6000" dirty="0">
                <a:solidFill>
                  <a:schemeClr val="accent4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우크</a:t>
            </a:r>
            <a:r>
              <a:rPr lang="ko-KR" altLang="en-US" sz="6000" dirty="0">
                <a:solidFill>
                  <a:schemeClr val="accent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라이나</a:t>
            </a:r>
            <a:r>
              <a:rPr lang="ko-KR" altLang="en-US" sz="60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전쟁의</a:t>
            </a:r>
            <a:endParaRPr lang="en-US" altLang="ko-KR" sz="6000" dirty="0">
              <a:solidFill>
                <a:schemeClr val="bg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r>
              <a:rPr lang="ko-KR" altLang="en-US" sz="60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경제적 영향의 수학적 분석</a:t>
            </a:r>
            <a:endParaRPr lang="en-US" altLang="ko-KR" sz="6000" dirty="0">
              <a:solidFill>
                <a:schemeClr val="bg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616839-9FFB-9C1D-C2D0-513D6F5956A4}"/>
              </a:ext>
            </a:extLst>
          </p:cNvPr>
          <p:cNvSpPr txBox="1"/>
          <p:nvPr/>
        </p:nvSpPr>
        <p:spPr>
          <a:xfrm>
            <a:off x="8853394" y="5696287"/>
            <a:ext cx="88293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By</a:t>
            </a:r>
            <a:r>
              <a:rPr lang="ko-KR" altLang="en-US" sz="44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이서준</a:t>
            </a:r>
            <a:endParaRPr lang="en-US" altLang="ko-KR" sz="4400" dirty="0">
              <a:solidFill>
                <a:schemeClr val="bg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381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3"/>
    </mc:Choice>
    <mc:Fallback xmlns="">
      <p:transition spd="slow" advTm="111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0D6B8"/>
            </a:gs>
            <a:gs pos="100000">
              <a:srgbClr val="1643D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A5462D8-C51F-3242-5DC4-01A198A77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719" y="911851"/>
            <a:ext cx="8706562" cy="50342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84BA51-246E-BF8D-F8DF-4E283416E1A8}"/>
              </a:ext>
            </a:extLst>
          </p:cNvPr>
          <p:cNvSpPr txBox="1"/>
          <p:nvPr/>
        </p:nvSpPr>
        <p:spPr>
          <a:xfrm>
            <a:off x="5320144" y="421587"/>
            <a:ext cx="53260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ARIMA</a:t>
            </a:r>
            <a:r>
              <a:rPr lang="ko-KR" altLang="en-US" sz="22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모델을 이용한</a:t>
            </a:r>
            <a:r>
              <a:rPr lang="en-US" altLang="ko-KR" sz="22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 </a:t>
            </a:r>
            <a:r>
              <a:rPr lang="ko-KR" altLang="en-US" sz="22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환율 </a:t>
            </a:r>
            <a:r>
              <a:rPr lang="en-US" altLang="ko-KR" sz="22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Predict vs Real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8AB85A-16A6-235B-77DD-0DAA087F2D24}"/>
              </a:ext>
            </a:extLst>
          </p:cNvPr>
          <p:cNvSpPr txBox="1"/>
          <p:nvPr/>
        </p:nvSpPr>
        <p:spPr>
          <a:xfrm>
            <a:off x="292925" y="362210"/>
            <a:ext cx="5803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2. ARIMA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E010C0-0869-307D-A6C4-C56401E322EE}"/>
              </a:ext>
            </a:extLst>
          </p:cNvPr>
          <p:cNvSpPr txBox="1"/>
          <p:nvPr/>
        </p:nvSpPr>
        <p:spPr>
          <a:xfrm>
            <a:off x="1725785" y="5946149"/>
            <a:ext cx="5803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USD to RUB</a:t>
            </a:r>
          </a:p>
        </p:txBody>
      </p:sp>
    </p:spTree>
    <p:extLst>
      <p:ext uri="{BB962C8B-B14F-4D97-AF65-F5344CB8AC3E}">
        <p14:creationId xmlns:p14="http://schemas.microsoft.com/office/powerpoint/2010/main" val="1563890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0D6B8"/>
            </a:gs>
            <a:gs pos="100000">
              <a:srgbClr val="1643D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E8AB85A-16A6-235B-77DD-0DAA087F2D24}"/>
              </a:ext>
            </a:extLst>
          </p:cNvPr>
          <p:cNvSpPr txBox="1"/>
          <p:nvPr/>
        </p:nvSpPr>
        <p:spPr>
          <a:xfrm>
            <a:off x="292925" y="362210"/>
            <a:ext cx="5803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2. ARIMA</a:t>
            </a:r>
            <a:r>
              <a:rPr lang="ko-KR" altLang="en-US" sz="22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란</a:t>
            </a:r>
            <a:r>
              <a:rPr lang="en-US" altLang="ko-KR" sz="22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..?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9C5536-032A-200A-BE18-5A811D52ED5C}"/>
              </a:ext>
            </a:extLst>
          </p:cNvPr>
          <p:cNvSpPr txBox="1"/>
          <p:nvPr/>
        </p:nvSpPr>
        <p:spPr>
          <a:xfrm>
            <a:off x="304801" y="853057"/>
            <a:ext cx="90232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AR + I + MA : Auto regression, difference, Moving Average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303F04-5215-5B27-17F1-ECF7D7BE3172}"/>
              </a:ext>
            </a:extLst>
          </p:cNvPr>
          <p:cNvSpPr txBox="1"/>
          <p:nvPr/>
        </p:nvSpPr>
        <p:spPr>
          <a:xfrm>
            <a:off x="304801" y="1659507"/>
            <a:ext cx="902326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자기 회귀 </a:t>
            </a:r>
            <a:r>
              <a:rPr lang="en-US" altLang="ko-KR" sz="22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:</a:t>
            </a:r>
          </a:p>
          <a:p>
            <a:endParaRPr lang="en-US" altLang="ko-KR" sz="2200" dirty="0">
              <a:solidFill>
                <a:schemeClr val="bg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r>
              <a:rPr lang="en-US" altLang="ko-KR" sz="22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-&gt; </a:t>
            </a:r>
            <a:r>
              <a:rPr lang="ko-KR" altLang="en-US" sz="22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측정 시각 기준 </a:t>
            </a:r>
            <a:r>
              <a:rPr lang="en-US" altLang="ko-KR" sz="22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p</a:t>
            </a:r>
            <a:r>
              <a:rPr lang="ko-KR" altLang="en-US" sz="22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만큼 전 값까지</a:t>
            </a:r>
            <a:r>
              <a:rPr lang="en-US" altLang="ko-KR" sz="22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lang="ko-KR" altLang="en-US" sz="22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영향을 주도록 </a:t>
            </a:r>
            <a:endParaRPr lang="en-US" altLang="ko-KR" sz="2200" dirty="0">
              <a:solidFill>
                <a:schemeClr val="bg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endParaRPr lang="en-US" altLang="ko-KR" sz="2200" dirty="0">
              <a:solidFill>
                <a:schemeClr val="bg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r>
              <a:rPr lang="ko-KR" altLang="en-US" sz="22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차분 </a:t>
            </a:r>
            <a:r>
              <a:rPr lang="en-US" altLang="ko-KR" sz="22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: </a:t>
            </a:r>
          </a:p>
          <a:p>
            <a:r>
              <a:rPr lang="en-US" altLang="ko-KR" sz="22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-&gt; ”</a:t>
            </a:r>
            <a:r>
              <a:rPr lang="ko-KR" altLang="en-US" sz="22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이산적인 미분</a:t>
            </a:r>
            <a:r>
              <a:rPr lang="en-US" altLang="ko-KR" sz="22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”</a:t>
            </a:r>
          </a:p>
          <a:p>
            <a:endParaRPr lang="en-US" altLang="ko-KR" sz="2200" dirty="0">
              <a:solidFill>
                <a:schemeClr val="bg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endParaRPr lang="en-US" altLang="ko-KR" sz="2200" dirty="0">
              <a:solidFill>
                <a:schemeClr val="bg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r>
              <a:rPr lang="ko-KR" altLang="en-US" sz="22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이동 평균 </a:t>
            </a:r>
            <a:r>
              <a:rPr lang="en-US" altLang="ko-KR" sz="22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: </a:t>
            </a:r>
            <a:r>
              <a:rPr lang="ko-KR" altLang="en-US" sz="22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측정시간 주변 </a:t>
            </a:r>
            <a:r>
              <a:rPr lang="en-US" altLang="ko-KR" sz="22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q</a:t>
            </a:r>
            <a:r>
              <a:rPr lang="ko-KR" altLang="en-US" sz="22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만큼</a:t>
            </a:r>
            <a:r>
              <a:rPr lang="en-US" altLang="ko-KR" sz="22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lang="ko-KR" altLang="en-US" sz="22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영향을 주도록</a:t>
            </a:r>
            <a:endParaRPr lang="en-US" altLang="ko-KR" sz="2200" dirty="0">
              <a:solidFill>
                <a:schemeClr val="bg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r>
              <a:rPr lang="en-US" altLang="ko-KR" sz="22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-&gt;</a:t>
            </a:r>
          </a:p>
          <a:p>
            <a:endParaRPr lang="en-US" altLang="ko-KR" sz="2200" dirty="0">
              <a:solidFill>
                <a:schemeClr val="bg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r>
              <a:rPr lang="en-US" altLang="ko-KR" sz="22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ARIMA(p, d, q) : </a:t>
            </a:r>
          </a:p>
          <a:p>
            <a:r>
              <a:rPr lang="en-US" altLang="ko-KR" sz="22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P : </a:t>
            </a:r>
            <a:r>
              <a:rPr lang="ko-KR" altLang="en-US" sz="22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자기회귀 </a:t>
            </a:r>
            <a:r>
              <a:rPr lang="ko-KR" altLang="en-US" sz="2200" dirty="0" err="1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모수</a:t>
            </a:r>
            <a:endParaRPr lang="en-US" altLang="ko-KR" sz="2200" dirty="0">
              <a:solidFill>
                <a:schemeClr val="bg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r>
              <a:rPr lang="en-US" altLang="ko-KR" sz="22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D : </a:t>
            </a:r>
            <a:r>
              <a:rPr lang="ko-KR" altLang="en-US" sz="22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차분 차수</a:t>
            </a:r>
            <a:endParaRPr lang="en-US" altLang="ko-KR" sz="2200" dirty="0">
              <a:solidFill>
                <a:schemeClr val="bg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r>
              <a:rPr lang="en-US" altLang="ko-KR" sz="22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Q</a:t>
            </a:r>
            <a:r>
              <a:rPr lang="ko-KR" altLang="en-US" sz="22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lang="en-US" altLang="ko-KR" sz="22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: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CCA0CA-1E3A-B198-9BDF-D64B676A2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682" y="1659507"/>
            <a:ext cx="6525536" cy="51442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E3A9F58-A599-6539-475E-B72082153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003" y="3267031"/>
            <a:ext cx="2638793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352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0D6B8"/>
            </a:gs>
            <a:gs pos="100000">
              <a:srgbClr val="1643D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44D094A2-739A-12F3-E565-683BC23A6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045366"/>
              </p:ext>
            </p:extLst>
          </p:nvPr>
        </p:nvGraphicFramePr>
        <p:xfrm>
          <a:off x="606631" y="426368"/>
          <a:ext cx="10978737" cy="6005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579">
                  <a:extLst>
                    <a:ext uri="{9D8B030D-6E8A-4147-A177-3AD203B41FA5}">
                      <a16:colId xmlns:a16="http://schemas.microsoft.com/office/drawing/2014/main" val="382885058"/>
                    </a:ext>
                  </a:extLst>
                </a:gridCol>
                <a:gridCol w="3659579">
                  <a:extLst>
                    <a:ext uri="{9D8B030D-6E8A-4147-A177-3AD203B41FA5}">
                      <a16:colId xmlns:a16="http://schemas.microsoft.com/office/drawing/2014/main" val="2928766697"/>
                    </a:ext>
                  </a:extLst>
                </a:gridCol>
                <a:gridCol w="3659579">
                  <a:extLst>
                    <a:ext uri="{9D8B030D-6E8A-4147-A177-3AD203B41FA5}">
                      <a16:colId xmlns:a16="http://schemas.microsoft.com/office/drawing/2014/main" val="820133566"/>
                    </a:ext>
                  </a:extLst>
                </a:gridCol>
              </a:tblGrid>
              <a:tr h="5459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실제값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예측값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744768"/>
                  </a:ext>
                </a:extLst>
              </a:tr>
              <a:tr h="5459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2022-02-28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83.865799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77.920009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504875"/>
                  </a:ext>
                </a:extLst>
              </a:tr>
              <a:tr h="5459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2022-03-07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139.253998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77.794870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792023"/>
                  </a:ext>
                </a:extLst>
              </a:tr>
              <a:tr h="5459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2022-03-14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132.964996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77.671203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208370"/>
                  </a:ext>
                </a:extLst>
              </a:tr>
              <a:tr h="5459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2022-03-21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101.065002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77.548992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943421"/>
                  </a:ext>
                </a:extLst>
              </a:tr>
              <a:tr h="5459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2022-03-28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100.839996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77.428218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818091"/>
                  </a:ext>
                </a:extLst>
              </a:tr>
              <a:tr h="5459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2022-04-04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86.464996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77.308865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61788"/>
                  </a:ext>
                </a:extLst>
              </a:tr>
              <a:tr h="5459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2022-04-11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85.089996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77.190917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766651"/>
                  </a:ext>
                </a:extLst>
              </a:tr>
              <a:tr h="5459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2022-04-18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83.214996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77.074357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608638"/>
                  </a:ext>
                </a:extLst>
              </a:tr>
              <a:tr h="5459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2022-04-25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77.339996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76.959168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876373"/>
                  </a:ext>
                </a:extLst>
              </a:tr>
              <a:tr h="5459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2022-05-02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73.315002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OTF_ac Bold" panose="020B0600000101010101" pitchFamily="34" charset="-127"/>
                          <a:ea typeface="나눔스퀘어OTF_ac Bold" panose="020B0600000101010101" pitchFamily="34" charset="-127"/>
                        </a:rPr>
                        <a:t>76.845334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620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2223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0D6B8"/>
            </a:gs>
            <a:gs pos="100000">
              <a:srgbClr val="1643D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F7F44D2-B4CA-486E-77C8-27141AFCB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67" y="517304"/>
            <a:ext cx="7499350" cy="24603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973709-FACE-2324-4455-9EB3FEE7A664}"/>
              </a:ext>
            </a:extLst>
          </p:cNvPr>
          <p:cNvSpPr txBox="1"/>
          <p:nvPr/>
        </p:nvSpPr>
        <p:spPr>
          <a:xfrm>
            <a:off x="440267" y="3035340"/>
            <a:ext cx="9023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0" dirty="0">
                <a:solidFill>
                  <a:srgbClr val="232A31"/>
                </a:solidFill>
                <a:effectLst/>
                <a:latin typeface="Yahoo Sans Finance"/>
              </a:rPr>
              <a:t>Public Joint Stock Company Rosneft Oil Company</a:t>
            </a:r>
            <a:endParaRPr lang="en-US" altLang="ko-KR" sz="2200" dirty="0">
              <a:solidFill>
                <a:schemeClr val="bg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C727D9E-5772-979A-CD22-081F4654F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67" y="3725333"/>
            <a:ext cx="7499350" cy="24143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224047-E7A9-8803-A813-09CE930421EC}"/>
              </a:ext>
            </a:extLst>
          </p:cNvPr>
          <p:cNvSpPr txBox="1"/>
          <p:nvPr/>
        </p:nvSpPr>
        <p:spPr>
          <a:xfrm>
            <a:off x="440267" y="6184940"/>
            <a:ext cx="9023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i="0" dirty="0">
                <a:solidFill>
                  <a:srgbClr val="232A31"/>
                </a:solidFill>
                <a:effectLst/>
                <a:latin typeface="Yahoo Sans Finance"/>
              </a:rPr>
              <a:t>Sberbank of Russia</a:t>
            </a:r>
            <a:endParaRPr lang="en-US" altLang="ko-KR" sz="2200" dirty="0">
              <a:solidFill>
                <a:schemeClr val="bg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285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0D6B8"/>
            </a:gs>
            <a:gs pos="100000">
              <a:srgbClr val="1643D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5224047-E7A9-8803-A813-09CE930421EC}"/>
              </a:ext>
            </a:extLst>
          </p:cNvPr>
          <p:cNvSpPr txBox="1"/>
          <p:nvPr/>
        </p:nvSpPr>
        <p:spPr>
          <a:xfrm>
            <a:off x="347133" y="4913226"/>
            <a:ext cx="9023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232A31"/>
                </a:solidFill>
                <a:latin typeface="Yahoo Sans Finance"/>
                <a:ea typeface="나눔스퀘어OTF_ac Bold" panose="020B0600000101010101" pitchFamily="34" charset="-127"/>
              </a:rPr>
              <a:t>Gazprom</a:t>
            </a:r>
            <a:endParaRPr lang="en-US" altLang="ko-KR" sz="2200" dirty="0">
              <a:solidFill>
                <a:schemeClr val="bg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1AD945-EBBC-D7DD-A229-736D55434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67" y="1944773"/>
            <a:ext cx="9340850" cy="296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47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0D6B8"/>
            </a:gs>
            <a:gs pos="100000">
              <a:srgbClr val="1643D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0DE26A-BD26-0C2D-9EAB-0D309DE8D0D3}"/>
              </a:ext>
            </a:extLst>
          </p:cNvPr>
          <p:cNvSpPr txBox="1"/>
          <p:nvPr/>
        </p:nvSpPr>
        <p:spPr>
          <a:xfrm>
            <a:off x="578644" y="757238"/>
            <a:ext cx="3093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결론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35B3C4-7179-AA23-87BF-A5CE997D6476}"/>
              </a:ext>
            </a:extLst>
          </p:cNvPr>
          <p:cNvSpPr txBox="1"/>
          <p:nvPr/>
        </p:nvSpPr>
        <p:spPr>
          <a:xfrm>
            <a:off x="578644" y="1126570"/>
            <a:ext cx="3093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ㅁㄴㅇㄻㄴㅇㄹ</a:t>
            </a:r>
            <a:endParaRPr lang="ko-KR" altLang="en-US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0600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0D6B8"/>
            </a:gs>
            <a:gs pos="100000">
              <a:srgbClr val="1643D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0DE26A-BD26-0C2D-9EAB-0D309DE8D0D3}"/>
              </a:ext>
            </a:extLst>
          </p:cNvPr>
          <p:cNvSpPr txBox="1"/>
          <p:nvPr/>
        </p:nvSpPr>
        <p:spPr>
          <a:xfrm>
            <a:off x="578644" y="757238"/>
            <a:ext cx="3093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결론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35B3C4-7179-AA23-87BF-A5CE997D6476}"/>
              </a:ext>
            </a:extLst>
          </p:cNvPr>
          <p:cNvSpPr txBox="1"/>
          <p:nvPr/>
        </p:nvSpPr>
        <p:spPr>
          <a:xfrm>
            <a:off x="578644" y="1126570"/>
            <a:ext cx="3093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ㅁㄴㅇ</a:t>
            </a:r>
            <a:endParaRPr lang="ko-KR" altLang="en-US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1224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0D6B8"/>
            </a:gs>
            <a:gs pos="100000">
              <a:srgbClr val="1643D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53E0AE9-FCCB-1354-C223-78339C6DB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988" y="1126570"/>
            <a:ext cx="8650023" cy="50640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0DE26A-BD26-0C2D-9EAB-0D309DE8D0D3}"/>
              </a:ext>
            </a:extLst>
          </p:cNvPr>
          <p:cNvSpPr txBox="1"/>
          <p:nvPr/>
        </p:nvSpPr>
        <p:spPr>
          <a:xfrm>
            <a:off x="1770988" y="757238"/>
            <a:ext cx="3093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Seasonal Decompose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944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0D6B8"/>
            </a:gs>
            <a:gs pos="100000">
              <a:srgbClr val="1643D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CF77F4-827E-4429-51E2-F04613D6ADB1}"/>
              </a:ext>
            </a:extLst>
          </p:cNvPr>
          <p:cNvSpPr txBox="1"/>
          <p:nvPr/>
        </p:nvSpPr>
        <p:spPr>
          <a:xfrm>
            <a:off x="552200" y="380007"/>
            <a:ext cx="4061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연구 동기 및 목적</a:t>
            </a:r>
            <a:endParaRPr lang="en-US" altLang="ko-KR" sz="4400" dirty="0">
              <a:solidFill>
                <a:schemeClr val="bg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E84D47-499E-71AD-947D-F58E3BF95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72" y="1392241"/>
            <a:ext cx="3661737" cy="22129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0D68B34-562B-45CD-2E20-75EE17FAC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537" y="1884012"/>
            <a:ext cx="6555581" cy="13262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4DCC1D7-C0C4-56B3-CC99-B98BB0E6E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5950" y="3944780"/>
            <a:ext cx="6617359" cy="13808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D6C12E8-B52E-A58B-CFFC-9F8B073697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072" y="3969465"/>
            <a:ext cx="3661737" cy="250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750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0D6B8"/>
            </a:gs>
            <a:gs pos="100000">
              <a:srgbClr val="1643D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CF77F4-827E-4429-51E2-F04613D6ADB1}"/>
              </a:ext>
            </a:extLst>
          </p:cNvPr>
          <p:cNvSpPr txBox="1"/>
          <p:nvPr/>
        </p:nvSpPr>
        <p:spPr>
          <a:xfrm>
            <a:off x="552200" y="380007"/>
            <a:ext cx="6331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비교를 위한 지표들</a:t>
            </a:r>
            <a:r>
              <a:rPr lang="en-US" altLang="ko-KR" sz="44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44159D-27F9-CEBC-2814-CC643C577682}"/>
              </a:ext>
            </a:extLst>
          </p:cNvPr>
          <p:cNvSpPr txBox="1"/>
          <p:nvPr/>
        </p:nvSpPr>
        <p:spPr>
          <a:xfrm>
            <a:off x="552199" y="2113557"/>
            <a:ext cx="1052220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연속적이면서 국가의 많은 부분들을 모두 반영할 수 있는 지표</a:t>
            </a:r>
            <a:r>
              <a:rPr lang="en-US" altLang="ko-KR" sz="22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&amp; </a:t>
            </a:r>
            <a:r>
              <a:rPr lang="ko-KR" altLang="en-US" sz="22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국제적인 경제적 경향성을 보여줄 수 있는 지표</a:t>
            </a:r>
            <a:endParaRPr lang="en-US" altLang="ko-KR" sz="2200" dirty="0">
              <a:solidFill>
                <a:schemeClr val="bg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endParaRPr lang="en-US" altLang="ko-KR" sz="2200" dirty="0">
              <a:solidFill>
                <a:schemeClr val="bg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r>
              <a:rPr lang="ko-KR" altLang="en-US" sz="22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다양한 후보들</a:t>
            </a:r>
            <a:r>
              <a:rPr lang="en-US" altLang="ko-KR" sz="22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.. Exchange, Stocks, GDP …</a:t>
            </a:r>
          </a:p>
          <a:p>
            <a:endParaRPr lang="en-US" altLang="ko-KR" sz="2200" dirty="0">
              <a:solidFill>
                <a:schemeClr val="bg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r>
              <a:rPr lang="ko-KR" altLang="en-US" sz="22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그 중에서도 환율을 중점으로 살펴보려고 해요 </a:t>
            </a:r>
            <a:r>
              <a:rPr lang="en-US" altLang="ko-KR" sz="22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3565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0D6B8"/>
            </a:gs>
            <a:gs pos="100000">
              <a:srgbClr val="1643D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84BA51-246E-BF8D-F8DF-4E283416E1A8}"/>
              </a:ext>
            </a:extLst>
          </p:cNvPr>
          <p:cNvSpPr txBox="1"/>
          <p:nvPr/>
        </p:nvSpPr>
        <p:spPr>
          <a:xfrm>
            <a:off x="395102" y="450951"/>
            <a:ext cx="5803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1. </a:t>
            </a:r>
            <a:r>
              <a:rPr lang="ko-KR" altLang="en-US" sz="22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선형회귀를 이용한 분석</a:t>
            </a:r>
            <a:endParaRPr lang="en-US" altLang="ko-KR" sz="2200" dirty="0">
              <a:solidFill>
                <a:schemeClr val="bg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9BCD89-255A-060A-0376-529326414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37" y="881838"/>
            <a:ext cx="7665244" cy="446633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BA684B4-1E09-ACD0-3AE8-49622B44A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594" y="3807618"/>
            <a:ext cx="5307406" cy="25481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FE9DD2-8C5D-1366-6F79-358825ED78D2}"/>
              </a:ext>
            </a:extLst>
          </p:cNvPr>
          <p:cNvSpPr txBox="1"/>
          <p:nvPr/>
        </p:nvSpPr>
        <p:spPr>
          <a:xfrm>
            <a:off x="8281216" y="881838"/>
            <a:ext cx="58030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기울기 </a:t>
            </a:r>
            <a:r>
              <a:rPr lang="en-US" altLang="ko-KR" sz="22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: 0.0778</a:t>
            </a:r>
          </a:p>
          <a:p>
            <a:endParaRPr lang="en-US" altLang="ko-KR" sz="2200" dirty="0">
              <a:solidFill>
                <a:schemeClr val="bg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r>
              <a:rPr lang="en-US" altLang="ko-KR" sz="22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Y</a:t>
            </a:r>
            <a:r>
              <a:rPr lang="ko-KR" altLang="en-US" sz="22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절편 </a:t>
            </a:r>
            <a:r>
              <a:rPr lang="en-US" altLang="ko-KR" sz="22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: 57.5840</a:t>
            </a:r>
          </a:p>
          <a:p>
            <a:endParaRPr lang="en-US" altLang="ko-KR" sz="2200" dirty="0">
              <a:solidFill>
                <a:schemeClr val="bg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3830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0D6B8"/>
            </a:gs>
            <a:gs pos="100000">
              <a:srgbClr val="1643D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84BA51-246E-BF8D-F8DF-4E283416E1A8}"/>
              </a:ext>
            </a:extLst>
          </p:cNvPr>
          <p:cNvSpPr txBox="1"/>
          <p:nvPr/>
        </p:nvSpPr>
        <p:spPr>
          <a:xfrm>
            <a:off x="395102" y="450951"/>
            <a:ext cx="5803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1. </a:t>
            </a:r>
            <a:r>
              <a:rPr lang="ko-KR" altLang="en-US" sz="22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선형회귀를 이용한 분석</a:t>
            </a:r>
            <a:endParaRPr lang="en-US" altLang="ko-KR" sz="2200" dirty="0">
              <a:solidFill>
                <a:schemeClr val="bg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74F93CC-78E3-46F4-9CCE-F92FAB584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266" y="1001179"/>
            <a:ext cx="9495338" cy="557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474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0D6B8"/>
            </a:gs>
            <a:gs pos="100000">
              <a:srgbClr val="1643D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84BA51-246E-BF8D-F8DF-4E283416E1A8}"/>
              </a:ext>
            </a:extLst>
          </p:cNvPr>
          <p:cNvSpPr txBox="1"/>
          <p:nvPr/>
        </p:nvSpPr>
        <p:spPr>
          <a:xfrm>
            <a:off x="395102" y="450951"/>
            <a:ext cx="5803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1. </a:t>
            </a:r>
            <a:r>
              <a:rPr lang="ko-KR" altLang="en-US" sz="22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선형회귀를 이용한 분석</a:t>
            </a:r>
            <a:endParaRPr lang="en-US" altLang="ko-KR" sz="2200" dirty="0">
              <a:solidFill>
                <a:schemeClr val="bg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0B1F95-7D08-7668-114A-A86B67F628A2}"/>
              </a:ext>
            </a:extLst>
          </p:cNvPr>
          <p:cNvSpPr txBox="1"/>
          <p:nvPr/>
        </p:nvSpPr>
        <p:spPr>
          <a:xfrm>
            <a:off x="478446" y="1032505"/>
            <a:ext cx="74378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처음 시간을 </a:t>
            </a:r>
            <a:r>
              <a:rPr lang="en-US" altLang="ko-KR" sz="22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0</a:t>
            </a:r>
            <a:r>
              <a:rPr lang="ko-KR" altLang="en-US" sz="22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으로 잡고</a:t>
            </a:r>
            <a:r>
              <a:rPr lang="en-US" altLang="ko-KR" sz="22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1</a:t>
            </a:r>
            <a:r>
              <a:rPr lang="ko-KR" altLang="en-US" sz="22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주 늘어 날 때 마다 </a:t>
            </a:r>
            <a:r>
              <a:rPr lang="en-US" altLang="ko-KR" sz="22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x</a:t>
            </a:r>
            <a:r>
              <a:rPr lang="ko-KR" altLang="en-US" sz="22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값 </a:t>
            </a:r>
            <a:r>
              <a:rPr lang="en-US" altLang="ko-KR" sz="22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1</a:t>
            </a:r>
            <a:r>
              <a:rPr lang="ko-KR" altLang="en-US" sz="22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씩 증가</a:t>
            </a:r>
            <a:endParaRPr lang="en-US" altLang="ko-KR" sz="2200" dirty="0">
              <a:solidFill>
                <a:schemeClr val="bg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endParaRPr lang="en-US" altLang="ko-KR" sz="2200" dirty="0">
              <a:solidFill>
                <a:schemeClr val="bg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r>
              <a:rPr lang="ko-KR" altLang="en-US" sz="2200" dirty="0" err="1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이런거</a:t>
            </a:r>
            <a:endParaRPr lang="en-US" altLang="ko-KR" sz="2200" dirty="0">
              <a:solidFill>
                <a:schemeClr val="bg1"/>
              </a:solidFill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5660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0D6B8"/>
            </a:gs>
            <a:gs pos="100000">
              <a:srgbClr val="1643D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84BA51-246E-BF8D-F8DF-4E283416E1A8}"/>
              </a:ext>
            </a:extLst>
          </p:cNvPr>
          <p:cNvSpPr txBox="1"/>
          <p:nvPr/>
        </p:nvSpPr>
        <p:spPr>
          <a:xfrm>
            <a:off x="668235" y="652832"/>
            <a:ext cx="5803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선형회귀란</a:t>
            </a:r>
            <a:r>
              <a:rPr lang="en-US" altLang="ko-KR" sz="40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..?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A7DC13-B535-2A24-6377-DA02701891F3}"/>
              </a:ext>
            </a:extLst>
          </p:cNvPr>
          <p:cNvSpPr txBox="1"/>
          <p:nvPr/>
        </p:nvSpPr>
        <p:spPr>
          <a:xfrm>
            <a:off x="668235" y="1360718"/>
            <a:ext cx="58030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MSE(</a:t>
            </a:r>
            <a:r>
              <a:rPr lang="en-US" altLang="ko-KR" sz="2200" dirty="0" err="1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a,b</a:t>
            </a:r>
            <a:r>
              <a:rPr lang="en-US" altLang="ko-KR" sz="22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)</a:t>
            </a:r>
            <a:r>
              <a:rPr lang="ko-KR" altLang="en-US" sz="22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를 최소로 할 때 </a:t>
            </a:r>
            <a:r>
              <a:rPr lang="en-US" altLang="ko-KR" sz="22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a</a:t>
            </a:r>
            <a:r>
              <a:rPr lang="ko-KR" altLang="en-US" sz="22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와 </a:t>
            </a:r>
            <a:r>
              <a:rPr lang="en-US" altLang="ko-KR" sz="22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b</a:t>
            </a:r>
            <a:r>
              <a:rPr lang="ko-KR" altLang="en-US" sz="22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를 찾는다</a:t>
            </a:r>
            <a:r>
              <a:rPr lang="en-US" altLang="ko-KR" sz="22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..</a:t>
            </a:r>
          </a:p>
          <a:p>
            <a:r>
              <a:rPr lang="en-US" altLang="ko-KR" sz="22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-&gt; </a:t>
            </a:r>
            <a:r>
              <a:rPr lang="ko-KR" altLang="en-US" sz="2200" dirty="0" err="1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최소제곱법과</a:t>
            </a:r>
            <a:r>
              <a:rPr lang="ko-KR" altLang="en-US" sz="22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lang="ko-KR" altLang="en-US" sz="2200" dirty="0" err="1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편미분으로</a:t>
            </a:r>
            <a:r>
              <a:rPr lang="ko-KR" altLang="en-US" sz="22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lang="en-US" altLang="ko-KR" sz="2200" dirty="0">
                <a:solidFill>
                  <a:schemeClr val="bg1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!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53C58E9-1EB1-5D4E-0434-7E490564A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35" y="2499491"/>
            <a:ext cx="2856116" cy="2262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0859E13-1B90-D244-A0AF-676ABCCF6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049" y="2499491"/>
            <a:ext cx="3951452" cy="40618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551EEC6-E310-E15A-A1DF-8013E8A5B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3277" y="2499490"/>
            <a:ext cx="2970285" cy="406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788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0D6B8"/>
            </a:gs>
            <a:gs pos="100000">
              <a:srgbClr val="1643D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695EFE5-54F2-DAC7-EFCB-36702B48B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9" y="738650"/>
            <a:ext cx="3640147" cy="54907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22054A2-6549-DC24-6009-99526D4E6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5779" y="864394"/>
            <a:ext cx="4340441" cy="512921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565533E-C406-AF6D-C00E-6CB2E2D02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4295" y="835190"/>
            <a:ext cx="3814286" cy="529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581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0D6B8"/>
            </a:gs>
            <a:gs pos="100000">
              <a:srgbClr val="1643D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05C0C60-2E0A-1C1D-2622-3FAB91A5F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99" y="296466"/>
            <a:ext cx="5086421" cy="62650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1495F65-53C0-97E4-270C-67C505A37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136" y="1897030"/>
            <a:ext cx="6381629" cy="306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12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</TotalTime>
  <Words>242</Words>
  <Application>Microsoft Office PowerPoint</Application>
  <PresentationFormat>와이드스크린</PresentationFormat>
  <Paragraphs>83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Yahoo Sans Finance</vt:lpstr>
      <vt:lpstr>나눔스퀘어OTF Bold</vt:lpstr>
      <vt:lpstr>나눔스퀘어OTF_ac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이수자</dc:creator>
  <cp:lastModifiedBy>이수자</cp:lastModifiedBy>
  <cp:revision>18</cp:revision>
  <dcterms:created xsi:type="dcterms:W3CDTF">2022-06-01T03:00:14Z</dcterms:created>
  <dcterms:modified xsi:type="dcterms:W3CDTF">2022-06-02T05:06:17Z</dcterms:modified>
</cp:coreProperties>
</file>