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5" r:id="rId19"/>
    <p:sldId id="270" r:id="rId20"/>
    <p:sldId id="277" r:id="rId2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5A5AC2"/>
    <a:srgbClr val="8497B0"/>
    <a:srgbClr val="333F50"/>
    <a:srgbClr val="8D8155"/>
    <a:srgbClr val="DDD8C6"/>
    <a:srgbClr val="928658"/>
    <a:srgbClr val="FFF4E7"/>
    <a:srgbClr val="FFE8CB"/>
    <a:srgbClr val="E4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4E1D-9584-4057-BD3E-6C1669D9725E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F318-4454-469F-B4C9-389A0DFE8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8F318-4454-469F-B4C9-389A0DFE85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5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8F318-4454-469F-B4C9-389A0DFE85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69344" y="451800"/>
            <a:ext cx="6503256" cy="937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b="1" spc="-1" dirty="0">
                <a:solidFill>
                  <a:srgbClr val="000000"/>
                </a:solidFill>
                <a:latin typeface="Arial"/>
                <a:ea typeface="돋움"/>
              </a:rPr>
              <a:t>Java Programming</a:t>
            </a:r>
            <a:endParaRPr kumimoji="0" lang="en-US" sz="55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149480" y="6167520"/>
            <a:ext cx="204408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/>
              </a:rPr>
              <a:t>Written by Lee </a:t>
            </a:r>
            <a:r>
              <a:rPr kumimoji="0" lang="en-US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/>
              </a:rPr>
              <a:t>Yuna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327600" y="1575288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프로그래밍 언어 이름의 어원을 알아보자! | 1b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3" y="2015865"/>
            <a:ext cx="6858000" cy="39433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413">
            <a:off x="8056716" y="2163688"/>
            <a:ext cx="1447583" cy="14475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772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r>
              <a:rPr kumimoji="0" lang="en-US" altLang="ko-KR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(Class)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601185" y="1260829"/>
            <a:ext cx="1244549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생성자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34EEDB-A0C1-D56F-46CB-DB20C2927C57}"/>
              </a:ext>
            </a:extLst>
          </p:cNvPr>
          <p:cNvGrpSpPr/>
          <p:nvPr/>
        </p:nvGrpSpPr>
        <p:grpSpPr>
          <a:xfrm>
            <a:off x="8278773" y="1793542"/>
            <a:ext cx="3209854" cy="4304836"/>
            <a:chOff x="8074586" y="1761882"/>
            <a:chExt cx="3209854" cy="4304836"/>
          </a:xfrm>
        </p:grpSpPr>
        <p:pic>
          <p:nvPicPr>
            <p:cNvPr id="2050" name="Picture 2" descr="클래스의 이해, 클래스의 구조 - 클래스 헤더, 멤버 필드 (Field), 멤버 메서드 (Method), 멤버(Member)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86" b="689"/>
            <a:stretch/>
          </p:blipFill>
          <p:spPr bwMode="auto">
            <a:xfrm>
              <a:off x="8074586" y="1761882"/>
              <a:ext cx="3209854" cy="4055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EEADF7-2CD5-9AB9-FF87-47EE717CC2E2}"/>
                </a:ext>
              </a:extLst>
            </p:cNvPr>
            <p:cNvSpPr txBox="1"/>
            <p:nvPr/>
          </p:nvSpPr>
          <p:spPr>
            <a:xfrm>
              <a:off x="8729602" y="5697386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(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클래스의 구성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2" name="CustomShape 7">
            <a:extLst>
              <a:ext uri="{FF2B5EF4-FFF2-40B4-BE49-F238E27FC236}">
                <a16:creationId xmlns:a16="http://schemas.microsoft.com/office/drawing/2014/main" id="{A340DEBA-C140-6308-D890-85276476363A}"/>
              </a:ext>
            </a:extLst>
          </p:cNvPr>
          <p:cNvSpPr/>
          <p:nvPr/>
        </p:nvSpPr>
        <p:spPr>
          <a:xfrm>
            <a:off x="907560" y="1881984"/>
            <a:ext cx="70934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kumimoji="0" lang="ko-KR" altLang="en-US" sz="2200" b="1" i="0" u="none" strike="noStrike" kern="1200" cap="none" spc="-1" normalizeH="0" baseline="0" noProof="0" dirty="0" err="1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생성자</a:t>
            </a: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900" b="1" spc="-1" dirty="0" err="1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메소드</a:t>
            </a:r>
            <a:r>
              <a:rPr lang="ko-KR" altLang="en-US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중 일부로 취급</a:t>
            </a:r>
            <a:r>
              <a:rPr lang="en-US" altLang="ko-KR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객체 생성과 동시에 </a:t>
            </a: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인스턴스 변수를 원하는 값으로 초기화</a:t>
            </a: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5A5AC2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9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클래스의 이름과 </a:t>
            </a:r>
            <a:r>
              <a:rPr lang="ko-KR" altLang="en-US" sz="1900" b="1" spc="-1" dirty="0" err="1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동일해야함</a:t>
            </a:r>
            <a:endParaRPr lang="en-US" altLang="ko-KR" sz="1900" b="1" spc="-1" dirty="0">
              <a:solidFill>
                <a:srgbClr val="5A5AC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9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기존에 존재하는 기본 생성자가 있음</a:t>
            </a:r>
            <a:endParaRPr lang="en-US" altLang="ko-KR" sz="1900" b="1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900" b="1" spc="-1" dirty="0" err="1">
                <a:latin typeface="돋움" panose="020B0600000101010101" pitchFamily="50" charset="-127"/>
                <a:ea typeface="돋움" panose="020B0600000101010101" pitchFamily="50" charset="-127"/>
              </a:rPr>
              <a:t>생성자</a:t>
            </a:r>
            <a:r>
              <a:rPr lang="ko-KR" altLang="en-US" sz="19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 재정의하여 인스턴스 생성할 때 명령문 실행</a:t>
            </a:r>
            <a:endParaRPr lang="en-US" altLang="ko-KR" sz="1900" b="1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762E9-BD5F-D33A-02D6-BD5CD98C32AF}"/>
              </a:ext>
            </a:extLst>
          </p:cNvPr>
          <p:cNvSpPr/>
          <p:nvPr/>
        </p:nvSpPr>
        <p:spPr>
          <a:xfrm>
            <a:off x="8278773" y="4046217"/>
            <a:ext cx="3209854" cy="960075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2518"/>
          <a:stretch/>
        </p:blipFill>
        <p:spPr>
          <a:xfrm>
            <a:off x="4396592" y="4526254"/>
            <a:ext cx="3445708" cy="155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1" r="25190"/>
          <a:stretch/>
        </p:blipFill>
        <p:spPr>
          <a:xfrm>
            <a:off x="958361" y="4788228"/>
            <a:ext cx="2514787" cy="102884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741439" y="5100427"/>
            <a:ext cx="386862" cy="404446"/>
          </a:xfrm>
          <a:prstGeom prst="rightArrow">
            <a:avLst/>
          </a:prstGeom>
          <a:solidFill>
            <a:srgbClr val="ADB9CA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17429" y="5902074"/>
            <a:ext cx="13966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돋움" panose="020B0600000101010101" pitchFamily="50" charset="-127"/>
                <a:ea typeface="돋움" panose="020B0600000101010101" pitchFamily="50" charset="-127"/>
              </a:rPr>
              <a:t>기본 </a:t>
            </a:r>
            <a:r>
              <a:rPr lang="ko-KR" altLang="en-US" sz="17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생성자</a:t>
            </a:r>
            <a:endParaRPr lang="ko-KR" altLang="en-US" sz="17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2649" y="5941823"/>
            <a:ext cx="1533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err="1">
                <a:latin typeface="돋움" panose="020B0600000101010101" pitchFamily="50" charset="-127"/>
                <a:ea typeface="돋움" panose="020B0600000101010101" pitchFamily="50" charset="-127"/>
              </a:rPr>
              <a:t>생성자</a:t>
            </a:r>
            <a:r>
              <a:rPr lang="ko-KR" altLang="en-US" sz="1700" b="1" dirty="0">
                <a:latin typeface="돋움" panose="020B0600000101010101" pitchFamily="50" charset="-127"/>
                <a:ea typeface="돋움" panose="020B0600000101010101" pitchFamily="50" charset="-127"/>
              </a:rPr>
              <a:t> 재정의</a:t>
            </a:r>
          </a:p>
        </p:txBody>
      </p:sp>
    </p:spTree>
    <p:extLst>
      <p:ext uri="{BB962C8B-B14F-4D97-AF65-F5344CB8AC3E}">
        <p14:creationId xmlns:p14="http://schemas.microsoft.com/office/powerpoint/2010/main" val="310097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</a:t>
            </a:r>
            <a:r>
              <a:rPr lang="ko-KR" altLang="en-US" sz="4000" b="1" spc="-1" dirty="0" err="1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제어자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(Access Control)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465479" y="1260829"/>
            <a:ext cx="1598812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접근제어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907560" y="1900482"/>
            <a:ext cx="10216440" cy="4222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2200" b="1" spc="-1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 내 멤버들에 대한 접근을 제어하는 문법</a:t>
            </a:r>
            <a:endParaRPr lang="en-US" altLang="ko-KR" sz="2200" b="1" spc="-1" noProof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5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9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외부로 공개됨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객체 사용하는 어디서나 직접 접근 가능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함수 통해 해당 객체 </a:t>
            </a:r>
            <a:r>
              <a:rPr lang="en-US" altLang="ko-KR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private </a:t>
            </a:r>
            <a:r>
              <a:rPr lang="ko-KR" altLang="en-US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멤버로 접근 가능</a:t>
            </a:r>
            <a:endParaRPr lang="en-US" altLang="ko-KR" sz="1900" b="1" u="sng" spc="-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Private </a:t>
            </a:r>
            <a:r>
              <a:rPr lang="ko-KR" altLang="en-US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멤버와 프로그램 사이의 인터페이스 역할 수행</a:t>
            </a:r>
            <a:endParaRPr lang="en-US" altLang="ko-KR" sz="1900" b="1" spc="-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Private</a:t>
            </a: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외부로 공개 안 됨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외부에서 직접 접근 불가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객체의 </a:t>
            </a:r>
            <a:r>
              <a:rPr lang="en-US" altLang="ko-KR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900" b="1" u="sng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함수 통해서 접근 가능</a:t>
            </a:r>
            <a:endParaRPr lang="en-US" altLang="ko-KR" sz="1900" b="1" u="sng" spc="-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 접근 제어로 설정 </a:t>
            </a:r>
            <a:r>
              <a:rPr lang="en-US" altLang="ko-KR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제어 지시자 생략 가능</a:t>
            </a:r>
            <a:r>
              <a:rPr lang="en-US" altLang="ko-KR" sz="1900" b="1" spc="-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Protected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자식 클래스에 대해서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멤버로 취급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외부에선 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private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멤버로 취급 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56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접근 </a:t>
            </a:r>
            <a:r>
              <a:rPr kumimoji="0" lang="ko-KR" alt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제어자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en-US" altLang="ko-KR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(Access Control)</a:t>
            </a:r>
            <a:r>
              <a:rPr kumimoji="0" lang="ko-KR" altLang="en-US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en-US" altLang="ko-KR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예시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2425" y="1861920"/>
            <a:ext cx="8734960" cy="4372601"/>
            <a:chOff x="1112425" y="1861920"/>
            <a:chExt cx="8734960" cy="43726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425" y="1861920"/>
              <a:ext cx="8734960" cy="437260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804747" y="4879730"/>
              <a:ext cx="905606" cy="25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17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 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–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선언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05D40112-B47C-CBCB-9A34-15DB5B99E632}"/>
              </a:ext>
            </a:extLst>
          </p:cNvPr>
          <p:cNvSpPr/>
          <p:nvPr/>
        </p:nvSpPr>
        <p:spPr>
          <a:xfrm>
            <a:off x="907560" y="1900482"/>
            <a:ext cx="10216440" cy="1337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class </a:t>
            </a:r>
            <a:r>
              <a:rPr lang="ko-KR" altLang="en-US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키워드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사용하여 선언 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+ 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</a:t>
            </a:r>
            <a:r>
              <a:rPr lang="ko-KR" altLang="en-US" sz="2200" b="1" spc="-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제어자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altLang="ko-KR" sz="10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 방법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BD1933-C754-45AA-5F68-9CF7A1A2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3177358"/>
            <a:ext cx="10329009" cy="31790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FB65-6058-5013-8D02-3C6AFEABAFFB}"/>
              </a:ext>
            </a:extLst>
          </p:cNvPr>
          <p:cNvSpPr/>
          <p:nvPr/>
        </p:nvSpPr>
        <p:spPr>
          <a:xfrm>
            <a:off x="3971199" y="3349751"/>
            <a:ext cx="3282817" cy="51873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 </a:t>
            </a:r>
            <a:r>
              <a:rPr lang="ko-KR" altLang="en-US" sz="20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선언부</a:t>
            </a:r>
            <a:endParaRPr lang="ko-KR" altLang="en-US" sz="20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EE9E8-D215-D6EF-68CA-1F5B4330B14F}"/>
              </a:ext>
            </a:extLst>
          </p:cNvPr>
          <p:cNvSpPr/>
          <p:nvPr/>
        </p:nvSpPr>
        <p:spPr>
          <a:xfrm>
            <a:off x="6618543" y="4507518"/>
            <a:ext cx="3460372" cy="518733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</a:t>
            </a:r>
            <a:r>
              <a:rPr lang="ko-KR" altLang="en-US" sz="20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선언부</a:t>
            </a:r>
            <a:endParaRPr lang="ko-KR" altLang="en-US" sz="20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92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 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예시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7035"/>
          <a:stretch/>
        </p:blipFill>
        <p:spPr>
          <a:xfrm>
            <a:off x="1206498" y="1957652"/>
            <a:ext cx="10030071" cy="44022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FB65-6058-5013-8D02-3C6AFEABAFFB}"/>
              </a:ext>
            </a:extLst>
          </p:cNvPr>
          <p:cNvSpPr/>
          <p:nvPr/>
        </p:nvSpPr>
        <p:spPr>
          <a:xfrm>
            <a:off x="7435695" y="2980970"/>
            <a:ext cx="2139750" cy="51873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EE9E8-D215-D6EF-68CA-1F5B4330B14F}"/>
              </a:ext>
            </a:extLst>
          </p:cNvPr>
          <p:cNvSpPr/>
          <p:nvPr/>
        </p:nvSpPr>
        <p:spPr>
          <a:xfrm>
            <a:off x="7150522" y="4888524"/>
            <a:ext cx="2710095" cy="641838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대표 클래스 선언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파일명과 동일</a:t>
            </a:r>
            <a:r>
              <a:rPr lang="en-US" altLang="ko-KR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704559" y="2040602"/>
            <a:ext cx="351692" cy="2126951"/>
          </a:xfrm>
          <a:prstGeom prst="leftBrace">
            <a:avLst/>
          </a:prstGeom>
          <a:ln>
            <a:solidFill>
              <a:srgbClr val="8497B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704559" y="4502307"/>
            <a:ext cx="351692" cy="1740231"/>
          </a:xfrm>
          <a:prstGeom prst="leftBrace">
            <a:avLst/>
          </a:prstGeom>
          <a:ln>
            <a:solidFill>
              <a:srgbClr val="8497B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3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 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r>
              <a:rPr kumimoji="0" lang="en-US" altLang="ko-KR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예시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85" y="1938172"/>
            <a:ext cx="8649678" cy="4356177"/>
          </a:xfrm>
          <a:prstGeom prst="rect">
            <a:avLst/>
          </a:prstGeom>
        </p:spPr>
      </p:pic>
      <p:sp>
        <p:nvSpPr>
          <p:cNvPr id="18" name="왼쪽 중괄호 17"/>
          <p:cNvSpPr/>
          <p:nvPr/>
        </p:nvSpPr>
        <p:spPr>
          <a:xfrm>
            <a:off x="961415" y="2023920"/>
            <a:ext cx="351692" cy="3998811"/>
          </a:xfrm>
          <a:prstGeom prst="leftBrace">
            <a:avLst/>
          </a:prstGeom>
          <a:ln>
            <a:solidFill>
              <a:srgbClr val="8497B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2FB65-6058-5013-8D02-3C6AFEABAFFB}"/>
              </a:ext>
            </a:extLst>
          </p:cNvPr>
          <p:cNvSpPr/>
          <p:nvPr/>
        </p:nvSpPr>
        <p:spPr>
          <a:xfrm>
            <a:off x="7916672" y="3680243"/>
            <a:ext cx="2737005" cy="68616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선언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하나의 클래스에 모두 통합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61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 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–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4000" b="1" spc="-1" noProof="0" dirty="0" smtClean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</a:t>
            </a:r>
            <a:r>
              <a:rPr lang="ko-KR" altLang="en-US" sz="4000" b="1" spc="-1" dirty="0" smtClean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05D40112-B47C-CBCB-9A34-15DB5B99E632}"/>
              </a:ext>
            </a:extLst>
          </p:cNvPr>
          <p:cNvSpPr/>
          <p:nvPr/>
        </p:nvSpPr>
        <p:spPr>
          <a:xfrm>
            <a:off x="907560" y="1900482"/>
            <a:ext cx="10216440" cy="1845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22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선언된 클래스에 대하여 </a:t>
            </a:r>
            <a:r>
              <a:rPr lang="ko-KR" altLang="en-US" sz="2200" b="1" spc="-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객체를 </a:t>
            </a:r>
            <a:r>
              <a:rPr lang="ko-KR" altLang="en-US" sz="22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생성하는 과정</a:t>
            </a:r>
            <a:endParaRPr lang="en-US" altLang="ko-KR" sz="2200" b="1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new </a:t>
            </a:r>
            <a:r>
              <a:rPr lang="ko-KR" altLang="en-US" sz="22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키워드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사용하여 </a:t>
            </a:r>
            <a:r>
              <a:rPr lang="ko-KR" altLang="en-US" sz="2200" b="1" spc="-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en-US" altLang="ko-KR" sz="2200" b="1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altLang="ko-KR" sz="10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b="1" spc="-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200" b="1" spc="-1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</a:t>
            </a: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 방법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07560" y="3764186"/>
            <a:ext cx="10329009" cy="2569940"/>
            <a:chOff x="907560" y="3764186"/>
            <a:chExt cx="10329009" cy="2569940"/>
          </a:xfrm>
        </p:grpSpPr>
        <p:grpSp>
          <p:nvGrpSpPr>
            <p:cNvPr id="5" name="그룹 4"/>
            <p:cNvGrpSpPr/>
            <p:nvPr/>
          </p:nvGrpSpPr>
          <p:grpSpPr>
            <a:xfrm>
              <a:off x="907560" y="3764186"/>
              <a:ext cx="10329009" cy="2569940"/>
              <a:chOff x="954941" y="3177358"/>
              <a:chExt cx="10329009" cy="317905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2BD1933-C754-45AA-5F68-9CF7A1A27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4941" y="3177358"/>
                <a:ext cx="10329009" cy="317905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89" y="3376457"/>
                <a:ext cx="575268" cy="309760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276351" y="3786255"/>
                <a:ext cx="8985250" cy="223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042" y="4421694"/>
              <a:ext cx="4172532" cy="33342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4042" y="4835987"/>
              <a:ext cx="4629796" cy="3238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42" y="5518933"/>
              <a:ext cx="6287377" cy="32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20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 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–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참조</a:t>
            </a:r>
            <a:r>
              <a:rPr lang="en-US" altLang="ko-KR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호출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참조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05D40112-B47C-CBCB-9A34-15DB5B99E632}"/>
              </a:ext>
            </a:extLst>
          </p:cNvPr>
          <p:cNvSpPr/>
          <p:nvPr/>
        </p:nvSpPr>
        <p:spPr>
          <a:xfrm>
            <a:off x="907560" y="1900482"/>
            <a:ext cx="10216440" cy="1845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생성된 </a:t>
            </a:r>
            <a:r>
              <a:rPr kumimoji="0" lang="ko-KR" altLang="en-US" sz="2200" b="1" i="0" u="none" strike="noStrike" kern="120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객체에 </a:t>
            </a: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대한 멤버를 참조하거나 호출하는 과정</a:t>
            </a:r>
            <a:endParaRPr kumimoji="0" lang="en-US" altLang="ko-KR" sz="1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구조체의 멤버</a:t>
            </a:r>
            <a:r>
              <a:rPr kumimoji="0" lang="ko-KR" altLang="en-US" sz="2200" b="1" i="0" u="none" strike="noStrike" kern="1200" cap="none" spc="-1" normalizeH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참조 및 호출과 비슷한 양</a:t>
            </a:r>
            <a:r>
              <a:rPr lang="ko-KR" altLang="en-US" sz="2200" b="1" spc="-1" noProof="0" dirty="0">
                <a:solidFill>
                  <a:schemeClr val="bg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식</a:t>
            </a: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멤버 참조</a:t>
            </a: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호출 방법</a:t>
            </a: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07560" y="3764186"/>
            <a:ext cx="10329009" cy="2569940"/>
            <a:chOff x="954941" y="3177358"/>
            <a:chExt cx="10329009" cy="317905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2BD1933-C754-45AA-5F68-9CF7A1A27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941" y="3177358"/>
              <a:ext cx="10329009" cy="317905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989" y="3376457"/>
              <a:ext cx="575268" cy="30976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276351" y="3786255"/>
              <a:ext cx="8985250" cy="223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68483" y="4281845"/>
            <a:ext cx="7227277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필드 참조</a:t>
            </a:r>
            <a:r>
              <a:rPr lang="en-US" altLang="ko-KR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객체참조변수이름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멤버변수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1600" b="1" dirty="0" err="1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메소드</a:t>
            </a:r>
            <a:r>
              <a:rPr lang="ko-KR" altLang="en-US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참조</a:t>
            </a:r>
            <a:r>
              <a:rPr lang="en-US" altLang="ko-KR" sz="1600" b="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객체참조변수이름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멤버함수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3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응용</a:t>
            </a:r>
            <a:r>
              <a:rPr kumimoji="0" lang="ko-KR" altLang="en-US" sz="4000" b="1" i="0" u="none" strike="noStrike" kern="1200" cap="none" spc="-1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000" b="1" spc="-1" dirty="0" smtClean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3000" b="1" spc="-1" dirty="0" smtClean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</a:t>
            </a:r>
            <a:r>
              <a:rPr lang="ko-KR" altLang="en-US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참조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호출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예시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9" y="1978602"/>
            <a:ext cx="10689494" cy="4367515"/>
          </a:xfrm>
          <a:prstGeom prst="rect">
            <a:avLst/>
          </a:prstGeom>
        </p:spPr>
      </p:pic>
      <p:sp>
        <p:nvSpPr>
          <p:cNvPr id="21" name="왼쪽 중괄호 20"/>
          <p:cNvSpPr/>
          <p:nvPr/>
        </p:nvSpPr>
        <p:spPr>
          <a:xfrm flipH="1">
            <a:off x="6699737" y="4162359"/>
            <a:ext cx="344073" cy="800099"/>
          </a:xfrm>
          <a:prstGeom prst="leftBrace">
            <a:avLst/>
          </a:prstGeom>
          <a:ln>
            <a:solidFill>
              <a:srgbClr val="8497B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flipH="1">
            <a:off x="6699736" y="5109650"/>
            <a:ext cx="344073" cy="800099"/>
          </a:xfrm>
          <a:prstGeom prst="leftBrace">
            <a:avLst/>
          </a:prstGeom>
          <a:ln>
            <a:solidFill>
              <a:srgbClr val="8497B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2FB65-6058-5013-8D02-3C6AFEABAFFB}"/>
              </a:ext>
            </a:extLst>
          </p:cNvPr>
          <p:cNvSpPr/>
          <p:nvPr/>
        </p:nvSpPr>
        <p:spPr>
          <a:xfrm>
            <a:off x="7901686" y="4340005"/>
            <a:ext cx="2314975" cy="44480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F2FB65-6058-5013-8D02-3C6AFEABAFFB}"/>
              </a:ext>
            </a:extLst>
          </p:cNvPr>
          <p:cNvSpPr/>
          <p:nvPr/>
        </p:nvSpPr>
        <p:spPr>
          <a:xfrm>
            <a:off x="7901686" y="5287296"/>
            <a:ext cx="2314975" cy="44480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멤버 참조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93813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“This”?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6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정의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1059960" y="5032562"/>
            <a:ext cx="10216440" cy="12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700" b="1" spc="-1" dirty="0" err="1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setName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() 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및 </a:t>
            </a:r>
            <a:r>
              <a:rPr lang="ko-KR" altLang="en-US" sz="1700" b="1" spc="-1" dirty="0" err="1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생성자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 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: 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해당 객체의 변수 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name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의 값을 저장</a:t>
            </a:r>
            <a:endParaRPr lang="en-US" altLang="ko-KR" sz="1700" b="1" spc="-1" dirty="0">
              <a:solidFill>
                <a:schemeClr val="bg2">
                  <a:lumMod val="50000"/>
                </a:schemeClr>
              </a:solidFill>
              <a:latin typeface="굴림"/>
              <a:ea typeface="Dotum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700" b="1" spc="-1" dirty="0" err="1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getName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() : 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해당 객체의 변수 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name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의 값을 반환</a:t>
            </a:r>
            <a:endParaRPr lang="en-US" altLang="ko-KR" sz="1700" b="1" spc="-1" dirty="0">
              <a:solidFill>
                <a:schemeClr val="bg2">
                  <a:lumMod val="50000"/>
                </a:schemeClr>
              </a:solidFill>
              <a:latin typeface="굴림"/>
              <a:ea typeface="Dotum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700" b="1" spc="-1" dirty="0" err="1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getStudent</a:t>
            </a:r>
            <a:r>
              <a:rPr lang="en-US" altLang="ko-KR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() : </a:t>
            </a:r>
            <a:r>
              <a:rPr lang="ko-KR" altLang="en-US" sz="1700" b="1" spc="-1" dirty="0">
                <a:solidFill>
                  <a:schemeClr val="bg2">
                    <a:lumMod val="50000"/>
                  </a:schemeClr>
                </a:solidFill>
                <a:latin typeface="굴림"/>
                <a:ea typeface="Dotum"/>
              </a:rPr>
              <a:t>해당 객체 자신을 반환</a:t>
            </a:r>
            <a:endParaRPr lang="en-US" altLang="ko-KR" sz="1700" b="1" spc="-1" dirty="0">
              <a:solidFill>
                <a:schemeClr val="bg2">
                  <a:lumMod val="50000"/>
                </a:schemeClr>
              </a:solidFill>
              <a:latin typeface="굴림"/>
              <a:ea typeface="Dot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149" r="21380"/>
          <a:stretch/>
        </p:blipFill>
        <p:spPr>
          <a:xfrm>
            <a:off x="907560" y="3400937"/>
            <a:ext cx="4255477" cy="1695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46" y="3491437"/>
            <a:ext cx="4896533" cy="1514686"/>
          </a:xfrm>
          <a:prstGeom prst="rect">
            <a:avLst/>
          </a:prstGeom>
        </p:spPr>
      </p:pic>
      <p:sp>
        <p:nvSpPr>
          <p:cNvPr id="13" name="CustomShape 7"/>
          <p:cNvSpPr/>
          <p:nvPr/>
        </p:nvSpPr>
        <p:spPr>
          <a:xfrm>
            <a:off x="1059960" y="2052882"/>
            <a:ext cx="10216440" cy="1406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100" b="1" spc="-1" dirty="0">
                <a:solidFill>
                  <a:srgbClr val="000000"/>
                </a:solidFill>
                <a:latin typeface="굴림"/>
                <a:ea typeface="Dotum"/>
              </a:rPr>
              <a:t>객체 자신을 가리키는 용도로 사용되는 포인터</a:t>
            </a:r>
            <a:endParaRPr lang="en-US" altLang="ko-KR" sz="2100" b="1" spc="-1" dirty="0">
              <a:solidFill>
                <a:srgbClr val="000000"/>
              </a:solidFill>
              <a:latin typeface="굴림"/>
              <a:ea typeface="Dotum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100" b="1" spc="-1" dirty="0">
                <a:solidFill>
                  <a:srgbClr val="000000"/>
                </a:solidFill>
                <a:latin typeface="굴림"/>
                <a:ea typeface="Dotum"/>
              </a:rPr>
              <a:t>해당 멤버 함수를 호출한 객체를 가리키는 포인터</a:t>
            </a:r>
            <a:endParaRPr lang="en-US" altLang="ko-KR" sz="2100" b="1" spc="-1" dirty="0">
              <a:solidFill>
                <a:srgbClr val="000000"/>
              </a:solidFill>
              <a:latin typeface="굴림"/>
              <a:ea typeface="Dotum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500" b="1" spc="-1" dirty="0">
              <a:solidFill>
                <a:srgbClr val="000000"/>
              </a:solidFill>
              <a:latin typeface="굴림"/>
              <a:ea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7861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3680" y="1292760"/>
            <a:ext cx="11451960" cy="53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65480" y="212040"/>
            <a:ext cx="76917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Training Goal &amp; Contents</a:t>
            </a:r>
            <a:endParaRPr kumimoji="0" lang="en-US" sz="4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03440" y="1676019"/>
            <a:ext cx="10935720" cy="14518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60000" y="1388739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426960" y="1456846"/>
            <a:ext cx="1618048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훈련목표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03440" y="3626898"/>
            <a:ext cx="10890360" cy="278110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330840" y="3321095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744348" y="3392585"/>
            <a:ext cx="899903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numCol="1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999000" y="4083451"/>
            <a:ext cx="10216440" cy="2043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지향 프로그래밍 </a:t>
            </a:r>
            <a:r>
              <a:rPr lang="en-US" altLang="ko-KR" sz="22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(Object-Oriented Programming)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spc="-1" dirty="0" err="1">
                <a:latin typeface="돋움" panose="020B0600000101010101" pitchFamily="50" charset="-127"/>
                <a:ea typeface="돋움" panose="020B0600000101010101" pitchFamily="50" charset="-127"/>
              </a:rPr>
              <a:t>클래스란</a:t>
            </a:r>
            <a:r>
              <a:rPr lang="en-US" altLang="ko-KR" sz="22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strike="noStrike" spc="-1" dirty="0">
                <a:latin typeface="돋움" panose="020B0600000101010101" pitchFamily="50" charset="-127"/>
                <a:ea typeface="돋움" panose="020B0600000101010101" pitchFamily="50" charset="-127"/>
              </a:rPr>
              <a:t>접근 제어</a:t>
            </a:r>
            <a:endParaRPr lang="en-US" altLang="ko-KR" sz="2200" b="1" strike="noStrike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spc="-1" dirty="0">
                <a:latin typeface="돋움" panose="020B0600000101010101" pitchFamily="50" charset="-127"/>
                <a:ea typeface="돋움" panose="020B0600000101010101" pitchFamily="50" charset="-127"/>
              </a:rPr>
              <a:t>클래스의 응용</a:t>
            </a:r>
            <a:endParaRPr lang="en-US" altLang="ko-KR" sz="2200" b="1" strike="noStrike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999000" y="1952640"/>
            <a:ext cx="10216440" cy="942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프로그래밍 기법 중 하나인 객체 지향 프로그래밍에 대해 이해하고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그 핵심인 </a:t>
            </a:r>
            <a:r>
              <a:rPr lang="ko-KR" altLang="en-US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클래스를 활용하여 객체를 생성하고 사용할 수 있다</a:t>
            </a: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sz="2000" b="1" strike="noStrike" spc="-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03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그림 7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1768601" y="2536747"/>
            <a:ext cx="8653115" cy="1783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"/>
          <p:cNvSpPr/>
          <p:nvPr/>
        </p:nvSpPr>
        <p:spPr>
          <a:xfrm>
            <a:off x="4849379" y="2998118"/>
            <a:ext cx="2491557" cy="8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</a:rPr>
              <a:t>Q	&amp;	A</a:t>
            </a:r>
            <a:endParaRPr kumimoji="0" lang="en-US" sz="5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3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836199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1" noProof="0" dirty="0" err="1">
                <a:solidFill>
                  <a:srgbClr val="000000"/>
                </a:solidFill>
                <a:latin typeface="돋움"/>
                <a:ea typeface="돋움"/>
              </a:rPr>
              <a:t>Befor</a:t>
            </a:r>
            <a:r>
              <a:rPr lang="en-US" sz="4000" b="1" spc="-1" dirty="0">
                <a:solidFill>
                  <a:srgbClr val="000000"/>
                </a:solidFill>
                <a:latin typeface="돋움"/>
                <a:ea typeface="돋움"/>
              </a:rPr>
              <a:t>e learning “Class”…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객체지향 프로그래밍에 대한 이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" y="1810863"/>
            <a:ext cx="7591455" cy="427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34208" y="2039816"/>
            <a:ext cx="4422530" cy="1327639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90762" y="1810863"/>
            <a:ext cx="3998216" cy="387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3500" b="1" dirty="0">
                <a:latin typeface="돋움" panose="020B0600000101010101" pitchFamily="50" charset="-127"/>
                <a:ea typeface="돋움" panose="020B0600000101010101" pitchFamily="50" charset="-127"/>
              </a:rPr>
              <a:t>객체</a:t>
            </a:r>
            <a:endParaRPr lang="en-US" altLang="ko-KR" sz="35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>
              <a:lnSpc>
                <a:spcPct val="250000"/>
              </a:lnSpc>
            </a:pPr>
            <a:r>
              <a:rPr lang="ko-KR" altLang="en-US" sz="3500" b="1" dirty="0">
                <a:latin typeface="돋움" panose="020B0600000101010101" pitchFamily="50" charset="-127"/>
                <a:ea typeface="돋움" panose="020B0600000101010101" pitchFamily="50" charset="-127"/>
              </a:rPr>
              <a:t>지향</a:t>
            </a:r>
            <a:endParaRPr lang="en-US" altLang="ko-KR" sz="35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>
              <a:lnSpc>
                <a:spcPct val="250000"/>
              </a:lnSpc>
            </a:pPr>
            <a:r>
              <a:rPr lang="ko-KR" altLang="en-US" sz="3500" b="1" dirty="0">
                <a:latin typeface="돋움" panose="020B0600000101010101" pitchFamily="50" charset="-127"/>
                <a:ea typeface="돋움" panose="020B0600000101010101" pitchFamily="50" charset="-127"/>
              </a:rPr>
              <a:t>프로그래밍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61809" y="2039816"/>
            <a:ext cx="1639325" cy="1327639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en-US" altLang="ko-KR" sz="4000" b="1" spc="-1" dirty="0">
                <a:solidFill>
                  <a:srgbClr val="000000"/>
                </a:solidFill>
                <a:latin typeface="돋움"/>
                <a:ea typeface="돋움"/>
              </a:rPr>
              <a:t>OOP : Object-Oriented Programming</a:t>
            </a:r>
            <a:endParaRPr lang="en-US" altLang="ko-KR" sz="4000" spc="-1" dirty="0">
              <a:solidFill>
                <a:prstClr val="black"/>
              </a:solidFill>
              <a:latin typeface="굴림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정의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907560" y="1878564"/>
            <a:ext cx="1021644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700" b="1" i="0" strike="noStrike" kern="1200" cap="none" spc="-1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Dotum"/>
                <a:ea typeface="Dotum"/>
              </a:rPr>
              <a:t>* </a:t>
            </a:r>
            <a:r>
              <a:rPr kumimoji="0" lang="ko-KR" altLang="en-US" sz="2700" b="1" i="0" u="heavy" strike="noStrike" kern="1200" cap="none" spc="-1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돋움" panose="020B0600000101010101" pitchFamily="50" charset="-127"/>
                <a:ea typeface="돋움" panose="020B0600000101010101" pitchFamily="50" charset="-127"/>
              </a:rPr>
              <a:t>객체 지향 프로그래밍</a:t>
            </a:r>
            <a:endParaRPr kumimoji="0" lang="en-US" altLang="ko-KR" sz="2700" b="0" i="0" u="heavy" strike="noStrike" kern="1200" cap="none" spc="-1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>
                <a:solidFill>
                  <a:schemeClr val="tx2">
                    <a:lumMod val="75000"/>
                  </a:schemeClr>
                </a:solidFill>
              </a:u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5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객체를 중심</a:t>
            </a:r>
            <a:r>
              <a:rPr kumimoji="0" lang="ko-KR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으로 하는 프로그래밍</a:t>
            </a: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객체의 상태와 행동을 구체화하는 형태의 프로그래밍</a:t>
            </a: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5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</a:t>
            </a:r>
            <a:r>
              <a:rPr lang="ko-KR" altLang="en-US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실생활 속 우리가 인식할 수 있는 사물</a:t>
            </a:r>
            <a:endParaRPr lang="en-US" altLang="ko-KR" sz="20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모든 데이터를 객체로 취급</a:t>
            </a: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5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Ex) Java, C++(</a:t>
            </a:r>
            <a:r>
              <a:rPr lang="en-US" altLang="ko-KR" sz="2000" b="1" spc="-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cpp</a:t>
            </a:r>
            <a:r>
              <a:rPr lang="en-US" altLang="ko-KR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20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</a:t>
            </a: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Dotum"/>
            </a:endParaRPr>
          </a:p>
        </p:txBody>
      </p:sp>
      <p:pic>
        <p:nvPicPr>
          <p:cNvPr id="1026" name="Picture 2" descr="객체지향'의 근원적 개념을 탐구해 볼까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79" y="3945960"/>
            <a:ext cx="4466502" cy="21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Example (Java)</a:t>
            </a:r>
          </a:p>
        </p:txBody>
      </p:sp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9" y="1543884"/>
            <a:ext cx="10175720" cy="48041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88" y="4677694"/>
            <a:ext cx="4397681" cy="13218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11630" y="1847905"/>
            <a:ext cx="5006947" cy="2385428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 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(Class)</a:t>
            </a:r>
          </a:p>
        </p:txBody>
      </p:sp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36331" y="1431360"/>
            <a:ext cx="11166231" cy="1931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정의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907560" y="1732425"/>
            <a:ext cx="10216440" cy="15451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300" b="1" i="0" strike="noStrike" kern="1200" cap="none" spc="-1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Dotum"/>
                <a:ea typeface="Dotum"/>
              </a:rPr>
              <a:t>* </a:t>
            </a:r>
            <a:r>
              <a:rPr kumimoji="0" lang="ko-KR" altLang="en-US" sz="2300" b="1" i="0" strike="noStrike" kern="1200" cap="none" spc="-1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Dotum"/>
                <a:ea typeface="Dotum"/>
              </a:rPr>
              <a:t>클래스 </a:t>
            </a:r>
            <a:r>
              <a:rPr kumimoji="0" lang="en-US" altLang="ko-KR" sz="2300" b="1" i="0" strike="noStrike" kern="1200" cap="none" spc="-1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Dotum"/>
                <a:ea typeface="Dotum"/>
              </a:rPr>
              <a:t>(</a:t>
            </a:r>
            <a:r>
              <a:rPr lang="en-US" altLang="ko-KR" sz="23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Dotum"/>
                <a:ea typeface="Dotum"/>
              </a:rPr>
              <a:t>Class)</a:t>
            </a:r>
            <a:endParaRPr kumimoji="0" lang="en-US" altLang="ko-KR" sz="23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Dotum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spc="-1" dirty="0">
                <a:solidFill>
                  <a:srgbClr val="5A5AC2"/>
                </a:solidFill>
                <a:latin typeface="굴림"/>
                <a:ea typeface="Dotum"/>
              </a:rPr>
              <a:t>객체를 정의하는 틀 </a:t>
            </a:r>
            <a:r>
              <a:rPr lang="ko-KR" altLang="en-US" sz="2000" b="1" spc="-1" dirty="0">
                <a:solidFill>
                  <a:srgbClr val="000000"/>
                </a:solidFill>
                <a:latin typeface="굴림"/>
                <a:ea typeface="Dotum"/>
              </a:rPr>
              <a:t>또는 설계도</a:t>
            </a:r>
            <a:endParaRPr lang="en-US" altLang="ko-KR" sz="2000" b="1" spc="-1" dirty="0">
              <a:solidFill>
                <a:srgbClr val="000000"/>
              </a:solidFill>
              <a:latin typeface="굴림"/>
              <a:ea typeface="Dotum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Dotum"/>
              </a:rPr>
              <a:t>이를 통해 여러 객체 생성하여 사용함</a:t>
            </a:r>
            <a:endParaRPr kumimoji="0" lang="en-US" altLang="ko-KR" sz="20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Dotum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536331" y="3506437"/>
            <a:ext cx="11166231" cy="2918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907560" y="3604554"/>
            <a:ext cx="1021644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</a:t>
            </a:r>
            <a:r>
              <a:rPr lang="en-US" altLang="ko-KR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(Object)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클래스에서 정의한 것을 토대로 메모리에 할당된 것</a:t>
            </a:r>
            <a:endParaRPr kumimoji="0" lang="en-US" altLang="ko-KR" b="1" i="0" u="none" strike="noStrike" kern="1200" cap="none" spc="-1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ko-KR" altLang="en-US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클래스를 인스턴스화한 것</a:t>
            </a:r>
            <a:r>
              <a:rPr lang="en-US" altLang="ko-KR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 </a:t>
            </a:r>
            <a:r>
              <a:rPr lang="en-US" altLang="ko-KR" sz="20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(Instance)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클래스로부터 만들어진 객체 </a:t>
            </a:r>
            <a:r>
              <a:rPr kumimoji="0" lang="en-US" altLang="ko-KR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0" lang="ko-KR" altLang="en-US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여러 인스턴스 생성 가능</a:t>
            </a:r>
            <a:r>
              <a:rPr kumimoji="0" lang="en-US" altLang="ko-KR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ko-KR" altLang="en-US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클래스의 인스턴스화</a:t>
            </a:r>
            <a:r>
              <a:rPr lang="en-US" altLang="ko-KR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 : </a:t>
            </a:r>
            <a:r>
              <a:rPr lang="ko-KR" altLang="en-US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클래스로부터 객체를 선언하는 과정</a:t>
            </a:r>
            <a:endParaRPr kumimoji="0" lang="en-US" altLang="ko-KR" b="1" i="0" u="none" strike="noStrike" kern="1200" cap="none" spc="-1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Picture 2" descr="객체지향'의 근원적 개념을 탐구해 볼까요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0" r="54641" b="-1004"/>
          <a:stretch/>
        </p:blipFill>
        <p:spPr bwMode="auto">
          <a:xfrm>
            <a:off x="9109462" y="1543266"/>
            <a:ext cx="1868173" cy="17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객체지향'의 근원적 개념을 탐구해 볼까요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5" t="14940"/>
          <a:stretch/>
        </p:blipFill>
        <p:spPr bwMode="auto">
          <a:xfrm>
            <a:off x="8886588" y="3945960"/>
            <a:ext cx="2313920" cy="204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9832532" y="3320891"/>
            <a:ext cx="422031" cy="430823"/>
          </a:xfrm>
          <a:prstGeom prst="downArrow">
            <a:avLst/>
          </a:prstGeom>
          <a:solidFill>
            <a:srgbClr val="ADB9CA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" noProof="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</a:t>
            </a:r>
            <a:r>
              <a:rPr lang="en-US" altLang="ko-KR" sz="3000" b="1" spc="-1" noProof="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(Object)</a:t>
            </a:r>
            <a:r>
              <a:rPr lang="en-US" altLang="ko-KR" sz="35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vs 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(Instance)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비교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76745" y="2129556"/>
            <a:ext cx="4229101" cy="3632808"/>
            <a:chOff x="6383215" y="1893354"/>
            <a:chExt cx="4853354" cy="3938551"/>
          </a:xfrm>
        </p:grpSpPr>
        <p:grpSp>
          <p:nvGrpSpPr>
            <p:cNvPr id="4" name="그룹 3"/>
            <p:cNvGrpSpPr/>
            <p:nvPr/>
          </p:nvGrpSpPr>
          <p:grpSpPr>
            <a:xfrm>
              <a:off x="6450867" y="1893354"/>
              <a:ext cx="4697779" cy="3507335"/>
              <a:chOff x="6398113" y="1967231"/>
              <a:chExt cx="4697779" cy="3507335"/>
            </a:xfrm>
          </p:grpSpPr>
          <p:pic>
            <p:nvPicPr>
              <p:cNvPr id="1026" name="Picture 2" descr="인스턴스 붕어빵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8113" y="1967231"/>
                <a:ext cx="4697779" cy="3507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758397" y="2487482"/>
                <a:ext cx="1085585" cy="40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ea typeface="돋움" panose="020B0600000101010101" pitchFamily="50" charset="-127"/>
                  </a:rPr>
                  <a:t>클래스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383215" y="5493351"/>
              <a:ext cx="4853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( </a:t>
              </a:r>
              <a:r>
                <a:rPr lang="ko-KR" altLang="en-US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굽기</a:t>
              </a:r>
              <a:r>
                <a:rPr lang="en-US" altLang="ko-KR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() : </a:t>
              </a:r>
              <a:r>
                <a:rPr lang="ko-KR" altLang="en-US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클래스의 </a:t>
              </a:r>
              <a:r>
                <a:rPr lang="ko-KR" altLang="en-US" sz="1600" b="1" dirty="0" err="1">
                  <a:latin typeface="돋움" panose="020B0600000101010101" pitchFamily="50" charset="-127"/>
                  <a:ea typeface="돋움" panose="020B0600000101010101" pitchFamily="50" charset="-127"/>
                </a:rPr>
                <a:t>인스턴스화</a:t>
              </a:r>
              <a:r>
                <a:rPr lang="ko-KR" altLang="en-US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6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CustomShape 7"/>
          <p:cNvSpPr/>
          <p:nvPr/>
        </p:nvSpPr>
        <p:spPr>
          <a:xfrm>
            <a:off x="907560" y="1881984"/>
            <a:ext cx="6528135" cy="3530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</a:t>
            </a: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(Object)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클래스에서 정의한 것을 토대로 메모리에 할당된 것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(OOP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관점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9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 타입으로 선언되었을 때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객체로 칭함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0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 </a:t>
            </a: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(Instance)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클래스로부터 만들어진 객체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(OOP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관점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9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생성된 후 실제 사용될 때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인스턴스로 칭함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CustomShape 7"/>
          <p:cNvSpPr/>
          <p:nvPr/>
        </p:nvSpPr>
        <p:spPr>
          <a:xfrm>
            <a:off x="1360613" y="5512304"/>
            <a:ext cx="5622028" cy="6217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300" b="1" spc="-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 </a:t>
            </a:r>
            <a:r>
              <a:rPr lang="ko-KR" altLang="en-US" sz="2300" b="1" spc="-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객체는 인스턴스를 포함하는 개념이다</a:t>
            </a:r>
            <a:r>
              <a:rPr lang="en-US" altLang="ko-KR" sz="2300" b="1" spc="-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” </a:t>
            </a:r>
          </a:p>
        </p:txBody>
      </p:sp>
    </p:spTree>
    <p:extLst>
      <p:ext uri="{BB962C8B-B14F-4D97-AF65-F5344CB8AC3E}">
        <p14:creationId xmlns:p14="http://schemas.microsoft.com/office/powerpoint/2010/main" val="287181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r>
              <a:rPr lang="en-US" altLang="ko-KR" sz="3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(Class)</a:t>
            </a:r>
            <a:r>
              <a:rPr lang="en-US" altLang="ko-KR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4000" b="1" spc="-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34EEDB-A0C1-D56F-46CB-DB20C2927C57}"/>
              </a:ext>
            </a:extLst>
          </p:cNvPr>
          <p:cNvGrpSpPr/>
          <p:nvPr/>
        </p:nvGrpSpPr>
        <p:grpSpPr>
          <a:xfrm>
            <a:off x="8278773" y="1793542"/>
            <a:ext cx="3209854" cy="4304836"/>
            <a:chOff x="8074586" y="1761882"/>
            <a:chExt cx="3209854" cy="4304836"/>
          </a:xfrm>
        </p:grpSpPr>
        <p:pic>
          <p:nvPicPr>
            <p:cNvPr id="2050" name="Picture 2" descr="클래스의 이해, 클래스의 구조 - 클래스 헤더, 멤버 필드 (Field), 멤버 메서드 (Method), 멤버(Member)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86" b="689"/>
            <a:stretch/>
          </p:blipFill>
          <p:spPr bwMode="auto">
            <a:xfrm>
              <a:off x="8074586" y="1761882"/>
              <a:ext cx="3209854" cy="4055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EEADF7-2CD5-9AB9-FF87-47EE717CC2E2}"/>
                </a:ext>
              </a:extLst>
            </p:cNvPr>
            <p:cNvSpPr txBox="1"/>
            <p:nvPr/>
          </p:nvSpPr>
          <p:spPr>
            <a:xfrm>
              <a:off x="8729602" y="5697386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( </a:t>
              </a:r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클래스의 구성 </a:t>
              </a:r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lang="ko-KR" altLang="en-US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2" name="CustomShape 7">
            <a:extLst>
              <a:ext uri="{FF2B5EF4-FFF2-40B4-BE49-F238E27FC236}">
                <a16:creationId xmlns:a16="http://schemas.microsoft.com/office/drawing/2014/main" id="{A340DEBA-C140-6308-D890-85276476363A}"/>
              </a:ext>
            </a:extLst>
          </p:cNvPr>
          <p:cNvSpPr/>
          <p:nvPr/>
        </p:nvSpPr>
        <p:spPr>
          <a:xfrm>
            <a:off x="907560" y="1881984"/>
            <a:ext cx="6528135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필드 </a:t>
            </a:r>
            <a:r>
              <a:rPr lang="en-US" altLang="ko-KR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	( = </a:t>
            </a:r>
            <a:r>
              <a:rPr lang="ko-KR" altLang="en-US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멤버 변수</a:t>
            </a:r>
            <a:r>
              <a:rPr lang="en-US" altLang="ko-KR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상태</a:t>
            </a:r>
            <a:r>
              <a:rPr lang="en-US" altLang="ko-KR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2200" b="1" spc="-1" dirty="0">
              <a:solidFill>
                <a:srgbClr val="333F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클래스에 포함된 </a:t>
            </a:r>
            <a:r>
              <a:rPr lang="ko-KR" altLang="en-US" sz="19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endParaRPr lang="en-US" altLang="ko-KR" sz="1900" b="1" spc="-1" dirty="0">
              <a:solidFill>
                <a:srgbClr val="5A5AC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객체의 상태 정보를 저장하는 곳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인스턴스는 각자 </a:t>
            </a:r>
            <a:r>
              <a:rPr lang="ko-KR" altLang="en-US" sz="1900" b="1" spc="-1" dirty="0">
                <a:solidFill>
                  <a:srgbClr val="5A5AC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독립된 자신만의 필드 가짐</a:t>
            </a:r>
            <a:endParaRPr lang="en-US" altLang="ko-KR" sz="1900" b="1" spc="-1" dirty="0">
              <a:solidFill>
                <a:srgbClr val="5A5AC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10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=&gt;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인스턴스 변수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클래스 변수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지역 변수</a:t>
            </a:r>
            <a:endParaRPr lang="en-US" altLang="ko-KR" sz="19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762E9-BD5F-D33A-02D6-BD5CD98C32AF}"/>
              </a:ext>
            </a:extLst>
          </p:cNvPr>
          <p:cNvSpPr/>
          <p:nvPr/>
        </p:nvSpPr>
        <p:spPr>
          <a:xfrm>
            <a:off x="8278773" y="2778711"/>
            <a:ext cx="3209854" cy="1266612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59" y="4431773"/>
            <a:ext cx="7157277" cy="18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327600" y="1292760"/>
            <a:ext cx="11588040" cy="53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536331" y="1431360"/>
            <a:ext cx="11166231" cy="503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"/>
          <p:cNvSpPr/>
          <p:nvPr/>
        </p:nvSpPr>
        <p:spPr>
          <a:xfrm>
            <a:off x="327600" y="1008360"/>
            <a:ext cx="11588040" cy="6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465479" y="212040"/>
            <a:ext cx="10771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r>
              <a:rPr kumimoji="0" lang="en-US" altLang="ko-KR" sz="3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(Class)</a:t>
            </a:r>
            <a:r>
              <a:rPr kumimoji="0" lang="en-US" altLang="ko-KR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kumimoji="0" lang="ko-KR" altLang="en-US" sz="4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kumimoji="0" lang="en-US" altLang="ko-KR" sz="3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60000" y="1192722"/>
            <a:ext cx="1726920" cy="56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8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outerShdw dist="76320" dir="54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778317" y="1260829"/>
            <a:ext cx="890285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spc="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  <a:endParaRPr kumimoji="0" lang="en-US" sz="2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907560" y="1881984"/>
            <a:ext cx="6528135" cy="461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34EEDB-A0C1-D56F-46CB-DB20C2927C57}"/>
              </a:ext>
            </a:extLst>
          </p:cNvPr>
          <p:cNvGrpSpPr/>
          <p:nvPr/>
        </p:nvGrpSpPr>
        <p:grpSpPr>
          <a:xfrm>
            <a:off x="8278773" y="1793542"/>
            <a:ext cx="3209854" cy="4304836"/>
            <a:chOff x="8074586" y="1761882"/>
            <a:chExt cx="3209854" cy="4304836"/>
          </a:xfrm>
        </p:grpSpPr>
        <p:pic>
          <p:nvPicPr>
            <p:cNvPr id="2050" name="Picture 2" descr="클래스의 이해, 클래스의 구조 - 클래스 헤더, 멤버 필드 (Field), 멤버 메서드 (Method), 멤버(Member)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86" b="689"/>
            <a:stretch/>
          </p:blipFill>
          <p:spPr bwMode="auto">
            <a:xfrm>
              <a:off x="8074586" y="1761882"/>
              <a:ext cx="3209854" cy="4055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EEADF7-2CD5-9AB9-FF87-47EE717CC2E2}"/>
                </a:ext>
              </a:extLst>
            </p:cNvPr>
            <p:cNvSpPr txBox="1"/>
            <p:nvPr/>
          </p:nvSpPr>
          <p:spPr>
            <a:xfrm>
              <a:off x="8729602" y="5697386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(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클래스의 구성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2" name="CustomShape 7">
            <a:extLst>
              <a:ext uri="{FF2B5EF4-FFF2-40B4-BE49-F238E27FC236}">
                <a16:creationId xmlns:a16="http://schemas.microsoft.com/office/drawing/2014/main" id="{A340DEBA-C140-6308-D890-85276476363A}"/>
              </a:ext>
            </a:extLst>
          </p:cNvPr>
          <p:cNvSpPr/>
          <p:nvPr/>
        </p:nvSpPr>
        <p:spPr>
          <a:xfrm>
            <a:off x="907560" y="1881984"/>
            <a:ext cx="70934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b="1" spc="-1" dirty="0" err="1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메소드</a:t>
            </a:r>
            <a:r>
              <a:rPr kumimoji="0" lang="ko-KR" alt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en-US" altLang="ko-KR" sz="19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		( = </a:t>
            </a: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멤버 </a:t>
            </a:r>
            <a:r>
              <a:rPr lang="ko-KR" altLang="en-US" sz="1900" b="1" spc="-1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  <a:r>
              <a:rPr kumimoji="0" lang="en-US" altLang="ko-KR" sz="19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noProof="0" dirty="0">
                <a:solidFill>
                  <a:srgbClr val="333F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행동</a:t>
            </a:r>
            <a:r>
              <a:rPr kumimoji="0" lang="en-US" altLang="ko-KR" sz="1900" b="1" i="0" u="none" strike="noStrike" kern="1200" cap="none" spc="-1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en-US" altLang="ko-KR" sz="2200" b="1" i="0" u="none" strike="noStrike" kern="1200" cap="none" spc="-1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어떤 작업 수행하기 위한 </a:t>
            </a: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또는 명령문의 집합</a:t>
            </a: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모든 인스턴스가 클래스 내의 </a:t>
            </a:r>
            <a:r>
              <a:rPr kumimoji="0" lang="ko-KR" alt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메소드</a:t>
            </a: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5A5AC2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공유</a:t>
            </a:r>
            <a:endParaRPr kumimoji="0" lang="en-US" altLang="ko-KR" sz="1900" b="1" i="0" u="none" strike="noStrike" kern="1200" cap="none" spc="-1" normalizeH="0" baseline="0" noProof="0" dirty="0">
              <a:ln>
                <a:noFill/>
              </a:ln>
              <a:solidFill>
                <a:srgbClr val="5A5AC2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800" b="1" spc="-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중복되는 코드의 반복 방지</a:t>
            </a:r>
            <a:r>
              <a:rPr lang="en-US" altLang="ko-KR" sz="1900" b="1" spc="-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1" spc="-1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전체적인 코드 </a:t>
            </a:r>
            <a:r>
              <a:rPr lang="ko-KR" altLang="en-US" sz="1900" b="1" spc="-1" noProof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가독성</a:t>
            </a:r>
            <a:r>
              <a:rPr lang="ko-KR" altLang="en-US" sz="1900" b="1" spc="-1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좋아짐</a:t>
            </a:r>
            <a:endParaRPr lang="en-US" altLang="ko-KR" sz="1900" b="1" spc="-1" noProof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900" b="1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유지보수 수월하게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762E9-BD5F-D33A-02D6-BD5CD98C32AF}"/>
              </a:ext>
            </a:extLst>
          </p:cNvPr>
          <p:cNvSpPr/>
          <p:nvPr/>
        </p:nvSpPr>
        <p:spPr>
          <a:xfrm>
            <a:off x="8278773" y="4768971"/>
            <a:ext cx="3209854" cy="960075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375"/>
          <a:stretch/>
        </p:blipFill>
        <p:spPr>
          <a:xfrm>
            <a:off x="907560" y="4356246"/>
            <a:ext cx="5666874" cy="20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</TotalTime>
  <Words>549</Words>
  <Application>Microsoft Office PowerPoint</Application>
  <PresentationFormat>와이드스크린</PresentationFormat>
  <Paragraphs>139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DejaVu Sans</vt:lpstr>
      <vt:lpstr>굴림</vt:lpstr>
      <vt:lpstr>Dotum</vt:lpstr>
      <vt:lpstr>Dotum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user6616</dc:creator>
  <dc:description/>
  <cp:lastModifiedBy>KB</cp:lastModifiedBy>
  <cp:revision>478</cp:revision>
  <dcterms:created xsi:type="dcterms:W3CDTF">2017-11-16T00:50:54Z</dcterms:created>
  <dcterms:modified xsi:type="dcterms:W3CDTF">2022-08-09T08:41:30Z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