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1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5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928351" y="2555065"/>
            <a:ext cx="20142416" cy="69692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100" dirty="0" smtClean="0">
                <a:solidFill>
                  <a:srgbClr val="709ae7"/>
                </a:solidFill>
                <a:latin typeface="Pretendard ExtraBold" pitchFamily="34" charset="0"/>
                <a:cs typeface="Pretendard ExtraBold" pitchFamily="34" charset="0"/>
              </a:rPr>
              <a:t>MIRIAIR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947834" y="7026916"/>
            <a:ext cx="6395032" cy="1472573"/>
            <a:chOff x="5947834" y="7026916"/>
            <a:chExt cx="6395032" cy="14725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7834" y="7026916"/>
              <a:ext cx="6395032" cy="14725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0338" y="7166109"/>
            <a:ext cx="6801194" cy="1240407"/>
            <a:chOff x="6080338" y="7166109"/>
            <a:chExt cx="6801194" cy="12404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338" y="7166109"/>
              <a:ext cx="6801194" cy="1240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08896" y="4075663"/>
            <a:ext cx="9272908" cy="4126603"/>
            <a:chOff x="4508896" y="4075663"/>
            <a:chExt cx="9272908" cy="41266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0000">
              <a:off x="4508896" y="4075663"/>
              <a:ext cx="9272908" cy="41266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37968" y="753896"/>
            <a:ext cx="4817632" cy="5021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916242" y="625138"/>
            <a:ext cx="1731504" cy="592268"/>
            <a:chOff x="15916242" y="625138"/>
            <a:chExt cx="1731504" cy="592268"/>
          </a:xfrm>
        </p:grpSpPr>
        <p:sp>
          <p:nvSpPr>
            <p:cNvPr id="17" name="Object 17"/>
            <p:cNvSpPr txBox="1"/>
            <p:nvPr/>
          </p:nvSpPr>
          <p:spPr>
            <a:xfrm>
              <a:off x="15747555" y="709849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6002978" y="711874"/>
              <a:ext cx="418797" cy="418797"/>
              <a:chOff x="16002978" y="711874"/>
              <a:chExt cx="418797" cy="4187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700000">
                <a:off x="16002978" y="711874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799911" y="1819221"/>
            <a:ext cx="16690878" cy="1094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100" spc="-2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미리에어, 다음 단계를 향해 날다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4379781" y="2598309"/>
            <a:ext cx="9531138" cy="5914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2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FLY TO THE NEXT LEVEL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37968" y="8338044"/>
            <a:ext cx="4748592" cy="1452299"/>
            <a:chOff x="637968" y="8338044"/>
            <a:chExt cx="4748592" cy="1452299"/>
          </a:xfrm>
        </p:grpSpPr>
        <p:sp>
          <p:nvSpPr>
            <p:cNvPr id="25" name="Object 25"/>
            <p:cNvSpPr txBox="1"/>
            <p:nvPr/>
          </p:nvSpPr>
          <p:spPr>
            <a:xfrm>
              <a:off x="637968" y="8231380"/>
              <a:ext cx="4817632" cy="639984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Pretendard ExtraBold" pitchFamily="34" charset="0"/>
                  <a:cs typeface="Pretendard ExtraBold" pitchFamily="34" charset="0"/>
                </a:rPr>
                <a:t>MIRI AGENCY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2763" y="8768793"/>
              <a:ext cx="1843004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MANAGER</a:t>
              </a:r>
              <a:endParaRPr lang="en-US" dirty="0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931147" y="8768793"/>
              <a:ext cx="5183119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KIM MIRI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42763" y="9091418"/>
              <a:ext cx="1843004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PLANNER</a:t>
              </a:r>
              <a:endParaRPr lang="en-US" dirty="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931143" y="9091418"/>
              <a:ext cx="5183119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CHOI MIRI, SONG MIRI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42763" y="9412575"/>
              <a:ext cx="1843004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DESIGNER</a:t>
              </a:r>
              <a:endParaRPr lang="en-US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931143" y="9412575"/>
              <a:ext cx="5183119" cy="453322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700" spc="100" kern="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PARK MIRI, LEE MIRI</a:t>
              </a:r>
              <a:endParaRPr lang="en-US"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69721" y="9508445"/>
            <a:ext cx="6978026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ⓒ2050 Miri Agency.ltd. All Right Reserved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72343" y="588463"/>
            <a:ext cx="1941028" cy="592268"/>
            <a:chOff x="8172343" y="588463"/>
            <a:chExt cx="1941028" cy="592268"/>
          </a:xfrm>
        </p:grpSpPr>
        <p:sp>
          <p:nvSpPr>
            <p:cNvPr id="6" name="Object 6"/>
            <p:cNvSpPr txBox="1"/>
            <p:nvPr/>
          </p:nvSpPr>
          <p:spPr>
            <a:xfrm>
              <a:off x="8764611" y="673174"/>
              <a:ext cx="2023140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8259079" y="675199"/>
              <a:ext cx="418797" cy="418797"/>
              <a:chOff x="8259079" y="675199"/>
              <a:chExt cx="418797" cy="41879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700000">
                <a:off x="8259079" y="675199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5314286" y="1354171"/>
            <a:ext cx="7657143" cy="1333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742857" y="2227046"/>
            <a:ext cx="6800000" cy="5549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100" kern="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FLY TO THE NEXT LEVEL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4164720" y="3579001"/>
            <a:ext cx="16790608" cy="580951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800" dirty="0" smtClean="0">
                <a:solidFill>
                  <a:srgbClr val="a4b8e1"/>
                </a:solidFill>
                <a:latin typeface="Pretendard ExtraBold" pitchFamily="34" charset="0"/>
                <a:cs typeface="Pretendard ExtraBold" pitchFamily="34" charset="0"/>
              </a:rPr>
              <a:t>MIRIAIR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5375" y="7324435"/>
            <a:ext cx="8311557" cy="1318248"/>
            <a:chOff x="35375" y="7324435"/>
            <a:chExt cx="8311557" cy="13182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75" y="7324435"/>
              <a:ext cx="8311557" cy="13182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786335" y="6961105"/>
            <a:ext cx="7332498" cy="2034446"/>
            <a:chOff x="-786335" y="6961105"/>
            <a:chExt cx="7332498" cy="20344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6335" y="6961105"/>
              <a:ext cx="7332498" cy="20344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85283" y="3671620"/>
            <a:ext cx="11173523" cy="3687773"/>
            <a:chOff x="-1585283" y="3671620"/>
            <a:chExt cx="11173523" cy="36877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-1585283" y="3671620"/>
              <a:ext cx="11173523" cy="36877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85714" y="9455352"/>
            <a:ext cx="9314286" cy="5021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100" kern="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547998" y="3020688"/>
            <a:ext cx="515307" cy="515307"/>
            <a:chOff x="10547998" y="3020688"/>
            <a:chExt cx="515307" cy="51530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547998" y="3020688"/>
              <a:ext cx="515307" cy="515307"/>
              <a:chOff x="10547998" y="3020688"/>
              <a:chExt cx="515307" cy="51530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47998" y="3020688"/>
                <a:ext cx="515307" cy="515307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0514411" y="3086592"/>
              <a:ext cx="582407" cy="55498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1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0547998" y="4501896"/>
            <a:ext cx="515307" cy="515307"/>
            <a:chOff x="10547998" y="4501896"/>
            <a:chExt cx="515307" cy="5153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547998" y="4501896"/>
              <a:ext cx="515307" cy="515307"/>
              <a:chOff x="10547998" y="4501896"/>
              <a:chExt cx="515307" cy="5153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47998" y="4501896"/>
                <a:ext cx="515307" cy="515307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0514411" y="4567803"/>
              <a:ext cx="582407" cy="5752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2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10547998" y="5983104"/>
            <a:ext cx="515307" cy="515307"/>
            <a:chOff x="10547998" y="5983104"/>
            <a:chExt cx="515307" cy="51530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547998" y="5983104"/>
              <a:ext cx="515307" cy="515307"/>
              <a:chOff x="10547998" y="5983104"/>
              <a:chExt cx="515307" cy="51530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47998" y="5983104"/>
                <a:ext cx="515307" cy="515307"/>
              </a:xfrm>
              <a:prstGeom prst="rect">
                <a:avLst/>
              </a:prstGeom>
            </p:spPr>
          </p:pic>
        </p:grpSp>
        <p:sp>
          <p:nvSpPr>
            <p:cNvPr id="40" name="Object 40"/>
            <p:cNvSpPr txBox="1"/>
            <p:nvPr/>
          </p:nvSpPr>
          <p:spPr>
            <a:xfrm>
              <a:off x="10514411" y="6049011"/>
              <a:ext cx="582407" cy="5752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3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10547998" y="7464312"/>
            <a:ext cx="515307" cy="515307"/>
            <a:chOff x="10547998" y="7464312"/>
            <a:chExt cx="515307" cy="5153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547998" y="7464312"/>
              <a:ext cx="515307" cy="515307"/>
              <a:chOff x="10547998" y="7464312"/>
              <a:chExt cx="515307" cy="51530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547998" y="7464312"/>
                <a:ext cx="515307" cy="515307"/>
              </a:xfrm>
              <a:prstGeom prst="rect">
                <a:avLst/>
              </a:prstGeom>
            </p:spPr>
          </p:pic>
        </p:grpSp>
        <p:sp>
          <p:nvSpPr>
            <p:cNvPr id="46" name="Object 46"/>
            <p:cNvSpPr txBox="1"/>
            <p:nvPr/>
          </p:nvSpPr>
          <p:spPr>
            <a:xfrm>
              <a:off x="10514411" y="7530214"/>
              <a:ext cx="582407" cy="5752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4</a:t>
              </a:r>
              <a:endParaRPr lang="en-US" dirty="0"/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11237528" y="2999821"/>
            <a:ext cx="5848145" cy="1170654"/>
            <a:chOff x="11237528" y="2999821"/>
            <a:chExt cx="5848145" cy="1170654"/>
          </a:xfrm>
        </p:grpSpPr>
        <p:sp>
          <p:nvSpPr>
            <p:cNvPr id="49" name="Object 49"/>
            <p:cNvSpPr txBox="1"/>
            <p:nvPr/>
          </p:nvSpPr>
          <p:spPr>
            <a:xfrm>
              <a:off x="11237528" y="2999821"/>
              <a:ext cx="3165264" cy="73523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SITUATION</a:t>
              </a:r>
              <a:endParaRPr lang="en-US" dirty="0"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1237528" y="3580076"/>
              <a:ext cx="8772217" cy="8855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목차에 대한 간략한 설명을 적어주세요.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폰트는 프리텐다드 Regular, 크기는 16, 자간은 -1, 행간은 1.5입니다.</a:t>
              </a:r>
              <a:endParaRPr lang="en-US" dirty="0"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3176279" y="3068427"/>
              <a:ext cx="3346194" cy="52941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5576b3"/>
                  </a:solidFill>
                  <a:latin typeface="Pretendard SemiBold" pitchFamily="34" charset="0"/>
                  <a:cs typeface="Pretendard SemiBold" pitchFamily="34" charset="0"/>
                </a:rPr>
                <a:t>│상황분석</a:t>
              </a:r>
              <a:endParaRPr lang="en-US" dirty="0"/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1206190" y="4483886"/>
            <a:ext cx="5848171" cy="1170653"/>
            <a:chOff x="11206190" y="4483886"/>
            <a:chExt cx="5848171" cy="1170653"/>
          </a:xfrm>
        </p:grpSpPr>
        <p:sp>
          <p:nvSpPr>
            <p:cNvPr id="54" name="Object 54"/>
            <p:cNvSpPr txBox="1"/>
            <p:nvPr/>
          </p:nvSpPr>
          <p:spPr>
            <a:xfrm>
              <a:off x="11206190" y="4483886"/>
              <a:ext cx="3165264" cy="74071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CONCEPT</a:t>
              </a:r>
              <a:endParaRPr lang="en-US" dirty="0"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1206216" y="5064140"/>
              <a:ext cx="8772217" cy="8855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목차에 대한 간략한 설명을 적어주세요.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폰트는 프리텐다드 Regular, 크기는 16, 자간은 -1, 행간은 1.5입니다.</a:t>
              </a:r>
              <a:endParaRPr lang="en-US" dirty="0"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3144952" y="4552495"/>
              <a:ext cx="3346194" cy="56946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5576b3"/>
                  </a:solidFill>
                  <a:latin typeface="Pretendard SemiBold" pitchFamily="34" charset="0"/>
                  <a:cs typeface="Pretendard SemiBold" pitchFamily="34" charset="0"/>
                </a:rPr>
                <a:t>│마케팅 컨셉</a:t>
              </a:r>
              <a:endParaRPr lang="en-US" dirty="0"/>
            </a:p>
          </p:txBody>
        </p:sp>
      </p:grpSp>
      <p:grpSp>
        <p:nvGrpSpPr>
          <p:cNvPr id="1017" name="그룹 1017"/>
          <p:cNvGrpSpPr/>
          <p:nvPr/>
        </p:nvGrpSpPr>
        <p:grpSpPr>
          <a:xfrm>
            <a:off x="11206190" y="5967952"/>
            <a:ext cx="5848171" cy="1170651"/>
            <a:chOff x="11206190" y="5967952"/>
            <a:chExt cx="5848171" cy="1170651"/>
          </a:xfrm>
        </p:grpSpPr>
        <p:sp>
          <p:nvSpPr>
            <p:cNvPr id="59" name="Object 59"/>
            <p:cNvSpPr txBox="1"/>
            <p:nvPr/>
          </p:nvSpPr>
          <p:spPr>
            <a:xfrm>
              <a:off x="11206190" y="5967952"/>
              <a:ext cx="3165264" cy="74071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STRATEGY</a:t>
              </a:r>
              <a:endParaRPr lang="en-US" dirty="0"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11206216" y="6548205"/>
              <a:ext cx="8772217" cy="8855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목차에 대한 간략한 설명을 적어주세요.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폰트는 프리텐다드 Regular, 크기는 16, 자간은 -1, 행간은 1.5입니다.</a:t>
              </a:r>
              <a:endParaRPr lang="en-US" dirty="0"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13144952" y="6036552"/>
              <a:ext cx="3346194" cy="56946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5576b3"/>
                  </a:solidFill>
                  <a:latin typeface="Pretendard SemiBold" pitchFamily="34" charset="0"/>
                  <a:cs typeface="Pretendard SemiBold" pitchFamily="34" charset="0"/>
                </a:rPr>
                <a:t>│마케팅 전략</a:t>
              </a:r>
              <a:endParaRPr lang="en-US" dirty="0"/>
            </a:p>
          </p:txBody>
        </p:sp>
      </p:grpSp>
      <p:grpSp>
        <p:nvGrpSpPr>
          <p:cNvPr id="1018" name="그룹 1018"/>
          <p:cNvGrpSpPr/>
          <p:nvPr/>
        </p:nvGrpSpPr>
        <p:grpSpPr>
          <a:xfrm>
            <a:off x="11174905" y="7452010"/>
            <a:ext cx="5848145" cy="1170658"/>
            <a:chOff x="11174905" y="7452010"/>
            <a:chExt cx="5848145" cy="1170658"/>
          </a:xfrm>
        </p:grpSpPr>
        <p:sp>
          <p:nvSpPr>
            <p:cNvPr id="64" name="Object 64"/>
            <p:cNvSpPr txBox="1"/>
            <p:nvPr/>
          </p:nvSpPr>
          <p:spPr>
            <a:xfrm>
              <a:off x="11174952" y="7452010"/>
              <a:ext cx="3165264" cy="74071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SCHEDULE</a:t>
              </a:r>
              <a:endParaRPr lang="en-US" dirty="0"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11174905" y="8032269"/>
              <a:ext cx="8772217" cy="8855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목차에 대한 간략한 설명을 적어주세요.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폰트는 프리텐다드 Regular, 크기는 16, 자간은 -1, 행간은 1.5입니다.</a:t>
              </a:r>
              <a:endParaRPr lang="en-US" dirty="0"/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13113619" y="7520619"/>
              <a:ext cx="3346194" cy="56946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5576b3"/>
                  </a:solidFill>
                  <a:latin typeface="Pretendard SemiBold" pitchFamily="34" charset="0"/>
                  <a:cs typeface="Pretendard SemiBold" pitchFamily="34" charset="0"/>
                </a:rPr>
                <a:t>│시행 스케줄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4" name="Object 4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5012736" y="5840713"/>
            <a:ext cx="2690121" cy="1803324"/>
            <a:chOff x="15012736" y="584071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5840713"/>
              <a:ext cx="2690121" cy="1803324"/>
              <a:chOff x="15012736" y="584071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4939051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584071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6695592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시행 스케줄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4454047"/>
            <a:ext cx="2690121" cy="1803324"/>
            <a:chOff x="15012736" y="4454047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4454047"/>
              <a:ext cx="2690121" cy="1803324"/>
              <a:chOff x="15012736" y="4454047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3552385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4454047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5308925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전략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3067382"/>
            <a:ext cx="2690121" cy="1803324"/>
            <a:chOff x="15012736" y="3067382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3067382"/>
              <a:ext cx="2690121" cy="1803324"/>
              <a:chOff x="15012736" y="3067382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2165720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3067382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3922261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컨셉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1687256"/>
            <a:ext cx="2690121" cy="1769707"/>
            <a:chOff x="15176546" y="1687256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802403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1687256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74" y="2392623"/>
            <a:ext cx="3165264" cy="5814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상황분석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74332" y="1323215"/>
            <a:ext cx="5365159" cy="1333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SITUATION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74333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상황분석 - (1)시장분석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051105" y="1460848"/>
            <a:ext cx="13688829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 폰트는 프리텐다드 Regular, 크기는 18, 자간은 -1, 행간은 1.5입니다. 키워드에 대한 간략한 설명을 적어주세요. 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727942" y="3372114"/>
            <a:ext cx="383025" cy="383025"/>
            <a:chOff x="1727942" y="3372114"/>
            <a:chExt cx="383025" cy="3830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1727942" y="3372114"/>
              <a:ext cx="383025" cy="38302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173185" y="3393685"/>
            <a:ext cx="6127094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코로나 이후로 급감한 국제선 운영</a:t>
            </a:r>
            <a:endParaRPr lang="en-US" dirty="0"/>
          </a:p>
        </p:txBody>
      </p: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615" y="3794433"/>
            <a:ext cx="5258492" cy="337238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699341" y="6406174"/>
            <a:ext cx="131401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(2052년)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3247940" y="5326370"/>
            <a:ext cx="1546117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(2051년)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6651979" y="4263395"/>
            <a:ext cx="131401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(2050년)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8257520" y="3372114"/>
            <a:ext cx="383025" cy="383025"/>
            <a:chOff x="8257520" y="3372114"/>
            <a:chExt cx="383025" cy="3830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00000">
              <a:off x="8257520" y="3372114"/>
              <a:ext cx="383025" cy="38302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8702762" y="3393685"/>
            <a:ext cx="6127094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반면 코로나 이후 증가한 국내선 운영 </a:t>
            </a:r>
            <a:endParaRPr lang="en-US" dirty="0"/>
          </a:p>
        </p:txBody>
      </p:sp>
      <p:pic>
        <p:nvPicPr>
          <p:cNvPr id="54" name="Object 5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26636" y="3794433"/>
            <a:ext cx="5330922" cy="337238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2884898" y="6406174"/>
            <a:ext cx="131401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8bb0f5"/>
                </a:solidFill>
                <a:latin typeface="Pretendard" pitchFamily="34" charset="0"/>
                <a:cs typeface="Pretendard" pitchFamily="34" charset="0"/>
              </a:rPr>
              <a:t>(2052년)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2004316" y="5335894"/>
            <a:ext cx="131401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8bb0f5"/>
                </a:solidFill>
                <a:latin typeface="Pretendard" pitchFamily="34" charset="0"/>
                <a:cs typeface="Pretendard" pitchFamily="34" charset="0"/>
              </a:rPr>
              <a:t>(2051년)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1811428" y="4263395"/>
            <a:ext cx="131401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8bb0f5"/>
                </a:solidFill>
                <a:latin typeface="Pretendard" pitchFamily="34" charset="0"/>
                <a:cs typeface="Pretendard" pitchFamily="34" charset="0"/>
              </a:rPr>
              <a:t>(2050년)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0" y="8193060"/>
            <a:ext cx="15409524" cy="2092655"/>
            <a:chOff x="0" y="8193060"/>
            <a:chExt cx="15409524" cy="209265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8193060"/>
              <a:ext cx="15409524" cy="20926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586073" y="6896757"/>
            <a:ext cx="9456765" cy="3120732"/>
            <a:chOff x="-1586073" y="6896757"/>
            <a:chExt cx="9456765" cy="312073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586073" y="6896757"/>
              <a:ext cx="9456765" cy="312073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8259209" y="8615648"/>
            <a:ext cx="5491868" cy="6346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INSIGHT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8259210" y="9241810"/>
            <a:ext cx="9496915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-1, 행간은 1.5입니다. 폰트는 프리텐다드 Regular, 크기는 14, 자간은 -1, 행간은 1.5입니다.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3" name="Object 3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12736" y="5840713"/>
            <a:ext cx="2690121" cy="1803324"/>
            <a:chOff x="15012736" y="584071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5840713"/>
              <a:ext cx="2690121" cy="1803324"/>
              <a:chOff x="15012736" y="584071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4939051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584071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6695592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시행 스케줄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4454047"/>
            <a:ext cx="2690121" cy="1803324"/>
            <a:chOff x="15012736" y="4454047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4454047"/>
              <a:ext cx="2690121" cy="1803324"/>
              <a:chOff x="15012736" y="4454047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3552385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4454047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5308925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전략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3067382"/>
            <a:ext cx="2690121" cy="1803324"/>
            <a:chOff x="15012736" y="3067382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3067382"/>
              <a:ext cx="2690121" cy="1803324"/>
              <a:chOff x="15012736" y="3067382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2165720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3067382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3922261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컨셉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1687256"/>
            <a:ext cx="2690121" cy="1769707"/>
            <a:chOff x="15176546" y="1687256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802403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1687256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74" y="2392623"/>
            <a:ext cx="3165264" cy="5814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상황분석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74332" y="1323215"/>
            <a:ext cx="5365159" cy="1333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SITUATION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74333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상황분석 - (2)자사분석 SWOT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051105" y="1460848"/>
            <a:ext cx="13688829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 폰트는 프리텐다드 Regular, 크기는 18, 자간은 -1, 행간은 1.5입니다. 키워드에 대한 간략한 설명을 적어주세요. 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4743187" y="3325358"/>
            <a:ext cx="9433803" cy="793576"/>
            <a:chOff x="4743187" y="3325358"/>
            <a:chExt cx="9433803" cy="79357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3187" y="3325358"/>
              <a:ext cx="9433803" cy="7935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35200" y="3524190"/>
            <a:ext cx="395913" cy="395913"/>
            <a:chOff x="5635200" y="3524190"/>
            <a:chExt cx="395913" cy="39591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5635200" y="3524190"/>
              <a:ext cx="395913" cy="395913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095422" y="3447314"/>
            <a:ext cx="2254573" cy="54966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STRENGTH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8167606" y="3569576"/>
            <a:ext cx="8240960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│이곳에 강점에 대한 간략한 설명과 항목을 입력해 적어주세요.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4743187" y="4327698"/>
            <a:ext cx="9433803" cy="793576"/>
            <a:chOff x="4743187" y="4327698"/>
            <a:chExt cx="9433803" cy="79357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3187" y="4327698"/>
              <a:ext cx="9433803" cy="7935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635200" y="4526530"/>
            <a:ext cx="395913" cy="395913"/>
            <a:chOff x="5635200" y="4526530"/>
            <a:chExt cx="395913" cy="3959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700000">
              <a:off x="5635200" y="4526530"/>
              <a:ext cx="395913" cy="39591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095422" y="4449653"/>
            <a:ext cx="2331656" cy="54966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WEAKNESS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8167606" y="4571916"/>
            <a:ext cx="8240960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│이곳에 약점에 대한 간략한 설명과 항목을 입력해 적어주세요.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4743187" y="5330038"/>
            <a:ext cx="9433803" cy="793576"/>
            <a:chOff x="4743187" y="5330038"/>
            <a:chExt cx="9433803" cy="79357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3187" y="5330038"/>
              <a:ext cx="9433803" cy="7935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35200" y="5528869"/>
            <a:ext cx="395913" cy="395913"/>
            <a:chOff x="5635200" y="5528869"/>
            <a:chExt cx="395913" cy="39591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700000">
              <a:off x="5635200" y="5528869"/>
              <a:ext cx="395913" cy="395913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095422" y="5451987"/>
            <a:ext cx="2936848" cy="54966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OPPORTUNITY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8167606" y="5574253"/>
            <a:ext cx="8240960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│이곳에 기회에 대한 간략한 설명과 항목을 입력해 적어주세요.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4743187" y="6332377"/>
            <a:ext cx="9433803" cy="793576"/>
            <a:chOff x="4743187" y="6332377"/>
            <a:chExt cx="9433803" cy="79357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3187" y="6332377"/>
              <a:ext cx="9433803" cy="79357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35200" y="6531209"/>
            <a:ext cx="395913" cy="395913"/>
            <a:chOff x="5635200" y="6531209"/>
            <a:chExt cx="395913" cy="39591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2700000">
              <a:off x="5635200" y="6531209"/>
              <a:ext cx="395913" cy="395913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095422" y="6454333"/>
            <a:ext cx="1737013" cy="54966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THREAT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8167606" y="6576596"/>
            <a:ext cx="8240960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│이곳에 위협에 대한 간략한 설명과 항목을 입력해 적어주세요.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0" y="8193060"/>
            <a:ext cx="15409524" cy="2092655"/>
            <a:chOff x="0" y="8193060"/>
            <a:chExt cx="15409524" cy="209265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193060"/>
              <a:ext cx="15409524" cy="20926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2840561" y="2541489"/>
            <a:ext cx="7857506" cy="6845852"/>
            <a:chOff x="-2840561" y="2541489"/>
            <a:chExt cx="7857506" cy="684585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300000">
              <a:off x="-2840561" y="2541489"/>
              <a:ext cx="7857506" cy="6845852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5209646" y="8615643"/>
            <a:ext cx="5491868" cy="6346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INSIGHT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5209646" y="9241809"/>
            <a:ext cx="12751329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 폰트는 프리텐다드 Regular, 크기는 14, 자간은 -1, 행간은 1.5입니다. 폰트는 프리텐다드 Regular, 크기는 14, 자간은 -1입니다.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3" name="Object 3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12736" y="5840713"/>
            <a:ext cx="2690121" cy="1803324"/>
            <a:chOff x="15012736" y="584071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5840713"/>
              <a:ext cx="2690121" cy="1803324"/>
              <a:chOff x="15012736" y="584071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4939051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584071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6695592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시행 스케줄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4454047"/>
            <a:ext cx="2690121" cy="1803324"/>
            <a:chOff x="15012736" y="4454047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4454047"/>
              <a:ext cx="2690121" cy="1803324"/>
              <a:chOff x="15012736" y="4454047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3552385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4454047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5308925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전략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3067382"/>
            <a:ext cx="2690121" cy="1803324"/>
            <a:chOff x="15012736" y="3067382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3067382"/>
              <a:ext cx="2690121" cy="1803324"/>
              <a:chOff x="15012736" y="3067382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2165720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3067382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3922261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컨셉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1687256"/>
            <a:ext cx="2690121" cy="1769707"/>
            <a:chOff x="15176546" y="1687256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802403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1687256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74" y="2392623"/>
            <a:ext cx="3165264" cy="5814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상황분석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74332" y="1323215"/>
            <a:ext cx="5365159" cy="1333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SITUATION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74333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상황분석 - (3)소비자분석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051105" y="1460848"/>
            <a:ext cx="13688829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 폰트는 프리텐다드 Regular, 크기는 18, 자간은 -1, 행간은 1.5입니다. 키워드에 대한 간략한 설명을 적어주세요. 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0" y="8193060"/>
            <a:ext cx="15409524" cy="2092655"/>
            <a:chOff x="0" y="8193060"/>
            <a:chExt cx="15409524" cy="20926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193060"/>
              <a:ext cx="15409524" cy="20926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5461" y="3787735"/>
            <a:ext cx="5454249" cy="3636166"/>
            <a:chOff x="1355461" y="3787735"/>
            <a:chExt cx="5454249" cy="363616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5461" y="3787735"/>
              <a:ext cx="5454249" cy="3636166"/>
            </a:xfrm>
            <a:prstGeom prst="rect">
              <a:avLst/>
            </a:prstGeom>
          </p:spPr>
        </p:pic>
        <p:sp>
          <p:nvSpPr>
            <p:cNvPr id="47" name="Object 47"/>
            <p:cNvSpPr txBox="1"/>
            <p:nvPr/>
          </p:nvSpPr>
          <p:spPr>
            <a:xfrm>
              <a:off x="3374189" y="5358677"/>
              <a:ext cx="1416795" cy="73569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20대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(1,500명)</a:t>
              </a:r>
              <a:endParaRPr lang="en-US" dirty="0"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4466186" y="4872962"/>
              <a:ext cx="1416795" cy="6866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오락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(35%)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746571" y="6496083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휴식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(20%)</a:t>
              </a:r>
              <a:endParaRPr lang="en-US" dirty="0"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75889" y="6222963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예술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(15%)</a:t>
              </a:r>
              <a:endParaRPr lang="en-US" dirty="0"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044044" y="5377724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여행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(10%)</a:t>
              </a:r>
              <a:endParaRPr lang="en-US" dirty="0"/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268352" y="4627557"/>
              <a:ext cx="1416795" cy="6866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스포츠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(10%)</a:t>
              </a:r>
              <a:endParaRPr lang="en-US" dirty="0"/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982516" y="4128851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기타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(10%)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8599814" y="3801271"/>
            <a:ext cx="5454249" cy="3636166"/>
            <a:chOff x="8599814" y="3801271"/>
            <a:chExt cx="5454249" cy="363616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99814" y="3801271"/>
              <a:ext cx="5454249" cy="3636166"/>
            </a:xfrm>
            <a:prstGeom prst="rect">
              <a:avLst/>
            </a:prstGeom>
          </p:spPr>
        </p:pic>
        <p:sp>
          <p:nvSpPr>
            <p:cNvPr id="57" name="Object 57"/>
            <p:cNvSpPr txBox="1"/>
            <p:nvPr/>
          </p:nvSpPr>
          <p:spPr>
            <a:xfrm>
              <a:off x="10618541" y="5374122"/>
              <a:ext cx="1416795" cy="73569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60대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(1,500명)</a:t>
              </a:r>
              <a:endParaRPr lang="en-US" dirty="0"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11803476" y="5177036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여행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(40%)</a:t>
              </a:r>
              <a:endParaRPr lang="en-US" dirty="0"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0647567" y="6635778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휴식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(20%)</a:t>
              </a:r>
              <a:endParaRPr lang="en-US" dirty="0"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9539685" y="4655260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예술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(15%)</a:t>
              </a:r>
              <a:endParaRPr lang="en-US" dirty="0"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9581255" y="6134049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오락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(15%)</a:t>
              </a:r>
              <a:endParaRPr lang="en-US" dirty="0"/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9288236" y="5398194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스포츠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(10%)</a:t>
              </a:r>
              <a:endParaRPr lang="en-US" dirty="0"/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10236655" y="4135640"/>
              <a:ext cx="1416795" cy="6866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기타</a:t>
              </a:r>
              <a:r>
                <a:rPr lang="en-US" dirty="0" smtClean="0"/>
                <a:t/>
              </a:r>
            </a:p>
            <a:p>
              <a:pPr algn="ctr"/>
              <a:r>
                <a:rPr lang="en-US" dirty="0" smtClean="0"/>
                <a:t/>
              </a:r>
              <a:r>
                <a:rPr lang="en-US" sz="1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(10%)</a:t>
              </a:r>
              <a:endParaRPr lang="en-US" dirty="0"/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5482137" y="3067382"/>
            <a:ext cx="4444553" cy="4864655"/>
            <a:chOff x="5482137" y="3067382"/>
            <a:chExt cx="4444553" cy="486465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2137" y="3067382"/>
              <a:ext cx="4444553" cy="486465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94327" y="3202269"/>
            <a:ext cx="383025" cy="383025"/>
            <a:chOff x="2394327" y="3202269"/>
            <a:chExt cx="383025" cy="38302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2394327" y="3202269"/>
              <a:ext cx="383025" cy="383025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2809059" y="3210559"/>
            <a:ext cx="4561667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20대 여가 관심도 비율 조사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9620847" y="3202269"/>
            <a:ext cx="383025" cy="383025"/>
            <a:chOff x="9620847" y="3202269"/>
            <a:chExt cx="383025" cy="38302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700000">
              <a:off x="9620847" y="3202269"/>
              <a:ext cx="383025" cy="383025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0071247" y="3210559"/>
            <a:ext cx="4561667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60대 여가 관심도 비율 조사</a:t>
            </a:r>
            <a:endParaRPr lang="en-US" dirty="0"/>
          </a:p>
        </p:txBody>
      </p:sp>
      <p:sp>
        <p:nvSpPr>
          <p:cNvPr id="76" name="Object 76"/>
          <p:cNvSpPr txBox="1"/>
          <p:nvPr/>
        </p:nvSpPr>
        <p:spPr>
          <a:xfrm>
            <a:off x="1314896" y="8602436"/>
            <a:ext cx="5491868" cy="6346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INSIGHT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314897" y="9255016"/>
            <a:ext cx="19169596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 폰트는 프리텐다드 Regular, 크기는 14, 자간은 -1, 행간은 1.5입니다.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 폰트는 프리텐다드 Regular, 크기는 14, 자간은 -1, 행간은 1.5입니다.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3" name="Object 3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12736" y="5840713"/>
            <a:ext cx="2690121" cy="1803324"/>
            <a:chOff x="15012736" y="584071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5840713"/>
              <a:ext cx="2690121" cy="1803324"/>
              <a:chOff x="15012736" y="584071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4939051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584071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6695592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시행 스케줄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4454047"/>
            <a:ext cx="2690121" cy="1803324"/>
            <a:chOff x="15012736" y="4454047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4454047"/>
              <a:ext cx="2690121" cy="1803324"/>
              <a:chOff x="15012736" y="4454047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3552385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4454047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5308925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전략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1695953"/>
            <a:ext cx="2690121" cy="1803324"/>
            <a:chOff x="15012736" y="1695953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1695953"/>
              <a:ext cx="2690121" cy="1803324"/>
              <a:chOff x="15012736" y="1695953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794292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169595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2238581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상황분석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3111834"/>
            <a:ext cx="2690121" cy="1769707"/>
            <a:chOff x="15176546" y="3111834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2226981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3111834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32" y="3817200"/>
            <a:ext cx="3165264" cy="6076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마케팅 컨셉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442121" y="936799"/>
            <a:ext cx="6963860" cy="2664896"/>
            <a:chOff x="8442121" y="936799"/>
            <a:chExt cx="6963860" cy="26648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2121" y="936799"/>
              <a:ext cx="6963860" cy="266489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5285" y="1323219"/>
            <a:ext cx="5365159" cy="14190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CONCEPT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255285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마케팅 컨셉 - 리마인드 허니문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55286" y="2797790"/>
            <a:ext cx="9079771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 폰트는 프리텐다드 Regular, 크기는 18, 자간은 -1, 행간은 1.5입니다.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969158" y="4401140"/>
            <a:ext cx="383025" cy="383025"/>
            <a:chOff x="2969158" y="4401140"/>
            <a:chExt cx="383025" cy="3830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2969158" y="4401140"/>
              <a:ext cx="383025" cy="38302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640960" y="4407657"/>
            <a:ext cx="4476633" cy="5561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타깃 인사이트 - 은퇴한 부부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920245" y="5026211"/>
            <a:ext cx="5420829" cy="822007"/>
            <a:chOff x="1920245" y="5026211"/>
            <a:chExt cx="5420829" cy="8220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20245" y="5026211"/>
              <a:ext cx="5420829" cy="822007"/>
              <a:chOff x="1920245" y="5026211"/>
              <a:chExt cx="5420829" cy="82200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920245" y="5026211"/>
                <a:ext cx="5420829" cy="822007"/>
              </a:xfrm>
              <a:prstGeom prst="rect">
                <a:avLst/>
              </a:prstGeom>
            </p:spPr>
          </p:pic>
        </p:grpSp>
        <p:sp>
          <p:nvSpPr>
            <p:cNvPr id="53" name="Object 53"/>
            <p:cNvSpPr txBox="1"/>
            <p:nvPr/>
          </p:nvSpPr>
          <p:spPr>
            <a:xfrm>
              <a:off x="1481975" y="5263656"/>
              <a:ext cx="6297369" cy="5206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타깃에 대한 간략한 설명을 적어주세요.</a:t>
              </a:r>
              <a:endParaRPr lang="en-US" dirty="0"/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1928774" y="6012091"/>
            <a:ext cx="5403772" cy="806738"/>
            <a:chOff x="1928774" y="6012091"/>
            <a:chExt cx="5403772" cy="80673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928774" y="6012091"/>
              <a:ext cx="5403772" cy="806738"/>
              <a:chOff x="1928774" y="6012091"/>
              <a:chExt cx="5403772" cy="80673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28774" y="6012091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59" name="Object 59"/>
            <p:cNvSpPr txBox="1"/>
            <p:nvPr/>
          </p:nvSpPr>
          <p:spPr>
            <a:xfrm>
              <a:off x="1481975" y="6234083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타깃에 대한 상세 설명을 적어주세요.</a:t>
              </a:r>
              <a:endParaRPr lang="en-US" dirty="0"/>
            </a:p>
          </p:txBody>
        </p:sp>
      </p:grpSp>
      <p:grpSp>
        <p:nvGrpSpPr>
          <p:cNvPr id="1017" name="그룹 1017"/>
          <p:cNvGrpSpPr/>
          <p:nvPr/>
        </p:nvGrpSpPr>
        <p:grpSpPr>
          <a:xfrm>
            <a:off x="1928774" y="6935722"/>
            <a:ext cx="5403772" cy="806738"/>
            <a:chOff x="1928774" y="6935722"/>
            <a:chExt cx="5403772" cy="80673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928774" y="6935722"/>
              <a:ext cx="5403772" cy="806738"/>
              <a:chOff x="1928774" y="6935722"/>
              <a:chExt cx="5403772" cy="80673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928774" y="6935722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65" name="Object 65"/>
            <p:cNvSpPr txBox="1"/>
            <p:nvPr/>
          </p:nvSpPr>
          <p:spPr>
            <a:xfrm>
              <a:off x="1481975" y="7157714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타깃에 대한 상세 설명을 적어주세요.</a:t>
              </a:r>
              <a:endParaRPr lang="en-US" dirty="0"/>
            </a:p>
          </p:txBody>
        </p:sp>
      </p:grpSp>
      <p:grpSp>
        <p:nvGrpSpPr>
          <p:cNvPr id="1019" name="그룹 1019"/>
          <p:cNvGrpSpPr/>
          <p:nvPr/>
        </p:nvGrpSpPr>
        <p:grpSpPr>
          <a:xfrm>
            <a:off x="1928774" y="7859353"/>
            <a:ext cx="5403772" cy="806738"/>
            <a:chOff x="1928774" y="7859353"/>
            <a:chExt cx="5403772" cy="80673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928774" y="7859353"/>
              <a:ext cx="5403772" cy="806738"/>
              <a:chOff x="1928774" y="7859353"/>
              <a:chExt cx="5403772" cy="80673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928774" y="7859353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71" name="Object 71"/>
            <p:cNvSpPr txBox="1"/>
            <p:nvPr/>
          </p:nvSpPr>
          <p:spPr>
            <a:xfrm>
              <a:off x="1481975" y="8081346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타깃에 대한 상세 설명을 적어주세요.</a:t>
              </a:r>
              <a:endParaRPr lang="en-US" dirty="0"/>
            </a:p>
          </p:txBody>
        </p:sp>
      </p:grpSp>
      <p:grpSp>
        <p:nvGrpSpPr>
          <p:cNvPr id="1021" name="그룹 1021"/>
          <p:cNvGrpSpPr/>
          <p:nvPr/>
        </p:nvGrpSpPr>
        <p:grpSpPr>
          <a:xfrm>
            <a:off x="8763014" y="4401140"/>
            <a:ext cx="383025" cy="383025"/>
            <a:chOff x="8763014" y="4401140"/>
            <a:chExt cx="383025" cy="38302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2700000">
              <a:off x="8763014" y="4401140"/>
              <a:ext cx="383025" cy="383025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8257590" y="4407256"/>
            <a:ext cx="5539742" cy="5561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마케팅 컨셉 도출 - 리마인드 허니문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8068450" y="5026211"/>
            <a:ext cx="5420829" cy="822007"/>
            <a:chOff x="8068450" y="5026211"/>
            <a:chExt cx="5420829" cy="822007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8068450" y="5026211"/>
              <a:ext cx="5420829" cy="822007"/>
              <a:chOff x="8068450" y="5026211"/>
              <a:chExt cx="5420829" cy="822007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068450" y="5026211"/>
                <a:ext cx="5420829" cy="822007"/>
              </a:xfrm>
              <a:prstGeom prst="rect">
                <a:avLst/>
              </a:prstGeom>
            </p:spPr>
          </p:pic>
        </p:grpSp>
        <p:sp>
          <p:nvSpPr>
            <p:cNvPr id="81" name="Object 81"/>
            <p:cNvSpPr txBox="1"/>
            <p:nvPr/>
          </p:nvSpPr>
          <p:spPr>
            <a:xfrm>
              <a:off x="7630182" y="5263655"/>
              <a:ext cx="6297369" cy="5206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컨셉에 대한 간략한 설명을 적어주세요.</a:t>
              </a:r>
              <a:endParaRPr lang="en-US" dirty="0"/>
            </a:p>
          </p:txBody>
        </p:sp>
      </p:grpSp>
      <p:grpSp>
        <p:nvGrpSpPr>
          <p:cNvPr id="1024" name="그룹 1024"/>
          <p:cNvGrpSpPr/>
          <p:nvPr/>
        </p:nvGrpSpPr>
        <p:grpSpPr>
          <a:xfrm>
            <a:off x="8076978" y="6012091"/>
            <a:ext cx="5403772" cy="806738"/>
            <a:chOff x="8076978" y="6012091"/>
            <a:chExt cx="5403772" cy="806738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8076978" y="6012091"/>
              <a:ext cx="5403772" cy="806738"/>
              <a:chOff x="8076978" y="6012091"/>
              <a:chExt cx="5403772" cy="80673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076978" y="6012091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87" name="Object 87"/>
            <p:cNvSpPr txBox="1"/>
            <p:nvPr/>
          </p:nvSpPr>
          <p:spPr>
            <a:xfrm>
              <a:off x="7630182" y="6234082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컨셉에 대한 상세 설명을 적어주세요.</a:t>
              </a:r>
              <a:endParaRPr lang="en-US" dirty="0"/>
            </a:p>
          </p:txBody>
        </p:sp>
      </p:grpSp>
      <p:grpSp>
        <p:nvGrpSpPr>
          <p:cNvPr id="1026" name="그룹 1026"/>
          <p:cNvGrpSpPr/>
          <p:nvPr/>
        </p:nvGrpSpPr>
        <p:grpSpPr>
          <a:xfrm>
            <a:off x="8076978" y="6935722"/>
            <a:ext cx="5403772" cy="806738"/>
            <a:chOff x="8076978" y="6935722"/>
            <a:chExt cx="5403772" cy="80673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8076978" y="6935722"/>
              <a:ext cx="5403772" cy="806738"/>
              <a:chOff x="8076978" y="6935722"/>
              <a:chExt cx="5403772" cy="806738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76978" y="6935722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93" name="Object 93"/>
            <p:cNvSpPr txBox="1"/>
            <p:nvPr/>
          </p:nvSpPr>
          <p:spPr>
            <a:xfrm>
              <a:off x="7630182" y="7157718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컨셉에 대한 상세 설명을 적어주세요.</a:t>
              </a:r>
              <a:endParaRPr lang="en-US" dirty="0"/>
            </a:p>
          </p:txBody>
        </p:sp>
      </p:grpSp>
      <p:grpSp>
        <p:nvGrpSpPr>
          <p:cNvPr id="1028" name="그룹 1028"/>
          <p:cNvGrpSpPr/>
          <p:nvPr/>
        </p:nvGrpSpPr>
        <p:grpSpPr>
          <a:xfrm>
            <a:off x="8076978" y="7859353"/>
            <a:ext cx="5403772" cy="806738"/>
            <a:chOff x="8076978" y="7859353"/>
            <a:chExt cx="5403772" cy="806738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8076978" y="7859353"/>
              <a:ext cx="5403772" cy="806738"/>
              <a:chOff x="8076978" y="7859353"/>
              <a:chExt cx="5403772" cy="806738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076978" y="7859353"/>
                <a:ext cx="5403772" cy="806738"/>
              </a:xfrm>
              <a:prstGeom prst="rect">
                <a:avLst/>
              </a:prstGeom>
            </p:spPr>
          </p:pic>
        </p:grpSp>
        <p:sp>
          <p:nvSpPr>
            <p:cNvPr id="99" name="Object 99"/>
            <p:cNvSpPr txBox="1"/>
            <p:nvPr/>
          </p:nvSpPr>
          <p:spPr>
            <a:xfrm>
              <a:off x="7630182" y="8081346"/>
              <a:ext cx="6297369" cy="4876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컨셉에 대한 상세 설명을 적어주세요.</a:t>
              </a:r>
              <a:endParaRPr lang="en-US" dirty="0"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-1880036" y="9255019"/>
            <a:ext cx="19169596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14, 자간은 -1, 행간은 1.5입니다.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3" name="Object 3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12736" y="5840713"/>
            <a:ext cx="2690121" cy="1803324"/>
            <a:chOff x="15012736" y="584071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5840713"/>
              <a:ext cx="2690121" cy="1803324"/>
              <a:chOff x="15012736" y="584071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4939051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584071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6695592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시행 스케줄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1695953"/>
            <a:ext cx="2690121" cy="1803324"/>
            <a:chOff x="15012736" y="1695953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1695953"/>
              <a:ext cx="2690121" cy="1803324"/>
              <a:chOff x="15012736" y="1695953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794292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169595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2238581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상황분석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3111190"/>
            <a:ext cx="2690121" cy="1803324"/>
            <a:chOff x="15012736" y="3111190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3111190"/>
              <a:ext cx="2690121" cy="1803324"/>
              <a:chOff x="15012736" y="3111190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2209528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3111190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3632733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컨셉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4492787"/>
            <a:ext cx="2690121" cy="1769707"/>
            <a:chOff x="15176546" y="4492787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3607933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4492787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32" y="5198152"/>
            <a:ext cx="3165264" cy="5814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마케팅 전략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55286" y="1323219"/>
            <a:ext cx="5365159" cy="1333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STRATEGY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55286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마케팅 전략 - 다시 돌아온 청춘아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051105" y="1460848"/>
            <a:ext cx="13688829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 폰트는 프리텐다드 Regular, 크기는 18, 자간은 -1, 행간은 1.5입니다. 키워드에 대한 간략한 설명을 적어주세요. 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2439832" y="3088087"/>
            <a:ext cx="383025" cy="383025"/>
            <a:chOff x="2439832" y="3088087"/>
            <a:chExt cx="383025" cy="3830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2439832" y="3088087"/>
              <a:ext cx="383025" cy="38302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907417" y="3087383"/>
            <a:ext cx="728571" cy="5766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인지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3414808" y="3129841"/>
            <a:ext cx="2759282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5576b3"/>
                </a:solidFill>
                <a:latin typeface="Pretendard SemiBold" pitchFamily="34" charset="0"/>
                <a:cs typeface="Pretendard SemiBold" pitchFamily="34" charset="0"/>
              </a:rPr>
              <a:t>│추억을 되살리는 곳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5601296" y="3127800"/>
            <a:ext cx="304762" cy="303599"/>
            <a:chOff x="5601296" y="3127800"/>
            <a:chExt cx="304762" cy="30359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1296" y="3127800"/>
              <a:ext cx="304762" cy="3035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32352" y="3088087"/>
            <a:ext cx="383025" cy="383025"/>
            <a:chOff x="6332352" y="3088087"/>
            <a:chExt cx="383025" cy="3830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00000">
              <a:off x="6332352" y="3088087"/>
              <a:ext cx="383025" cy="38302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794703" y="3096378"/>
            <a:ext cx="728571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경험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7302096" y="3129841"/>
            <a:ext cx="2742797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5576b3"/>
                </a:solidFill>
                <a:latin typeface="Pretendard SemiBold" pitchFamily="34" charset="0"/>
                <a:cs typeface="Pretendard SemiBold" pitchFamily="34" charset="0"/>
              </a:rPr>
              <a:t>│사랑을 되살리는 곳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9477594" y="3127800"/>
            <a:ext cx="304762" cy="303599"/>
            <a:chOff x="9477594" y="3127800"/>
            <a:chExt cx="304762" cy="3035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77594" y="3127800"/>
              <a:ext cx="304762" cy="3035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208650" y="3088087"/>
            <a:ext cx="383025" cy="383025"/>
            <a:chOff x="10208650" y="3088087"/>
            <a:chExt cx="383025" cy="38302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10208650" y="3088087"/>
              <a:ext cx="383025" cy="38302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0671654" y="3096378"/>
            <a:ext cx="726457" cy="5496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확산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1179089" y="3129841"/>
            <a:ext cx="2843703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5576b3"/>
                </a:solidFill>
                <a:latin typeface="Pretendard SemiBold" pitchFamily="34" charset="0"/>
                <a:cs typeface="Pretendard SemiBold" pitchFamily="34" charset="0"/>
              </a:rPr>
              <a:t>│다시 돌아온 청춘아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2036384" y="3815050"/>
            <a:ext cx="3542065" cy="4856051"/>
            <a:chOff x="2036384" y="3815050"/>
            <a:chExt cx="3542065" cy="485605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036384" y="3815050"/>
              <a:ext cx="3542065" cy="4856051"/>
              <a:chOff x="2036384" y="3815050"/>
              <a:chExt cx="3542065" cy="485605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036384" y="3815050"/>
                <a:ext cx="3542065" cy="4856051"/>
              </a:xfrm>
              <a:prstGeom prst="rect">
                <a:avLst/>
              </a:prstGeom>
            </p:spPr>
          </p:pic>
        </p:grpSp>
        <p:sp>
          <p:nvSpPr>
            <p:cNvPr id="67" name="Object 67"/>
            <p:cNvSpPr txBox="1"/>
            <p:nvPr/>
          </p:nvSpPr>
          <p:spPr>
            <a:xfrm>
              <a:off x="1467966" y="6074684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18" name="그룹 1018"/>
            <p:cNvGrpSpPr/>
            <p:nvPr/>
          </p:nvGrpSpPr>
          <p:grpSpPr>
            <a:xfrm>
              <a:off x="2304402" y="6699734"/>
              <a:ext cx="3006031" cy="58451"/>
              <a:chOff x="2304402" y="6699734"/>
              <a:chExt cx="3006031" cy="5845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304402" y="6699734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71" name="Object 71"/>
            <p:cNvSpPr txBox="1"/>
            <p:nvPr/>
          </p:nvSpPr>
          <p:spPr>
            <a:xfrm>
              <a:off x="1467966" y="7060369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19" name="그룹 1019"/>
            <p:cNvGrpSpPr/>
            <p:nvPr/>
          </p:nvGrpSpPr>
          <p:grpSpPr>
            <a:xfrm>
              <a:off x="2304402" y="7685417"/>
              <a:ext cx="3006031" cy="58451"/>
              <a:chOff x="2304402" y="7685417"/>
              <a:chExt cx="3006031" cy="58451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304402" y="7685417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75" name="Object 75"/>
            <p:cNvSpPr txBox="1"/>
            <p:nvPr/>
          </p:nvSpPr>
          <p:spPr>
            <a:xfrm>
              <a:off x="1467966" y="8046055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0" name="그룹 1020"/>
            <p:cNvGrpSpPr/>
            <p:nvPr/>
          </p:nvGrpSpPr>
          <p:grpSpPr>
            <a:xfrm>
              <a:off x="2037199" y="3815050"/>
              <a:ext cx="3540436" cy="1919328"/>
              <a:chOff x="2037199" y="3815050"/>
              <a:chExt cx="3540436" cy="1919328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037199" y="3815050"/>
                <a:ext cx="3540436" cy="1919328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5933729" y="3815050"/>
            <a:ext cx="3542065" cy="4856051"/>
            <a:chOff x="5933729" y="3815050"/>
            <a:chExt cx="3542065" cy="485605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933729" y="3815050"/>
              <a:ext cx="3542065" cy="4856051"/>
              <a:chOff x="5933729" y="3815050"/>
              <a:chExt cx="3542065" cy="4856051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933729" y="3815050"/>
                <a:ext cx="3542065" cy="4856051"/>
              </a:xfrm>
              <a:prstGeom prst="rect">
                <a:avLst/>
              </a:prstGeom>
            </p:spPr>
          </p:pic>
        </p:grpSp>
        <p:sp>
          <p:nvSpPr>
            <p:cNvPr id="84" name="Object 84"/>
            <p:cNvSpPr txBox="1"/>
            <p:nvPr/>
          </p:nvSpPr>
          <p:spPr>
            <a:xfrm>
              <a:off x="5365311" y="6074684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3" name="그룹 1023"/>
            <p:cNvGrpSpPr/>
            <p:nvPr/>
          </p:nvGrpSpPr>
          <p:grpSpPr>
            <a:xfrm>
              <a:off x="6201747" y="6699734"/>
              <a:ext cx="3006031" cy="58451"/>
              <a:chOff x="6201747" y="6699734"/>
              <a:chExt cx="3006031" cy="58451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201747" y="6699734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88" name="Object 88"/>
            <p:cNvSpPr txBox="1"/>
            <p:nvPr/>
          </p:nvSpPr>
          <p:spPr>
            <a:xfrm>
              <a:off x="5365311" y="7060369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4" name="그룹 1024"/>
            <p:cNvGrpSpPr/>
            <p:nvPr/>
          </p:nvGrpSpPr>
          <p:grpSpPr>
            <a:xfrm>
              <a:off x="6201747" y="7685417"/>
              <a:ext cx="3006031" cy="58451"/>
              <a:chOff x="6201747" y="7685417"/>
              <a:chExt cx="3006031" cy="58451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201747" y="7685417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92" name="Object 92"/>
            <p:cNvSpPr txBox="1"/>
            <p:nvPr/>
          </p:nvSpPr>
          <p:spPr>
            <a:xfrm>
              <a:off x="5365311" y="8046055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5" name="그룹 1025"/>
            <p:cNvGrpSpPr/>
            <p:nvPr/>
          </p:nvGrpSpPr>
          <p:grpSpPr>
            <a:xfrm>
              <a:off x="5934544" y="3815050"/>
              <a:ext cx="3540436" cy="1919328"/>
              <a:chOff x="5934544" y="3815050"/>
              <a:chExt cx="3540436" cy="1919328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934544" y="3815050"/>
                <a:ext cx="3540436" cy="191932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9831074" y="3815050"/>
            <a:ext cx="3542065" cy="4856051"/>
            <a:chOff x="9831074" y="3815050"/>
            <a:chExt cx="3542065" cy="485605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9831074" y="3815050"/>
              <a:ext cx="3542065" cy="4856051"/>
              <a:chOff x="9831074" y="3815050"/>
              <a:chExt cx="3542065" cy="4856051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831074" y="3815050"/>
                <a:ext cx="3542065" cy="4856051"/>
              </a:xfrm>
              <a:prstGeom prst="rect">
                <a:avLst/>
              </a:prstGeom>
            </p:spPr>
          </p:pic>
        </p:grpSp>
        <p:sp>
          <p:nvSpPr>
            <p:cNvPr id="101" name="Object 101"/>
            <p:cNvSpPr txBox="1"/>
            <p:nvPr/>
          </p:nvSpPr>
          <p:spPr>
            <a:xfrm>
              <a:off x="9255122" y="6074684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8" name="그룹 1028"/>
            <p:cNvGrpSpPr/>
            <p:nvPr/>
          </p:nvGrpSpPr>
          <p:grpSpPr>
            <a:xfrm>
              <a:off x="10091557" y="6699734"/>
              <a:ext cx="3006031" cy="58451"/>
              <a:chOff x="10091557" y="6699734"/>
              <a:chExt cx="3006031" cy="58451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091557" y="6699734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105" name="Object 105"/>
            <p:cNvSpPr txBox="1"/>
            <p:nvPr/>
          </p:nvSpPr>
          <p:spPr>
            <a:xfrm>
              <a:off x="9255122" y="7060369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29" name="그룹 1029"/>
            <p:cNvGrpSpPr/>
            <p:nvPr/>
          </p:nvGrpSpPr>
          <p:grpSpPr>
            <a:xfrm>
              <a:off x="10091557" y="7685417"/>
              <a:ext cx="3006031" cy="58451"/>
              <a:chOff x="10091557" y="7685417"/>
              <a:chExt cx="3006031" cy="58451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091557" y="7685417"/>
                <a:ext cx="3006031" cy="58451"/>
              </a:xfrm>
              <a:prstGeom prst="rect">
                <a:avLst/>
              </a:prstGeom>
            </p:spPr>
          </p:pic>
        </p:grpSp>
        <p:sp>
          <p:nvSpPr>
            <p:cNvPr id="109" name="Object 109"/>
            <p:cNvSpPr txBox="1"/>
            <p:nvPr/>
          </p:nvSpPr>
          <p:spPr>
            <a:xfrm>
              <a:off x="9255122" y="8046055"/>
              <a:ext cx="4678901" cy="47570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5576b3"/>
                  </a:solidFill>
                  <a:latin typeface="Pretendard" pitchFamily="34" charset="0"/>
                  <a:cs typeface="Pretendard" pitchFamily="34" charset="0"/>
                </a:rPr>
                <a:t>여기에 키워드를 적어주세요.</a:t>
              </a:r>
              <a:endParaRPr lang="en-US" dirty="0"/>
            </a:p>
          </p:txBody>
        </p:sp>
        <p:grpSp>
          <p:nvGrpSpPr>
            <p:cNvPr id="1030" name="그룹 1030"/>
            <p:cNvGrpSpPr/>
            <p:nvPr/>
          </p:nvGrpSpPr>
          <p:grpSpPr>
            <a:xfrm>
              <a:off x="9831889" y="3815050"/>
              <a:ext cx="3540436" cy="1919328"/>
              <a:chOff x="9831889" y="3815050"/>
              <a:chExt cx="3540436" cy="1919328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9831889" y="3815050"/>
                <a:ext cx="3540436" cy="1919328"/>
              </a:xfrm>
              <a:prstGeom prst="rect">
                <a:avLst/>
              </a:prstGeom>
            </p:spPr>
          </p:pic>
        </p:grpSp>
      </p:grpSp>
      <p:sp>
        <p:nvSpPr>
          <p:cNvPr id="114" name="Object 114"/>
          <p:cNvSpPr txBox="1"/>
          <p:nvPr/>
        </p:nvSpPr>
        <p:spPr>
          <a:xfrm>
            <a:off x="-1880036" y="9255019"/>
            <a:ext cx="19169596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14, 자간은 -1, 행간은 1.5입니다.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B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5190" y="9114286"/>
            <a:ext cx="1731504" cy="592268"/>
            <a:chOff x="15845190" y="9114286"/>
            <a:chExt cx="1731504" cy="592268"/>
          </a:xfrm>
        </p:grpSpPr>
        <p:sp>
          <p:nvSpPr>
            <p:cNvPr id="3" name="Object 3"/>
            <p:cNvSpPr txBox="1"/>
            <p:nvPr/>
          </p:nvSpPr>
          <p:spPr>
            <a:xfrm>
              <a:off x="15676503" y="9198997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5931926" y="9201021"/>
              <a:ext cx="418797" cy="418797"/>
              <a:chOff x="15931926" y="9201021"/>
              <a:chExt cx="418797" cy="41879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700000">
                <a:off x="15931926" y="9201021"/>
                <a:ext cx="418797" cy="418797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14690476" y="562523"/>
            <a:ext cx="4314286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MIRIAIR X MIRI AGENCY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12736" y="1695953"/>
            <a:ext cx="2690121" cy="1803324"/>
            <a:chOff x="15012736" y="1695953"/>
            <a:chExt cx="2690121" cy="18033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012736" y="1695953"/>
              <a:ext cx="2690121" cy="1803324"/>
              <a:chOff x="15012736" y="1695953"/>
              <a:chExt cx="2690121" cy="18033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67676" y="794292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12736" y="1695953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4893333" y="2238581"/>
              <a:ext cx="3371429" cy="60760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상황분석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5012736" y="3111190"/>
            <a:ext cx="2690121" cy="1803324"/>
            <a:chOff x="15012736" y="3111190"/>
            <a:chExt cx="2690121" cy="18033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12736" y="3111190"/>
              <a:ext cx="2690121" cy="1803324"/>
              <a:chOff x="15012736" y="3111190"/>
              <a:chExt cx="2690121" cy="18033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67676" y="2209528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2736" y="3111190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4893333" y="3632733"/>
              <a:ext cx="3371429" cy="581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컨셉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12736" y="4478808"/>
            <a:ext cx="2690121" cy="1803324"/>
            <a:chOff x="15012736" y="4478808"/>
            <a:chExt cx="2690121" cy="18033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12736" y="4478808"/>
              <a:ext cx="2690121" cy="1803324"/>
              <a:chOff x="15012736" y="4478808"/>
              <a:chExt cx="2690121" cy="18033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67676" y="3577146"/>
                <a:ext cx="5380242" cy="36066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2736" y="4478808"/>
                <a:ext cx="2690121" cy="1803324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893333" y="5028924"/>
              <a:ext cx="3371429" cy="6004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1f6ff"/>
                  </a:solidFill>
                  <a:latin typeface="Pretendard" pitchFamily="34" charset="0"/>
                  <a:cs typeface="Pretendard" pitchFamily="34" charset="0"/>
                </a:rPr>
                <a:t>마케팅 전략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176546" y="5839817"/>
            <a:ext cx="2690121" cy="1769707"/>
            <a:chOff x="15176546" y="5839817"/>
            <a:chExt cx="2690121" cy="17697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1485" y="4954963"/>
              <a:ext cx="5380242" cy="353941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6546" y="5839817"/>
              <a:ext cx="2690121" cy="176970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938932" y="6545181"/>
            <a:ext cx="3165264" cy="6004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시행 스케줄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0" y="0"/>
            <a:ext cx="15409524" cy="10285714"/>
            <a:chOff x="0" y="0"/>
            <a:chExt cx="15409524" cy="102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409524" cy="1028571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74332" y="562523"/>
            <a:ext cx="4817632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55286" y="1323219"/>
            <a:ext cx="5365159" cy="14190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000" dirty="0" smtClean="0">
                <a:solidFill>
                  <a:srgbClr val="5576b3"/>
                </a:solidFill>
                <a:latin typeface="Pretendard ExtraBold" pitchFamily="34" charset="0"/>
                <a:cs typeface="Pretendard ExtraBold" pitchFamily="34" charset="0"/>
              </a:rPr>
              <a:t>SCHEDULE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55286" y="2157990"/>
            <a:ext cx="5336588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576b3"/>
                </a:solidFill>
                <a:latin typeface="Pretendard Medium" pitchFamily="34" charset="0"/>
                <a:cs typeface="Pretendard Medium" pitchFamily="34" charset="0"/>
              </a:rPr>
              <a:t>시행 스케줄 - 인지&amp;경험&amp;확산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051105" y="1460848"/>
            <a:ext cx="13688829" cy="15085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키워드에 대한 간략한 설명을 적어주세요.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폰트는 프리텐다드 Regular, 크기는 18, 자간은 -1, 행간은 1.5입니다. 폰트는 프리텐다드 Regular, 크기는 18, 자간은 -1, 행간은 1.5입니다. 키워드에 대한 간략한 설명을 적어주세요. 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045601" y="3314003"/>
          <a:ext cx="11327539" cy="410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54"/>
                <a:gridCol w="1132754"/>
                <a:gridCol w="1132754"/>
                <a:gridCol w="1132754"/>
                <a:gridCol w="1132754"/>
                <a:gridCol w="1132754"/>
                <a:gridCol w="1132754"/>
                <a:gridCol w="1132754"/>
                <a:gridCol w="1132754"/>
                <a:gridCol w="11327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>6월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>7월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>8월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>9월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>10월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709AE7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6EEFE"/>
                    </a:solidFill>
                  </a:tcPr>
                </a:tc>
              </a:tr>
            </a:tbl>
          </a:graphicData>
        </a:graphic>
      </p:graphicFrame>
      <p:grpSp>
        <p:nvGrpSpPr>
          <p:cNvPr id="1011" name="그룹 1011"/>
          <p:cNvGrpSpPr/>
          <p:nvPr/>
        </p:nvGrpSpPr>
        <p:grpSpPr>
          <a:xfrm>
            <a:off x="-3003570" y="6288808"/>
            <a:ext cx="10428088" cy="4646307"/>
            <a:chOff x="-3003570" y="6288808"/>
            <a:chExt cx="10428088" cy="464630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480000">
              <a:off x="-3003570" y="6288808"/>
              <a:ext cx="10428088" cy="46463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210474" y="4233501"/>
            <a:ext cx="5336671" cy="707516"/>
            <a:chOff x="2210474" y="4233501"/>
            <a:chExt cx="5336671" cy="70751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0474" y="4233501"/>
              <a:ext cx="5336671" cy="70751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627417" y="4410770"/>
            <a:ext cx="352978" cy="352978"/>
            <a:chOff x="3627417" y="4410770"/>
            <a:chExt cx="352978" cy="35297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00000">
              <a:off x="3627417" y="4410770"/>
              <a:ext cx="352978" cy="35297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037731" y="4415970"/>
            <a:ext cx="735180" cy="5223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인지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4483804" y="4451232"/>
            <a:ext cx="2579253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│추억을 되살리는 곳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5631486" y="5248953"/>
            <a:ext cx="5333333" cy="707516"/>
            <a:chOff x="5631486" y="5248953"/>
            <a:chExt cx="5333333" cy="7075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31486" y="5248953"/>
              <a:ext cx="5333333" cy="7075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46759" y="5426222"/>
            <a:ext cx="352978" cy="352978"/>
            <a:chOff x="7046759" y="5426222"/>
            <a:chExt cx="352978" cy="35297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7046759" y="5426222"/>
              <a:ext cx="352978" cy="352978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457075" y="5431421"/>
            <a:ext cx="735180" cy="5223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경험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7903149" y="5466687"/>
            <a:ext cx="2579253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│사랑을 되살리는 곳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7876332" y="6264404"/>
            <a:ext cx="5333333" cy="707516"/>
            <a:chOff x="7876332" y="6264404"/>
            <a:chExt cx="5333333" cy="70751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6332" y="6264404"/>
              <a:ext cx="5333333" cy="70751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291615" y="6441673"/>
            <a:ext cx="352978" cy="352978"/>
            <a:chOff x="9291615" y="6441673"/>
            <a:chExt cx="352978" cy="35297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2700000">
              <a:off x="9291615" y="6441673"/>
              <a:ext cx="352978" cy="352978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9701949" y="6446875"/>
            <a:ext cx="735180" cy="5223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확산</a:t>
            </a:r>
            <a:endParaRPr 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10147986" y="6482141"/>
            <a:ext cx="2579253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│다시 돌아온 청춘아</a:t>
            </a:r>
            <a:endParaRPr lang="en-US" dirty="0"/>
          </a:p>
        </p:txBody>
      </p:sp>
      <p:sp>
        <p:nvSpPr>
          <p:cNvPr id="70" name="Object 70"/>
          <p:cNvSpPr txBox="1"/>
          <p:nvPr/>
        </p:nvSpPr>
        <p:spPr>
          <a:xfrm>
            <a:off x="7061822" y="8245224"/>
            <a:ext cx="5491868" cy="68164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SCHEDULING POINT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7061819" y="8894877"/>
            <a:ext cx="10672753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576b3"/>
                </a:solidFill>
                <a:latin typeface="Pretendard" pitchFamily="34" charset="0"/>
                <a:cs typeface="Pretendard" pitchFamily="34" charset="0"/>
              </a:rPr>
              <a:t>인사이트에 대한 간략한 설명을 적어주세요. 폰트는 프리텐다드 Regular, 크기는 14, 자간은 -1, 행간은 1.5입니다. 폰트는 프리텐다드 Regular, 크기는 14, 자간은 -1, 행간은 1.5입니다.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15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68" y="753896"/>
            <a:ext cx="4817632" cy="5021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대한민국 NO. 1 에어라인 브랜드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916242" y="625138"/>
            <a:ext cx="1731504" cy="592268"/>
            <a:chOff x="15916242" y="625138"/>
            <a:chExt cx="1731504" cy="592268"/>
          </a:xfrm>
        </p:grpSpPr>
        <p:sp>
          <p:nvSpPr>
            <p:cNvPr id="7" name="Object 7"/>
            <p:cNvSpPr txBox="1"/>
            <p:nvPr/>
          </p:nvSpPr>
          <p:spPr>
            <a:xfrm>
              <a:off x="15747555" y="709849"/>
              <a:ext cx="1900191" cy="63427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MIRIAIR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6002978" y="711874"/>
              <a:ext cx="418797" cy="418797"/>
              <a:chOff x="16002978" y="711874"/>
              <a:chExt cx="418797" cy="41879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700000">
                <a:off x="16002978" y="711874"/>
                <a:ext cx="418797" cy="41879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500224" y="6699873"/>
            <a:ext cx="9290252" cy="1472573"/>
            <a:chOff x="4500224" y="6699873"/>
            <a:chExt cx="9290252" cy="14725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224" y="6699873"/>
              <a:ext cx="9290252" cy="14725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8095" y="6839066"/>
            <a:ext cx="8609524" cy="1240407"/>
            <a:chOff x="4838095" y="6839066"/>
            <a:chExt cx="8609524" cy="12404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8095" y="6839066"/>
              <a:ext cx="8609524" cy="124040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28599" y="2836000"/>
            <a:ext cx="12228521" cy="73428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500" dirty="0" smtClean="0">
                <a:solidFill>
                  <a:srgbClr val="79a5f6"/>
                </a:solidFill>
                <a:latin typeface="Pretendard ExtraBold" pitchFamily="34" charset="0"/>
                <a:cs typeface="Pretendard ExtraBold" pitchFamily="34" charset="0"/>
              </a:rPr>
              <a:t>THANK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7500" dirty="0" smtClean="0">
                <a:solidFill>
                  <a:srgbClr val="79a5f6"/>
                </a:solidFill>
                <a:latin typeface="Pretendard ExtraBold" pitchFamily="34" charset="0"/>
                <a:cs typeface="Pretendard ExtraBold" pitchFamily="34" charset="0"/>
              </a:rPr>
              <a:t>YOU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817634" y="868309"/>
            <a:ext cx="10428088" cy="4646307"/>
            <a:chOff x="11817634" y="868309"/>
            <a:chExt cx="10428088" cy="46463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11817634" y="868309"/>
              <a:ext cx="10428088" cy="464630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339318" y="2836000"/>
            <a:ext cx="11607078" cy="7202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2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FLY TO THE NEXT LEVEL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653844" y="9508445"/>
            <a:ext cx="6978026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ⓒ2050 Miri Agency.ltd. All Right Reserved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2022-09-05T12:35:57Z</dcterms:created>
  <dcterms:modified xsi:type="dcterms:W3CDTF">2022-09-05T12:35:57Z</dcterms:modified>
</cp:coreProperties>
</file>