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298" r:id="rId4"/>
    <p:sldId id="311" r:id="rId5"/>
    <p:sldId id="258" r:id="rId6"/>
    <p:sldId id="259" r:id="rId7"/>
    <p:sldId id="262" r:id="rId8"/>
    <p:sldId id="263" r:id="rId9"/>
    <p:sldId id="260" r:id="rId10"/>
    <p:sldId id="261" r:id="rId11"/>
    <p:sldId id="264" r:id="rId12"/>
    <p:sldId id="265" r:id="rId13"/>
    <p:sldId id="296" r:id="rId14"/>
    <p:sldId id="295" r:id="rId15"/>
    <p:sldId id="266" r:id="rId16"/>
    <p:sldId id="275" r:id="rId17"/>
    <p:sldId id="299" r:id="rId18"/>
    <p:sldId id="276" r:id="rId19"/>
    <p:sldId id="277" r:id="rId20"/>
    <p:sldId id="278" r:id="rId21"/>
    <p:sldId id="293" r:id="rId22"/>
    <p:sldId id="279" r:id="rId23"/>
    <p:sldId id="300" r:id="rId24"/>
    <p:sldId id="302" r:id="rId25"/>
    <p:sldId id="268" r:id="rId26"/>
    <p:sldId id="269" r:id="rId27"/>
    <p:sldId id="303" r:id="rId28"/>
    <p:sldId id="280" r:id="rId29"/>
    <p:sldId id="281" r:id="rId30"/>
    <p:sldId id="273" r:id="rId31"/>
    <p:sldId id="282" r:id="rId32"/>
    <p:sldId id="283" r:id="rId33"/>
    <p:sldId id="304" r:id="rId34"/>
    <p:sldId id="306" r:id="rId35"/>
    <p:sldId id="305" r:id="rId36"/>
    <p:sldId id="284" r:id="rId37"/>
    <p:sldId id="286" r:id="rId38"/>
    <p:sldId id="287" r:id="rId39"/>
    <p:sldId id="288" r:id="rId40"/>
    <p:sldId id="289" r:id="rId41"/>
    <p:sldId id="290" r:id="rId42"/>
    <p:sldId id="285" r:id="rId43"/>
    <p:sldId id="291" r:id="rId44"/>
    <p:sldId id="292" r:id="rId45"/>
    <p:sldId id="307" r:id="rId46"/>
    <p:sldId id="308" r:id="rId47"/>
    <p:sldId id="310" r:id="rId48"/>
    <p:sldId id="312" r:id="rId49"/>
    <p:sldId id="309" r:id="rId50"/>
    <p:sldId id="314" r:id="rId51"/>
    <p:sldId id="315" r:id="rId52"/>
    <p:sldId id="316" r:id="rId53"/>
    <p:sldId id="317" r:id="rId54"/>
    <p:sldId id="319" r:id="rId55"/>
    <p:sldId id="32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3891" autoAdjust="0"/>
  </p:normalViewPr>
  <p:slideViewPr>
    <p:cSldViewPr snapToGrid="0">
      <p:cViewPr varScale="1">
        <p:scale>
          <a:sx n="64" d="100"/>
          <a:sy n="64" d="100"/>
        </p:scale>
        <p:origin x="7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FF01-88AD-40CC-8E2F-EDCA942F97E2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8127-401C-4BA7-8669-1EDA11E2C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8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8127-401C-4BA7-8669-1EDA11E2C4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1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6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3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5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C686DC-BE11-42D6-A7D5-B21F65DAC03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2BEBEE-ECF0-47AF-A4E0-E8513540B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11500" dirty="0"/>
              <a:t>CNN in C++ code</a:t>
            </a:r>
            <a:endParaRPr lang="ko-KR" altLang="en-US" sz="11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1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Setting Vector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8068"/>
            <a:ext cx="315277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62868"/>
            <a:ext cx="8953500" cy="4067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286603"/>
            <a:ext cx="530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https://github.com/Junghan-Oh/DeepLearning.git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5836" y="4514189"/>
            <a:ext cx="204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Conv, pooling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500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Setting Vector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2150"/>
            <a:ext cx="5500894" cy="14867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80314" y="1922394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X</a:t>
            </a:r>
            <a:r>
              <a:rPr lang="ko-KR" altLang="en-US" dirty="0"/>
              <a:t>세로</a:t>
            </a:r>
            <a:r>
              <a:rPr lang="en-US" altLang="ko-KR" dirty="0"/>
              <a:t>X</a:t>
            </a:r>
            <a:r>
              <a:rPr lang="ko-KR" altLang="en-US" dirty="0"/>
              <a:t>결과 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314" y="2510718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X</a:t>
            </a:r>
            <a:r>
              <a:rPr lang="ko-KR" altLang="en-US" dirty="0"/>
              <a:t>세로</a:t>
            </a:r>
            <a:r>
              <a:rPr lang="en-US" altLang="ko-KR" dirty="0"/>
              <a:t>X</a:t>
            </a:r>
            <a:r>
              <a:rPr lang="ko-KR" altLang="en-US" dirty="0"/>
              <a:t>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3562" y="2795132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값</a:t>
            </a:r>
            <a:r>
              <a:rPr lang="en-US" altLang="ko-KR" dirty="0"/>
              <a:t>X</a:t>
            </a:r>
            <a:r>
              <a:rPr lang="ko-KR" altLang="en-US" dirty="0"/>
              <a:t>실제 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810" y="2226304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실제값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90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MLP Structure</a:t>
            </a:r>
            <a:endParaRPr lang="ko-KR" altLang="en-US" sz="6000" dirty="0"/>
          </a:p>
        </p:txBody>
      </p:sp>
      <p:pic>
        <p:nvPicPr>
          <p:cNvPr id="20" name="내용 개체 틀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67177"/>
            <a:ext cx="4257675" cy="25050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38330" y="2305878"/>
            <a:ext cx="266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en-US" altLang="ko-KR" sz="1400" dirty="0"/>
              <a:t>layer</a:t>
            </a:r>
            <a:r>
              <a:rPr lang="ko-KR" altLang="en-US" sz="1400" dirty="0"/>
              <a:t>별 </a:t>
            </a:r>
            <a:r>
              <a:rPr lang="en-US" altLang="ko-KR" sz="1400" dirty="0"/>
              <a:t>unit</a:t>
            </a:r>
            <a:r>
              <a:rPr lang="ko-KR" altLang="en-US" sz="1400" dirty="0" err="1"/>
              <a:t>갯수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09730" y="2122172"/>
            <a:ext cx="266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결과 값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38330" y="3157623"/>
            <a:ext cx="266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실제값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85382" y="2539278"/>
            <a:ext cx="229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행</a:t>
            </a:r>
            <a:r>
              <a:rPr lang="en-US" altLang="ko-KR" sz="1400" dirty="0"/>
              <a:t>*</a:t>
            </a:r>
            <a:r>
              <a:rPr lang="ko-KR" altLang="en-US" sz="1400" dirty="0"/>
              <a:t>열</a:t>
            </a:r>
            <a:r>
              <a:rPr lang="en-US" altLang="ko-KR" sz="1400" dirty="0"/>
              <a:t>*</a:t>
            </a:r>
            <a:r>
              <a:rPr lang="ko-KR" altLang="en-US" sz="1400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5944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MLP Structure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fit : Training</a:t>
            </a:r>
            <a:r>
              <a:rPr lang="ko-KR" altLang="en-US" dirty="0"/>
              <a:t>때 결과값과 실제 값을 비교해서 훈련 진행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getOutput</a:t>
            </a:r>
            <a:r>
              <a:rPr lang="en-US" altLang="ko-KR" dirty="0"/>
              <a:t> : Forwarding</a:t>
            </a:r>
            <a:r>
              <a:rPr lang="ko-KR" altLang="en-US" dirty="0"/>
              <a:t>을 통해 결과값을 얻음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saveWeights</a:t>
            </a:r>
            <a:r>
              <a:rPr lang="en-US" altLang="ko-KR" dirty="0"/>
              <a:t> : </a:t>
            </a:r>
            <a:r>
              <a:rPr lang="ko-KR" altLang="en-US" dirty="0"/>
              <a:t>학습된 </a:t>
            </a:r>
            <a:r>
              <a:rPr lang="en-US" altLang="ko-KR" dirty="0"/>
              <a:t>weights</a:t>
            </a:r>
            <a:r>
              <a:rPr lang="ko-KR" altLang="en-US" dirty="0"/>
              <a:t>를 저장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loadWeights</a:t>
            </a:r>
            <a:r>
              <a:rPr lang="en-US" altLang="ko-KR" dirty="0"/>
              <a:t> : </a:t>
            </a:r>
            <a:r>
              <a:rPr lang="ko-KR" altLang="en-US" dirty="0"/>
              <a:t>저장된 </a:t>
            </a:r>
            <a:r>
              <a:rPr lang="en-US" altLang="ko-KR" dirty="0"/>
              <a:t>weights</a:t>
            </a:r>
            <a:r>
              <a:rPr lang="ko-KR" altLang="en-US" dirty="0"/>
              <a:t>를 </a:t>
            </a:r>
            <a:r>
              <a:rPr lang="en-US" altLang="ko-KR" dirty="0"/>
              <a:t>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initWeights</a:t>
            </a:r>
            <a:r>
              <a:rPr lang="en-US" altLang="ko-KR" dirty="0"/>
              <a:t> : weights</a:t>
            </a:r>
            <a:r>
              <a:rPr lang="ko-KR" altLang="en-US" dirty="0"/>
              <a:t>를 초기화</a:t>
            </a:r>
            <a:r>
              <a:rPr lang="en-US" altLang="ko-KR" dirty="0"/>
              <a:t>(0 ~ 0.01)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sigmoid :  sigmoid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</a:t>
            </a:r>
            <a:r>
              <a:rPr lang="en-US" altLang="ko-KR" dirty="0" err="1"/>
              <a:t>relu</a:t>
            </a:r>
            <a:r>
              <a:rPr lang="en-US" altLang="ko-KR" dirty="0"/>
              <a:t> : </a:t>
            </a:r>
            <a:r>
              <a:rPr lang="en-US" altLang="ko-KR" dirty="0" err="1"/>
              <a:t>relu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</a:t>
            </a:r>
            <a:r>
              <a:rPr lang="en-US" altLang="ko-KR" dirty="0" err="1"/>
              <a:t>dRelu</a:t>
            </a:r>
            <a:r>
              <a:rPr lang="en-US" altLang="ko-KR" dirty="0"/>
              <a:t> : derivative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</a:t>
            </a:r>
            <a:r>
              <a:rPr lang="en-US" altLang="ko-KR" dirty="0" err="1"/>
              <a:t>dSigmoid</a:t>
            </a:r>
            <a:r>
              <a:rPr lang="en-US" altLang="ko-KR" dirty="0"/>
              <a:t> : derivative sigmoid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</a:t>
            </a:r>
            <a:r>
              <a:rPr lang="en-US" altLang="ko-KR" dirty="0" err="1"/>
              <a:t>getInnerProduct</a:t>
            </a:r>
            <a:r>
              <a:rPr lang="en-US" altLang="ko-KR" dirty="0"/>
              <a:t> : Forwarding</a:t>
            </a:r>
            <a:r>
              <a:rPr lang="ko-KR" altLang="en-US" dirty="0"/>
              <a:t>시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weight</a:t>
            </a:r>
            <a:r>
              <a:rPr lang="ko-KR" altLang="en-US" dirty="0"/>
              <a:t>를 곱해서 더하는 식으로 계산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calcOneLayer</a:t>
            </a:r>
            <a:r>
              <a:rPr lang="en-US" altLang="ko-KR" dirty="0"/>
              <a:t> : </a:t>
            </a:r>
            <a:r>
              <a:rPr lang="en-US" altLang="ko-KR" dirty="0" err="1"/>
              <a:t>getInnerProduct</a:t>
            </a:r>
            <a:r>
              <a:rPr lang="ko-KR" altLang="en-US" dirty="0"/>
              <a:t>를 이용해 하나의 </a:t>
            </a:r>
            <a:r>
              <a:rPr lang="en-US" altLang="ko-KR" dirty="0"/>
              <a:t>layer</a:t>
            </a:r>
            <a:r>
              <a:rPr lang="ko-KR" altLang="en-US" dirty="0"/>
              <a:t>에서 필요한 계산을 진행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forward : </a:t>
            </a:r>
            <a:r>
              <a:rPr lang="ko-KR" altLang="en-US" dirty="0"/>
              <a:t>위의 식들을 이용해 </a:t>
            </a:r>
            <a:r>
              <a:rPr lang="en-US" altLang="ko-KR" dirty="0"/>
              <a:t>forwarding.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backward : backpropagation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Learning : forward</a:t>
            </a:r>
            <a:r>
              <a:rPr lang="ko-KR" altLang="en-US" dirty="0"/>
              <a:t>와 </a:t>
            </a:r>
            <a:r>
              <a:rPr lang="en-US" altLang="ko-KR" dirty="0"/>
              <a:t>backward</a:t>
            </a:r>
            <a:r>
              <a:rPr lang="ko-KR" altLang="en-US" dirty="0"/>
              <a:t>를 이용해 </a:t>
            </a:r>
            <a:r>
              <a:rPr lang="en-US" altLang="ko-KR" dirty="0"/>
              <a:t>weight </a:t>
            </a:r>
            <a:r>
              <a:rPr lang="ko-KR" altLang="en-US" dirty="0"/>
              <a:t>업데이트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83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MLP Structure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6385"/>
            <a:ext cx="7024498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6478" y="2400300"/>
            <a:ext cx="483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numOfUnits</a:t>
            </a:r>
            <a:r>
              <a:rPr lang="en-US" altLang="ko-KR" dirty="0"/>
              <a:t> : Layer </a:t>
            </a:r>
            <a:r>
              <a:rPr lang="ko-KR" altLang="en-US" dirty="0"/>
              <a:t>별 </a:t>
            </a:r>
            <a:r>
              <a:rPr lang="en-US" altLang="ko-KR" dirty="0"/>
              <a:t>unit</a:t>
            </a:r>
            <a:r>
              <a:rPr lang="ko-KR" altLang="en-US" dirty="0"/>
              <a:t>의 수</a:t>
            </a:r>
            <a:br>
              <a:rPr lang="en-US" altLang="ko-KR" dirty="0"/>
            </a:br>
            <a:r>
              <a:rPr lang="en-US" altLang="ko-KR" dirty="0"/>
              <a:t>(ex){3,4,2}</a:t>
            </a:r>
            <a:r>
              <a:rPr lang="ko-KR" altLang="en-US" dirty="0"/>
              <a:t>이면 </a:t>
            </a:r>
            <a:r>
              <a:rPr lang="en-US" altLang="ko-KR" dirty="0"/>
              <a:t>input unit 3</a:t>
            </a:r>
            <a:r>
              <a:rPr lang="ko-KR" altLang="en-US" dirty="0"/>
              <a:t>개</a:t>
            </a:r>
            <a:r>
              <a:rPr lang="en-US" altLang="ko-KR" dirty="0"/>
              <a:t>, hidden unit 4</a:t>
            </a:r>
            <a:r>
              <a:rPr lang="ko-KR" altLang="en-US" dirty="0"/>
              <a:t>개</a:t>
            </a:r>
            <a:r>
              <a:rPr lang="en-US" altLang="ko-KR" dirty="0"/>
              <a:t>, output unit 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path : </a:t>
            </a:r>
            <a:r>
              <a:rPr lang="ko-KR" altLang="en-US" dirty="0"/>
              <a:t>가중치를 저장해 놓은 파일이 있는 주소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6261" y="2126974"/>
            <a:ext cx="1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</a:t>
            </a:r>
            <a:r>
              <a:rPr lang="ko-KR" altLang="en-US" dirty="0"/>
              <a:t>의 개수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9244" y="2796895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</a:t>
            </a:r>
            <a:r>
              <a:rPr lang="ko-KR" altLang="en-US" dirty="0"/>
              <a:t>마다 </a:t>
            </a:r>
            <a:r>
              <a:rPr lang="en-US" altLang="ko-KR" dirty="0"/>
              <a:t>Bias </a:t>
            </a:r>
            <a:r>
              <a:rPr lang="ko-KR" altLang="en-US" dirty="0"/>
              <a:t>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51722" y="4621696"/>
            <a:ext cx="57547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95231" y="4329748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r>
              <a:rPr lang="ko-KR" altLang="en-US" dirty="0"/>
              <a:t>크기 조절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296" y="3108844"/>
            <a:ext cx="263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Layer</a:t>
            </a:r>
            <a:r>
              <a:rPr lang="ko-KR" altLang="en-US" sz="1400" dirty="0" err="1"/>
              <a:t>갯수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09528" y="3683858"/>
            <a:ext cx="263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r>
              <a:rPr lang="ko-KR" altLang="en-US" sz="1400" dirty="0" err="1"/>
              <a:t>갯수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06478" y="4034346"/>
            <a:ext cx="263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+ Bias </a:t>
            </a:r>
            <a:r>
              <a:rPr lang="ko-KR" altLang="en-US" sz="1400" dirty="0" err="1"/>
              <a:t>갯수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105978" y="5024685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r>
              <a:rPr lang="ko-KR" altLang="en-US" dirty="0"/>
              <a:t> 값 설정</a:t>
            </a:r>
          </a:p>
        </p:txBody>
      </p:sp>
    </p:spTree>
    <p:extLst>
      <p:ext uri="{BB962C8B-B14F-4D97-AF65-F5344CB8AC3E}">
        <p14:creationId xmlns:p14="http://schemas.microsoft.com/office/powerpoint/2010/main" val="182998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MLP Structure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1371"/>
            <a:ext cx="5038725" cy="21240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08204" y="2301363"/>
            <a:ext cx="314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r>
              <a:rPr lang="ko-KR" altLang="en-US" dirty="0"/>
              <a:t> 값 설정 </a:t>
            </a:r>
            <a:r>
              <a:rPr lang="en-US" altLang="ko-KR" dirty="0"/>
              <a:t>– 0~0.01</a:t>
            </a:r>
            <a:r>
              <a:rPr lang="ko-KR" altLang="en-US" dirty="0"/>
              <a:t>사이의 값 중 </a:t>
            </a:r>
            <a:r>
              <a:rPr lang="ko-KR" altLang="en-US" dirty="0" err="1"/>
              <a:t>랜덤한</a:t>
            </a:r>
            <a:r>
              <a:rPr lang="ko-KR" altLang="en-US" dirty="0"/>
              <a:t> 값으로 설정</a:t>
            </a:r>
          </a:p>
        </p:txBody>
      </p:sp>
    </p:spTree>
    <p:extLst>
      <p:ext uri="{BB962C8B-B14F-4D97-AF65-F5344CB8AC3E}">
        <p14:creationId xmlns:p14="http://schemas.microsoft.com/office/powerpoint/2010/main" val="72794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Convolution Layer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5658"/>
            <a:ext cx="5438775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79002"/>
            <a:ext cx="2609850" cy="466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130" y="4159938"/>
            <a:ext cx="53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처음에 </a:t>
            </a:r>
            <a:r>
              <a:rPr lang="en-US" altLang="ko-KR" dirty="0"/>
              <a:t>mat</a:t>
            </a:r>
            <a:r>
              <a:rPr lang="ko-KR" altLang="en-US" dirty="0"/>
              <a:t>이라는 </a:t>
            </a:r>
            <a:r>
              <a:rPr lang="en-US" altLang="ko-KR" dirty="0"/>
              <a:t>1-dimension vector</a:t>
            </a:r>
            <a:r>
              <a:rPr lang="ko-KR" altLang="en-US" dirty="0"/>
              <a:t>를 선언하고</a:t>
            </a:r>
            <a:endParaRPr lang="en-US" altLang="ko-KR" dirty="0"/>
          </a:p>
          <a:p>
            <a:r>
              <a:rPr lang="en-US" altLang="ko-KR" dirty="0"/>
              <a:t>Mat</a:t>
            </a:r>
            <a:r>
              <a:rPr lang="ko-KR" altLang="en-US" dirty="0"/>
              <a:t>을 이용해 </a:t>
            </a:r>
            <a:r>
              <a:rPr lang="en-US" altLang="ko-KR" dirty="0"/>
              <a:t>mat2D</a:t>
            </a:r>
            <a:r>
              <a:rPr lang="ko-KR" altLang="en-US" dirty="0"/>
              <a:t>라는 </a:t>
            </a:r>
            <a:r>
              <a:rPr lang="en-US" altLang="ko-KR" dirty="0"/>
              <a:t>2-dimension vector</a:t>
            </a:r>
            <a:r>
              <a:rPr lang="ko-KR" altLang="en-US" dirty="0"/>
              <a:t>를 선언</a:t>
            </a:r>
          </a:p>
        </p:txBody>
      </p:sp>
    </p:spTree>
    <p:extLst>
      <p:ext uri="{BB962C8B-B14F-4D97-AF65-F5344CB8AC3E}">
        <p14:creationId xmlns:p14="http://schemas.microsoft.com/office/powerpoint/2010/main" val="312792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Convolution Layer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initKernel</a:t>
            </a:r>
            <a:r>
              <a:rPr lang="en-US" altLang="ko-KR" dirty="0"/>
              <a:t> : filter</a:t>
            </a:r>
            <a:r>
              <a:rPr lang="ko-KR" altLang="en-US" dirty="0"/>
              <a:t>을 초기화</a:t>
            </a:r>
            <a:r>
              <a:rPr lang="en-US" altLang="ko-KR" dirty="0"/>
              <a:t>(0 ~ 0.01)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loadKernel</a:t>
            </a:r>
            <a:r>
              <a:rPr lang="en-US" altLang="ko-KR" dirty="0"/>
              <a:t> : filter</a:t>
            </a:r>
            <a:r>
              <a:rPr lang="ko-KR" altLang="en-US" dirty="0"/>
              <a:t>값을 </a:t>
            </a:r>
            <a:r>
              <a:rPr lang="en-US" altLang="ko-KR" dirty="0"/>
              <a:t>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saveKernel</a:t>
            </a:r>
            <a:r>
              <a:rPr lang="en-US" altLang="ko-KR" dirty="0"/>
              <a:t> : </a:t>
            </a:r>
            <a:r>
              <a:rPr lang="en-US" altLang="ko-KR" dirty="0" err="1"/>
              <a:t>trainin</a:t>
            </a:r>
            <a:r>
              <a:rPr lang="ko-KR" altLang="en-US" dirty="0"/>
              <a:t>된 </a:t>
            </a:r>
            <a:r>
              <a:rPr lang="en-US" altLang="ko-KR" dirty="0" err="1"/>
              <a:t>filte</a:t>
            </a:r>
            <a:r>
              <a:rPr lang="ko-KR" altLang="en-US" dirty="0"/>
              <a:t>값을 </a:t>
            </a:r>
            <a:r>
              <a:rPr lang="en-US" altLang="ko-KR" dirty="0"/>
              <a:t>save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mat2D conv2D : Convolution </a:t>
            </a:r>
            <a:r>
              <a:rPr lang="ko-KR" altLang="en-US" dirty="0"/>
              <a:t>계산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</a:t>
            </a:r>
            <a:r>
              <a:rPr lang="en-US" altLang="ko-KR" dirty="0" err="1"/>
              <a:t>relu</a:t>
            </a:r>
            <a:r>
              <a:rPr lang="en-US" altLang="ko-KR" dirty="0"/>
              <a:t> : </a:t>
            </a:r>
            <a:r>
              <a:rPr lang="en-US" altLang="ko-KR" dirty="0" err="1"/>
              <a:t>relu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</a:t>
            </a:r>
            <a:r>
              <a:rPr lang="en-US" altLang="ko-KR" dirty="0" err="1"/>
              <a:t>dRelu</a:t>
            </a:r>
            <a:r>
              <a:rPr lang="en-US" altLang="ko-KR" dirty="0"/>
              <a:t> : derivative </a:t>
            </a:r>
            <a:r>
              <a:rPr lang="en-US" altLang="ko-KR" dirty="0" err="1"/>
              <a:t>relu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sigmoid : sigmoid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double </a:t>
            </a:r>
            <a:r>
              <a:rPr lang="en-US" altLang="ko-KR" dirty="0" err="1"/>
              <a:t>dSigmoid</a:t>
            </a:r>
            <a:r>
              <a:rPr lang="en-US" altLang="ko-KR" dirty="0"/>
              <a:t> : derivative sigmoid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mat2D flip : 2D </a:t>
            </a:r>
            <a:r>
              <a:rPr lang="en-US" altLang="ko-KR" dirty="0" err="1"/>
              <a:t>matri</a:t>
            </a:r>
            <a:r>
              <a:rPr lang="ko-KR" altLang="en-US" dirty="0"/>
              <a:t>을 왼쪽</a:t>
            </a:r>
            <a:r>
              <a:rPr lang="en-US" altLang="ko-KR" dirty="0"/>
              <a:t>-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위</a:t>
            </a:r>
            <a:r>
              <a:rPr lang="en-US" altLang="ko-KR" dirty="0"/>
              <a:t>-</a:t>
            </a:r>
            <a:r>
              <a:rPr lang="ko-KR" altLang="en-US" dirty="0"/>
              <a:t>아래로 바꿈</a:t>
            </a:r>
            <a:r>
              <a:rPr lang="en-US" altLang="ko-KR" dirty="0"/>
              <a:t>(flipping)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sumMat2D : </a:t>
            </a:r>
            <a:r>
              <a:rPr lang="ko-KR" altLang="en-US" dirty="0"/>
              <a:t>두개의 행렬을 더함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forward : cov2D</a:t>
            </a:r>
            <a:r>
              <a:rPr lang="ko-KR" altLang="en-US" dirty="0"/>
              <a:t>와 </a:t>
            </a:r>
            <a:r>
              <a:rPr lang="en-US" altLang="ko-KR" dirty="0"/>
              <a:t>sumMat2D</a:t>
            </a:r>
            <a:r>
              <a:rPr lang="ko-KR" altLang="en-US" dirty="0"/>
              <a:t>를 이용해 </a:t>
            </a:r>
            <a:r>
              <a:rPr lang="en-US" altLang="ko-KR" dirty="0"/>
              <a:t>forwarding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calcDelta</a:t>
            </a:r>
            <a:r>
              <a:rPr lang="en-US" altLang="ko-KR" dirty="0"/>
              <a:t> : </a:t>
            </a:r>
            <a:r>
              <a:rPr lang="ko-KR" altLang="en-US" dirty="0"/>
              <a:t>기울기 값 계산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</a:t>
            </a:r>
            <a:r>
              <a:rPr lang="en-US" altLang="ko-KR" dirty="0" err="1"/>
              <a:t>updWeights</a:t>
            </a:r>
            <a:r>
              <a:rPr lang="en-US" altLang="ko-KR" dirty="0"/>
              <a:t> : Convolution Layer</a:t>
            </a:r>
            <a:r>
              <a:rPr lang="ko-KR" altLang="en-US" dirty="0"/>
              <a:t>에서 계산된 </a:t>
            </a:r>
            <a:r>
              <a:rPr lang="en-US" altLang="ko-KR" dirty="0"/>
              <a:t>weight</a:t>
            </a:r>
            <a:r>
              <a:rPr lang="ko-KR" altLang="en-US" dirty="0"/>
              <a:t>를 적용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void backward : </a:t>
            </a:r>
            <a:r>
              <a:rPr lang="en-US" altLang="ko-KR" dirty="0" err="1"/>
              <a:t>calcDelta</a:t>
            </a:r>
            <a:r>
              <a:rPr lang="ko-KR" altLang="en-US" dirty="0"/>
              <a:t>와 </a:t>
            </a:r>
            <a:r>
              <a:rPr lang="en-US" altLang="ko-KR" dirty="0" err="1"/>
              <a:t>updWeights</a:t>
            </a:r>
            <a:r>
              <a:rPr lang="ko-KR" altLang="en-US" dirty="0"/>
              <a:t>를 이용해 </a:t>
            </a:r>
            <a:r>
              <a:rPr lang="en-US" altLang="ko-KR" dirty="0"/>
              <a:t>backpropagation</a:t>
            </a:r>
            <a:r>
              <a:rPr lang="ko-KR" altLang="en-US" dirty="0"/>
              <a:t>하여 </a:t>
            </a:r>
            <a:r>
              <a:rPr lang="en-US" altLang="ko-KR" dirty="0"/>
              <a:t>kernel</a:t>
            </a:r>
            <a:r>
              <a:rPr lang="ko-KR" altLang="en-US" dirty="0"/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52601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Convolution Layer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6202"/>
            <a:ext cx="6591453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5192226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 layer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32269"/>
              </p:ext>
            </p:extLst>
          </p:nvPr>
        </p:nvGraphicFramePr>
        <p:xfrm>
          <a:off x="6229838" y="2508875"/>
          <a:ext cx="1602198" cy="149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3">
                  <a:extLst>
                    <a:ext uri="{9D8B030D-6E8A-4147-A177-3AD203B41FA5}">
                      <a16:colId xmlns:a16="http://schemas.microsoft.com/office/drawing/2014/main" val="2087361097"/>
                    </a:ext>
                  </a:extLst>
                </a:gridCol>
                <a:gridCol w="267033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267033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267033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267033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  <a:gridCol w="267033">
                  <a:extLst>
                    <a:ext uri="{9D8B030D-6E8A-4147-A177-3AD203B41FA5}">
                      <a16:colId xmlns:a16="http://schemas.microsoft.com/office/drawing/2014/main" val="1108293624"/>
                    </a:ext>
                  </a:extLst>
                </a:gridCol>
              </a:tblGrid>
              <a:tr h="2066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14187"/>
                  </a:ext>
                </a:extLst>
              </a:tr>
              <a:tr h="2066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066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066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2066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  <a:tr h="2066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2057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88634" y="3343548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87" y="4655704"/>
            <a:ext cx="2314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7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Convolution Layer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2016"/>
            <a:ext cx="6200775" cy="3990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83964" y="2435087"/>
            <a:ext cx="382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Initialize in random number between 0 and 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31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What is CNN?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Comprised of one or more convolutional layers, pooling layers and then followed by one or more fully connected layers as in a standard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Benefit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Taking advantage of 2D structure inputs like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Easy and fewer parameters to train.</a:t>
            </a:r>
          </a:p>
        </p:txBody>
      </p:sp>
    </p:spTree>
    <p:extLst>
      <p:ext uri="{BB962C8B-B14F-4D97-AF65-F5344CB8AC3E}">
        <p14:creationId xmlns:p14="http://schemas.microsoft.com/office/powerpoint/2010/main" val="371652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Convolution Layer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2492"/>
            <a:ext cx="8201025" cy="3552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3313" y="3836504"/>
            <a:ext cx="25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78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0737"/>
            <a:ext cx="4015316" cy="673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7983" y="1920737"/>
            <a:ext cx="471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MLP</a:t>
            </a:r>
            <a:r>
              <a:rPr lang="ko-KR" altLang="en-US" dirty="0"/>
              <a:t>를 </a:t>
            </a:r>
            <a:r>
              <a:rPr lang="en-US" altLang="ko-KR" dirty="0"/>
              <a:t>mv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ConvolutionLayer</a:t>
            </a:r>
            <a:r>
              <a:rPr lang="ko-KR" altLang="en-US" dirty="0"/>
              <a:t>를 </a:t>
            </a:r>
            <a:r>
              <a:rPr lang="en-US" altLang="ko-KR" dirty="0"/>
              <a:t>cv</a:t>
            </a:r>
            <a:r>
              <a:rPr lang="ko-KR" altLang="en-US" dirty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424398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61334"/>
            <a:ext cx="5981700" cy="3095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058" y="2743200"/>
            <a:ext cx="4947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Type, </a:t>
            </a:r>
            <a:r>
              <a:rPr lang="en-US" altLang="ko-KR" sz="1400" dirty="0" err="1"/>
              <a:t>kernelSize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nxtNum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poolingSize</a:t>
            </a:r>
            <a:r>
              <a:rPr lang="en-US" altLang="ko-KR" sz="1400" dirty="0"/>
              <a:t>, stride, </a:t>
            </a:r>
            <a:r>
              <a:rPr lang="en-US" altLang="ko-KR" sz="1400" dirty="0" err="1"/>
              <a:t>paddingSize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19058" y="3006861"/>
            <a:ext cx="551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 -&gt; pooling -&gt; Conv </a:t>
            </a:r>
            <a:r>
              <a:rPr lang="ko-KR" altLang="en-US" dirty="0"/>
              <a:t>로 이루어진 </a:t>
            </a:r>
            <a:r>
              <a:rPr lang="en-US" altLang="ko-KR" dirty="0"/>
              <a:t>Convolution Layer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4011" y="3266864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 – 120</a:t>
            </a:r>
            <a:r>
              <a:rPr lang="ko-KR" altLang="en-US" dirty="0"/>
              <a:t>개</a:t>
            </a:r>
            <a:r>
              <a:rPr lang="en-US" altLang="ko-KR" dirty="0"/>
              <a:t>, hidden layer – 84</a:t>
            </a:r>
            <a:r>
              <a:rPr lang="ko-KR" altLang="en-US" dirty="0"/>
              <a:t>개</a:t>
            </a:r>
            <a:r>
              <a:rPr lang="en-US" altLang="ko-KR" dirty="0"/>
              <a:t>, output layer- 10</a:t>
            </a:r>
            <a:r>
              <a:rPr lang="ko-KR" altLang="en-US" dirty="0"/>
              <a:t>개로 이루어진 </a:t>
            </a:r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9748" y="3913195"/>
            <a:ext cx="317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28*28</a:t>
            </a:r>
            <a:r>
              <a:rPr lang="ko-KR" altLang="en-US" sz="1400" dirty="0"/>
              <a:t>의 </a:t>
            </a:r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를 다룬다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357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8954"/>
            <a:ext cx="7026514" cy="3925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58209" y="2653748"/>
            <a:ext cx="367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Forwarding</a:t>
            </a:r>
            <a:r>
              <a:rPr lang="ko-KR" altLang="en-US" sz="1400" dirty="0"/>
              <a:t>을 통해 결과 값을 얻음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08713"/>
            <a:ext cx="367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Fit</a:t>
            </a:r>
            <a:r>
              <a:rPr lang="ko-KR" altLang="en-US" sz="1400" dirty="0"/>
              <a:t>을 이용해 결과 값과 실제 값을 비교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7741" y="5347774"/>
            <a:ext cx="555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Backpropagation</a:t>
            </a:r>
            <a:r>
              <a:rPr lang="ko-KR" altLang="en-US" sz="1400" dirty="0"/>
              <a:t>을 이용해 </a:t>
            </a:r>
            <a:r>
              <a:rPr lang="en-US" altLang="ko-KR" sz="1400" dirty="0"/>
              <a:t>convolution layer</a:t>
            </a:r>
            <a:r>
              <a:rPr lang="ko-KR" altLang="en-US" sz="1400" dirty="0"/>
              <a:t>의 </a:t>
            </a:r>
            <a:r>
              <a:rPr lang="en-US" altLang="ko-KR" sz="1400" dirty="0"/>
              <a:t>kernel</a:t>
            </a:r>
            <a:r>
              <a:rPr lang="ko-KR" altLang="en-US" sz="1400" dirty="0"/>
              <a:t>값을 조정</a:t>
            </a:r>
          </a:p>
        </p:txBody>
      </p:sp>
    </p:spTree>
    <p:extLst>
      <p:ext uri="{BB962C8B-B14F-4D97-AF65-F5344CB8AC3E}">
        <p14:creationId xmlns:p14="http://schemas.microsoft.com/office/powerpoint/2010/main" val="173562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5142"/>
            <a:ext cx="6528163" cy="3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3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2917"/>
            <a:ext cx="6534150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30" y="1126642"/>
            <a:ext cx="3067050" cy="496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2391" y="3846443"/>
            <a:ext cx="638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X</a:t>
            </a:r>
            <a:r>
              <a:rPr lang="ko-KR" altLang="en-US" dirty="0"/>
              <a:t>세로 </a:t>
            </a:r>
            <a:r>
              <a:rPr lang="en-US" altLang="ko-KR" dirty="0"/>
              <a:t>= 28*28 = 784</a:t>
            </a:r>
          </a:p>
          <a:p>
            <a:r>
              <a:rPr lang="ko-KR" altLang="en-US" dirty="0"/>
              <a:t>글자 값</a:t>
            </a:r>
            <a:r>
              <a:rPr lang="en-US" altLang="ko-KR" dirty="0"/>
              <a:t>(s)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Total 785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44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2248"/>
            <a:ext cx="3432815" cy="15068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93949"/>
            <a:ext cx="5282816" cy="2478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3992" y="3593949"/>
            <a:ext cx="2991678" cy="38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</a:t>
            </a:r>
            <a:r>
              <a:rPr lang="ko-KR" altLang="en-US" dirty="0"/>
              <a:t>중 일부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23730" y="2882348"/>
            <a:ext cx="1590262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4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8954"/>
            <a:ext cx="7026514" cy="3925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58208" y="2653748"/>
            <a:ext cx="503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Convolution layer</a:t>
            </a:r>
            <a:r>
              <a:rPr lang="ko-KR" altLang="en-US" sz="1400" dirty="0"/>
              <a:t>에서 </a:t>
            </a:r>
            <a:r>
              <a:rPr lang="en-US" altLang="ko-KR" sz="1400" dirty="0"/>
              <a:t>Forwarding</a:t>
            </a:r>
            <a:r>
              <a:rPr lang="ko-KR" altLang="en-US" sz="1400" dirty="0"/>
              <a:t>을 통해 결과 값을 얻음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08713"/>
            <a:ext cx="4045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MLP</a:t>
            </a:r>
            <a:r>
              <a:rPr lang="ko-KR" altLang="en-US" sz="1400" dirty="0"/>
              <a:t>에서 </a:t>
            </a:r>
            <a:r>
              <a:rPr lang="en-US" altLang="ko-KR" sz="1400" dirty="0"/>
              <a:t>Fit</a:t>
            </a:r>
            <a:r>
              <a:rPr lang="ko-KR" altLang="en-US" sz="1400" dirty="0"/>
              <a:t>을 이용해 결과 값과 실제 값을 비교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7741" y="5347774"/>
            <a:ext cx="555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Backpropagation</a:t>
            </a:r>
            <a:r>
              <a:rPr lang="ko-KR" altLang="en-US" sz="1400" dirty="0"/>
              <a:t>을 이용해 </a:t>
            </a:r>
            <a:r>
              <a:rPr lang="en-US" altLang="ko-KR" sz="1400" dirty="0"/>
              <a:t>convolution layer</a:t>
            </a:r>
            <a:r>
              <a:rPr lang="ko-KR" altLang="en-US" sz="1400" dirty="0"/>
              <a:t>의 </a:t>
            </a:r>
            <a:r>
              <a:rPr lang="en-US" altLang="ko-KR" sz="1400" dirty="0"/>
              <a:t>kernel</a:t>
            </a:r>
            <a:r>
              <a:rPr lang="ko-KR" altLang="en-US" sz="1400" dirty="0"/>
              <a:t>값을 조정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0537" y="2210239"/>
            <a:ext cx="707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Learning rate</a:t>
            </a:r>
            <a:r>
              <a:rPr lang="ko-KR" altLang="en-US" sz="1400" dirty="0"/>
              <a:t>는 얼마나 학습을 빨리 할 것인지 정하는 요소</a:t>
            </a:r>
            <a:r>
              <a:rPr lang="en-US" altLang="ko-KR" sz="1400" dirty="0"/>
              <a:t>. </a:t>
            </a:r>
            <a:r>
              <a:rPr lang="ko-KR" altLang="en-US" sz="1400" dirty="0"/>
              <a:t>값이 크면 학습이 빠를 수 있지만 결과가 이상할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값이 적으면 학습이 느릴 수 있지만 결과가 정확할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5797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9349"/>
            <a:ext cx="3695700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0113" y="2494722"/>
            <a:ext cx="2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Initializing!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180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6142"/>
            <a:ext cx="6502790" cy="402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1678" y="2117035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Convolution Layer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434470" y="3399182"/>
            <a:ext cx="1967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Convolution!!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28791" y="3723615"/>
            <a:ext cx="428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마지막이라면 </a:t>
            </a:r>
            <a:r>
              <a:rPr lang="en-US" altLang="ko-KR" sz="1400" dirty="0"/>
              <a:t>Convolution </a:t>
            </a:r>
            <a:r>
              <a:rPr lang="ko-KR" altLang="en-US" sz="1400" dirty="0"/>
              <a:t>결과값을 그대로 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70" y="4366473"/>
            <a:ext cx="3905250" cy="1266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49078" y="3932745"/>
            <a:ext cx="428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아니면 </a:t>
            </a:r>
            <a:r>
              <a:rPr lang="en-US" altLang="ko-KR" sz="1400" dirty="0"/>
              <a:t>Convolution </a:t>
            </a:r>
            <a:r>
              <a:rPr lang="ko-KR" altLang="en-US" sz="1400" dirty="0"/>
              <a:t>결과값을 </a:t>
            </a:r>
            <a:r>
              <a:rPr lang="en-US" altLang="ko-KR" sz="1400" dirty="0" err="1"/>
              <a:t>actFeatureMap</a:t>
            </a:r>
            <a:r>
              <a:rPr lang="ko-KR" altLang="en-US" sz="1400" dirty="0"/>
              <a:t>에 더한다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18651" y="4358612"/>
            <a:ext cx="428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Bias</a:t>
            </a:r>
            <a:r>
              <a:rPr lang="ko-KR" altLang="en-US" sz="1400" dirty="0"/>
              <a:t>를 더한다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2139" y="5521688"/>
            <a:ext cx="498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Relu</a:t>
            </a:r>
            <a:r>
              <a:rPr lang="en-US" altLang="ko-KR" sz="1400" dirty="0"/>
              <a:t> activation function</a:t>
            </a:r>
            <a:r>
              <a:rPr lang="ko-KR" altLang="en-US" sz="1400" dirty="0"/>
              <a:t>을 이용해 음수 값을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72193" y="5385437"/>
            <a:ext cx="2279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두개의 행렬을 더하는 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915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What is CNN?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441" y="1826384"/>
            <a:ext cx="5492077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988" y="3364846"/>
            <a:ext cx="253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구조는 </a:t>
            </a:r>
            <a:r>
              <a:rPr lang="en-US" altLang="ko-KR" dirty="0"/>
              <a:t>MLP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158409" y="2206487"/>
            <a:ext cx="874643" cy="198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33052" y="1958009"/>
            <a:ext cx="489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</a:t>
            </a:r>
            <a:r>
              <a:rPr lang="ko-KR" altLang="en-US" dirty="0"/>
              <a:t>은 여기에서 일어난다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hidden layer</a:t>
            </a:r>
            <a:r>
              <a:rPr lang="ko-KR" altLang="en-US" dirty="0"/>
              <a:t>들이 모여서 만들어진 것이 </a:t>
            </a:r>
            <a:r>
              <a:rPr lang="en-US" altLang="ko-KR" dirty="0"/>
              <a:t>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429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462" y="1894440"/>
            <a:ext cx="3166608" cy="1157030"/>
          </a:xfrm>
          <a:prstGeom prst="rect">
            <a:avLst/>
          </a:prstGeom>
        </p:spPr>
      </p:pic>
      <p:pic>
        <p:nvPicPr>
          <p:cNvPr id="1026" name="Picture 2" descr="relu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6"/>
          <a:stretch/>
        </p:blipFill>
        <p:spPr bwMode="auto">
          <a:xfrm>
            <a:off x="1777697" y="3543300"/>
            <a:ext cx="5695950" cy="23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894440"/>
            <a:ext cx="3460520" cy="1097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73647" y="3891169"/>
            <a:ext cx="3992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 - Simplifies backprop</a:t>
            </a:r>
          </a:p>
          <a:p>
            <a:r>
              <a:rPr lang="en-US" altLang="ko-KR" dirty="0"/>
              <a:t> - Makes learning faster</a:t>
            </a:r>
          </a:p>
          <a:p>
            <a:r>
              <a:rPr lang="en-US" altLang="ko-KR" dirty="0"/>
              <a:t> - Avoids saturation  issues</a:t>
            </a:r>
          </a:p>
          <a:p>
            <a:r>
              <a:rPr lang="en-US" altLang="ko-KR" dirty="0"/>
              <a:t> - Big effect of 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45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6202"/>
            <a:ext cx="4130703" cy="4453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62468" y="1767177"/>
            <a:ext cx="428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Pooling Layer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4351" y="2790908"/>
            <a:ext cx="428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poolingSize</a:t>
            </a:r>
            <a:r>
              <a:rPr lang="ko-KR" altLang="en-US" sz="1400" dirty="0"/>
              <a:t>로 나누어서 크기를 줄인다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6360" y="4788673"/>
            <a:ext cx="428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가장 큰 값을 찾아서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maxpooling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71899" y="5215292"/>
            <a:ext cx="428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poolingSize</a:t>
            </a:r>
            <a:r>
              <a:rPr lang="ko-KR" altLang="en-US" sz="1400" dirty="0"/>
              <a:t>로 나누어서 크기를 줄인 행렬에 대입한다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262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86347"/>
            <a:ext cx="10058400" cy="3833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1861" y="2554356"/>
            <a:ext cx="17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Ground Truth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08913" y="4104860"/>
            <a:ext cx="17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Forward</a:t>
            </a:r>
            <a:r>
              <a:rPr lang="ko-KR" altLang="en-US" sz="1400" dirty="0"/>
              <a:t>된 결과 값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05" y="4760222"/>
            <a:ext cx="1666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35231"/>
            <a:ext cx="7452973" cy="2736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50252" y="2564296"/>
            <a:ext cx="329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calcOneLayer</a:t>
            </a:r>
            <a:r>
              <a:rPr lang="ko-KR" altLang="en-US" sz="1400" dirty="0"/>
              <a:t>을 통해 </a:t>
            </a:r>
            <a:r>
              <a:rPr lang="en-US" altLang="ko-KR" sz="1400" dirty="0"/>
              <a:t>forwarding </a:t>
            </a:r>
            <a:r>
              <a:rPr lang="ko-KR" altLang="en-US" sz="1400" dirty="0"/>
              <a:t>시킴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8852" y="3587066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r>
              <a:rPr lang="ko-KR" altLang="en-US" dirty="0"/>
              <a:t>에서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245142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err="1"/>
              <a:t>Softmax</a:t>
            </a:r>
            <a:endParaRPr lang="ko-KR" altLang="en-US" sz="6000" dirty="0"/>
          </a:p>
        </p:txBody>
      </p:sp>
      <p:pic>
        <p:nvPicPr>
          <p:cNvPr id="4098" name="Picture 2" descr="softmax란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54" y="1916940"/>
            <a:ext cx="6796452" cy="37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85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826385"/>
            <a:ext cx="7082624" cy="4324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9904" y="2753833"/>
            <a:ext cx="29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기울기 값 생성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6344" y="4432279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 값 </a:t>
            </a:r>
            <a:r>
              <a:rPr lang="en-US" altLang="ko-KR" dirty="0"/>
              <a:t>delta </a:t>
            </a:r>
            <a:r>
              <a:rPr lang="ko-KR" altLang="en-US" dirty="0"/>
              <a:t>설정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6102" y="5199321"/>
            <a:ext cx="25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</a:t>
            </a:r>
            <a:r>
              <a:rPr lang="ko-KR" altLang="en-US" dirty="0"/>
              <a:t> 업데이트</a:t>
            </a:r>
          </a:p>
        </p:txBody>
      </p:sp>
      <p:pic>
        <p:nvPicPr>
          <p:cNvPr id="7" name="Picture 2" descr="derivative Relu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46" y="478205"/>
            <a:ext cx="6260723" cy="216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33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9117"/>
            <a:ext cx="4317108" cy="1539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5700" y="2464423"/>
            <a:ext cx="449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Layer </a:t>
            </a:r>
            <a:r>
              <a:rPr lang="ko-KR" altLang="en-US" dirty="0"/>
              <a:t>기울기 값 </a:t>
            </a:r>
            <a:r>
              <a:rPr lang="en-US" altLang="ko-KR" dirty="0"/>
              <a:t>delta </a:t>
            </a:r>
            <a:r>
              <a:rPr lang="ko-KR" altLang="en-US" dirty="0"/>
              <a:t>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8685" y="2790846"/>
            <a:ext cx="25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업데이트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7787" y="1879117"/>
            <a:ext cx="486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</a:t>
            </a:r>
            <a:r>
              <a:rPr lang="ko-KR" altLang="en-US" dirty="0"/>
              <a:t>에서의 </a:t>
            </a:r>
            <a:r>
              <a:rPr lang="en-US" altLang="ko-KR" dirty="0"/>
              <a:t>Back-prop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336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6385"/>
            <a:ext cx="7416662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0278" y="2166730"/>
            <a:ext cx="175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Initializing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09729" y="4403034"/>
            <a:ext cx="175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 layer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05" y="1823247"/>
            <a:ext cx="4752975" cy="2733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76452" y="2604052"/>
            <a:ext cx="159026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행 거꾸로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76452" y="3190084"/>
            <a:ext cx="159026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 거꾸로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3942" y="5496339"/>
            <a:ext cx="19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Convolution!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99891" y="3264735"/>
            <a:ext cx="175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Initialization </a:t>
            </a:r>
            <a:r>
              <a:rPr lang="ko-KR" altLang="en-US" sz="1400" dirty="0"/>
              <a:t>기울기 값을 </a:t>
            </a:r>
            <a:r>
              <a:rPr lang="en-US" altLang="ko-KR" sz="1400" dirty="0" err="1"/>
              <a:t>tmp</a:t>
            </a:r>
            <a:r>
              <a:rPr lang="ko-KR" altLang="en-US" sz="1400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405436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04"/>
          <a:stretch/>
        </p:blipFill>
        <p:spPr>
          <a:xfrm>
            <a:off x="1097280" y="1936268"/>
            <a:ext cx="5448300" cy="1870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02" y="4005595"/>
            <a:ext cx="2929453" cy="1182631"/>
          </a:xfrm>
          <a:prstGeom prst="rect">
            <a:avLst/>
          </a:prstGeom>
        </p:spPr>
      </p:pic>
      <p:pic>
        <p:nvPicPr>
          <p:cNvPr id="2050" name="Picture 2" descr="derivative Relu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30" y="3382472"/>
            <a:ext cx="70389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45580" y="2236304"/>
            <a:ext cx="242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dRelu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2383" y="2733261"/>
            <a:ext cx="2206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끝이면 값을 바로 적용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0113" y="2950691"/>
            <a:ext cx="2206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끝이 아니면 값을 </a:t>
            </a:r>
            <a:r>
              <a:rPr lang="ko-KR" altLang="en-US" sz="1400" dirty="0" err="1"/>
              <a:t>더해줌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4770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2905"/>
            <a:ext cx="7972425" cy="3114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2486" y="1797741"/>
            <a:ext cx="28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 layer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5217" y="3430242"/>
            <a:ext cx="292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</a:t>
            </a:r>
            <a:r>
              <a:rPr lang="en-US" altLang="ko-KR" dirty="0"/>
              <a:t>layer</a:t>
            </a:r>
            <a:r>
              <a:rPr lang="ko-KR" altLang="en-US" dirty="0"/>
              <a:t>에서의 </a:t>
            </a:r>
            <a:r>
              <a:rPr lang="en-US" altLang="ko-KR" dirty="0"/>
              <a:t>delta</a:t>
            </a:r>
            <a:r>
              <a:rPr lang="ko-KR" altLang="en-US" dirty="0"/>
              <a:t>값을 </a:t>
            </a:r>
            <a:endParaRPr lang="en-US" altLang="ko-KR" dirty="0"/>
          </a:p>
          <a:p>
            <a:r>
              <a:rPr lang="ko-KR" altLang="en-US" dirty="0"/>
              <a:t>다음 </a:t>
            </a:r>
            <a:r>
              <a:rPr lang="en-US" altLang="ko-KR" dirty="0"/>
              <a:t>pooling layer</a:t>
            </a:r>
            <a:r>
              <a:rPr lang="ko-KR" altLang="en-US" dirty="0"/>
              <a:t>에 적용</a:t>
            </a:r>
          </a:p>
        </p:txBody>
      </p:sp>
    </p:spTree>
    <p:extLst>
      <p:ext uri="{BB962C8B-B14F-4D97-AF65-F5344CB8AC3E}">
        <p14:creationId xmlns:p14="http://schemas.microsoft.com/office/powerpoint/2010/main" val="346680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err="1"/>
              <a:t>Mnist-Lenet</a:t>
            </a:r>
            <a:endParaRPr lang="ko-KR" altLang="en-US" sz="6000" dirty="0"/>
          </a:p>
        </p:txBody>
      </p:sp>
      <p:pic>
        <p:nvPicPr>
          <p:cNvPr id="1026" name="Picture 2" descr="Mnist Lenet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3" y="2212809"/>
            <a:ext cx="11294780" cy="32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8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96994"/>
            <a:ext cx="7368586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2323568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 layer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8487" y="3300769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Calculating lower layer Bias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8953" y="4647302"/>
            <a:ext cx="35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Calculating lower layer filter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65866" y="4015409"/>
            <a:ext cx="18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314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Training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Finishing learning 1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There are 60000 data to train.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Therefore, we should repeat it 60000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Too slow….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Anyway, it works!!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In my calculation, it will take 10 days to finish training in</a:t>
            </a:r>
            <a:br>
              <a:rPr lang="en-US" altLang="ko-KR" dirty="0"/>
            </a:br>
            <a:r>
              <a:rPr lang="en-US" altLang="ko-KR" dirty="0"/>
              <a:t> my computer.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42" y="1845734"/>
            <a:ext cx="2012298" cy="40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6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Test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6324"/>
            <a:ext cx="5296453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4661" y="2464904"/>
            <a:ext cx="2723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10000 test data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92287" y="2107096"/>
            <a:ext cx="25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 the time during operating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339548"/>
            <a:ext cx="288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Get the output of test data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4174435"/>
            <a:ext cx="237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0~9 possible output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2729" y="5047519"/>
            <a:ext cx="430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 </a:t>
            </a:r>
            <a:r>
              <a:rPr lang="en-US" altLang="ko-KR" sz="1400" dirty="0"/>
              <a:t>Output </a:t>
            </a:r>
            <a:r>
              <a:rPr lang="ko-KR" altLang="en-US" sz="1400" dirty="0"/>
              <a:t>데이터의 정확도와 값을 출력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2729" y="4593958"/>
            <a:ext cx="430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가장 큰 </a:t>
            </a:r>
            <a:r>
              <a:rPr lang="en-US" altLang="ko-KR" sz="1400" dirty="0"/>
              <a:t>Accuracy</a:t>
            </a:r>
            <a:r>
              <a:rPr lang="ko-KR" altLang="en-US" sz="1400" dirty="0"/>
              <a:t>을 가진 </a:t>
            </a:r>
            <a:r>
              <a:rPr lang="en-US" altLang="ko-KR" sz="1400" dirty="0"/>
              <a:t>Output</a:t>
            </a:r>
            <a:r>
              <a:rPr lang="ko-KR" altLang="en-US" sz="1400" dirty="0"/>
              <a:t>을 선택해서</a:t>
            </a:r>
          </a:p>
        </p:txBody>
      </p:sp>
    </p:spTree>
    <p:extLst>
      <p:ext uri="{BB962C8B-B14F-4D97-AF65-F5344CB8AC3E}">
        <p14:creationId xmlns:p14="http://schemas.microsoft.com/office/powerpoint/2010/main" val="2289359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Test</a:t>
            </a:r>
            <a:endParaRPr lang="ko-KR" altLang="en-US" sz="6000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8703"/>
            <a:ext cx="6934200" cy="3381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1480" y="1878703"/>
            <a:ext cx="351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결과 값</a:t>
            </a:r>
            <a:r>
              <a:rPr lang="en-US" altLang="ko-KR" dirty="0"/>
              <a:t>, </a:t>
            </a:r>
            <a:r>
              <a:rPr lang="ko-KR" altLang="en-US" dirty="0"/>
              <a:t>실제 값 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4976" y="2248035"/>
            <a:ext cx="351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값이 맞으면</a:t>
            </a:r>
            <a:r>
              <a:rPr lang="en-US" altLang="ko-KR" dirty="0"/>
              <a:t>, count </a:t>
            </a:r>
            <a:r>
              <a:rPr lang="ko-KR" altLang="en-US" dirty="0"/>
              <a:t>올림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4524" y="4573791"/>
            <a:ext cx="351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걸린 시간과 </a:t>
            </a:r>
            <a:r>
              <a:rPr lang="en-US" altLang="ko-KR" dirty="0"/>
              <a:t>Accuracy</a:t>
            </a:r>
            <a:r>
              <a:rPr lang="ko-KR" altLang="en-US" dirty="0"/>
              <a:t>를 출력</a:t>
            </a:r>
          </a:p>
        </p:txBody>
      </p:sp>
    </p:spTree>
    <p:extLst>
      <p:ext uri="{BB962C8B-B14F-4D97-AF65-F5344CB8AC3E}">
        <p14:creationId xmlns:p14="http://schemas.microsoft.com/office/powerpoint/2010/main" val="2695823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Code – </a:t>
            </a:r>
            <a:r>
              <a:rPr lang="en-US" altLang="ko-KR" dirty="0"/>
              <a:t>Test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Slow but faster than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I test 300 data with my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Accuracy = 98.67%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In my calculation, it takes 10 hours to test 10000 data.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88" y="1845734"/>
            <a:ext cx="4127713" cy="41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</a:t>
            </a:r>
            <a:endParaRPr lang="ko-KR" altLang="en-US" sz="6000" dirty="0"/>
          </a:p>
        </p:txBody>
      </p:sp>
      <p:pic>
        <p:nvPicPr>
          <p:cNvPr id="2050" name="Picture 2" descr="Mnist Lenet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1" y="2260935"/>
            <a:ext cx="10964304" cy="31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2696" y="1737360"/>
            <a:ext cx="172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425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Adding Hidden Layer : Just add number into ‘nu’ vector -&gt; SUCCESS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4826"/>
            <a:ext cx="7741920" cy="35724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789" y="2648001"/>
            <a:ext cx="2662789" cy="33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9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Adding Convolution Layer : Consider Kernel size, Pooling size, </a:t>
            </a:r>
            <a:r>
              <a:rPr lang="en-US" altLang="ko-KR" dirty="0" err="1"/>
              <a:t>NxtNum</a:t>
            </a:r>
            <a:r>
              <a:rPr lang="en-US" altLang="ko-KR" dirty="0"/>
              <a:t>, Stride and padding size </a:t>
            </a:r>
            <a:br>
              <a:rPr lang="en-US" altLang="ko-KR" dirty="0"/>
            </a:br>
            <a:r>
              <a:rPr lang="en-US" altLang="ko-KR" dirty="0"/>
              <a:t>-&gt; SUCCESS, but highly slower than before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8372"/>
            <a:ext cx="7437120" cy="38819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1" y="2428372"/>
            <a:ext cx="2621280" cy="38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6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</a:t>
            </a:r>
            <a:endParaRPr lang="ko-KR" altLang="en-US" sz="6000" dirty="0"/>
          </a:p>
        </p:txBody>
      </p:sp>
      <p:sp>
        <p:nvSpPr>
          <p:cNvPr id="5" name="직사각형 4"/>
          <p:cNvSpPr/>
          <p:nvPr/>
        </p:nvSpPr>
        <p:spPr>
          <a:xfrm>
            <a:off x="1302027" y="3120887"/>
            <a:ext cx="1212574" cy="12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654" y="258350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28*28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69975" y="2622128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69975" y="3101008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69974" y="3579888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69973" y="4058768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9973" y="4537648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9973" y="5016528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69973" y="5495408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69973" y="2143248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8572" y="1755638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* 16*16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8314" y="4477346"/>
            <a:ext cx="141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with 13*13 kernel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61571" y="4477346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 with size 2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948696" y="264040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48696" y="311928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48695" y="359816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48694" y="407704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48694" y="455592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48694" y="503480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48694" y="551368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48694" y="216152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87293" y="177391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* 8*8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16218" y="4403034"/>
            <a:ext cx="141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with 3*3 kernel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830175" y="264040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0175" y="311928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0174" y="359816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30173" y="407704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30173" y="455592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30173" y="503480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30173" y="551368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30173" y="216152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45847" y="283591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45847" y="331479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45846" y="379367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45845" y="427255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45845" y="475143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45845" y="523031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045845" y="570919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45845" y="235703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75119" y="177391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 * 6*6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86537" y="4409988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 with size 2 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887571" y="264040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87571" y="311928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87570" y="359816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87569" y="407704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87569" y="455592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7569" y="503480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887569" y="551368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887569" y="216152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103243" y="283591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103243" y="331479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03242" y="379367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103241" y="427255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103241" y="475143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103241" y="523031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103241" y="570919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103241" y="235703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732515" y="177391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 * 3*3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596229" y="4403034"/>
            <a:ext cx="141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with 3*3 kernel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0867446" y="264040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867446" y="311928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867445" y="359816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867444" y="407704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867444" y="455592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867444" y="503480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67444" y="551368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867444" y="2161526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083118" y="283591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083118" y="331479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1083117" y="379367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1083116" y="427255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083116" y="475143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083116" y="523031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1083116" y="570919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083116" y="2357032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12390" y="177391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120 *1*1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10955890" y="272827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955890" y="320715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955889" y="368603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955888" y="416491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0955888" y="464379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955888" y="512267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955888" y="560155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955888" y="224939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1171562" y="292378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1171562" y="340266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1171561" y="388154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171560" y="436042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1171560" y="483930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171560" y="531818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171560" y="579706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1171560" y="244490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697472" y="272827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697472" y="320715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697471" y="368603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0697470" y="416491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697470" y="464379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97470" y="512267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697470" y="560155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697470" y="2249394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913144" y="292378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913144" y="340266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913143" y="388154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913142" y="436042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913142" y="483930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913142" y="531818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913142" y="579706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913142" y="2444900"/>
            <a:ext cx="447259" cy="39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18819" y="3705804"/>
            <a:ext cx="461665" cy="566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MLP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247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119" y="1846263"/>
            <a:ext cx="7092087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2330" y="1846263"/>
            <a:ext cx="35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en-US" altLang="ko-KR" dirty="0" err="1"/>
              <a:t>AlexNet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49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What is CNN?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Using Filter(Example) – Stride 1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31385"/>
              </p:ext>
            </p:extLst>
          </p:nvPr>
        </p:nvGraphicFramePr>
        <p:xfrm>
          <a:off x="1097280" y="2588908"/>
          <a:ext cx="1377564" cy="107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24488"/>
              </p:ext>
            </p:extLst>
          </p:nvPr>
        </p:nvGraphicFramePr>
        <p:xfrm>
          <a:off x="1097280" y="4447006"/>
          <a:ext cx="1377564" cy="107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12647"/>
              </p:ext>
            </p:extLst>
          </p:nvPr>
        </p:nvGraphicFramePr>
        <p:xfrm>
          <a:off x="6172199" y="2588908"/>
          <a:ext cx="1377564" cy="107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09067"/>
              </p:ext>
            </p:extLst>
          </p:nvPr>
        </p:nvGraphicFramePr>
        <p:xfrm>
          <a:off x="6172199" y="4447006"/>
          <a:ext cx="1377564" cy="107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88951"/>
              </p:ext>
            </p:extLst>
          </p:nvPr>
        </p:nvGraphicFramePr>
        <p:xfrm>
          <a:off x="3133310" y="2723037"/>
          <a:ext cx="1033173" cy="80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57198"/>
              </p:ext>
            </p:extLst>
          </p:nvPr>
        </p:nvGraphicFramePr>
        <p:xfrm>
          <a:off x="4824950" y="2857166"/>
          <a:ext cx="688782" cy="5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56578"/>
              </p:ext>
            </p:extLst>
          </p:nvPr>
        </p:nvGraphicFramePr>
        <p:xfrm>
          <a:off x="3133310" y="4581135"/>
          <a:ext cx="1033173" cy="80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95421"/>
              </p:ext>
            </p:extLst>
          </p:nvPr>
        </p:nvGraphicFramePr>
        <p:xfrm>
          <a:off x="4824950" y="4715264"/>
          <a:ext cx="688782" cy="5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77199"/>
              </p:ext>
            </p:extLst>
          </p:nvPr>
        </p:nvGraphicFramePr>
        <p:xfrm>
          <a:off x="9899870" y="4715264"/>
          <a:ext cx="688782" cy="5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56578"/>
              </p:ext>
            </p:extLst>
          </p:nvPr>
        </p:nvGraphicFramePr>
        <p:xfrm>
          <a:off x="8208230" y="4581135"/>
          <a:ext cx="1033173" cy="80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8362"/>
              </p:ext>
            </p:extLst>
          </p:nvPr>
        </p:nvGraphicFramePr>
        <p:xfrm>
          <a:off x="9899870" y="2857166"/>
          <a:ext cx="688782" cy="5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88951"/>
              </p:ext>
            </p:extLst>
          </p:nvPr>
        </p:nvGraphicFramePr>
        <p:xfrm>
          <a:off x="8208230" y="2723037"/>
          <a:ext cx="1033173" cy="80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635112" y="2920881"/>
            <a:ext cx="327991" cy="389210"/>
            <a:chOff x="2635112" y="2920881"/>
            <a:chExt cx="327991" cy="389210"/>
          </a:xfrm>
        </p:grpSpPr>
        <p:sp>
          <p:nvSpPr>
            <p:cNvPr id="18" name="TextBox 17"/>
            <p:cNvSpPr txBox="1"/>
            <p:nvPr/>
          </p:nvSpPr>
          <p:spPr>
            <a:xfrm>
              <a:off x="2645051" y="2940759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2635112" y="2920881"/>
              <a:ext cx="318052" cy="318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715001" y="2920881"/>
            <a:ext cx="327991" cy="389210"/>
            <a:chOff x="2635112" y="2920881"/>
            <a:chExt cx="327991" cy="389210"/>
          </a:xfrm>
        </p:grpSpPr>
        <p:sp>
          <p:nvSpPr>
            <p:cNvPr id="22" name="TextBox 21"/>
            <p:cNvSpPr txBox="1"/>
            <p:nvPr/>
          </p:nvSpPr>
          <p:spPr>
            <a:xfrm>
              <a:off x="2645051" y="2940759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635112" y="2920881"/>
              <a:ext cx="318052" cy="318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715001" y="4788918"/>
            <a:ext cx="327991" cy="389210"/>
            <a:chOff x="2635112" y="2920881"/>
            <a:chExt cx="327991" cy="389210"/>
          </a:xfrm>
        </p:grpSpPr>
        <p:sp>
          <p:nvSpPr>
            <p:cNvPr id="25" name="TextBox 24"/>
            <p:cNvSpPr txBox="1"/>
            <p:nvPr/>
          </p:nvSpPr>
          <p:spPr>
            <a:xfrm>
              <a:off x="2645051" y="2940759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2635112" y="2920881"/>
              <a:ext cx="318052" cy="318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25173" y="4788918"/>
            <a:ext cx="327991" cy="389210"/>
            <a:chOff x="2635112" y="2920881"/>
            <a:chExt cx="327991" cy="389210"/>
          </a:xfrm>
        </p:grpSpPr>
        <p:sp>
          <p:nvSpPr>
            <p:cNvPr id="28" name="TextBox 27"/>
            <p:cNvSpPr txBox="1"/>
            <p:nvPr/>
          </p:nvSpPr>
          <p:spPr>
            <a:xfrm>
              <a:off x="2645051" y="2940759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2635112" y="2920881"/>
              <a:ext cx="318052" cy="318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>
            <a:off x="4263887" y="3079907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372601" y="3079907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9372601" y="4993462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263887" y="4993462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39546" y="3661944"/>
            <a:ext cx="956144" cy="38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8539" y="3661944"/>
            <a:ext cx="116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data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77578" y="3661944"/>
            <a:ext cx="13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814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</a:t>
            </a:r>
            <a:endParaRPr lang="ko-KR" altLang="en-US" sz="6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320" y="1856201"/>
            <a:ext cx="4117750" cy="4022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46524"/>
            <a:ext cx="3533278" cy="38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93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 – Batch Normalization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4826775" y="2236305"/>
            <a:ext cx="21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5012" y="3260035"/>
            <a:ext cx="21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5012" y="4283765"/>
            <a:ext cx="271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Normalization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62" y="1915938"/>
            <a:ext cx="3905250" cy="35147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15012" y="4973464"/>
            <a:ext cx="271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 and Shift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417035" y="5158130"/>
            <a:ext cx="924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41374" y="4973464"/>
            <a:ext cx="342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감마</a:t>
            </a:r>
            <a:r>
              <a:rPr lang="en-US" altLang="ko-KR" dirty="0"/>
              <a:t>(Scale)</a:t>
            </a:r>
            <a:r>
              <a:rPr lang="ko-KR" altLang="en-US" dirty="0"/>
              <a:t>와 베타</a:t>
            </a:r>
            <a:r>
              <a:rPr lang="en-US" altLang="ko-KR" dirty="0"/>
              <a:t>(Shift)</a:t>
            </a:r>
            <a:r>
              <a:rPr lang="ko-KR" altLang="en-US" dirty="0"/>
              <a:t>는 </a:t>
            </a:r>
            <a:r>
              <a:rPr lang="en-US" altLang="ko-KR" dirty="0"/>
              <a:t>Back-prop</a:t>
            </a:r>
            <a:r>
              <a:rPr lang="ko-KR" altLang="en-US" dirty="0"/>
              <a:t>과정에서 </a:t>
            </a:r>
            <a:r>
              <a:rPr lang="en-US" altLang="ko-KR" dirty="0"/>
              <a:t>Training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33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 – Batch Normalization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3200" dirty="0"/>
              <a:t>Maybe Too SLOW -&gt; Using Mini Batch size</a:t>
            </a:r>
          </a:p>
          <a:p>
            <a:pPr algn="ctr"/>
            <a:r>
              <a:rPr lang="ko-KR" altLang="en-US" dirty="0"/>
              <a:t>일정 확률로 </a:t>
            </a:r>
            <a:r>
              <a:rPr lang="en-US" altLang="ko-KR" dirty="0"/>
              <a:t>Batch</a:t>
            </a:r>
            <a:r>
              <a:rPr lang="ko-KR" altLang="en-US" dirty="0"/>
              <a:t>를 정하는 방법</a:t>
            </a:r>
            <a:endParaRPr lang="en-US" altLang="ko-KR" dirty="0"/>
          </a:p>
          <a:p>
            <a:pPr algn="ctr"/>
            <a:r>
              <a:rPr lang="ko-KR" altLang="en-US" dirty="0"/>
              <a:t>앞부분을 </a:t>
            </a:r>
            <a:r>
              <a:rPr lang="en-US" altLang="ko-KR" dirty="0"/>
              <a:t>Batch</a:t>
            </a:r>
            <a:r>
              <a:rPr lang="ko-KR" altLang="en-US" dirty="0"/>
              <a:t>로 정하는 방법</a:t>
            </a:r>
            <a:endParaRPr lang="en-US" altLang="ko-KR" dirty="0"/>
          </a:p>
          <a:p>
            <a:pPr algn="ctr"/>
            <a:r>
              <a:rPr lang="ko-KR" altLang="en-US" dirty="0"/>
              <a:t>홀수 번째</a:t>
            </a:r>
            <a:r>
              <a:rPr lang="en-US" altLang="ko-KR" dirty="0"/>
              <a:t>, </a:t>
            </a:r>
            <a:r>
              <a:rPr lang="ko-KR" altLang="en-US" dirty="0"/>
              <a:t> 짝수 번째</a:t>
            </a:r>
            <a:r>
              <a:rPr lang="en-US" altLang="ko-KR" dirty="0"/>
              <a:t>, </a:t>
            </a:r>
            <a:r>
              <a:rPr lang="ko-KR" altLang="en-US" dirty="0"/>
              <a:t>또는 어떤 수의 배수를 </a:t>
            </a:r>
            <a:r>
              <a:rPr lang="en-US" altLang="ko-KR" dirty="0"/>
              <a:t>Batch</a:t>
            </a:r>
            <a:r>
              <a:rPr lang="ko-KR" altLang="en-US" dirty="0"/>
              <a:t>로 정하는 방법</a:t>
            </a:r>
            <a:endParaRPr lang="en-US" altLang="ko-KR" dirty="0"/>
          </a:p>
          <a:p>
            <a:pPr algn="ctr"/>
            <a:r>
              <a:rPr lang="en-US" altLang="ko-KR" dirty="0"/>
              <a:t>And so on…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403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 – Dropout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2377" y="3055801"/>
            <a:ext cx="6889912" cy="2528392"/>
          </a:xfrm>
        </p:spPr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1026" name="Picture 2" descr="dropout deep learn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24" y="1956134"/>
            <a:ext cx="6811618" cy="375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76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 – Dropout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Voting Effect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Many overfitting Neuron -&gt; Voting -&gt; Mean Effect -&gt; Similar to Regularization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Avoiding Co-adaptation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Avoiding big effect node which has big weight or 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Robust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Avoiding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Used in Fully Connected Layer(MLP) – hidden Layer, but often used after max pooling 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In </a:t>
            </a:r>
            <a:r>
              <a:rPr lang="en-US" altLang="ko-KR" dirty="0" err="1"/>
              <a:t>AlexNet</a:t>
            </a:r>
            <a:r>
              <a:rPr lang="en-US" altLang="ko-KR" dirty="0"/>
              <a:t>, Dropout is used in last two 4096 fully-connected layers</a:t>
            </a:r>
          </a:p>
        </p:txBody>
      </p:sp>
    </p:spTree>
    <p:extLst>
      <p:ext uri="{BB962C8B-B14F-4D97-AF65-F5344CB8AC3E}">
        <p14:creationId xmlns:p14="http://schemas.microsoft.com/office/powerpoint/2010/main" val="2971613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Repair – Dropout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35" y="1910431"/>
            <a:ext cx="532065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What is CNN?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Using Filter and Bias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96605"/>
              </p:ext>
            </p:extLst>
          </p:nvPr>
        </p:nvGraphicFramePr>
        <p:xfrm>
          <a:off x="1381538" y="3244372"/>
          <a:ext cx="1377564" cy="107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01765"/>
              </p:ext>
            </p:extLst>
          </p:nvPr>
        </p:nvGraphicFramePr>
        <p:xfrm>
          <a:off x="5109209" y="3512630"/>
          <a:ext cx="688782" cy="5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27642"/>
              </p:ext>
            </p:extLst>
          </p:nvPr>
        </p:nvGraphicFramePr>
        <p:xfrm>
          <a:off x="3417569" y="3378501"/>
          <a:ext cx="1033173" cy="80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2924340" y="3560644"/>
            <a:ext cx="3429000" cy="414850"/>
            <a:chOff x="2635112" y="2895241"/>
            <a:chExt cx="3429000" cy="414850"/>
          </a:xfrm>
        </p:grpSpPr>
        <p:sp>
          <p:nvSpPr>
            <p:cNvPr id="25" name="TextBox 24"/>
            <p:cNvSpPr txBox="1"/>
            <p:nvPr/>
          </p:nvSpPr>
          <p:spPr>
            <a:xfrm>
              <a:off x="2645051" y="2940759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2635112" y="2920881"/>
              <a:ext cx="318052" cy="318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46060" y="2895241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5746060" y="2920881"/>
              <a:ext cx="318052" cy="318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>
            <a:off x="4581940" y="3790828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64396"/>
              </p:ext>
            </p:extLst>
          </p:nvPr>
        </p:nvGraphicFramePr>
        <p:xfrm>
          <a:off x="6587325" y="3590980"/>
          <a:ext cx="360128" cy="33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8">
                  <a:extLst>
                    <a:ext uri="{9D8B030D-6E8A-4147-A177-3AD203B41FA5}">
                      <a16:colId xmlns:a16="http://schemas.microsoft.com/office/drawing/2014/main" val="1477150658"/>
                    </a:ext>
                  </a:extLst>
                </a:gridCol>
              </a:tblGrid>
              <a:tr h="338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0625" marR="40625" marT="20312" marB="20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7614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>
            <a:off x="7146236" y="3790828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15413"/>
              </p:ext>
            </p:extLst>
          </p:nvPr>
        </p:nvGraphicFramePr>
        <p:xfrm>
          <a:off x="7984023" y="3512630"/>
          <a:ext cx="688782" cy="5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7934" y="3975494"/>
            <a:ext cx="55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21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What is CNN?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Padding : 1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92902"/>
              </p:ext>
            </p:extLst>
          </p:nvPr>
        </p:nvGraphicFramePr>
        <p:xfrm>
          <a:off x="4470616" y="2469118"/>
          <a:ext cx="3122880" cy="286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480">
                  <a:extLst>
                    <a:ext uri="{9D8B030D-6E8A-4147-A177-3AD203B41FA5}">
                      <a16:colId xmlns:a16="http://schemas.microsoft.com/office/drawing/2014/main" val="2087361097"/>
                    </a:ext>
                  </a:extLst>
                </a:gridCol>
                <a:gridCol w="520480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520480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520480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520480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  <a:gridCol w="520480">
                  <a:extLst>
                    <a:ext uri="{9D8B030D-6E8A-4147-A177-3AD203B41FA5}">
                      <a16:colId xmlns:a16="http://schemas.microsoft.com/office/drawing/2014/main" val="1108293624"/>
                    </a:ext>
                  </a:extLst>
                </a:gridCol>
              </a:tblGrid>
              <a:tr h="4780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14187"/>
                  </a:ext>
                </a:extLst>
              </a:tr>
              <a:tr h="4780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4780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4780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4780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  <a:tr h="4780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20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51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What is CNN?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Pooling : Reducing the size(ex, </a:t>
            </a:r>
            <a:r>
              <a:rPr lang="en-US" altLang="ko-KR" dirty="0" err="1"/>
              <a:t>maxpooling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4611"/>
              </p:ext>
            </p:extLst>
          </p:nvPr>
        </p:nvGraphicFramePr>
        <p:xfrm>
          <a:off x="1292082" y="2260398"/>
          <a:ext cx="1908320" cy="172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80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1091"/>
              </p:ext>
            </p:extLst>
          </p:nvPr>
        </p:nvGraphicFramePr>
        <p:xfrm>
          <a:off x="6223881" y="2260398"/>
          <a:ext cx="1908320" cy="172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80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78546"/>
              </p:ext>
            </p:extLst>
          </p:nvPr>
        </p:nvGraphicFramePr>
        <p:xfrm>
          <a:off x="6223881" y="4218194"/>
          <a:ext cx="1908320" cy="172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80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15786"/>
              </p:ext>
            </p:extLst>
          </p:nvPr>
        </p:nvGraphicFramePr>
        <p:xfrm>
          <a:off x="1292082" y="4218194"/>
          <a:ext cx="1908320" cy="172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80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477080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359426" y="3144785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08505" y="3144785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408505" y="5082915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359426" y="5082915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82582"/>
              </p:ext>
            </p:extLst>
          </p:nvPr>
        </p:nvGraphicFramePr>
        <p:xfrm>
          <a:off x="4063113" y="2649887"/>
          <a:ext cx="1173314" cy="98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57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586657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494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49489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44833"/>
              </p:ext>
            </p:extLst>
          </p:nvPr>
        </p:nvGraphicFramePr>
        <p:xfrm>
          <a:off x="9057283" y="2649887"/>
          <a:ext cx="1173314" cy="98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57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586657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494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49489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68311"/>
              </p:ext>
            </p:extLst>
          </p:nvPr>
        </p:nvGraphicFramePr>
        <p:xfrm>
          <a:off x="9057283" y="4587108"/>
          <a:ext cx="1173314" cy="98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57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586657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494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494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57320"/>
              </p:ext>
            </p:extLst>
          </p:nvPr>
        </p:nvGraphicFramePr>
        <p:xfrm>
          <a:off x="4063113" y="4587108"/>
          <a:ext cx="1173314" cy="98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57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586657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494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494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6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What is CNN?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Using Filter(Example)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81538" y="3244372"/>
          <a:ext cx="1377564" cy="107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264473339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232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109209" y="3512630"/>
          <a:ext cx="688782" cy="5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17569" y="3378501"/>
          <a:ext cx="1033173" cy="80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528460452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18796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2924340" y="3560644"/>
            <a:ext cx="3429000" cy="414850"/>
            <a:chOff x="2635112" y="2895241"/>
            <a:chExt cx="3429000" cy="414850"/>
          </a:xfrm>
        </p:grpSpPr>
        <p:sp>
          <p:nvSpPr>
            <p:cNvPr id="25" name="TextBox 24"/>
            <p:cNvSpPr txBox="1"/>
            <p:nvPr/>
          </p:nvSpPr>
          <p:spPr>
            <a:xfrm>
              <a:off x="2645051" y="2940759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2635112" y="2920881"/>
              <a:ext cx="318052" cy="318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46060" y="2895241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5746060" y="2920881"/>
              <a:ext cx="318052" cy="318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>
            <a:off x="4581940" y="3790828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587325" y="3590980"/>
          <a:ext cx="360128" cy="33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8">
                  <a:extLst>
                    <a:ext uri="{9D8B030D-6E8A-4147-A177-3AD203B41FA5}">
                      <a16:colId xmlns:a16="http://schemas.microsoft.com/office/drawing/2014/main" val="1477150658"/>
                    </a:ext>
                  </a:extLst>
                </a:gridCol>
              </a:tblGrid>
              <a:tr h="338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0625" marR="40625" marT="20312" marB="20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7614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>
            <a:off x="7146236" y="3790828"/>
            <a:ext cx="427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984023" y="3512630"/>
          <a:ext cx="688782" cy="5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1">
                  <a:extLst>
                    <a:ext uri="{9D8B030D-6E8A-4147-A177-3AD203B41FA5}">
                      <a16:colId xmlns:a16="http://schemas.microsoft.com/office/drawing/2014/main" val="2184064307"/>
                    </a:ext>
                  </a:extLst>
                </a:gridCol>
                <a:gridCol w="344391">
                  <a:extLst>
                    <a:ext uri="{9D8B030D-6E8A-4147-A177-3AD203B41FA5}">
                      <a16:colId xmlns:a16="http://schemas.microsoft.com/office/drawing/2014/main" val="724587477"/>
                    </a:ext>
                  </a:extLst>
                </a:gridCol>
              </a:tblGrid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406"/>
                  </a:ext>
                </a:extLst>
              </a:tr>
              <a:tr h="26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6146" marR="66146" marT="33073" marB="330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853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7934" y="3975494"/>
            <a:ext cx="55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09099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3556</TotalTime>
  <Words>1587</Words>
  <Application>Microsoft Office PowerPoint</Application>
  <PresentationFormat>와이드스크린</PresentationFormat>
  <Paragraphs>534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맑은 고딕</vt:lpstr>
      <vt:lpstr>Arial</vt:lpstr>
      <vt:lpstr>Calibri</vt:lpstr>
      <vt:lpstr>Calibri Light</vt:lpstr>
      <vt:lpstr>추억</vt:lpstr>
      <vt:lpstr>CNN in C++ code</vt:lpstr>
      <vt:lpstr>What is CNN?</vt:lpstr>
      <vt:lpstr>What is CNN?</vt:lpstr>
      <vt:lpstr>Mnist-Lenet</vt:lpstr>
      <vt:lpstr>What is CNN?</vt:lpstr>
      <vt:lpstr>What is CNN?</vt:lpstr>
      <vt:lpstr>What is CNN?</vt:lpstr>
      <vt:lpstr>What is CNN?</vt:lpstr>
      <vt:lpstr>What is CNN?</vt:lpstr>
      <vt:lpstr>Code – Setting Vector</vt:lpstr>
      <vt:lpstr>Code – Setting Vector</vt:lpstr>
      <vt:lpstr>Code – MLP Structure</vt:lpstr>
      <vt:lpstr>Code – MLP Structure</vt:lpstr>
      <vt:lpstr>Code – MLP Structure</vt:lpstr>
      <vt:lpstr>Code – MLP Structure</vt:lpstr>
      <vt:lpstr>Code – Convolution Layer</vt:lpstr>
      <vt:lpstr>Code – Convolution Layer</vt:lpstr>
      <vt:lpstr>Code – Convolution Layer</vt:lpstr>
      <vt:lpstr>Code – Convolution Layer</vt:lpstr>
      <vt:lpstr>Code – Convolution Layer</vt:lpstr>
      <vt:lpstr>Code</vt:lpstr>
      <vt:lpstr>Code</vt:lpstr>
      <vt:lpstr>Code</vt:lpstr>
      <vt:lpstr>Code</vt:lpstr>
      <vt:lpstr>Code – Training</vt:lpstr>
      <vt:lpstr>Code – Training</vt:lpstr>
      <vt:lpstr>Code</vt:lpstr>
      <vt:lpstr>Code – Training</vt:lpstr>
      <vt:lpstr>Code – Training</vt:lpstr>
      <vt:lpstr>Code – Training</vt:lpstr>
      <vt:lpstr>Code – Training</vt:lpstr>
      <vt:lpstr>Code – Training</vt:lpstr>
      <vt:lpstr>Code – Training</vt:lpstr>
      <vt:lpstr>Softmax</vt:lpstr>
      <vt:lpstr>Code – Training</vt:lpstr>
      <vt:lpstr>Code – Training</vt:lpstr>
      <vt:lpstr>Code – Training</vt:lpstr>
      <vt:lpstr>Code – Training</vt:lpstr>
      <vt:lpstr>Code – Training</vt:lpstr>
      <vt:lpstr>Code – Training</vt:lpstr>
      <vt:lpstr>Code – Training</vt:lpstr>
      <vt:lpstr>Code – Test</vt:lpstr>
      <vt:lpstr>Code – Test</vt:lpstr>
      <vt:lpstr>Code – Test</vt:lpstr>
      <vt:lpstr>Repair</vt:lpstr>
      <vt:lpstr>Repair</vt:lpstr>
      <vt:lpstr>Repair</vt:lpstr>
      <vt:lpstr>Repair</vt:lpstr>
      <vt:lpstr>Repair</vt:lpstr>
      <vt:lpstr>Repair</vt:lpstr>
      <vt:lpstr>Repair – Batch Normalization</vt:lpstr>
      <vt:lpstr>Repair – Batch Normalization</vt:lpstr>
      <vt:lpstr>Repair – Dropout</vt:lpstr>
      <vt:lpstr>Repair – Dropout</vt:lpstr>
      <vt:lpstr>Repair – 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in C++ code</dc:title>
  <dc:creator>Hwiyoung Park</dc:creator>
  <cp:lastModifiedBy>Hwiyoung Park</cp:lastModifiedBy>
  <cp:revision>62</cp:revision>
  <dcterms:created xsi:type="dcterms:W3CDTF">2017-07-22T14:01:36Z</dcterms:created>
  <dcterms:modified xsi:type="dcterms:W3CDTF">2017-07-30T06:56:07Z</dcterms:modified>
</cp:coreProperties>
</file>