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sldIdLst>
    <p:sldId id="257" r:id="rId4"/>
    <p:sldId id="274" r:id="rId6"/>
    <p:sldId id="259" r:id="rId7"/>
    <p:sldId id="260" r:id="rId8"/>
    <p:sldId id="263" r:id="rId9"/>
    <p:sldId id="266" r:id="rId10"/>
    <p:sldId id="267" r:id="rId11"/>
    <p:sldId id="269" r:id="rId12"/>
    <p:sldId id="270" r:id="rId13"/>
    <p:sldId id="272" r:id="rId14"/>
    <p:sldId id="273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7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BAEA-2E2F-43C1-8FC5-9FEE3A8DF4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B5319-2DBA-4D9A-88B5-78BEDCD931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anose="0208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anose="0208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anose="0208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anose="0208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microsoft.com/office/2007/relationships/hdphoto" Target="../media/hdphoto2.wdp"/><Relationship Id="rId3" Type="http://schemas.openxmlformats.org/officeDocument/2006/relationships/image" Target="../media/image2.png"/><Relationship Id="rId2" Type="http://schemas.microsoft.com/office/2007/relationships/hdphoto" Target="../media/hdphoto1.wdp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1.xml"/><Relationship Id="rId4" Type="http://schemas.microsoft.com/office/2007/relationships/hdphoto" Target="../media/hdphoto2.wdp"/><Relationship Id="rId3" Type="http://schemas.openxmlformats.org/officeDocument/2006/relationships/image" Target="../media/image2.png"/><Relationship Id="rId2" Type="http://schemas.microsoft.com/office/2007/relationships/hdphoto" Target="../media/hdphoto1.wdp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31" y="0"/>
            <a:ext cx="12172137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87488" y="2372881"/>
            <a:ext cx="64327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300" dirty="0">
                <a:solidFill>
                  <a:srgbClr val="3090D8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微软雅黑" charset="-122"/>
              </a:rPr>
              <a:t>空调管理系统</a:t>
            </a:r>
            <a:endParaRPr lang="zh-CN" altLang="en-US" sz="4800" b="1" spc="300" dirty="0">
              <a:solidFill>
                <a:srgbClr val="3090D8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微软雅黑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17623" y="3234657"/>
            <a:ext cx="3172460" cy="42037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135" dirty="0">
                <a:solidFill>
                  <a:srgbClr val="3090D8"/>
                </a:solidFill>
                <a:latin typeface="微软雅黑" charset="-122"/>
                <a:ea typeface="微软雅黑" charset="-122"/>
                <a:sym typeface="微软雅黑" charset="-122"/>
              </a:rPr>
              <a:t>——</a:t>
            </a:r>
            <a:r>
              <a:rPr lang="zh-CN" altLang="en-US" sz="2135" dirty="0">
                <a:solidFill>
                  <a:srgbClr val="3090D8"/>
                </a:solidFill>
                <a:latin typeface="微软雅黑" charset="-122"/>
                <a:ea typeface="微软雅黑" charset="-122"/>
                <a:sym typeface="微软雅黑" charset="-122"/>
              </a:rPr>
              <a:t>汇报人</a:t>
            </a:r>
            <a:r>
              <a:rPr lang="zh-CN" altLang="en-US" sz="2135" dirty="0" smtClean="0">
                <a:solidFill>
                  <a:srgbClr val="3090D8"/>
                </a:solidFill>
                <a:latin typeface="微软雅黑" charset="-122"/>
                <a:ea typeface="微软雅黑" charset="-122"/>
                <a:sym typeface="微软雅黑" charset="-122"/>
              </a:rPr>
              <a:t>：刘大伟</a:t>
            </a:r>
            <a:r>
              <a:rPr lang="en-US" altLang="zh-CN" sz="2135" dirty="0" smtClean="0">
                <a:solidFill>
                  <a:srgbClr val="3090D8"/>
                </a:solidFill>
                <a:latin typeface="微软雅黑" charset="-122"/>
                <a:ea typeface="微软雅黑" charset="-122"/>
                <a:sym typeface="微软雅黑" charset="-122"/>
              </a:rPr>
              <a:t>——</a:t>
            </a:r>
            <a:endParaRPr lang="zh-CN" altLang="en-US" sz="2135" dirty="0">
              <a:solidFill>
                <a:srgbClr val="3090D8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7915701" y="0"/>
            <a:ext cx="4266367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257605"/>
            <a:ext cx="498191" cy="576064"/>
          </a:xfrm>
          <a:prstGeom prst="homePlate">
            <a:avLst/>
          </a:prstGeom>
          <a:solidFill>
            <a:srgbClr val="3090D8"/>
          </a:solidFill>
          <a:ln>
            <a:solidFill>
              <a:srgbClr val="309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319" y="278897"/>
            <a:ext cx="2221230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b="1" dirty="0">
                <a:solidFill>
                  <a:srgbClr val="483018"/>
                </a:solidFill>
                <a:latin typeface="微软雅黑" charset="-122"/>
                <a:ea typeface="微软雅黑" charset="-122"/>
                <a:sym typeface="微软雅黑" charset="-122"/>
              </a:rPr>
              <a:t>基于场景测试</a:t>
            </a:r>
            <a:endParaRPr lang="zh-CN" altLang="en-US" sz="2665" b="1" dirty="0">
              <a:solidFill>
                <a:srgbClr val="483018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815413" y="3515164"/>
            <a:ext cx="1152128" cy="576064"/>
          </a:xfrm>
          <a:prstGeom prst="homePlate">
            <a:avLst/>
          </a:prstGeom>
          <a:solidFill>
            <a:srgbClr val="3090D8"/>
          </a:solidFill>
          <a:ln>
            <a:solidFill>
              <a:srgbClr val="309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3DEB8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1850924" y="3803196"/>
            <a:ext cx="9170076" cy="0"/>
          </a:xfrm>
          <a:prstGeom prst="straightConnector1">
            <a:avLst/>
          </a:prstGeom>
          <a:ln>
            <a:solidFill>
              <a:srgbClr val="3090D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966978" y="3707187"/>
            <a:ext cx="192021" cy="192021"/>
          </a:xfrm>
          <a:prstGeom prst="ellipse">
            <a:avLst/>
          </a:prstGeom>
          <a:solidFill>
            <a:srgbClr val="3090D8"/>
          </a:solidFill>
          <a:ln>
            <a:solidFill>
              <a:srgbClr val="309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3DEB8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054572" y="3752020"/>
            <a:ext cx="192021" cy="192021"/>
          </a:xfrm>
          <a:prstGeom prst="ellipse">
            <a:avLst/>
          </a:prstGeom>
          <a:solidFill>
            <a:srgbClr val="3090D8"/>
          </a:solidFill>
          <a:ln>
            <a:solidFill>
              <a:srgbClr val="309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3DEB8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152325" y="3718365"/>
            <a:ext cx="192021" cy="192021"/>
          </a:xfrm>
          <a:prstGeom prst="ellipse">
            <a:avLst/>
          </a:prstGeom>
          <a:solidFill>
            <a:srgbClr val="3090D8"/>
          </a:solidFill>
          <a:ln>
            <a:solidFill>
              <a:srgbClr val="309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3DEB8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606949" y="3720270"/>
            <a:ext cx="192021" cy="192021"/>
          </a:xfrm>
          <a:prstGeom prst="ellipse">
            <a:avLst/>
          </a:prstGeom>
          <a:solidFill>
            <a:srgbClr val="3090D8"/>
          </a:solidFill>
          <a:ln>
            <a:solidFill>
              <a:srgbClr val="309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3DEB8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305050" y="4091305"/>
            <a:ext cx="151447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用户报修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401185" y="3168015"/>
            <a:ext cx="180403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通知管理员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569075" y="4091305"/>
            <a:ext cx="159702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管理员维修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9131300" y="3168015"/>
            <a:ext cx="143954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通知用户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425" y="1121410"/>
            <a:ext cx="2660650" cy="1889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00" y="4164330"/>
            <a:ext cx="2614295" cy="26142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260" y="1121410"/>
            <a:ext cx="3209290" cy="23450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2660" y="4459605"/>
            <a:ext cx="2438400" cy="1162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1" grpId="0" animBg="1"/>
      <p:bldP spid="11" grpId="1" animBg="1"/>
      <p:bldP spid="12" grpId="0" animBg="1"/>
      <p:bldP spid="13" grpId="0" animBg="1"/>
      <p:bldP spid="35" grpId="0"/>
      <p:bldP spid="36" grpId="0"/>
      <p:bldP spid="37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98944" y="260648"/>
            <a:ext cx="1033515" cy="302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3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3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3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3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3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3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3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3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3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3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31" y="0"/>
            <a:ext cx="12172137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7915701" y="0"/>
            <a:ext cx="4266367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66382" y="2453905"/>
            <a:ext cx="64327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300" dirty="0">
                <a:solidFill>
                  <a:srgbClr val="3090D8"/>
                </a:solidFill>
                <a:latin typeface="微软雅黑" charset="-122"/>
                <a:ea typeface="微软雅黑" charset="-122"/>
                <a:sym typeface="微软雅黑" charset="-122"/>
              </a:rPr>
              <a:t>谢谢观赏</a:t>
            </a:r>
            <a:endParaRPr lang="zh-CN" altLang="en-US" sz="4800" b="1" spc="300" dirty="0">
              <a:solidFill>
                <a:srgbClr val="3090D8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37350" y="2018217"/>
            <a:ext cx="490220" cy="12236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费用充值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09443" y="3870562"/>
            <a:ext cx="2718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-122"/>
                <a:ea typeface="微软雅黑" charset="-122"/>
              </a:rPr>
              <a:t>用户需求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63295" y="3913912"/>
            <a:ext cx="2718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-122"/>
                <a:ea typeface="微软雅黑" charset="-122"/>
              </a:rPr>
              <a:t>总体设计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66256" y="3870098"/>
            <a:ext cx="2718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-122"/>
                <a:ea typeface="微软雅黑" charset="-122"/>
              </a:rPr>
              <a:t>软件实现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528632" y="3913913"/>
            <a:ext cx="2718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-122"/>
                <a:ea typeface="微软雅黑" charset="-122"/>
              </a:rPr>
              <a:t>情景测试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24554" y="2355866"/>
            <a:ext cx="861695" cy="842645"/>
          </a:xfrm>
          <a:prstGeom prst="rect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1800754" y="2454926"/>
            <a:ext cx="1037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rPr>
              <a:t>01</a:t>
            </a:r>
            <a:endParaRPr lang="zh-CN" altLang="en-US" sz="3600" b="1" dirty="0">
              <a:solidFill>
                <a:schemeClr val="bg1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27930" y="2399217"/>
            <a:ext cx="861695" cy="842645"/>
          </a:xfrm>
          <a:prstGeom prst="rect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18" name="TextBox 8"/>
          <p:cNvSpPr txBox="1"/>
          <p:nvPr/>
        </p:nvSpPr>
        <p:spPr>
          <a:xfrm>
            <a:off x="4204130" y="2498277"/>
            <a:ext cx="1037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rPr>
              <a:t>02</a:t>
            </a:r>
            <a:endParaRPr lang="zh-CN" altLang="en-US" sz="3600" b="1" dirty="0">
              <a:solidFill>
                <a:schemeClr val="bg1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08749" y="2399217"/>
            <a:ext cx="861695" cy="842645"/>
          </a:xfrm>
          <a:prstGeom prst="rect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20" name="TextBox 8"/>
          <p:cNvSpPr txBox="1"/>
          <p:nvPr/>
        </p:nvSpPr>
        <p:spPr>
          <a:xfrm>
            <a:off x="6584949" y="2498277"/>
            <a:ext cx="1037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rPr>
              <a:t>03</a:t>
            </a:r>
            <a:endParaRPr lang="zh-CN" altLang="en-US" sz="3600" b="1" dirty="0">
              <a:solidFill>
                <a:schemeClr val="bg1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853954" y="2454291"/>
            <a:ext cx="861695" cy="842645"/>
          </a:xfrm>
          <a:prstGeom prst="rect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8930154" y="2553351"/>
            <a:ext cx="1037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rPr>
              <a:t>04</a:t>
            </a:r>
            <a:endParaRPr lang="zh-CN" altLang="en-US" sz="3600" b="1" dirty="0">
              <a:solidFill>
                <a:schemeClr val="bg1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50383" y="257605"/>
            <a:ext cx="271848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-122"/>
                <a:ea typeface="微软雅黑" charset="-122"/>
              </a:rPr>
              <a:t>概要</a:t>
            </a:r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8" name="五边形 27"/>
          <p:cNvSpPr/>
          <p:nvPr/>
        </p:nvSpPr>
        <p:spPr>
          <a:xfrm>
            <a:off x="0" y="257605"/>
            <a:ext cx="498191" cy="576064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>
                  <a:lumMod val="95000"/>
                </a:schemeClr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6" grpId="0"/>
      <p:bldP spid="27" grpId="0"/>
      <p:bldP spid="28" grpId="0" animBg="1"/>
      <p:bldP spid="17" grpId="0" animBg="1"/>
      <p:bldP spid="18" grpId="0"/>
      <p:bldP spid="13" grpId="0"/>
      <p:bldP spid="2" grpId="0"/>
      <p:bldP spid="19" grpId="0" animBg="1"/>
      <p:bldP spid="20" grpId="0"/>
      <p:bldP spid="12" grpId="0"/>
      <p:bldP spid="21" grpId="0" animBg="1"/>
      <p:bldP spid="2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257605"/>
            <a:ext cx="498191" cy="576064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259" y="278897"/>
            <a:ext cx="2221230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学生用户需求</a:t>
            </a:r>
            <a:endParaRPr lang="zh-CN" altLang="en-US" sz="2665" b="1" dirty="0">
              <a:solidFill>
                <a:schemeClr val="tx1">
                  <a:lumMod val="95000"/>
                  <a:lumOff val="5000"/>
                </a:schemeClr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4885637" y="1361358"/>
            <a:ext cx="2304256" cy="1986427"/>
          </a:xfrm>
          <a:prstGeom prst="triangl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733509" y="3347785"/>
            <a:ext cx="2304256" cy="1986427"/>
          </a:xfrm>
          <a:prstGeom prst="triangl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6035335" y="3347785"/>
            <a:ext cx="2304256" cy="1986427"/>
          </a:xfrm>
          <a:prstGeom prst="triangl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77865" y="2040890"/>
            <a:ext cx="490220" cy="12236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费用充值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3905" y="4042410"/>
            <a:ext cx="490220" cy="12236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故障报修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41820" y="3968115"/>
            <a:ext cx="490220" cy="12236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信息修改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6" grpId="0"/>
      <p:bldP spid="6" grpId="1"/>
      <p:bldP spid="6" grpId="2"/>
      <p:bldP spid="6" grpId="3"/>
      <p:bldP spid="6" grpId="4"/>
      <p:bldP spid="7" grpId="0" animBg="1"/>
      <p:bldP spid="8" grpId="0" animBg="1"/>
      <p:bldP spid="9" grpId="0" animBg="1"/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257605"/>
            <a:ext cx="498191" cy="576064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>
                  <a:lumMod val="95000"/>
                </a:schemeClr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319" y="278897"/>
            <a:ext cx="1881505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管理员需求</a:t>
            </a:r>
            <a:endParaRPr lang="zh-CN" altLang="en-US" sz="2665" b="1" dirty="0">
              <a:solidFill>
                <a:schemeClr val="tx1">
                  <a:lumMod val="95000"/>
                  <a:lumOff val="5000"/>
                </a:schemeClr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89752" y="2859753"/>
            <a:ext cx="2700344" cy="2185021"/>
            <a:chOff x="1043608" y="1068872"/>
            <a:chExt cx="2025258" cy="1638766"/>
          </a:xfrm>
          <a:solidFill>
            <a:srgbClr val="3090D8"/>
          </a:solidFill>
        </p:grpSpPr>
        <p:sp>
          <p:nvSpPr>
            <p:cNvPr id="8" name="流程图: 摘录 7"/>
            <p:cNvSpPr/>
            <p:nvPr/>
          </p:nvSpPr>
          <p:spPr>
            <a:xfrm>
              <a:off x="1043608" y="1068872"/>
              <a:ext cx="2025258" cy="1638766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>
                    <a:lumMod val="9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8132" y="1978264"/>
              <a:ext cx="1156335" cy="37623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665" b="1" dirty="0">
                  <a:solidFill>
                    <a:schemeClr val="bg1">
                      <a:lumMod val="95000"/>
                    </a:schemeClr>
                  </a:solidFill>
                  <a:latin typeface="微软雅黑" charset="-122"/>
                  <a:ea typeface="微软雅黑" charset="-122"/>
                  <a:sym typeface="微软雅黑" charset="-122"/>
                </a:rPr>
                <a:t>空调管理</a:t>
              </a:r>
              <a:endParaRPr lang="zh-CN" altLang="en-US" sz="2665" b="1" dirty="0">
                <a:solidFill>
                  <a:schemeClr val="bg1">
                    <a:lumMod val="9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017944" y="2844324"/>
            <a:ext cx="2700344" cy="2185021"/>
            <a:chOff x="2339752" y="1057300"/>
            <a:chExt cx="2025258" cy="1638766"/>
          </a:xfrm>
          <a:solidFill>
            <a:srgbClr val="3090D8"/>
          </a:solidFill>
        </p:grpSpPr>
        <p:sp>
          <p:nvSpPr>
            <p:cNvPr id="11" name="流程图: 摘录 10"/>
            <p:cNvSpPr/>
            <p:nvPr/>
          </p:nvSpPr>
          <p:spPr>
            <a:xfrm flipV="1">
              <a:off x="2339752" y="1057300"/>
              <a:ext cx="2025258" cy="1638766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>
                    <a:lumMod val="9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4362" y="1339486"/>
              <a:ext cx="1156335" cy="37623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665" b="1" dirty="0">
                  <a:solidFill>
                    <a:schemeClr val="bg1">
                      <a:lumMod val="95000"/>
                    </a:schemeClr>
                  </a:solidFill>
                  <a:latin typeface="微软雅黑" charset="-122"/>
                  <a:ea typeface="微软雅黑" charset="-122"/>
                  <a:sym typeface="微软雅黑" charset="-122"/>
                </a:rPr>
                <a:t>空调维修</a:t>
              </a:r>
              <a:endParaRPr lang="zh-CN" altLang="en-US" sz="2665" b="1" dirty="0">
                <a:solidFill>
                  <a:schemeClr val="bg1">
                    <a:lumMod val="9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46136" y="2859753"/>
            <a:ext cx="2700344" cy="2185021"/>
            <a:chOff x="3635896" y="1068872"/>
            <a:chExt cx="2025258" cy="1638766"/>
          </a:xfrm>
          <a:solidFill>
            <a:srgbClr val="3090D8"/>
          </a:solidFill>
        </p:grpSpPr>
        <p:sp>
          <p:nvSpPr>
            <p:cNvPr id="14" name="流程图: 摘录 13"/>
            <p:cNvSpPr/>
            <p:nvPr/>
          </p:nvSpPr>
          <p:spPr>
            <a:xfrm>
              <a:off x="3635896" y="1068872"/>
              <a:ext cx="2025258" cy="1638766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>
                    <a:lumMod val="9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65744" y="1978264"/>
              <a:ext cx="1156335" cy="37623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665" b="1" dirty="0">
                  <a:solidFill>
                    <a:schemeClr val="bg1">
                      <a:lumMod val="95000"/>
                    </a:schemeClr>
                  </a:solidFill>
                  <a:latin typeface="微软雅黑" charset="-122"/>
                  <a:ea typeface="微软雅黑" charset="-122"/>
                  <a:sym typeface="微软雅黑" charset="-122"/>
                </a:rPr>
                <a:t>用户管理</a:t>
              </a:r>
              <a:endParaRPr lang="zh-CN" altLang="en-US" sz="2665" b="1" dirty="0">
                <a:solidFill>
                  <a:schemeClr val="bg1">
                    <a:lumMod val="9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094464" y="2859753"/>
            <a:ext cx="2700344" cy="2185021"/>
            <a:chOff x="6147142" y="1068872"/>
            <a:chExt cx="2025258" cy="1638766"/>
          </a:xfrm>
          <a:solidFill>
            <a:srgbClr val="3090D8"/>
          </a:solidFill>
        </p:grpSpPr>
        <p:sp>
          <p:nvSpPr>
            <p:cNvPr id="17" name="流程图: 摘录 16"/>
            <p:cNvSpPr/>
            <p:nvPr/>
          </p:nvSpPr>
          <p:spPr>
            <a:xfrm>
              <a:off x="6147142" y="1068872"/>
              <a:ext cx="2025258" cy="1638766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>
                    <a:lumMod val="9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81712" y="1978264"/>
              <a:ext cx="1156335" cy="37623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665" b="1" dirty="0">
                  <a:solidFill>
                    <a:schemeClr val="bg1">
                      <a:lumMod val="95000"/>
                    </a:schemeClr>
                  </a:solidFill>
                  <a:latin typeface="微软雅黑" charset="-122"/>
                  <a:ea typeface="微软雅黑" charset="-122"/>
                  <a:sym typeface="微软雅黑" charset="-122"/>
                </a:rPr>
                <a:t>费用补贴</a:t>
              </a:r>
              <a:endParaRPr lang="zh-CN" altLang="en-US" sz="2665" b="1" dirty="0">
                <a:solidFill>
                  <a:schemeClr val="bg1">
                    <a:lumMod val="9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436102" y="5159149"/>
            <a:ext cx="11233248" cy="0"/>
          </a:xfrm>
          <a:prstGeom prst="line">
            <a:avLst/>
          </a:prstGeom>
          <a:ln>
            <a:solidFill>
              <a:srgbClr val="309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2639695" y="1106805"/>
            <a:ext cx="21590" cy="1756410"/>
          </a:xfrm>
          <a:prstGeom prst="line">
            <a:avLst/>
          </a:prstGeom>
          <a:ln w="38100">
            <a:solidFill>
              <a:srgbClr val="309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6378316" y="2844324"/>
            <a:ext cx="2700344" cy="2185021"/>
            <a:chOff x="4860032" y="1057300"/>
            <a:chExt cx="2025258" cy="1638766"/>
          </a:xfrm>
          <a:solidFill>
            <a:srgbClr val="3090D8"/>
          </a:solidFill>
        </p:grpSpPr>
        <p:sp>
          <p:nvSpPr>
            <p:cNvPr id="24" name="流程图: 摘录 23"/>
            <p:cNvSpPr/>
            <p:nvPr/>
          </p:nvSpPr>
          <p:spPr>
            <a:xfrm flipV="1">
              <a:off x="4860032" y="1057300"/>
              <a:ext cx="2025258" cy="1638766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>
                    <a:lumMod val="9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94642" y="1339486"/>
              <a:ext cx="1156335" cy="37623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665" b="1" dirty="0">
                  <a:solidFill>
                    <a:schemeClr val="bg1">
                      <a:lumMod val="95000"/>
                    </a:schemeClr>
                  </a:solidFill>
                  <a:latin typeface="微软雅黑" charset="-122"/>
                  <a:ea typeface="微软雅黑" charset="-122"/>
                  <a:sym typeface="微软雅黑" charset="-122"/>
                </a:rPr>
                <a:t>用电管理</a:t>
              </a:r>
              <a:endParaRPr lang="zh-CN" altLang="en-US" sz="2665" b="1" dirty="0">
                <a:solidFill>
                  <a:schemeClr val="bg1">
                    <a:lumMod val="9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flipH="1">
            <a:off x="4361180" y="4936490"/>
            <a:ext cx="7620" cy="1746250"/>
          </a:xfrm>
          <a:prstGeom prst="line">
            <a:avLst/>
          </a:prstGeom>
          <a:ln w="38100">
            <a:solidFill>
              <a:srgbClr val="309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98332" y="2711859"/>
            <a:ext cx="11233248" cy="0"/>
          </a:xfrm>
          <a:prstGeom prst="line">
            <a:avLst/>
          </a:prstGeom>
          <a:ln>
            <a:solidFill>
              <a:srgbClr val="309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988945" y="1106805"/>
            <a:ext cx="27298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空调查询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空调添加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空调修改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45990" y="5485130"/>
            <a:ext cx="29044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正常维修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更换维修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257605"/>
            <a:ext cx="498191" cy="576064"/>
          </a:xfrm>
          <a:prstGeom prst="homePlate">
            <a:avLst/>
          </a:prstGeom>
          <a:solidFill>
            <a:srgbClr val="3090D8"/>
          </a:solidFill>
          <a:ln>
            <a:solidFill>
              <a:srgbClr val="309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319" y="278897"/>
            <a:ext cx="1541780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b="1" dirty="0">
                <a:solidFill>
                  <a:srgbClr val="483018"/>
                </a:solidFill>
                <a:latin typeface="微软雅黑" charset="-122"/>
                <a:ea typeface="微软雅黑" charset="-122"/>
                <a:sym typeface="微软雅黑" charset="-122"/>
              </a:rPr>
              <a:t>扩展需求</a:t>
            </a:r>
            <a:endParaRPr lang="zh-CN" altLang="en-US" sz="2665" b="1" dirty="0">
              <a:solidFill>
                <a:srgbClr val="483018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815413" y="3515164"/>
            <a:ext cx="1152128" cy="576064"/>
          </a:xfrm>
          <a:prstGeom prst="homePlate">
            <a:avLst/>
          </a:prstGeom>
          <a:solidFill>
            <a:srgbClr val="3090D8"/>
          </a:solidFill>
          <a:ln>
            <a:solidFill>
              <a:srgbClr val="309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3DEB8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1850924" y="3803196"/>
            <a:ext cx="9170076" cy="0"/>
          </a:xfrm>
          <a:prstGeom prst="straightConnector1">
            <a:avLst/>
          </a:prstGeom>
          <a:ln>
            <a:solidFill>
              <a:srgbClr val="3090D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640588" y="3707187"/>
            <a:ext cx="192021" cy="192021"/>
          </a:xfrm>
          <a:prstGeom prst="ellipse">
            <a:avLst/>
          </a:prstGeom>
          <a:solidFill>
            <a:srgbClr val="3090D8"/>
          </a:solidFill>
          <a:ln>
            <a:solidFill>
              <a:srgbClr val="309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3DEB8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432907" y="3718365"/>
            <a:ext cx="192021" cy="192021"/>
          </a:xfrm>
          <a:prstGeom prst="ellipse">
            <a:avLst/>
          </a:prstGeom>
          <a:solidFill>
            <a:srgbClr val="3090D8"/>
          </a:solidFill>
          <a:ln>
            <a:solidFill>
              <a:srgbClr val="309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3DEB8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225225" y="3718365"/>
            <a:ext cx="192021" cy="192021"/>
          </a:xfrm>
          <a:prstGeom prst="ellipse">
            <a:avLst/>
          </a:prstGeom>
          <a:solidFill>
            <a:srgbClr val="3090D8"/>
          </a:solidFill>
          <a:ln>
            <a:solidFill>
              <a:srgbClr val="309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3DEB8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017544" y="3718365"/>
            <a:ext cx="192021" cy="192021"/>
          </a:xfrm>
          <a:prstGeom prst="ellipse">
            <a:avLst/>
          </a:prstGeom>
          <a:solidFill>
            <a:srgbClr val="3090D8"/>
          </a:solidFill>
          <a:ln>
            <a:solidFill>
              <a:srgbClr val="309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3DEB8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809861" y="3718365"/>
            <a:ext cx="192021" cy="192021"/>
          </a:xfrm>
          <a:prstGeom prst="ellipse">
            <a:avLst/>
          </a:prstGeom>
          <a:solidFill>
            <a:srgbClr val="3090D8"/>
          </a:solidFill>
          <a:ln>
            <a:solidFill>
              <a:srgbClr val="309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3DEB8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08819" y="1138229"/>
            <a:ext cx="2275545" cy="1986412"/>
            <a:chOff x="1379555" y="1131151"/>
            <a:chExt cx="1706659" cy="1489809"/>
          </a:xfrm>
        </p:grpSpPr>
        <p:sp>
          <p:nvSpPr>
            <p:cNvPr id="16" name="泪滴形 15"/>
            <p:cNvSpPr/>
            <p:nvPr/>
          </p:nvSpPr>
          <p:spPr>
            <a:xfrm rot="8100000">
              <a:off x="1379555" y="1131151"/>
              <a:ext cx="1489809" cy="1489809"/>
            </a:xfrm>
            <a:prstGeom prst="teardrop">
              <a:avLst/>
            </a:prstGeom>
            <a:solidFill>
              <a:srgbClr val="309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1621135" y="1646138"/>
              <a:ext cx="1104592" cy="6224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微软雅黑" charset="-122"/>
                  <a:ea typeface="微软雅黑" charset="-122"/>
                  <a:sym typeface="微软雅黑" charset="-122"/>
                </a:rPr>
                <a:t>400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charset="-122"/>
                  <a:ea typeface="微软雅黑" charset="-122"/>
                  <a:sym typeface="微软雅黑" charset="-122"/>
                </a:rPr>
                <a:t>台空调</a:t>
              </a:r>
              <a:endParaRPr lang="zh-CN" altLang="en-US" sz="1600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微软雅黑" charset="-122"/>
                  <a:ea typeface="微软雅黑" charset="-122"/>
                  <a:sym typeface="微软雅黑" charset="-122"/>
                </a:rPr>
                <a:t>1600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charset="-122"/>
                  <a:ea typeface="微软雅黑" charset="-122"/>
                  <a:sym typeface="微软雅黑" charset="-122"/>
                </a:rPr>
                <a:t>用户</a:t>
              </a:r>
              <a:endParaRPr lang="zh-CN" altLang="en-US" sz="1600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1517865" y="1323411"/>
              <a:ext cx="1568349" cy="3152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135" b="1" dirty="0">
                  <a:solidFill>
                    <a:schemeClr val="bg1"/>
                  </a:solidFill>
                  <a:latin typeface="微软雅黑" charset="-122"/>
                  <a:ea typeface="微软雅黑" charset="-122"/>
                  <a:sym typeface="微软雅黑" charset="-122"/>
                </a:rPr>
                <a:t>数据库要求</a:t>
              </a:r>
              <a:endParaRPr lang="zh-CN" altLang="en-US" sz="2135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328031" y="1117356"/>
            <a:ext cx="2153861" cy="1986412"/>
            <a:chOff x="4068032" y="1131151"/>
            <a:chExt cx="1615396" cy="1489809"/>
          </a:xfrm>
        </p:grpSpPr>
        <p:sp>
          <p:nvSpPr>
            <p:cNvPr id="20" name="泪滴形 19"/>
            <p:cNvSpPr/>
            <p:nvPr/>
          </p:nvSpPr>
          <p:spPr>
            <a:xfrm rot="8100000">
              <a:off x="4068032" y="1131151"/>
              <a:ext cx="1489809" cy="1489809"/>
            </a:xfrm>
            <a:prstGeom prst="teardrop">
              <a:avLst/>
            </a:prstGeom>
            <a:solidFill>
              <a:srgbClr val="309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4346936" y="1748588"/>
              <a:ext cx="1104592" cy="6224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charset="-122"/>
                  <a:ea typeface="微软雅黑" charset="-122"/>
                  <a:sym typeface="微软雅黑" charset="-122"/>
                </a:rPr>
                <a:t>实时获取</a:t>
              </a:r>
              <a:endParaRPr lang="zh-CN" altLang="en-US" sz="1600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charset="-122"/>
                  <a:ea typeface="微软雅黑" charset="-122"/>
                  <a:sym typeface="微软雅黑" charset="-122"/>
                </a:rPr>
                <a:t>故障情况</a:t>
              </a:r>
              <a:endParaRPr lang="zh-CN" altLang="en-US" sz="1600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4115079" y="1433482"/>
              <a:ext cx="1568349" cy="3152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135" b="1" dirty="0">
                  <a:solidFill>
                    <a:schemeClr val="bg1"/>
                  </a:solidFill>
                  <a:latin typeface="微软雅黑" charset="-122"/>
                  <a:ea typeface="微软雅黑" charset="-122"/>
                  <a:sym typeface="微软雅黑" charset="-122"/>
                </a:rPr>
                <a:t>查看故障情况</a:t>
              </a:r>
              <a:endParaRPr lang="zh-CN" altLang="en-US" sz="2135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912669" y="1117355"/>
            <a:ext cx="2319707" cy="1986412"/>
            <a:chOff x="6756509" y="1131151"/>
            <a:chExt cx="1739780" cy="1489809"/>
          </a:xfrm>
        </p:grpSpPr>
        <p:sp>
          <p:nvSpPr>
            <p:cNvPr id="24" name="泪滴形 23"/>
            <p:cNvSpPr/>
            <p:nvPr/>
          </p:nvSpPr>
          <p:spPr>
            <a:xfrm rot="8100000">
              <a:off x="6756509" y="1131151"/>
              <a:ext cx="1489809" cy="1489809"/>
            </a:xfrm>
            <a:prstGeom prst="teardrop">
              <a:avLst/>
            </a:prstGeom>
            <a:solidFill>
              <a:srgbClr val="309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6972155" y="1705139"/>
              <a:ext cx="1104592" cy="6224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微软雅黑" charset="-122"/>
                  <a:ea typeface="微软雅黑" charset="-122"/>
                  <a:sym typeface="微软雅黑" charset="-122"/>
                </a:rPr>
                <a:t>   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charset="-122"/>
                  <a:ea typeface="微软雅黑" charset="-122"/>
                  <a:sym typeface="微软雅黑" charset="-122"/>
                </a:rPr>
                <a:t>系统具有</a:t>
              </a:r>
              <a:endParaRPr lang="zh-CN" altLang="en-US" sz="1600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charset="-122"/>
                  <a:ea typeface="微软雅黑" charset="-122"/>
                  <a:sym typeface="微软雅黑" charset="-122"/>
                </a:rPr>
                <a:t>一定安全性</a:t>
              </a:r>
              <a:endParaRPr lang="zh-CN" altLang="en-US" sz="1600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927940" y="1390032"/>
              <a:ext cx="1568349" cy="3152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135" b="1" dirty="0">
                  <a:solidFill>
                    <a:schemeClr val="bg1"/>
                  </a:solidFill>
                  <a:latin typeface="微软雅黑" charset="-122"/>
                  <a:ea typeface="微软雅黑" charset="-122"/>
                  <a:sym typeface="微软雅黑" charset="-122"/>
                </a:rPr>
                <a:t>安全性保证</a:t>
              </a:r>
              <a:endParaRPr lang="zh-CN" altLang="en-US" sz="2135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569937" y="4573737"/>
            <a:ext cx="2397647" cy="1986412"/>
            <a:chOff x="2749460" y="3723437"/>
            <a:chExt cx="1798235" cy="1489809"/>
          </a:xfrm>
        </p:grpSpPr>
        <p:sp>
          <p:nvSpPr>
            <p:cNvPr id="28" name="泪滴形 27"/>
            <p:cNvSpPr/>
            <p:nvPr/>
          </p:nvSpPr>
          <p:spPr>
            <a:xfrm rot="13500000" flipV="1">
              <a:off x="2749460" y="3723437"/>
              <a:ext cx="1489809" cy="1489809"/>
            </a:xfrm>
            <a:prstGeom prst="teardrop">
              <a:avLst/>
            </a:prstGeom>
            <a:solidFill>
              <a:srgbClr val="309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2942486" y="4157289"/>
              <a:ext cx="1104592" cy="6224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微软雅黑" charset="-122"/>
                  <a:ea typeface="微软雅黑" charset="-122"/>
                  <a:sym typeface="微软雅黑" charset="-122"/>
                </a:rPr>
                <a:t>   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charset="-122"/>
                  <a:ea typeface="微软雅黑" charset="-122"/>
                  <a:sym typeface="微软雅黑" charset="-122"/>
                </a:rPr>
                <a:t>响应时间</a:t>
              </a:r>
              <a:endParaRPr lang="zh-CN" altLang="en-US" sz="1600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charset="-122"/>
                  <a:ea typeface="微软雅黑" charset="-122"/>
                  <a:sym typeface="微软雅黑" charset="-122"/>
                </a:rPr>
                <a:t>小于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charset="-122"/>
                  <a:ea typeface="微软雅黑" charset="-122"/>
                  <a:sym typeface="微软雅黑" charset="-122"/>
                </a:rPr>
                <a:t>2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charset="-122"/>
                  <a:ea typeface="微软雅黑" charset="-122"/>
                  <a:sym typeface="微软雅黑" charset="-122"/>
                </a:rPr>
                <a:t>分钟</a:t>
              </a:r>
              <a:endParaRPr lang="zh-CN" altLang="en-US" sz="1600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2979346" y="3821227"/>
              <a:ext cx="1568349" cy="3152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135" b="1" dirty="0">
                  <a:solidFill>
                    <a:schemeClr val="bg1"/>
                  </a:solidFill>
                  <a:latin typeface="微软雅黑" charset="-122"/>
                  <a:ea typeface="微软雅黑" charset="-122"/>
                  <a:sym typeface="微软雅黑" charset="-122"/>
                </a:rPr>
                <a:t>实时提醒</a:t>
              </a:r>
              <a:endParaRPr lang="zh-CN" altLang="en-US" sz="2135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154571" y="4573737"/>
            <a:ext cx="2418087" cy="1986412"/>
            <a:chOff x="5437937" y="3723437"/>
            <a:chExt cx="1813565" cy="1489809"/>
          </a:xfrm>
        </p:grpSpPr>
        <p:sp>
          <p:nvSpPr>
            <p:cNvPr id="32" name="泪滴形 31"/>
            <p:cNvSpPr/>
            <p:nvPr/>
          </p:nvSpPr>
          <p:spPr>
            <a:xfrm rot="13500000" flipV="1">
              <a:off x="5437937" y="3723437"/>
              <a:ext cx="1489809" cy="1489809"/>
            </a:xfrm>
            <a:prstGeom prst="teardrop">
              <a:avLst/>
            </a:prstGeom>
            <a:solidFill>
              <a:srgbClr val="309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5683077" y="4157654"/>
              <a:ext cx="1104592" cy="6224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charset="-122"/>
                  <a:ea typeface="微软雅黑" charset="-122"/>
                  <a:sym typeface="微软雅黑" charset="-122"/>
                </a:rPr>
                <a:t>学生空调费</a:t>
              </a:r>
              <a:endParaRPr lang="zh-CN" altLang="en-US" sz="1600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charset="-122"/>
                  <a:ea typeface="微软雅黑" charset="-122"/>
                  <a:sym typeface="微软雅黑" charset="-122"/>
                </a:rPr>
                <a:t>不足时提示</a:t>
              </a:r>
              <a:endParaRPr lang="zh-CN" altLang="en-US" sz="1600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5683153" y="3842071"/>
              <a:ext cx="1568349" cy="3152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135" b="1" dirty="0">
                  <a:solidFill>
                    <a:schemeClr val="bg1"/>
                  </a:solidFill>
                  <a:latin typeface="微软雅黑" charset="-122"/>
                  <a:ea typeface="微软雅黑" charset="-122"/>
                  <a:sym typeface="微软雅黑" charset="-122"/>
                </a:rPr>
                <a:t>提示充值</a:t>
              </a:r>
              <a:endParaRPr lang="zh-CN" altLang="en-US" sz="2135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75640" y="3061335"/>
            <a:ext cx="117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中级需求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75640" y="4220845"/>
            <a:ext cx="117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高级需求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257605"/>
            <a:ext cx="498191" cy="576064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319" y="278897"/>
            <a:ext cx="2900680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学生用户总体设计</a:t>
            </a:r>
            <a:endParaRPr lang="zh-CN" altLang="en-US" sz="2665" b="1" dirty="0">
              <a:solidFill>
                <a:schemeClr val="tx1">
                  <a:lumMod val="95000"/>
                  <a:lumOff val="5000"/>
                </a:schemeClr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pic>
        <p:nvPicPr>
          <p:cNvPr id="2" name="图片 1" descr="学生用户总数据流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790" y="-69850"/>
            <a:ext cx="9374505" cy="699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257605"/>
            <a:ext cx="498191" cy="576064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319" y="278897"/>
            <a:ext cx="2560955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管理员总体设计</a:t>
            </a:r>
            <a:endParaRPr lang="zh-CN" altLang="en-US" sz="2665" b="1" dirty="0">
              <a:solidFill>
                <a:schemeClr val="tx1">
                  <a:lumMod val="95000"/>
                  <a:lumOff val="5000"/>
                </a:schemeClr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pic>
        <p:nvPicPr>
          <p:cNvPr id="3" name="图片 2" descr="管理员总数据流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10" y="31115"/>
            <a:ext cx="10058400" cy="6795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257605"/>
            <a:ext cx="498191" cy="576064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319" y="278897"/>
            <a:ext cx="1881505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主界面展示</a:t>
            </a:r>
            <a:endParaRPr lang="zh-CN" altLang="en-US" sz="2665" b="1" dirty="0">
              <a:solidFill>
                <a:schemeClr val="tx1">
                  <a:lumMod val="95000"/>
                  <a:lumOff val="5000"/>
                </a:schemeClr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98270" y="1159510"/>
            <a:ext cx="861695" cy="842645"/>
          </a:xfrm>
          <a:prstGeom prst="rect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4470" y="1258570"/>
            <a:ext cx="1037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rPr>
              <a:t>01</a:t>
            </a:r>
            <a:endParaRPr lang="zh-CN" altLang="en-US" sz="3600" b="1" dirty="0">
              <a:solidFill>
                <a:schemeClr val="bg1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0" y="2762250"/>
            <a:ext cx="3121660" cy="30918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985" y="2786380"/>
            <a:ext cx="3174365" cy="31597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145" y="2816860"/>
            <a:ext cx="2764790" cy="312928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5409565" y="1160145"/>
            <a:ext cx="861695" cy="842645"/>
          </a:xfrm>
          <a:prstGeom prst="rect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21" name="TextBox 8"/>
          <p:cNvSpPr txBox="1"/>
          <p:nvPr/>
        </p:nvSpPr>
        <p:spPr>
          <a:xfrm>
            <a:off x="5485765" y="1259205"/>
            <a:ext cx="1037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rPr>
              <a:t>02</a:t>
            </a:r>
            <a:endParaRPr lang="zh-CN" altLang="en-US" sz="3600" b="1" dirty="0">
              <a:solidFill>
                <a:schemeClr val="bg1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77350" y="1160780"/>
            <a:ext cx="861695" cy="842645"/>
          </a:xfrm>
          <a:prstGeom prst="rect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23" name="TextBox 8"/>
          <p:cNvSpPr txBox="1"/>
          <p:nvPr/>
        </p:nvSpPr>
        <p:spPr>
          <a:xfrm>
            <a:off x="9353550" y="1259840"/>
            <a:ext cx="1037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rPr>
              <a:t>03</a:t>
            </a:r>
            <a:endParaRPr lang="zh-CN" altLang="en-US" sz="3600" b="1" dirty="0">
              <a:solidFill>
                <a:schemeClr val="bg1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9" grpId="0"/>
      <p:bldP spid="20" grpId="0" animBg="1"/>
      <p:bldP spid="21" grpId="0"/>
      <p:bldP spid="22" grpId="0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257605"/>
            <a:ext cx="498191" cy="576064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319" y="278897"/>
            <a:ext cx="2221230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核心功能展示</a:t>
            </a:r>
            <a:endParaRPr lang="zh-CN" altLang="en-US" sz="2665" b="1" dirty="0">
              <a:solidFill>
                <a:schemeClr val="tx1">
                  <a:lumMod val="95000"/>
                  <a:lumOff val="5000"/>
                </a:schemeClr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2380" y="1159510"/>
            <a:ext cx="861695" cy="842645"/>
          </a:xfrm>
          <a:prstGeom prst="rect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08580" y="1258570"/>
            <a:ext cx="1037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rPr>
              <a:t>01</a:t>
            </a:r>
            <a:endParaRPr lang="zh-CN" altLang="en-US" sz="3600" b="1" dirty="0">
              <a:solidFill>
                <a:schemeClr val="bg1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30235" y="1068070"/>
            <a:ext cx="861695" cy="842645"/>
          </a:xfrm>
          <a:prstGeom prst="rect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21" name="TextBox 8"/>
          <p:cNvSpPr txBox="1"/>
          <p:nvPr/>
        </p:nvSpPr>
        <p:spPr>
          <a:xfrm>
            <a:off x="8306435" y="1167130"/>
            <a:ext cx="1037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rPr>
              <a:t>02</a:t>
            </a:r>
            <a:endParaRPr lang="zh-CN" altLang="en-US" sz="3600" b="1" dirty="0">
              <a:solidFill>
                <a:schemeClr val="bg1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205" y="2807970"/>
            <a:ext cx="3407410" cy="34309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865" y="2495550"/>
            <a:ext cx="3733800" cy="3743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9" grpId="0"/>
      <p:bldP spid="20" grpId="0" animBg="1"/>
      <p:bldP spid="2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792</Words>
  <Application>WPS 演示</Application>
  <PresentationFormat>宽屏</PresentationFormat>
  <Paragraphs>126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时尚中黑简体</vt:lpstr>
      <vt:lpstr>微软雅黑</vt:lpstr>
      <vt:lpstr>WenQuanYi Micro Hei</vt:lpstr>
      <vt:lpstr>宋体</vt:lpstr>
      <vt:lpstr>Arial Unicode MS</vt:lpstr>
      <vt:lpstr>Calibri Light</vt:lpstr>
      <vt:lpstr>DejaVu Sans</vt:lpstr>
      <vt:lpstr>Calibri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hmc</dc:creator>
  <cp:lastModifiedBy>hmc</cp:lastModifiedBy>
  <cp:revision>6</cp:revision>
  <dcterms:created xsi:type="dcterms:W3CDTF">2018-07-14T00:29:46Z</dcterms:created>
  <dcterms:modified xsi:type="dcterms:W3CDTF">2018-07-14T00:29:46Z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