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72" r:id="rId14"/>
    <p:sldId id="271" r:id="rId15"/>
    <p:sldId id="273" r:id="rId16"/>
    <p:sldId id="276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1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3" y="688621"/>
            <a:ext cx="10131077" cy="56936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7152" y="4811807"/>
            <a:ext cx="2572980" cy="450443"/>
          </a:xfrm>
          <a:prstGeom prst="rect">
            <a:avLst/>
          </a:prstGeom>
          <a:solidFill>
            <a:srgbClr val="7963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何铭春</a:t>
            </a:r>
            <a:endParaRPr lang="x-none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75774" y="3081868"/>
            <a:ext cx="3849762" cy="0"/>
          </a:xfrm>
          <a:prstGeom prst="line">
            <a:avLst/>
          </a:prstGeom>
          <a:ln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334549" y="3218228"/>
            <a:ext cx="40276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别：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14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组</a:t>
            </a: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小组成员</a:t>
            </a: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：	何铭春	锁亿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80604020202020204" charset="0"/>
              </a:rPr>
              <a:t>叶成正	袁涛	刘大伟	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7198" y="1929846"/>
            <a:ext cx="9326880" cy="1012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无偿献血管理系统开发简介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功能与数据库之间联系</a:t>
            </a:r>
            <a:endParaRPr lang="x-none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数据流图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-154940"/>
            <a:ext cx="11562080" cy="707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x-none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9"/>
          <p:cNvSpPr/>
          <p:nvPr/>
        </p:nvSpPr>
        <p:spPr>
          <a:xfrm>
            <a:off x="4549775" y="186690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8CE7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5" name="Oval 40"/>
          <p:cNvSpPr/>
          <p:nvPr/>
        </p:nvSpPr>
        <p:spPr>
          <a:xfrm>
            <a:off x="8178800" y="229235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6" name="Oval 41"/>
          <p:cNvSpPr/>
          <p:nvPr/>
        </p:nvSpPr>
        <p:spPr>
          <a:xfrm>
            <a:off x="6492467" y="4065003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7" name="Oval 42"/>
          <p:cNvSpPr/>
          <p:nvPr/>
        </p:nvSpPr>
        <p:spPr>
          <a:xfrm>
            <a:off x="9899762" y="364907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8" name="Straight Connector 43"/>
          <p:cNvCxnSpPr>
            <a:stCxn id="4" idx="4"/>
          </p:cNvCxnSpPr>
          <p:nvPr/>
        </p:nvCxnSpPr>
        <p:spPr>
          <a:xfrm flipH="1">
            <a:off x="1387475" y="2800350"/>
            <a:ext cx="3629025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9" name="Straight Connector 63"/>
          <p:cNvCxnSpPr/>
          <p:nvPr/>
        </p:nvCxnSpPr>
        <p:spPr>
          <a:xfrm flipH="1">
            <a:off x="1387475" y="3225800"/>
            <a:ext cx="7258050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" name="Straight Connector 64"/>
          <p:cNvCxnSpPr/>
          <p:nvPr/>
        </p:nvCxnSpPr>
        <p:spPr>
          <a:xfrm flipH="1">
            <a:off x="1387475" y="3649078"/>
            <a:ext cx="892101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11" name="Straight Connector 65"/>
          <p:cNvCxnSpPr>
            <a:stCxn id="6" idx="0"/>
          </p:cNvCxnSpPr>
          <p:nvPr/>
        </p:nvCxnSpPr>
        <p:spPr>
          <a:xfrm flipH="1">
            <a:off x="1387475" y="4065003"/>
            <a:ext cx="5571717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2" name="Oval 74"/>
          <p:cNvSpPr/>
          <p:nvPr/>
        </p:nvSpPr>
        <p:spPr>
          <a:xfrm>
            <a:off x="3074834" y="4471206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13" name="Straight Connector 75"/>
          <p:cNvCxnSpPr>
            <a:stCxn id="12" idx="0"/>
          </p:cNvCxnSpPr>
          <p:nvPr/>
        </p:nvCxnSpPr>
        <p:spPr>
          <a:xfrm flipH="1">
            <a:off x="1387475" y="4471206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555615" y="2018030"/>
            <a:ext cx="1788795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zh-CN" sz="24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  <a:hlinkClick r:id="rId2" tooltip="" action="ppaction://hlinksldjump"/>
              </a:rPr>
              <a:t>志愿者信息录入</a:t>
            </a:r>
            <a:endParaRPr lang="x-none" altLang="zh-CN" sz="2400" b="1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0910570" y="3773170"/>
            <a:ext cx="1612900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  <a:hlinkClick r:id="rId3" tooltip="" action="ppaction://hlinksldjump"/>
              </a:rPr>
              <a:t>志愿者信息查询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9204325" y="2425700"/>
            <a:ext cx="1612900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  <a:hlinkClick r:id="rId4" tooltip="" action="ppaction://hlinksldjump"/>
              </a:rPr>
              <a:t>献血信息录入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7519035" y="4354195"/>
            <a:ext cx="1612900" cy="3683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  <a:hlinkClick r:id="rId5" tooltip="" action="ppaction://hlinksldjump"/>
              </a:rPr>
              <a:t>血库配送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4054475" y="4688205"/>
            <a:ext cx="1612900" cy="3683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  <a:hlinkClick r:id="rId6" tooltip="" action="ppaction://hlinksldjump"/>
              </a:rPr>
              <a:t>库存管理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7975" y="2661920"/>
            <a:ext cx="857885" cy="1879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zh-CN" sz="4400">
                <a:hlinkClick r:id="rId7" tooltip="" action="ppaction://hlinksldjump"/>
              </a:rPr>
              <a:t>主界面</a:t>
            </a:r>
            <a:endParaRPr lang="x-none" altLang="zh-CN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8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主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61795"/>
            <a:ext cx="4399915" cy="434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 tooltip="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8" y="65115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13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志愿者信息录入</a:t>
            </a:r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志愿者信息录入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2400935"/>
            <a:ext cx="3666490" cy="296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8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13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献血信息录入界面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血量入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2103120"/>
            <a:ext cx="3637915" cy="396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8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131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志愿者信息</a:t>
            </a:r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志愿者信息查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" y="2242820"/>
            <a:ext cx="7743825" cy="345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8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血库配送界面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血量出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435" y="1299210"/>
            <a:ext cx="3952240" cy="495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3" y="69941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库存管理界面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当前库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5" y="2112645"/>
            <a:ext cx="300926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53" y="688621"/>
            <a:ext cx="10131077" cy="56936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4164" y="4155744"/>
            <a:ext cx="2572980" cy="450443"/>
          </a:xfrm>
          <a:prstGeom prst="rect">
            <a:avLst/>
          </a:prstGeom>
          <a:solidFill>
            <a:srgbClr val="7963A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何铭春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75774" y="3081868"/>
            <a:ext cx="3849762" cy="0"/>
          </a:xfrm>
          <a:prstGeom prst="line">
            <a:avLst/>
          </a:prstGeom>
          <a:ln>
            <a:solidFill>
              <a:srgbClr val="7963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4549" y="3218228"/>
            <a:ext cx="4027673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80604020202020204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5774" y="1871813"/>
            <a:ext cx="384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6000" b="1" dirty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8311" y="409977"/>
            <a:ext cx="2043288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ym typeface="+mn-ea"/>
              </a:rPr>
              <a:t>需求分析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AutoShape 3"/>
          <p:cNvSpPr/>
          <p:nvPr/>
        </p:nvSpPr>
        <p:spPr bwMode="auto">
          <a:xfrm>
            <a:off x="1281481" y="1866872"/>
            <a:ext cx="2955812" cy="3751607"/>
          </a:xfrm>
          <a:custGeom>
            <a:avLst/>
            <a:gdLst>
              <a:gd name="T0" fmla="*/ 1856 w 19952"/>
              <a:gd name="T1" fmla="*/ 0 h 21600"/>
              <a:gd name="T2" fmla="*/ 0 w 19952"/>
              <a:gd name="T3" fmla="*/ 1583 h 21600"/>
              <a:gd name="T4" fmla="*/ 0 w 19952"/>
              <a:gd name="T5" fmla="*/ 20017 h 21600"/>
              <a:gd name="T6" fmla="*/ 1856 w 19952"/>
              <a:gd name="T7" fmla="*/ 21600 h 21600"/>
              <a:gd name="T8" fmla="*/ 18096 w 19952"/>
              <a:gd name="T9" fmla="*/ 21600 h 21600"/>
              <a:gd name="T10" fmla="*/ 19952 w 19952"/>
              <a:gd name="T11" fmla="*/ 20017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583 h 21600"/>
              <a:gd name="T20" fmla="*/ 18096 w 19952"/>
              <a:gd name="T21" fmla="*/ 0 h 21600"/>
              <a:gd name="T22" fmla="*/ 1856 w 19952"/>
              <a:gd name="T23" fmla="*/ 0 h 21600"/>
              <a:gd name="T24" fmla="*/ 1856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856" y="0"/>
                </a:moveTo>
                <a:cubicBezTo>
                  <a:pt x="831" y="0"/>
                  <a:pt x="0" y="709"/>
                  <a:pt x="0" y="1583"/>
                </a:cubicBezTo>
                <a:lnTo>
                  <a:pt x="0" y="20017"/>
                </a:lnTo>
                <a:cubicBezTo>
                  <a:pt x="0" y="20891"/>
                  <a:pt x="831" y="21600"/>
                  <a:pt x="1856" y="21600"/>
                </a:cubicBezTo>
                <a:lnTo>
                  <a:pt x="18096" y="21600"/>
                </a:lnTo>
                <a:cubicBezTo>
                  <a:pt x="19121" y="21600"/>
                  <a:pt x="19952" y="20891"/>
                  <a:pt x="19952" y="20017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583"/>
                </a:lnTo>
                <a:cubicBezTo>
                  <a:pt x="19952" y="709"/>
                  <a:pt x="19121" y="0"/>
                  <a:pt x="18096" y="0"/>
                </a:cubicBezTo>
                <a:lnTo>
                  <a:pt x="1856" y="0"/>
                </a:lnTo>
                <a:close/>
                <a:moveTo>
                  <a:pt x="1856" y="0"/>
                </a:moveTo>
              </a:path>
            </a:pathLst>
          </a:custGeom>
          <a:solidFill>
            <a:srgbClr val="827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1429062" y="3692777"/>
            <a:ext cx="2687480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8" name="AutoShape 4"/>
          <p:cNvSpPr/>
          <p:nvPr/>
        </p:nvSpPr>
        <p:spPr bwMode="auto">
          <a:xfrm>
            <a:off x="4618095" y="1833692"/>
            <a:ext cx="2955812" cy="3751607"/>
          </a:xfrm>
          <a:custGeom>
            <a:avLst/>
            <a:gdLst>
              <a:gd name="T0" fmla="*/ 1931 w 19952"/>
              <a:gd name="T1" fmla="*/ 0 h 21600"/>
              <a:gd name="T2" fmla="*/ 0 w 19952"/>
              <a:gd name="T3" fmla="*/ 1647 h 21600"/>
              <a:gd name="T4" fmla="*/ 0 w 19952"/>
              <a:gd name="T5" fmla="*/ 19953 h 21600"/>
              <a:gd name="T6" fmla="*/ 1931 w 19952"/>
              <a:gd name="T7" fmla="*/ 21600 h 21600"/>
              <a:gd name="T8" fmla="*/ 18021 w 19952"/>
              <a:gd name="T9" fmla="*/ 21600 h 21600"/>
              <a:gd name="T10" fmla="*/ 19952 w 19952"/>
              <a:gd name="T11" fmla="*/ 19953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647 h 21600"/>
              <a:gd name="T20" fmla="*/ 18021 w 19952"/>
              <a:gd name="T21" fmla="*/ 0 h 21600"/>
              <a:gd name="T22" fmla="*/ 1931 w 19952"/>
              <a:gd name="T23" fmla="*/ 0 h 21600"/>
              <a:gd name="T24" fmla="*/ 1931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931" y="0"/>
                </a:moveTo>
                <a:cubicBezTo>
                  <a:pt x="865" y="0"/>
                  <a:pt x="0" y="738"/>
                  <a:pt x="0" y="1647"/>
                </a:cubicBezTo>
                <a:lnTo>
                  <a:pt x="0" y="19953"/>
                </a:lnTo>
                <a:cubicBezTo>
                  <a:pt x="0" y="20862"/>
                  <a:pt x="865" y="21600"/>
                  <a:pt x="1931" y="21600"/>
                </a:cubicBezTo>
                <a:lnTo>
                  <a:pt x="18021" y="21600"/>
                </a:lnTo>
                <a:cubicBezTo>
                  <a:pt x="19088" y="21600"/>
                  <a:pt x="19952" y="20862"/>
                  <a:pt x="19952" y="19953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647"/>
                </a:lnTo>
                <a:cubicBezTo>
                  <a:pt x="19952" y="738"/>
                  <a:pt x="19088" y="0"/>
                  <a:pt x="18021" y="0"/>
                </a:cubicBezTo>
                <a:lnTo>
                  <a:pt x="1931" y="0"/>
                </a:lnTo>
                <a:close/>
                <a:moveTo>
                  <a:pt x="1931" y="0"/>
                </a:moveTo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5453179" y="2462305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0" name="AutoShape 9"/>
          <p:cNvSpPr/>
          <p:nvPr/>
        </p:nvSpPr>
        <p:spPr bwMode="auto">
          <a:xfrm>
            <a:off x="5326954" y="2820914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6416157" y="2468991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6289933" y="2827602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>
            <a:off x="5927981" y="2522490"/>
            <a:ext cx="371149" cy="373657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5801757" y="2881099"/>
            <a:ext cx="628612" cy="402914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 w="508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4745155" y="3692777"/>
            <a:ext cx="2686645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6" name="AutoShape 5"/>
          <p:cNvSpPr/>
          <p:nvPr/>
        </p:nvSpPr>
        <p:spPr bwMode="auto">
          <a:xfrm>
            <a:off x="7935023" y="1833692"/>
            <a:ext cx="2955812" cy="3751607"/>
          </a:xfrm>
          <a:custGeom>
            <a:avLst/>
            <a:gdLst>
              <a:gd name="T0" fmla="*/ 0 w 21600"/>
              <a:gd name="T1" fmla="*/ 19956 h 21600"/>
              <a:gd name="T2" fmla="*/ 0 w 21600"/>
              <a:gd name="T3" fmla="*/ 1644 h 21600"/>
              <a:gd name="T4" fmla="*/ 2087 w 21600"/>
              <a:gd name="T5" fmla="*/ 0 h 21600"/>
              <a:gd name="T6" fmla="*/ 19513 w 21600"/>
              <a:gd name="T7" fmla="*/ 0 h 21600"/>
              <a:gd name="T8" fmla="*/ 21600 w 21600"/>
              <a:gd name="T9" fmla="*/ 1644 h 21600"/>
              <a:gd name="T10" fmla="*/ 21600 w 21600"/>
              <a:gd name="T11" fmla="*/ 19956 h 21600"/>
              <a:gd name="T12" fmla="*/ 19513 w 21600"/>
              <a:gd name="T13" fmla="*/ 21600 h 21600"/>
              <a:gd name="T14" fmla="*/ 2087 w 21600"/>
              <a:gd name="T15" fmla="*/ 21600 h 21600"/>
              <a:gd name="T16" fmla="*/ 0 w 21600"/>
              <a:gd name="T17" fmla="*/ 19956 h 21600"/>
              <a:gd name="T18" fmla="*/ 0 w 21600"/>
              <a:gd name="T19" fmla="*/ 1995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9956"/>
                </a:moveTo>
                <a:lnTo>
                  <a:pt x="0" y="1644"/>
                </a:lnTo>
                <a:cubicBezTo>
                  <a:pt x="0" y="736"/>
                  <a:pt x="934" y="0"/>
                  <a:pt x="2087" y="0"/>
                </a:cubicBezTo>
                <a:lnTo>
                  <a:pt x="19513" y="0"/>
                </a:lnTo>
                <a:cubicBezTo>
                  <a:pt x="20666" y="0"/>
                  <a:pt x="21600" y="736"/>
                  <a:pt x="21600" y="1644"/>
                </a:cubicBezTo>
                <a:lnTo>
                  <a:pt x="21600" y="19956"/>
                </a:lnTo>
                <a:cubicBezTo>
                  <a:pt x="21600" y="20864"/>
                  <a:pt x="20666" y="21600"/>
                  <a:pt x="19513" y="21600"/>
                </a:cubicBezTo>
                <a:lnTo>
                  <a:pt x="2087" y="21600"/>
                </a:lnTo>
                <a:cubicBezTo>
                  <a:pt x="934" y="21600"/>
                  <a:pt x="0" y="20864"/>
                  <a:pt x="0" y="19956"/>
                </a:cubicBezTo>
                <a:close/>
                <a:moveTo>
                  <a:pt x="0" y="19956"/>
                </a:moveTo>
              </a:path>
            </a:pathLst>
          </a:custGeom>
          <a:solidFill>
            <a:srgbClr val="827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grpSp>
        <p:nvGrpSpPr>
          <p:cNvPr id="17" name="Group 32"/>
          <p:cNvGrpSpPr/>
          <p:nvPr/>
        </p:nvGrpSpPr>
        <p:grpSpPr bwMode="auto">
          <a:xfrm>
            <a:off x="8363014" y="2214872"/>
            <a:ext cx="2099830" cy="1170287"/>
            <a:chOff x="0" y="0"/>
            <a:chExt cx="2512" cy="1400"/>
          </a:xfrm>
        </p:grpSpPr>
        <p:sp>
          <p:nvSpPr>
            <p:cNvPr id="18" name="AutoShape 14"/>
            <p:cNvSpPr/>
            <p:nvPr/>
          </p:nvSpPr>
          <p:spPr bwMode="auto">
            <a:xfrm>
              <a:off x="98" y="759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19" name="AutoShape 15"/>
            <p:cNvSpPr/>
            <p:nvPr/>
          </p:nvSpPr>
          <p:spPr bwMode="auto">
            <a:xfrm>
              <a:off x="0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0" name="AutoShape 16"/>
            <p:cNvSpPr/>
            <p:nvPr/>
          </p:nvSpPr>
          <p:spPr bwMode="auto">
            <a:xfrm>
              <a:off x="848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1" name="AutoShape 17"/>
            <p:cNvSpPr/>
            <p:nvPr/>
          </p:nvSpPr>
          <p:spPr bwMode="auto">
            <a:xfrm>
              <a:off x="750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2" name="AutoShape 18"/>
            <p:cNvSpPr/>
            <p:nvPr/>
          </p:nvSpPr>
          <p:spPr bwMode="auto">
            <a:xfrm>
              <a:off x="468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3" name="AutoShape 19"/>
            <p:cNvSpPr/>
            <p:nvPr/>
          </p:nvSpPr>
          <p:spPr bwMode="auto">
            <a:xfrm>
              <a:off x="369" y="108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4" name="AutoShape 20"/>
            <p:cNvSpPr/>
            <p:nvPr/>
          </p:nvSpPr>
          <p:spPr bwMode="auto">
            <a:xfrm>
              <a:off x="1370" y="76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5" name="AutoShape 21"/>
            <p:cNvSpPr/>
            <p:nvPr/>
          </p:nvSpPr>
          <p:spPr bwMode="auto">
            <a:xfrm>
              <a:off x="1272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6" name="AutoShape 22"/>
            <p:cNvSpPr/>
            <p:nvPr/>
          </p:nvSpPr>
          <p:spPr bwMode="auto">
            <a:xfrm>
              <a:off x="2120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7" name="AutoShape 23"/>
            <p:cNvSpPr/>
            <p:nvPr/>
          </p:nvSpPr>
          <p:spPr bwMode="auto">
            <a:xfrm>
              <a:off x="2022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8" name="AutoShape 24"/>
            <p:cNvSpPr/>
            <p:nvPr/>
          </p:nvSpPr>
          <p:spPr bwMode="auto">
            <a:xfrm>
              <a:off x="1740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29" name="AutoShape 25"/>
            <p:cNvSpPr/>
            <p:nvPr/>
          </p:nvSpPr>
          <p:spPr bwMode="auto">
            <a:xfrm>
              <a:off x="1641" y="1086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0" name="AutoShape 26"/>
            <p:cNvSpPr/>
            <p:nvPr/>
          </p:nvSpPr>
          <p:spPr bwMode="auto">
            <a:xfrm>
              <a:off x="738" y="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1" name="AutoShape 27"/>
            <p:cNvSpPr/>
            <p:nvPr/>
          </p:nvSpPr>
          <p:spPr bwMode="auto">
            <a:xfrm>
              <a:off x="640" y="27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2" name="AutoShape 28"/>
            <p:cNvSpPr/>
            <p:nvPr/>
          </p:nvSpPr>
          <p:spPr bwMode="auto">
            <a:xfrm>
              <a:off x="1488" y="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3" name="AutoShape 29"/>
            <p:cNvSpPr/>
            <p:nvPr/>
          </p:nvSpPr>
          <p:spPr bwMode="auto">
            <a:xfrm>
              <a:off x="1390" y="28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4" name="AutoShape 30"/>
            <p:cNvSpPr/>
            <p:nvPr/>
          </p:nvSpPr>
          <p:spPr bwMode="auto">
            <a:xfrm>
              <a:off x="1108" y="4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  <p:sp>
          <p:nvSpPr>
            <p:cNvPr id="35" name="AutoShape 31"/>
            <p:cNvSpPr/>
            <p:nvPr/>
          </p:nvSpPr>
          <p:spPr bwMode="auto">
            <a:xfrm>
              <a:off x="1009" y="32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 w="50800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350"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endParaRPr>
            </a:p>
          </p:txBody>
        </p:sp>
      </p:grp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8062083" y="3692777"/>
            <a:ext cx="2686645" cy="0"/>
          </a:xfrm>
          <a:prstGeom prst="line">
            <a:avLst/>
          </a:prstGeom>
          <a:noFill/>
          <a:ln w="12700">
            <a:solidFill>
              <a:srgbClr val="FFFFFF"/>
            </a:solidFill>
            <a:miter lim="800000"/>
          </a:ln>
        </p:spPr>
        <p:txBody>
          <a:bodyPr lIns="0" tIns="0" rIns="0" bIns="0"/>
          <a:lstStyle/>
          <a:p>
            <a:endParaRPr lang="en-US" sz="1350"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1574165" y="4172585"/>
            <a:ext cx="2499360" cy="276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80604020202020204" charset="0"/>
                <a:ea typeface="微软雅黑" panose="020B0503020204020204" pitchFamily="34" charset="-122"/>
              </a:rPr>
              <a:t>献血信息量大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ea typeface="微软雅黑" panose="020B0503020204020204" pitchFamily="34" charset="-122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4890871" y="4221772"/>
            <a:ext cx="2456763" cy="5505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数据存储和数据交流不畅通</a:t>
            </a:r>
          </a:p>
        </p:txBody>
      </p:sp>
      <p:sp>
        <p:nvSpPr>
          <p:cNvPr id="42" name="TextBox 13"/>
          <p:cNvSpPr txBox="1"/>
          <p:nvPr/>
        </p:nvSpPr>
        <p:spPr>
          <a:xfrm>
            <a:off x="8154028" y="4367187"/>
            <a:ext cx="2456763" cy="6115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x-none" altLang="zh-CN" sz="2000" dirty="0">
                <a:solidFill>
                  <a:schemeClr val="bg1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志愿者有查询自己献血记录的需求</a:t>
            </a:r>
            <a:endParaRPr lang="x-none" altLang="zh-CN" sz="2000" dirty="0">
              <a:solidFill>
                <a:schemeClr val="bg1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43" name="图片 42" descr="e19a5d55e84046c6582d92cba78734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65" y="2077720"/>
            <a:ext cx="1388745" cy="151955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005195" y="1045845"/>
            <a:ext cx="7131050" cy="459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x-none" altLang="zh-CN" sz="2400">
                <a:solidFill>
                  <a:schemeClr val="accent3"/>
                </a:solidFill>
                <a:effectLst/>
              </a:rPr>
              <a:t>目前无偿献血管理过程中存在的痛点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  <a:endParaRPr lang="x-none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9"/>
          <p:cNvSpPr/>
          <p:nvPr/>
        </p:nvSpPr>
        <p:spPr>
          <a:xfrm>
            <a:off x="3162300" y="190500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8CE7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5" name="Oval 40"/>
          <p:cNvSpPr/>
          <p:nvPr/>
        </p:nvSpPr>
        <p:spPr>
          <a:xfrm>
            <a:off x="6791325" y="233045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6" name="Oval 41"/>
          <p:cNvSpPr/>
          <p:nvPr/>
        </p:nvSpPr>
        <p:spPr>
          <a:xfrm>
            <a:off x="5104992" y="4103103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7" name="Oval 42"/>
          <p:cNvSpPr/>
          <p:nvPr/>
        </p:nvSpPr>
        <p:spPr>
          <a:xfrm>
            <a:off x="8512287" y="368717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8" name="Straight Connector 43"/>
          <p:cNvCxnSpPr>
            <a:stCxn id="4" idx="4"/>
          </p:cNvCxnSpPr>
          <p:nvPr/>
        </p:nvCxnSpPr>
        <p:spPr>
          <a:xfrm flipH="1">
            <a:off x="0" y="2838450"/>
            <a:ext cx="3629025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9" name="Straight Connector 63"/>
          <p:cNvCxnSpPr/>
          <p:nvPr/>
        </p:nvCxnSpPr>
        <p:spPr>
          <a:xfrm flipH="1">
            <a:off x="0" y="3263900"/>
            <a:ext cx="7258050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" name="Straight Connector 64"/>
          <p:cNvCxnSpPr/>
          <p:nvPr/>
        </p:nvCxnSpPr>
        <p:spPr>
          <a:xfrm flipH="1">
            <a:off x="0" y="3687178"/>
            <a:ext cx="892101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cxnSp>
        <p:nvCxnSpPr>
          <p:cNvPr id="11" name="Straight Connector 65"/>
          <p:cNvCxnSpPr>
            <a:stCxn id="6" idx="0"/>
          </p:cNvCxnSpPr>
          <p:nvPr/>
        </p:nvCxnSpPr>
        <p:spPr>
          <a:xfrm flipH="1">
            <a:off x="0" y="4103103"/>
            <a:ext cx="5571717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2" name="Oval 74"/>
          <p:cNvSpPr/>
          <p:nvPr/>
        </p:nvSpPr>
        <p:spPr>
          <a:xfrm>
            <a:off x="1687359" y="4509306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13" name="Straight Connector 75"/>
          <p:cNvCxnSpPr>
            <a:stCxn id="12" idx="0"/>
          </p:cNvCxnSpPr>
          <p:nvPr/>
        </p:nvCxnSpPr>
        <p:spPr>
          <a:xfrm flipH="1">
            <a:off x="0" y="4509306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68140" y="2056130"/>
            <a:ext cx="1788795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zh-CN" sz="24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志愿者信息录入</a:t>
            </a:r>
            <a:endParaRPr lang="x-none" altLang="zh-CN" sz="2400" b="1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9523095" y="3811270"/>
            <a:ext cx="1612900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志愿者信息查询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816850" y="2463800"/>
            <a:ext cx="1612900" cy="734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献血信息录入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131560" y="4392295"/>
            <a:ext cx="1612900" cy="3683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血库配送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667000" y="4726305"/>
            <a:ext cx="1612900" cy="3683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algn="ctr" defTabSz="1216660">
              <a:spcBef>
                <a:spcPct val="20000"/>
              </a:spcBef>
              <a:defRPr/>
            </a:pPr>
            <a:r>
              <a:rPr lang="x-none" altLang="en-US" sz="2400" b="1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库存管理</a:t>
            </a:r>
            <a:endParaRPr lang="x-none" altLang="en-US" sz="2400" b="1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5" grpId="0" animBg="1"/>
      <p:bldP spid="24" grpId="0"/>
      <p:bldP spid="7" grpId="0" animBg="1"/>
      <p:bldP spid="16" grpId="0"/>
      <p:bldP spid="6" grpId="0" animBg="1"/>
      <p:bldP spid="25" grpId="0"/>
      <p:bldP spid="12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3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志愿者信息录入</a:t>
            </a:r>
          </a:p>
        </p:txBody>
      </p:sp>
      <p:sp>
        <p:nvSpPr>
          <p:cNvPr id="5" name="Oval 74"/>
          <p:cNvSpPr/>
          <p:nvPr/>
        </p:nvSpPr>
        <p:spPr>
          <a:xfrm>
            <a:off x="1687359" y="152943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6" name="Straight Connector 75"/>
          <p:cNvCxnSpPr/>
          <p:nvPr/>
        </p:nvCxnSpPr>
        <p:spPr>
          <a:xfrm flipH="1">
            <a:off x="-8255" y="1537693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0905" y="1710690"/>
            <a:ext cx="127254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志愿者信息录入</a:t>
            </a:r>
            <a:endParaRPr lang="x-none" altLang="zh-CN" sz="1600" b="1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62583" y="2902413"/>
            <a:ext cx="2002957" cy="12331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输入</a:t>
            </a:r>
            <a:r>
              <a:rPr lang="x-none" altLang="zh-CN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：</a:t>
            </a:r>
            <a:endParaRPr lang="x-none" altLang="zh-CN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x-none" altLang="zh-CN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志愿者姓名、身份证、血型</a:t>
            </a:r>
            <a:endParaRPr lang="zh-CN" altLang="en-US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390523" y="4644218"/>
            <a:ext cx="2002957" cy="989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r>
              <a:rPr lang="x-none" altLang="zh-CN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输出：</a:t>
            </a:r>
            <a:endParaRPr lang="x-none" altLang="zh-CN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x-none" altLang="zh-CN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x-none" altLang="zh-CN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无</a:t>
            </a:r>
            <a:endParaRPr lang="x-none" altLang="zh-CN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11" name="图片 10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1492885"/>
            <a:ext cx="5041265" cy="433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2540" y="441960"/>
            <a:ext cx="271716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献血信息录入</a:t>
            </a:r>
          </a:p>
        </p:txBody>
      </p:sp>
      <p:sp>
        <p:nvSpPr>
          <p:cNvPr id="23" name="Oval 74"/>
          <p:cNvSpPr/>
          <p:nvPr/>
        </p:nvSpPr>
        <p:spPr>
          <a:xfrm>
            <a:off x="1687359" y="4509306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24" name="Straight Connector 75"/>
          <p:cNvCxnSpPr/>
          <p:nvPr/>
        </p:nvCxnSpPr>
        <p:spPr>
          <a:xfrm flipH="1">
            <a:off x="-8255" y="4517561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25" name="TextBox 13"/>
          <p:cNvSpPr txBox="1"/>
          <p:nvPr/>
        </p:nvSpPr>
        <p:spPr>
          <a:xfrm>
            <a:off x="2929255" y="4516120"/>
            <a:ext cx="2168525" cy="429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zh-CN" sz="28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工作人员输入</a:t>
            </a:r>
            <a:endParaRPr lang="x-none" altLang="zh-CN" sz="2800" b="1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979420" y="5186045"/>
            <a:ext cx="1951355" cy="4895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en-US" sz="1600" dirty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身份证号、血型、血量、时间、地点</a:t>
            </a:r>
            <a:endParaRPr lang="x-none" altLang="en-US" sz="1600" dirty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4" name="图片 3" descr="未命名文件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975" y="1125855"/>
            <a:ext cx="5119370" cy="392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3" y="680366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志愿者信息</a:t>
            </a:r>
            <a:r>
              <a:rPr lang="x-none" altLang="zh-CN" sz="40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x-none" altLang="zh-CN" sz="4000" b="1" dirty="0" smtClean="0">
              <a:solidFill>
                <a:srgbClr val="7963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74"/>
          <p:cNvSpPr/>
          <p:nvPr/>
        </p:nvSpPr>
        <p:spPr>
          <a:xfrm>
            <a:off x="1687359" y="1529438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6" name="Straight Connector 75"/>
          <p:cNvCxnSpPr/>
          <p:nvPr/>
        </p:nvCxnSpPr>
        <p:spPr>
          <a:xfrm flipH="1">
            <a:off x="-8255" y="1537693"/>
            <a:ext cx="2154084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0905" y="1710690"/>
            <a:ext cx="127254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志愿者信息录入</a:t>
            </a:r>
            <a:endParaRPr lang="x-none" altLang="zh-CN" sz="1600" b="1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62583" y="2902413"/>
            <a:ext cx="2002957" cy="989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输入</a:t>
            </a:r>
            <a:r>
              <a:rPr lang="x-none" altLang="zh-CN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：</a:t>
            </a:r>
            <a:endParaRPr lang="x-none" altLang="zh-CN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x-none" altLang="zh-CN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志愿者身份证</a:t>
            </a:r>
            <a:endParaRPr lang="zh-CN" altLang="en-US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390523" y="4644218"/>
            <a:ext cx="2002957" cy="15252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r>
              <a:rPr lang="x-none" altLang="zh-CN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输出：</a:t>
            </a:r>
            <a:endParaRPr lang="x-none" altLang="zh-CN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x-none" altLang="zh-CN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x-none" altLang="zh-CN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姓名，献血次数，献血总量</a:t>
            </a:r>
            <a:endParaRPr lang="x-none" altLang="zh-CN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x-none" altLang="zh-CN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献血具体记录</a:t>
            </a:r>
            <a:endParaRPr lang="x-none" altLang="zh-CN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11" name="图片 10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1514475"/>
            <a:ext cx="5041265" cy="433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885" y="475615"/>
            <a:ext cx="23749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血库配送记录</a:t>
            </a:r>
          </a:p>
        </p:txBody>
      </p:sp>
      <p:sp>
        <p:nvSpPr>
          <p:cNvPr id="25" name="Oval 41"/>
          <p:cNvSpPr/>
          <p:nvPr/>
        </p:nvSpPr>
        <p:spPr>
          <a:xfrm>
            <a:off x="5087847" y="4110723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E7E7E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26" name="Straight Connector 65"/>
          <p:cNvCxnSpPr>
            <a:stCxn id="25" idx="0"/>
          </p:cNvCxnSpPr>
          <p:nvPr/>
        </p:nvCxnSpPr>
        <p:spPr>
          <a:xfrm flipH="1">
            <a:off x="-17145" y="4110723"/>
            <a:ext cx="5571717" cy="0"/>
          </a:xfrm>
          <a:prstGeom prst="line">
            <a:avLst/>
          </a:prstGeom>
          <a:noFill/>
          <a:ln w="1397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28" name="TextBox 13"/>
          <p:cNvSpPr txBox="1"/>
          <p:nvPr/>
        </p:nvSpPr>
        <p:spPr>
          <a:xfrm>
            <a:off x="2088232" y="4335751"/>
            <a:ext cx="2002957" cy="11233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输入</a:t>
            </a:r>
            <a:endParaRPr lang="zh-CN" altLang="en-US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zh-CN" altLang="en-US" sz="12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配送目的地，血型以及对应血量</a:t>
            </a:r>
            <a:endParaRPr lang="zh-CN" altLang="en-US" sz="16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5" name="图片 4" descr="未命名文件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1046480"/>
            <a:ext cx="4977765" cy="425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08" y="688621"/>
            <a:ext cx="10131077" cy="5693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169" y="498308"/>
            <a:ext cx="3849762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7963A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血库管理</a:t>
            </a:r>
          </a:p>
        </p:txBody>
      </p:sp>
      <p:sp>
        <p:nvSpPr>
          <p:cNvPr id="5" name="Oval 39"/>
          <p:cNvSpPr/>
          <p:nvPr/>
        </p:nvSpPr>
        <p:spPr>
          <a:xfrm>
            <a:off x="3101975" y="966470"/>
            <a:ext cx="933450" cy="933450"/>
          </a:xfrm>
          <a:prstGeom prst="ellipse">
            <a:avLst/>
          </a:prstGeom>
          <a:solidFill>
            <a:srgbClr val="FFFFFF"/>
          </a:solidFill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118CE7"/>
              </a:solidFill>
              <a:effectLst/>
              <a:uLnTx/>
              <a:uFillTx/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cxnSp>
        <p:nvCxnSpPr>
          <p:cNvPr id="6" name="Straight Connector 43"/>
          <p:cNvCxnSpPr>
            <a:stCxn id="5" idx="4"/>
          </p:cNvCxnSpPr>
          <p:nvPr/>
        </p:nvCxnSpPr>
        <p:spPr>
          <a:xfrm flipH="1">
            <a:off x="-60325" y="1899920"/>
            <a:ext cx="3629025" cy="0"/>
          </a:xfrm>
          <a:prstGeom prst="line">
            <a:avLst/>
          </a:prstGeom>
          <a:noFill/>
          <a:ln w="139700" cap="flat" cmpd="sng" algn="ctr">
            <a:solidFill>
              <a:srgbClr val="8274BF"/>
            </a:solidFill>
            <a:prstDash val="solid"/>
            <a:miter lim="800000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62430" y="1464945"/>
            <a:ext cx="1272540" cy="245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x-none" altLang="zh-CN" sz="1600" b="1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显示库存</a:t>
            </a:r>
          </a:p>
        </p:txBody>
      </p:sp>
      <p:sp>
        <p:nvSpPr>
          <p:cNvPr id="28" name="TextBox 13"/>
          <p:cNvSpPr txBox="1"/>
          <p:nvPr/>
        </p:nvSpPr>
        <p:spPr>
          <a:xfrm>
            <a:off x="289277" y="2125951"/>
            <a:ext cx="2002957" cy="9163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1216660">
              <a:spcBef>
                <a:spcPct val="20000"/>
              </a:spcBef>
              <a:defRPr/>
            </a:pPr>
            <a:r>
              <a:rPr lang="x-none" altLang="zh-CN" sz="2400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输出</a:t>
            </a:r>
            <a:endParaRPr lang="x-none" altLang="zh-CN" sz="24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endParaRPr lang="zh-CN" altLang="en-US" sz="1200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  <a:p>
            <a:pPr defTabSz="1216660">
              <a:spcBef>
                <a:spcPct val="20000"/>
              </a:spcBef>
              <a:defRPr/>
            </a:pPr>
            <a:r>
              <a:rPr lang="x-none" altLang="zh-CN" dirty="0" smtClean="0">
                <a:solidFill>
                  <a:srgbClr val="445469"/>
                </a:solidFill>
                <a:latin typeface="Arial" panose="02080604020202020204" charset="0"/>
                <a:ea typeface="微软雅黑" panose="020B0503020204020204" pitchFamily="34" charset="-122"/>
                <a:sym typeface="Arial" panose="02080604020202020204" charset="0"/>
              </a:rPr>
              <a:t>库存各血型量</a:t>
            </a:r>
            <a:endParaRPr lang="x-none" altLang="zh-CN" dirty="0" smtClean="0">
              <a:solidFill>
                <a:srgbClr val="445469"/>
              </a:solidFill>
              <a:latin typeface="Arial" panose="02080604020202020204" charset="0"/>
              <a:ea typeface="微软雅黑" panose="020B0503020204020204" pitchFamily="34" charset="-122"/>
              <a:sym typeface="Arial" panose="02080604020202020204" charset="0"/>
            </a:endParaRPr>
          </a:p>
        </p:txBody>
      </p:sp>
      <p:pic>
        <p:nvPicPr>
          <p:cNvPr id="3" name="图片 2" descr="未命名文件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3023235"/>
            <a:ext cx="6171565" cy="3187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5364" y="150188"/>
            <a:ext cx="1869213" cy="10504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5956" y="475382"/>
            <a:ext cx="2043288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x-none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数据库总体设计</a:t>
            </a:r>
            <a:endParaRPr lang="x-none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ER图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70" y="728345"/>
            <a:ext cx="9092565" cy="606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Kingsoft Office WPP</Application>
  <PresentationFormat>宽屏</PresentationFormat>
  <Paragraphs>109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spring</dc:creator>
  <cp:lastModifiedBy>spring</cp:lastModifiedBy>
  <cp:revision>4</cp:revision>
  <dcterms:created xsi:type="dcterms:W3CDTF">2017-11-03T07:03:27Z</dcterms:created>
  <dcterms:modified xsi:type="dcterms:W3CDTF">2017-11-03T07:03:27Z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