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24" y="-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2017-12-12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2017-12-12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2017-12-12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2017-12-12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2017-12-12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2017-12-12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2017-12-12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2017-12-12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2017-12-12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2017-12-12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2017-12-12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2017-12-12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21"/>
          <p:cNvSpPr txBox="1">
            <a:spLocks noChangeArrowheads="1"/>
          </p:cNvSpPr>
          <p:nvPr/>
        </p:nvSpPr>
        <p:spPr bwMode="auto">
          <a:xfrm>
            <a:off x="768350" y="1343025"/>
            <a:ext cx="7918450" cy="4894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marL="0" lvl="2" eaLnBrk="1" hangingPunct="1"/>
            <a:r>
              <a:rPr lang="zh-CN" altLang="en-US" sz="2400" b="1">
                <a:solidFill>
                  <a:srgbClr val="333399"/>
                </a:solidFill>
              </a:rPr>
              <a:t>对每个非终结符 </a:t>
            </a:r>
            <a:r>
              <a:rPr lang="en-US" altLang="zh-CN" sz="2400" b="1">
                <a:solidFill>
                  <a:srgbClr val="333399"/>
                </a:solidFill>
                <a:cs typeface="Times New Roman" pitchFamily="18" charset="0"/>
              </a:rPr>
              <a:t>A</a:t>
            </a:r>
            <a:r>
              <a:rPr lang="zh-CN" altLang="en-US" sz="2400" b="1">
                <a:solidFill>
                  <a:srgbClr val="333399"/>
                </a:solidFill>
              </a:rPr>
              <a:t>，构造一个函数，以 </a:t>
            </a:r>
            <a:r>
              <a:rPr lang="en-US" altLang="zh-CN" sz="2400" b="1">
                <a:solidFill>
                  <a:srgbClr val="333399"/>
                </a:solidFill>
              </a:rPr>
              <a:t>A </a:t>
            </a:r>
            <a:r>
              <a:rPr lang="zh-CN" altLang="en-US" sz="2400" b="1">
                <a:solidFill>
                  <a:srgbClr val="333399"/>
                </a:solidFill>
              </a:rPr>
              <a:t>的每个</a:t>
            </a:r>
            <a:r>
              <a:rPr lang="zh-CN" altLang="en-US" sz="2400" b="1"/>
              <a:t>继承属性为形参</a:t>
            </a:r>
            <a:r>
              <a:rPr lang="zh-CN" altLang="en-US" sz="2400" b="1">
                <a:solidFill>
                  <a:srgbClr val="333399"/>
                </a:solidFill>
              </a:rPr>
              <a:t>，以 </a:t>
            </a:r>
            <a:r>
              <a:rPr lang="en-US" altLang="zh-CN" sz="2400" b="1">
                <a:solidFill>
                  <a:srgbClr val="333399"/>
                </a:solidFill>
              </a:rPr>
              <a:t>A </a:t>
            </a:r>
            <a:r>
              <a:rPr lang="zh-CN" altLang="en-US" sz="2400" b="1">
                <a:solidFill>
                  <a:srgbClr val="333399"/>
                </a:solidFill>
              </a:rPr>
              <a:t>的</a:t>
            </a:r>
            <a:r>
              <a:rPr lang="zh-CN" altLang="en-US" sz="2400" b="1"/>
              <a:t>综合属性为返回值</a:t>
            </a:r>
            <a:r>
              <a:rPr lang="zh-CN" altLang="en-US" sz="2400" b="1">
                <a:solidFill>
                  <a:srgbClr val="333399"/>
                </a:solidFill>
              </a:rPr>
              <a:t>。</a:t>
            </a:r>
            <a:r>
              <a:rPr lang="zh-CN" altLang="en-US" sz="2400" b="1"/>
              <a:t> </a:t>
            </a:r>
            <a:endParaRPr lang="en-US" altLang="zh-CN" sz="2400" b="1"/>
          </a:p>
          <a:p>
            <a:pPr lvl="1" eaLnBrk="1" hangingPunct="1">
              <a:buFont typeface="Symbol" pitchFamily="18" charset="2"/>
              <a:buNone/>
            </a:pPr>
            <a:endParaRPr lang="zh-CN" altLang="en-US" sz="2400" b="1">
              <a:solidFill>
                <a:srgbClr val="333399"/>
              </a:solidFill>
              <a:latin typeface="Times New Roman" pitchFamily="18" charset="0"/>
            </a:endParaRPr>
          </a:p>
          <a:p>
            <a:pPr eaLnBrk="1" hangingPunct="1">
              <a:buFontTx/>
              <a:buChar char="•"/>
            </a:pPr>
            <a:r>
              <a:rPr lang="zh-CN" altLang="en-US" sz="2400" b="1"/>
              <a:t> </a:t>
            </a:r>
            <a:r>
              <a:rPr lang="zh-CN" altLang="en-US" sz="2400" b="1">
                <a:solidFill>
                  <a:srgbClr val="333399"/>
                </a:solidFill>
              </a:rPr>
              <a:t>对终结符 </a:t>
            </a:r>
            <a:r>
              <a:rPr lang="en-US" altLang="zh-CN" sz="2400" b="1">
                <a:solidFill>
                  <a:srgbClr val="333399"/>
                </a:solidFill>
                <a:cs typeface="Times New Roman" pitchFamily="18" charset="0"/>
              </a:rPr>
              <a:t>X</a:t>
            </a:r>
            <a:r>
              <a:rPr lang="zh-CN" altLang="en-US" sz="2400" b="1">
                <a:solidFill>
                  <a:srgbClr val="333399"/>
                </a:solidFill>
              </a:rPr>
              <a:t>，保存其综合属性</a:t>
            </a:r>
            <a:r>
              <a:rPr lang="en-US" altLang="zh-CN" sz="2400" b="1">
                <a:solidFill>
                  <a:srgbClr val="333399"/>
                </a:solidFill>
              </a:rPr>
              <a:t>x</a:t>
            </a:r>
            <a:r>
              <a:rPr lang="zh-CN" altLang="en-US" sz="2400" b="1">
                <a:solidFill>
                  <a:srgbClr val="333399"/>
                </a:solidFill>
              </a:rPr>
              <a:t>的值至专为 </a:t>
            </a:r>
            <a:r>
              <a:rPr lang="en-US" altLang="zh-CN" sz="2400" b="1">
                <a:solidFill>
                  <a:srgbClr val="333399"/>
                </a:solidFill>
              </a:rPr>
              <a:t>X.x </a:t>
            </a:r>
            <a:r>
              <a:rPr lang="zh-CN" altLang="en-US" sz="2400" b="1">
                <a:solidFill>
                  <a:srgbClr val="333399"/>
                </a:solidFill>
              </a:rPr>
              <a:t>而声明的变量；然后调用匹配终结符（</a:t>
            </a:r>
            <a:r>
              <a:rPr lang="en-US" altLang="zh-CN" sz="2400" b="1">
                <a:solidFill>
                  <a:srgbClr val="333399"/>
                </a:solidFill>
              </a:rPr>
              <a:t>match_token</a:t>
            </a:r>
            <a:r>
              <a:rPr lang="zh-CN" altLang="en-US" sz="2400" b="1">
                <a:solidFill>
                  <a:srgbClr val="333399"/>
                </a:solidFill>
              </a:rPr>
              <a:t>） 和取下一输入符号（</a:t>
            </a:r>
            <a:r>
              <a:rPr lang="en-US" altLang="zh-CN" sz="2400" b="1">
                <a:solidFill>
                  <a:srgbClr val="333399"/>
                </a:solidFill>
              </a:rPr>
              <a:t>next_token</a:t>
            </a:r>
            <a:r>
              <a:rPr lang="zh-CN" altLang="en-US" sz="2400" b="1">
                <a:solidFill>
                  <a:srgbClr val="333399"/>
                </a:solidFill>
              </a:rPr>
              <a:t>）的函数；  </a:t>
            </a:r>
          </a:p>
          <a:p>
            <a:pPr eaLnBrk="1" hangingPunct="1"/>
            <a:endParaRPr lang="zh-CN" altLang="en-US" sz="2400" b="1">
              <a:solidFill>
                <a:srgbClr val="333399"/>
              </a:solidFill>
            </a:endParaRPr>
          </a:p>
          <a:p>
            <a:pPr eaLnBrk="1" hangingPunct="1">
              <a:buFontTx/>
              <a:buChar char="•"/>
            </a:pPr>
            <a:r>
              <a:rPr lang="zh-CN" altLang="en-US" sz="2400" b="1"/>
              <a:t> </a:t>
            </a:r>
            <a:r>
              <a:rPr lang="zh-CN" altLang="en-US" sz="2400" b="1">
                <a:solidFill>
                  <a:srgbClr val="333399"/>
                </a:solidFill>
              </a:rPr>
              <a:t>对非终结符 </a:t>
            </a:r>
            <a:r>
              <a:rPr lang="en-US" altLang="zh-CN" sz="2400" b="1">
                <a:solidFill>
                  <a:srgbClr val="333399"/>
                </a:solidFill>
              </a:rPr>
              <a:t>B</a:t>
            </a:r>
            <a:r>
              <a:rPr lang="zh-CN" altLang="en-US" sz="2400" b="1">
                <a:solidFill>
                  <a:srgbClr val="333399"/>
                </a:solidFill>
              </a:rPr>
              <a:t>，利用相应于 </a:t>
            </a:r>
            <a:r>
              <a:rPr lang="en-US" altLang="zh-CN" sz="2400" b="1">
                <a:solidFill>
                  <a:srgbClr val="333399"/>
                </a:solidFill>
              </a:rPr>
              <a:t>B </a:t>
            </a:r>
            <a:r>
              <a:rPr lang="zh-CN" altLang="en-US" sz="2400" b="1">
                <a:solidFill>
                  <a:srgbClr val="333399"/>
                </a:solidFill>
              </a:rPr>
              <a:t>的函数 </a:t>
            </a:r>
            <a:r>
              <a:rPr lang="en-US" altLang="zh-CN" sz="2400" b="1">
                <a:solidFill>
                  <a:srgbClr val="333399"/>
                </a:solidFill>
              </a:rPr>
              <a:t>ParseB </a:t>
            </a:r>
            <a:r>
              <a:rPr lang="zh-CN" altLang="en-US" sz="2400" b="1">
                <a:solidFill>
                  <a:srgbClr val="333399"/>
                </a:solidFill>
              </a:rPr>
              <a:t>产生赋值语句 </a:t>
            </a:r>
            <a:r>
              <a:rPr lang="en-US" altLang="zh-CN" sz="2400" b="1">
                <a:solidFill>
                  <a:srgbClr val="333399"/>
                </a:solidFill>
              </a:rPr>
              <a:t>c:=B(b</a:t>
            </a:r>
            <a:r>
              <a:rPr lang="en-US" altLang="zh-CN" sz="2400" b="1" baseline="-30000">
                <a:solidFill>
                  <a:srgbClr val="333399"/>
                </a:solidFill>
              </a:rPr>
              <a:t>1</a:t>
            </a:r>
            <a:r>
              <a:rPr lang="en-US" altLang="zh-CN" sz="2400" b="1">
                <a:solidFill>
                  <a:srgbClr val="333399"/>
                </a:solidFill>
              </a:rPr>
              <a:t>, b</a:t>
            </a:r>
            <a:r>
              <a:rPr lang="en-US" altLang="zh-CN" sz="2400" b="1" baseline="-30000">
                <a:solidFill>
                  <a:srgbClr val="333399"/>
                </a:solidFill>
              </a:rPr>
              <a:t>2</a:t>
            </a:r>
            <a:r>
              <a:rPr lang="en-US" altLang="zh-CN" sz="2400" b="1">
                <a:solidFill>
                  <a:srgbClr val="333399"/>
                </a:solidFill>
              </a:rPr>
              <a:t>, …, b</a:t>
            </a:r>
            <a:r>
              <a:rPr lang="en-US" altLang="zh-CN" sz="2400" b="1" baseline="-30000">
                <a:solidFill>
                  <a:srgbClr val="333399"/>
                </a:solidFill>
              </a:rPr>
              <a:t>k</a:t>
            </a:r>
            <a:r>
              <a:rPr lang="en-US" altLang="zh-CN" sz="2400" b="1">
                <a:solidFill>
                  <a:srgbClr val="333399"/>
                </a:solidFill>
              </a:rPr>
              <a:t>)</a:t>
            </a:r>
            <a:r>
              <a:rPr lang="zh-CN" altLang="en-US" sz="2400" b="1">
                <a:solidFill>
                  <a:srgbClr val="333399"/>
                </a:solidFill>
              </a:rPr>
              <a:t>，其中变量 </a:t>
            </a:r>
            <a:r>
              <a:rPr lang="en-US" altLang="zh-CN" sz="2400" b="1">
                <a:solidFill>
                  <a:srgbClr val="333399"/>
                </a:solidFill>
              </a:rPr>
              <a:t>b</a:t>
            </a:r>
            <a:r>
              <a:rPr lang="en-US" altLang="zh-CN" sz="2400" b="1" baseline="-30000">
                <a:solidFill>
                  <a:srgbClr val="333399"/>
                </a:solidFill>
              </a:rPr>
              <a:t>1</a:t>
            </a:r>
            <a:r>
              <a:rPr lang="en-US" altLang="zh-CN" sz="2400" b="1">
                <a:solidFill>
                  <a:srgbClr val="333399"/>
                </a:solidFill>
              </a:rPr>
              <a:t>, b</a:t>
            </a:r>
            <a:r>
              <a:rPr lang="en-US" altLang="zh-CN" sz="2400" b="1" baseline="-30000">
                <a:solidFill>
                  <a:srgbClr val="333399"/>
                </a:solidFill>
              </a:rPr>
              <a:t>2</a:t>
            </a:r>
            <a:r>
              <a:rPr lang="en-US" altLang="zh-CN" sz="2400" b="1">
                <a:solidFill>
                  <a:srgbClr val="333399"/>
                </a:solidFill>
              </a:rPr>
              <a:t>, …, b</a:t>
            </a:r>
            <a:r>
              <a:rPr lang="en-US" altLang="zh-CN" sz="2400" b="1" baseline="-30000">
                <a:solidFill>
                  <a:srgbClr val="333399"/>
                </a:solidFill>
              </a:rPr>
              <a:t>k </a:t>
            </a:r>
            <a:r>
              <a:rPr lang="zh-CN" altLang="en-US" sz="2400" b="1">
                <a:solidFill>
                  <a:srgbClr val="333399"/>
                </a:solidFill>
              </a:rPr>
              <a:t>对应 </a:t>
            </a:r>
            <a:r>
              <a:rPr lang="en-US" altLang="zh-CN" sz="2400" b="1">
                <a:solidFill>
                  <a:srgbClr val="333399"/>
                </a:solidFill>
              </a:rPr>
              <a:t>B</a:t>
            </a:r>
            <a:r>
              <a:rPr lang="zh-CN" altLang="en-US" sz="2400" b="1">
                <a:solidFill>
                  <a:srgbClr val="333399"/>
                </a:solidFill>
              </a:rPr>
              <a:t>的各继承属性，变量</a:t>
            </a:r>
            <a:r>
              <a:rPr lang="en-US" altLang="zh-CN" sz="2400" b="1">
                <a:solidFill>
                  <a:srgbClr val="333399"/>
                </a:solidFill>
              </a:rPr>
              <a:t>c</a:t>
            </a:r>
            <a:r>
              <a:rPr lang="zh-CN" altLang="en-US" sz="2400" b="1">
                <a:solidFill>
                  <a:srgbClr val="333399"/>
                </a:solidFill>
              </a:rPr>
              <a:t>对应</a:t>
            </a:r>
            <a:r>
              <a:rPr lang="en-US" altLang="zh-CN" sz="2400" b="1">
                <a:solidFill>
                  <a:srgbClr val="333399"/>
                </a:solidFill>
              </a:rPr>
              <a:t>B</a:t>
            </a:r>
            <a:r>
              <a:rPr lang="zh-CN" altLang="en-US" sz="2400" b="1">
                <a:solidFill>
                  <a:srgbClr val="333399"/>
                </a:solidFill>
              </a:rPr>
              <a:t>的综合属性</a:t>
            </a:r>
          </a:p>
          <a:p>
            <a:pPr eaLnBrk="1" hangingPunct="1"/>
            <a:r>
              <a:rPr lang="zh-CN" altLang="en-US" sz="2400" b="1">
                <a:solidFill>
                  <a:srgbClr val="333399"/>
                </a:solidFill>
              </a:rPr>
              <a:t> </a:t>
            </a:r>
          </a:p>
          <a:p>
            <a:pPr eaLnBrk="1" hangingPunct="1">
              <a:buFontTx/>
              <a:buChar char="•"/>
            </a:pPr>
            <a:r>
              <a:rPr lang="zh-CN" altLang="en-US" sz="2400" b="1"/>
              <a:t> </a:t>
            </a:r>
            <a:r>
              <a:rPr lang="zh-CN" altLang="en-US" sz="2400" b="1">
                <a:solidFill>
                  <a:srgbClr val="333399"/>
                </a:solidFill>
              </a:rPr>
              <a:t>对语义规则集，直接</a:t>
            </a:r>
            <a:r>
              <a:rPr lang="en-US" altLang="zh-CN" sz="2400" b="1">
                <a:solidFill>
                  <a:srgbClr val="333399"/>
                </a:solidFill>
              </a:rPr>
              <a:t>copy</a:t>
            </a:r>
            <a:r>
              <a:rPr lang="zh-CN" altLang="en-US" sz="2400" b="1">
                <a:solidFill>
                  <a:srgbClr val="333399"/>
                </a:solidFill>
              </a:rPr>
              <a:t>其中每一语义规则来产生代码，只是将对属性的访问替换为对相应变量的访问。 </a:t>
            </a:r>
          </a:p>
        </p:txBody>
      </p:sp>
      <p:sp>
        <p:nvSpPr>
          <p:cNvPr id="27651" name="Rectangle 30"/>
          <p:cNvSpPr>
            <a:spLocks noChangeArrowheads="1"/>
          </p:cNvSpPr>
          <p:nvPr/>
        </p:nvSpPr>
        <p:spPr bwMode="auto">
          <a:xfrm>
            <a:off x="323850" y="188913"/>
            <a:ext cx="83629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Font typeface="Wingdings" pitchFamily="2" charset="2"/>
              <a:buChar char="²"/>
            </a:pPr>
            <a:r>
              <a:rPr lang="zh-CN" altLang="en-US" sz="4000" b="1">
                <a:latin typeface="楷体_GB2312" pitchFamily="49" charset="-122"/>
              </a:rPr>
              <a:t>递归下降翻译程序</a:t>
            </a:r>
          </a:p>
        </p:txBody>
      </p:sp>
    </p:spTree>
    <p:extLst>
      <p:ext uri="{BB962C8B-B14F-4D97-AF65-F5344CB8AC3E}">
        <p14:creationId xmlns:p14="http://schemas.microsoft.com/office/powerpoint/2010/main" val="53122760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25"/>
          <p:cNvSpPr txBox="1">
            <a:spLocks noChangeArrowheads="1"/>
          </p:cNvSpPr>
          <p:nvPr/>
        </p:nvSpPr>
        <p:spPr bwMode="auto">
          <a:xfrm>
            <a:off x="1192213" y="1268413"/>
            <a:ext cx="6884987" cy="2239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N  </a:t>
            </a:r>
            <a:r>
              <a:rPr lang="en-US" altLang="zh-CN" sz="2000" b="1">
                <a:solidFill>
                  <a:srgbClr val="333399"/>
                </a:solidFill>
                <a:sym typeface="Symbol" pitchFamily="18" charset="2"/>
              </a:rPr>
              <a:t>.  </a:t>
            </a:r>
            <a:r>
              <a:rPr lang="en-US" altLang="zh-CN" sz="200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{ 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S</a:t>
            </a:r>
            <a:r>
              <a:rPr lang="en-US" altLang="zh-CN" sz="2000" b="1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2000">
                <a:solidFill>
                  <a:srgbClr val="333399"/>
                </a:solidFill>
              </a:rPr>
              <a:t>f : =1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}</a:t>
            </a:r>
            <a:r>
              <a:rPr lang="en-US" altLang="zh-CN" sz="2000" b="1">
                <a:solidFill>
                  <a:srgbClr val="333399"/>
                </a:solidFill>
                <a:sym typeface="Symbol" pitchFamily="18" charset="2"/>
              </a:rPr>
              <a:t>  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S  { p</a:t>
            </a:r>
            <a:r>
              <a:rPr lang="en-US" altLang="zh-CN" sz="2000">
                <a:solidFill>
                  <a:srgbClr val="333399"/>
                </a:solidFill>
              </a:rPr>
              <a:t>rint(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S</a:t>
            </a:r>
            <a:r>
              <a:rPr lang="en-US" altLang="zh-CN" sz="2000" b="1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v</a:t>
            </a:r>
            <a:r>
              <a:rPr lang="en-US" altLang="zh-CN" sz="2000">
                <a:solidFill>
                  <a:srgbClr val="333399"/>
                </a:solidFill>
              </a:rPr>
              <a:t>)</a:t>
            </a:r>
            <a:r>
              <a:rPr lang="en-US" altLang="zh-CN">
                <a:solidFill>
                  <a:srgbClr val="333399"/>
                </a:solidFill>
              </a:rPr>
              <a:t> 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}</a:t>
            </a:r>
            <a:endParaRPr lang="en-US" altLang="zh-CN" sz="2000" baseline="-25000">
              <a:solidFill>
                <a:srgbClr val="333399"/>
              </a:solidFill>
              <a:sym typeface="Symbol" pitchFamily="18" charset="2"/>
            </a:endParaRPr>
          </a:p>
          <a:p>
            <a:pPr eaLnBrk="1" hangingPunct="1"/>
            <a:endParaRPr lang="en-US" altLang="zh-CN" sz="1000" baseline="-25000">
              <a:solidFill>
                <a:srgbClr val="333399"/>
              </a:solidFill>
              <a:sym typeface="Symbol" pitchFamily="18" charset="2"/>
            </a:endParaRPr>
          </a:p>
          <a:p>
            <a:pPr eaLnBrk="1" hangingPunct="1"/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S  { B</a:t>
            </a:r>
            <a:r>
              <a:rPr lang="en-US" altLang="zh-CN" sz="2000" b="1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2000">
                <a:solidFill>
                  <a:srgbClr val="333399"/>
                </a:solidFill>
              </a:rPr>
              <a:t>f : =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S</a:t>
            </a:r>
            <a:r>
              <a:rPr lang="en-US" altLang="zh-CN" sz="2000" b="1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f } B  { S</a:t>
            </a:r>
            <a:r>
              <a:rPr lang="en-US" altLang="zh-CN" sz="2000" baseline="-25000">
                <a:solidFill>
                  <a:srgbClr val="333399"/>
                </a:solidFill>
                <a:sym typeface="Symbol" pitchFamily="18" charset="2"/>
              </a:rPr>
              <a:t>1</a:t>
            </a:r>
            <a:r>
              <a:rPr lang="en-US" altLang="zh-CN" sz="2000" b="1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f </a:t>
            </a:r>
            <a:r>
              <a:rPr lang="en-US" altLang="zh-CN" sz="2000">
                <a:solidFill>
                  <a:srgbClr val="333399"/>
                </a:solidFill>
              </a:rPr>
              <a:t>:= 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S</a:t>
            </a:r>
            <a:r>
              <a:rPr lang="en-US" altLang="zh-CN" sz="2000" b="1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f +1 } S</a:t>
            </a:r>
            <a:r>
              <a:rPr lang="en-US" altLang="zh-CN" sz="2000" baseline="-25000">
                <a:solidFill>
                  <a:srgbClr val="333399"/>
                </a:solidFill>
                <a:sym typeface="Symbol" pitchFamily="18" charset="2"/>
              </a:rPr>
              <a:t>1 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{S</a:t>
            </a:r>
            <a:r>
              <a:rPr lang="en-US" altLang="zh-CN" sz="2000" b="1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v </a:t>
            </a:r>
            <a:r>
              <a:rPr lang="en-US" altLang="zh-CN" sz="2000">
                <a:solidFill>
                  <a:srgbClr val="333399"/>
                </a:solidFill>
              </a:rPr>
              <a:t>:= 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S</a:t>
            </a:r>
            <a:r>
              <a:rPr lang="en-US" altLang="zh-CN" sz="2000" baseline="-25000">
                <a:solidFill>
                  <a:srgbClr val="333399"/>
                </a:solidFill>
                <a:sym typeface="Symbol" pitchFamily="18" charset="2"/>
              </a:rPr>
              <a:t>1</a:t>
            </a:r>
            <a:r>
              <a:rPr lang="en-US" altLang="zh-CN" sz="2000" b="1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v</a:t>
            </a:r>
            <a:r>
              <a:rPr lang="en-US" altLang="zh-CN" sz="2000">
                <a:solidFill>
                  <a:srgbClr val="333399"/>
                </a:solidFill>
              </a:rPr>
              <a:t>+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B</a:t>
            </a:r>
            <a:r>
              <a:rPr lang="en-US" altLang="zh-CN" sz="2000" b="1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v } </a:t>
            </a:r>
            <a:endParaRPr lang="en-US" altLang="zh-CN" sz="1000" baseline="-25000">
              <a:solidFill>
                <a:srgbClr val="333399"/>
              </a:solidFill>
              <a:sym typeface="Symbol" pitchFamily="18" charset="2"/>
            </a:endParaRPr>
          </a:p>
          <a:p>
            <a:pPr eaLnBrk="1" hangingPunct="1"/>
            <a:endParaRPr lang="en-US" altLang="zh-CN" sz="1000">
              <a:solidFill>
                <a:srgbClr val="333399"/>
              </a:solidFill>
              <a:sym typeface="Symbol" pitchFamily="18" charset="2"/>
            </a:endParaRPr>
          </a:p>
          <a:p>
            <a:pPr eaLnBrk="1" hangingPunct="1"/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S    { S</a:t>
            </a:r>
            <a:r>
              <a:rPr lang="en-US" altLang="zh-CN" sz="2000" b="1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v </a:t>
            </a:r>
            <a:r>
              <a:rPr lang="en-US" altLang="zh-CN" sz="2000">
                <a:solidFill>
                  <a:srgbClr val="333399"/>
                </a:solidFill>
              </a:rPr>
              <a:t>:= 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0 }</a:t>
            </a:r>
          </a:p>
          <a:p>
            <a:pPr eaLnBrk="1" hangingPunct="1"/>
            <a:endParaRPr lang="en-US" altLang="zh-CN" sz="1000" b="1">
              <a:solidFill>
                <a:srgbClr val="333399"/>
              </a:solidFill>
              <a:sym typeface="Symbol" pitchFamily="18" charset="2"/>
            </a:endParaRPr>
          </a:p>
          <a:p>
            <a:pPr eaLnBrk="1" hangingPunct="1"/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B </a:t>
            </a:r>
            <a:r>
              <a:rPr lang="en-US" altLang="zh-CN" sz="200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 0  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{ B</a:t>
            </a:r>
            <a:r>
              <a:rPr lang="en-US" altLang="zh-CN" sz="2000" b="1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v </a:t>
            </a:r>
            <a:r>
              <a:rPr lang="en-US" altLang="zh-CN" sz="2000">
                <a:solidFill>
                  <a:srgbClr val="333399"/>
                </a:solidFill>
              </a:rPr>
              <a:t>:= 0 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}</a:t>
            </a:r>
            <a:endParaRPr lang="en-US" altLang="zh-CN" sz="2000">
              <a:solidFill>
                <a:srgbClr val="333399"/>
              </a:solidFill>
              <a:ea typeface="华文行楷" pitchFamily="2" charset="-122"/>
              <a:sym typeface="Symbol" pitchFamily="18" charset="2"/>
            </a:endParaRPr>
          </a:p>
          <a:p>
            <a:pPr eaLnBrk="1" hangingPunct="1"/>
            <a:endParaRPr lang="en-US" altLang="zh-CN" sz="1000" u="sng">
              <a:solidFill>
                <a:srgbClr val="333399"/>
              </a:solidFill>
              <a:ea typeface="华文行楷" pitchFamily="2" charset="-122"/>
              <a:sym typeface="Symbol" pitchFamily="18" charset="2"/>
            </a:endParaRPr>
          </a:p>
          <a:p>
            <a:pPr eaLnBrk="1" hangingPunct="1"/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B  1  { B</a:t>
            </a:r>
            <a:r>
              <a:rPr lang="en-US" altLang="zh-CN" sz="2000" b="1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v </a:t>
            </a:r>
            <a:r>
              <a:rPr lang="en-US" altLang="zh-CN" sz="2000">
                <a:solidFill>
                  <a:srgbClr val="333399"/>
                </a:solidFill>
              </a:rPr>
              <a:t>:= 2</a:t>
            </a:r>
            <a:r>
              <a:rPr lang="en-US" altLang="zh-CN" sz="2000" baseline="30000">
                <a:solidFill>
                  <a:srgbClr val="333399"/>
                </a:solidFill>
              </a:rPr>
              <a:t>-</a:t>
            </a:r>
            <a:r>
              <a:rPr lang="en-US" altLang="zh-CN" sz="2000" baseline="30000">
                <a:solidFill>
                  <a:srgbClr val="333399"/>
                </a:solidFill>
                <a:sym typeface="Symbol" pitchFamily="18" charset="2"/>
              </a:rPr>
              <a:t>B</a:t>
            </a:r>
            <a:r>
              <a:rPr lang="en-US" altLang="zh-CN" sz="2000" b="1" baseline="30000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2000" baseline="30000">
                <a:solidFill>
                  <a:srgbClr val="333399"/>
                </a:solidFill>
              </a:rPr>
              <a:t>f</a:t>
            </a:r>
            <a:r>
              <a:rPr lang="en-US" altLang="zh-CN" sz="2000">
                <a:solidFill>
                  <a:srgbClr val="333399"/>
                </a:solidFill>
              </a:rPr>
              <a:t> 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}</a:t>
            </a:r>
          </a:p>
        </p:txBody>
      </p:sp>
      <p:sp>
        <p:nvSpPr>
          <p:cNvPr id="28675" name="Rectangle 26"/>
          <p:cNvSpPr>
            <a:spLocks noChangeArrowheads="1"/>
          </p:cNvSpPr>
          <p:nvPr/>
        </p:nvSpPr>
        <p:spPr bwMode="auto">
          <a:xfrm>
            <a:off x="1333500" y="188913"/>
            <a:ext cx="5902325" cy="66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4000" b="1">
                <a:ea typeface="华文行楷" pitchFamily="2" charset="-122"/>
              </a:rPr>
              <a:t>举例</a:t>
            </a:r>
          </a:p>
        </p:txBody>
      </p:sp>
    </p:spTree>
    <p:extLst>
      <p:ext uri="{BB962C8B-B14F-4D97-AF65-F5344CB8AC3E}">
        <p14:creationId xmlns:p14="http://schemas.microsoft.com/office/powerpoint/2010/main" val="215227787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15"/>
          <p:cNvSpPr txBox="1">
            <a:spLocks noChangeArrowheads="1"/>
          </p:cNvSpPr>
          <p:nvPr/>
        </p:nvSpPr>
        <p:spPr bwMode="auto">
          <a:xfrm>
            <a:off x="768350" y="1143000"/>
            <a:ext cx="784225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Wingdings" pitchFamily="2" charset="2"/>
              <a:buChar char="²"/>
            </a:pPr>
            <a:r>
              <a:rPr lang="en-US" altLang="zh-CN" sz="2800" b="1">
                <a:latin typeface="楷体_GB2312" pitchFamily="49" charset="-122"/>
              </a:rPr>
              <a:t> </a:t>
            </a:r>
            <a:r>
              <a:rPr lang="zh-CN" altLang="en-US" sz="2800" b="1">
                <a:solidFill>
                  <a:srgbClr val="333399"/>
                </a:solidFill>
                <a:latin typeface="楷体_GB2312" pitchFamily="49" charset="-122"/>
              </a:rPr>
              <a:t>基于翻译模式的</a:t>
            </a:r>
            <a:r>
              <a:rPr lang="zh-CN" altLang="en-US" sz="2800" b="1">
                <a:solidFill>
                  <a:srgbClr val="333399"/>
                </a:solidFill>
              </a:rPr>
              <a:t>自上而下</a:t>
            </a:r>
            <a:r>
              <a:rPr lang="zh-CN" altLang="en-US" sz="2800" b="1">
                <a:solidFill>
                  <a:srgbClr val="333399"/>
                </a:solidFill>
                <a:latin typeface="楷体_GB2312" pitchFamily="49" charset="-122"/>
              </a:rPr>
              <a:t>语义计算</a:t>
            </a:r>
            <a:r>
              <a:rPr lang="zh-CN" altLang="en-US" sz="2800" b="1">
                <a:latin typeface="楷体_GB2312" pitchFamily="49" charset="-122"/>
              </a:rPr>
              <a:t>举例</a:t>
            </a:r>
          </a:p>
          <a:p>
            <a:pPr eaLnBrk="1" hangingPunct="1"/>
            <a:endParaRPr lang="zh-CN" altLang="en-US" sz="1000" b="1">
              <a:latin typeface="楷体_GB2312" pitchFamily="49" charset="-122"/>
            </a:endParaRPr>
          </a:p>
          <a:p>
            <a:pPr lvl="1" eaLnBrk="1" hangingPunct="1">
              <a:buFont typeface="Symbol" pitchFamily="18" charset="2"/>
              <a:buChar char="-"/>
            </a:pPr>
            <a:r>
              <a:rPr lang="zh-CN" altLang="en-US" sz="2800" b="1"/>
              <a:t>  </a:t>
            </a:r>
            <a:r>
              <a:rPr lang="zh-CN" altLang="en-US" b="1">
                <a:solidFill>
                  <a:srgbClr val="333399"/>
                </a:solidFill>
                <a:latin typeface="楷体_GB2312" pitchFamily="49" charset="-122"/>
              </a:rPr>
              <a:t>根据产生式</a:t>
            </a:r>
          </a:p>
          <a:p>
            <a:pPr lvl="1" eaLnBrk="1" hangingPunct="1">
              <a:buFont typeface="Symbol" pitchFamily="18" charset="2"/>
              <a:buNone/>
            </a:pPr>
            <a:endParaRPr lang="zh-CN" altLang="en-US" sz="1000" b="1">
              <a:solidFill>
                <a:srgbClr val="333399"/>
              </a:solidFill>
              <a:latin typeface="楷体_GB2312" pitchFamily="49" charset="-122"/>
            </a:endParaRPr>
          </a:p>
          <a:p>
            <a:pPr eaLnBrk="1" hangingPunct="1"/>
            <a:r>
              <a:rPr lang="zh-CN" altLang="en-US" sz="2000">
                <a:solidFill>
                  <a:srgbClr val="333399"/>
                </a:solidFill>
                <a:sym typeface="Symbol" pitchFamily="18" charset="2"/>
              </a:rPr>
              <a:t>                      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N  </a:t>
            </a:r>
            <a:r>
              <a:rPr lang="en-US" altLang="zh-CN" sz="2000" b="1">
                <a:solidFill>
                  <a:srgbClr val="333399"/>
                </a:solidFill>
                <a:sym typeface="Symbol" pitchFamily="18" charset="2"/>
              </a:rPr>
              <a:t>.  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{ S</a:t>
            </a:r>
            <a:r>
              <a:rPr lang="en-US" altLang="zh-CN" sz="2000" b="1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2000">
                <a:solidFill>
                  <a:srgbClr val="333399"/>
                </a:solidFill>
              </a:rPr>
              <a:t>f : =1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}</a:t>
            </a:r>
            <a:r>
              <a:rPr lang="en-US" altLang="zh-CN" sz="2000" b="1">
                <a:solidFill>
                  <a:srgbClr val="333399"/>
                </a:solidFill>
                <a:sym typeface="Symbol" pitchFamily="18" charset="2"/>
              </a:rPr>
              <a:t>  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S  { p</a:t>
            </a:r>
            <a:r>
              <a:rPr lang="en-US" altLang="zh-CN" sz="2000">
                <a:solidFill>
                  <a:srgbClr val="333399"/>
                </a:solidFill>
              </a:rPr>
              <a:t>rint(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S</a:t>
            </a:r>
            <a:r>
              <a:rPr lang="en-US" altLang="zh-CN" sz="2000" b="1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v</a:t>
            </a:r>
            <a:r>
              <a:rPr lang="en-US" altLang="zh-CN" sz="2000">
                <a:solidFill>
                  <a:srgbClr val="333399"/>
                </a:solidFill>
              </a:rPr>
              <a:t>)</a:t>
            </a:r>
            <a:r>
              <a:rPr lang="en-US" altLang="zh-CN">
                <a:solidFill>
                  <a:srgbClr val="333399"/>
                </a:solidFill>
              </a:rPr>
              <a:t> 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}</a:t>
            </a:r>
            <a:endParaRPr lang="en-US" altLang="zh-CN" sz="2000" baseline="-25000">
              <a:solidFill>
                <a:srgbClr val="333399"/>
              </a:solidFill>
              <a:sym typeface="Symbol" pitchFamily="18" charset="2"/>
            </a:endParaRPr>
          </a:p>
          <a:p>
            <a:pPr lvl="1" eaLnBrk="1" hangingPunct="1">
              <a:buFont typeface="Symbol" pitchFamily="18" charset="2"/>
              <a:buNone/>
            </a:pPr>
            <a:endParaRPr lang="en-US" altLang="zh-CN" sz="1000" b="1">
              <a:solidFill>
                <a:srgbClr val="333399"/>
              </a:solidFill>
              <a:latin typeface="Times New Roman" pitchFamily="18" charset="0"/>
            </a:endParaRPr>
          </a:p>
          <a:p>
            <a:pPr lvl="1" eaLnBrk="1" hangingPunct="1">
              <a:buFont typeface="Symbol" pitchFamily="18" charset="2"/>
              <a:buNone/>
            </a:pPr>
            <a:r>
              <a:rPr lang="en-US" altLang="zh-CN" b="1">
                <a:solidFill>
                  <a:srgbClr val="333399"/>
                </a:solidFill>
              </a:rPr>
              <a:t>     </a:t>
            </a:r>
            <a:r>
              <a:rPr lang="zh-CN" altLang="en-US" b="1">
                <a:solidFill>
                  <a:srgbClr val="333399"/>
                </a:solidFill>
              </a:rPr>
              <a:t>对非终结符 </a:t>
            </a:r>
            <a:r>
              <a:rPr lang="en-US" altLang="zh-CN">
                <a:solidFill>
                  <a:srgbClr val="333399"/>
                </a:solidFill>
              </a:rPr>
              <a:t>N</a:t>
            </a:r>
            <a:r>
              <a:rPr lang="zh-CN" altLang="en-US" b="1">
                <a:solidFill>
                  <a:srgbClr val="333399"/>
                </a:solidFill>
              </a:rPr>
              <a:t>，构造如下函数</a:t>
            </a:r>
          </a:p>
        </p:txBody>
      </p:sp>
      <p:sp>
        <p:nvSpPr>
          <p:cNvPr id="29699" name="AutoShape 1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00" name="AutoShape 1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01" name="AutoShape 18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02" name="AutoShape 19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0453" name="Rectangle 21"/>
          <p:cNvSpPr>
            <a:spLocks noChangeArrowheads="1"/>
          </p:cNvSpPr>
          <p:nvPr/>
        </p:nvSpPr>
        <p:spPr bwMode="auto">
          <a:xfrm>
            <a:off x="1692275" y="3371850"/>
            <a:ext cx="6461125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333399"/>
                </a:solidFill>
              </a:rPr>
              <a:t>void ParseN()</a:t>
            </a:r>
          </a:p>
          <a:p>
            <a:r>
              <a:rPr lang="en-US" altLang="zh-CN">
                <a:solidFill>
                  <a:srgbClr val="333399"/>
                </a:solidFill>
              </a:rPr>
              <a:t>{</a:t>
            </a:r>
          </a:p>
          <a:p>
            <a:r>
              <a:rPr lang="en-US" altLang="zh-CN">
                <a:solidFill>
                  <a:srgbClr val="333399"/>
                </a:solidFill>
              </a:rPr>
              <a:t>    MatchToken(‘</a:t>
            </a:r>
            <a:r>
              <a:rPr lang="en-US" altLang="zh-CN" b="1">
                <a:solidFill>
                  <a:srgbClr val="333399"/>
                </a:solidFill>
              </a:rPr>
              <a:t>.</a:t>
            </a:r>
            <a:r>
              <a:rPr lang="en-US" altLang="zh-CN">
                <a:solidFill>
                  <a:srgbClr val="333399"/>
                </a:solidFill>
              </a:rPr>
              <a:t>’);       //</a:t>
            </a:r>
            <a:r>
              <a:rPr lang="zh-CN" altLang="en-US" b="1">
                <a:solidFill>
                  <a:srgbClr val="333399"/>
                </a:solidFill>
              </a:rPr>
              <a:t>匹配</a:t>
            </a:r>
            <a:r>
              <a:rPr lang="zh-CN" altLang="en-US">
                <a:solidFill>
                  <a:srgbClr val="333399"/>
                </a:solidFill>
              </a:rPr>
              <a:t>‘</a:t>
            </a:r>
            <a:r>
              <a:rPr lang="en-US" altLang="zh-CN" b="1">
                <a:solidFill>
                  <a:srgbClr val="333399"/>
                </a:solidFill>
              </a:rPr>
              <a:t>.</a:t>
            </a:r>
            <a:r>
              <a:rPr lang="en-US" altLang="zh-CN">
                <a:solidFill>
                  <a:srgbClr val="333399"/>
                </a:solidFill>
              </a:rPr>
              <a:t>’</a:t>
            </a:r>
          </a:p>
          <a:p>
            <a:r>
              <a:rPr lang="en-US" altLang="zh-CN">
                <a:solidFill>
                  <a:srgbClr val="333399"/>
                </a:solidFill>
              </a:rPr>
              <a:t>    </a:t>
            </a:r>
            <a:r>
              <a:rPr lang="en-US" altLang="zh-CN">
                <a:solidFill>
                  <a:srgbClr val="333399"/>
                </a:solidFill>
                <a:sym typeface="Symbol" pitchFamily="18" charset="2"/>
              </a:rPr>
              <a:t>S</a:t>
            </a:r>
            <a:r>
              <a:rPr lang="en-US" altLang="zh-CN">
                <a:solidFill>
                  <a:srgbClr val="333399"/>
                </a:solidFill>
              </a:rPr>
              <a:t>f : =1;                     //</a:t>
            </a:r>
            <a:r>
              <a:rPr lang="zh-CN" altLang="en-US" b="1">
                <a:solidFill>
                  <a:srgbClr val="333399"/>
                </a:solidFill>
              </a:rPr>
              <a:t>变量 </a:t>
            </a:r>
            <a:r>
              <a:rPr lang="en-US" altLang="zh-CN">
                <a:solidFill>
                  <a:srgbClr val="333399"/>
                </a:solidFill>
                <a:sym typeface="Symbol" pitchFamily="18" charset="2"/>
              </a:rPr>
              <a:t>S</a:t>
            </a:r>
            <a:r>
              <a:rPr lang="en-US" altLang="zh-CN">
                <a:solidFill>
                  <a:srgbClr val="333399"/>
                </a:solidFill>
              </a:rPr>
              <a:t>f </a:t>
            </a:r>
            <a:r>
              <a:rPr lang="zh-CN" altLang="en-US" b="1">
                <a:solidFill>
                  <a:srgbClr val="333399"/>
                </a:solidFill>
              </a:rPr>
              <a:t>对应属性</a:t>
            </a:r>
            <a:r>
              <a:rPr lang="en-US" altLang="zh-CN">
                <a:solidFill>
                  <a:srgbClr val="333399"/>
                </a:solidFill>
                <a:sym typeface="Symbol" pitchFamily="18" charset="2"/>
              </a:rPr>
              <a:t>S</a:t>
            </a:r>
            <a:r>
              <a:rPr lang="en-US" altLang="zh-CN" b="1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>
                <a:solidFill>
                  <a:srgbClr val="333399"/>
                </a:solidFill>
              </a:rPr>
              <a:t>f</a:t>
            </a:r>
            <a:r>
              <a:rPr lang="en-US" altLang="zh-CN" sz="2000">
                <a:solidFill>
                  <a:srgbClr val="333399"/>
                </a:solidFill>
              </a:rPr>
              <a:t> </a:t>
            </a:r>
            <a:endParaRPr lang="en-US" altLang="zh-CN">
              <a:solidFill>
                <a:srgbClr val="333399"/>
              </a:solidFill>
            </a:endParaRPr>
          </a:p>
          <a:p>
            <a:r>
              <a:rPr lang="en-US" altLang="zh-CN">
                <a:solidFill>
                  <a:srgbClr val="333399"/>
                </a:solidFill>
              </a:rPr>
              <a:t>    </a:t>
            </a:r>
            <a:r>
              <a:rPr lang="en-US" altLang="zh-CN">
                <a:solidFill>
                  <a:srgbClr val="333399"/>
                </a:solidFill>
                <a:sym typeface="Symbol" pitchFamily="18" charset="2"/>
              </a:rPr>
              <a:t>S</a:t>
            </a:r>
            <a:r>
              <a:rPr lang="en-US" altLang="zh-CN">
                <a:solidFill>
                  <a:srgbClr val="333399"/>
                </a:solidFill>
              </a:rPr>
              <a:t>v : = ParseS(</a:t>
            </a:r>
            <a:r>
              <a:rPr lang="en-US" altLang="zh-CN">
                <a:solidFill>
                  <a:srgbClr val="333399"/>
                </a:solidFill>
                <a:sym typeface="Symbol" pitchFamily="18" charset="2"/>
              </a:rPr>
              <a:t>S</a:t>
            </a:r>
            <a:r>
              <a:rPr lang="en-US" altLang="zh-CN">
                <a:solidFill>
                  <a:srgbClr val="333399"/>
                </a:solidFill>
              </a:rPr>
              <a:t>f);   //</a:t>
            </a:r>
            <a:r>
              <a:rPr lang="zh-CN" altLang="en-US" b="1">
                <a:solidFill>
                  <a:srgbClr val="333399"/>
                </a:solidFill>
              </a:rPr>
              <a:t>变量 </a:t>
            </a:r>
            <a:r>
              <a:rPr lang="en-US" altLang="zh-CN">
                <a:solidFill>
                  <a:srgbClr val="333399"/>
                </a:solidFill>
                <a:sym typeface="Symbol" pitchFamily="18" charset="2"/>
              </a:rPr>
              <a:t>S</a:t>
            </a:r>
            <a:r>
              <a:rPr lang="en-US" altLang="zh-CN">
                <a:solidFill>
                  <a:srgbClr val="333399"/>
                </a:solidFill>
              </a:rPr>
              <a:t>v </a:t>
            </a:r>
            <a:r>
              <a:rPr lang="zh-CN" altLang="en-US" b="1">
                <a:solidFill>
                  <a:srgbClr val="333399"/>
                </a:solidFill>
              </a:rPr>
              <a:t>对应属性</a:t>
            </a:r>
            <a:r>
              <a:rPr lang="en-US" altLang="zh-CN">
                <a:solidFill>
                  <a:srgbClr val="333399"/>
                </a:solidFill>
                <a:sym typeface="Symbol" pitchFamily="18" charset="2"/>
              </a:rPr>
              <a:t>S</a:t>
            </a:r>
            <a:r>
              <a:rPr lang="en-US" altLang="zh-CN" b="1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>
                <a:solidFill>
                  <a:srgbClr val="333399"/>
                </a:solidFill>
              </a:rPr>
              <a:t>v</a:t>
            </a:r>
            <a:r>
              <a:rPr lang="en-US" altLang="zh-CN" sz="2000">
                <a:solidFill>
                  <a:srgbClr val="333399"/>
                </a:solidFill>
              </a:rPr>
              <a:t> </a:t>
            </a:r>
            <a:endParaRPr lang="en-US" altLang="zh-CN" b="1">
              <a:solidFill>
                <a:srgbClr val="333399"/>
              </a:solidFill>
            </a:endParaRPr>
          </a:p>
          <a:p>
            <a:r>
              <a:rPr lang="en-US" altLang="zh-CN">
                <a:solidFill>
                  <a:srgbClr val="333399"/>
                </a:solidFill>
              </a:rPr>
              <a:t>    </a:t>
            </a:r>
            <a:r>
              <a:rPr lang="en-US" altLang="zh-CN">
                <a:solidFill>
                  <a:srgbClr val="333399"/>
                </a:solidFill>
                <a:sym typeface="Symbol" pitchFamily="18" charset="2"/>
              </a:rPr>
              <a:t>p</a:t>
            </a:r>
            <a:r>
              <a:rPr lang="en-US" altLang="zh-CN">
                <a:solidFill>
                  <a:srgbClr val="333399"/>
                </a:solidFill>
              </a:rPr>
              <a:t>rint(</a:t>
            </a:r>
            <a:r>
              <a:rPr lang="en-US" altLang="zh-CN">
                <a:solidFill>
                  <a:srgbClr val="333399"/>
                </a:solidFill>
                <a:sym typeface="Symbol" pitchFamily="18" charset="2"/>
              </a:rPr>
              <a:t>S</a:t>
            </a:r>
            <a:r>
              <a:rPr lang="en-US" altLang="zh-CN">
                <a:solidFill>
                  <a:srgbClr val="333399"/>
                </a:solidFill>
              </a:rPr>
              <a:t>v);</a:t>
            </a:r>
          </a:p>
          <a:p>
            <a:r>
              <a:rPr lang="en-US" altLang="zh-CN">
                <a:solidFill>
                  <a:srgbClr val="333399"/>
                </a:solidFill>
              </a:rPr>
              <a:t>}</a:t>
            </a:r>
          </a:p>
        </p:txBody>
      </p:sp>
      <p:sp>
        <p:nvSpPr>
          <p:cNvPr id="29704" name="Rectangle 22"/>
          <p:cNvSpPr>
            <a:spLocks noChangeArrowheads="1"/>
          </p:cNvSpPr>
          <p:nvPr/>
        </p:nvSpPr>
        <p:spPr bwMode="auto">
          <a:xfrm>
            <a:off x="1333500" y="188913"/>
            <a:ext cx="59023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4000" b="1">
                <a:ea typeface="华文行楷" pitchFamily="2" charset="-122"/>
              </a:rPr>
              <a:t>基于翻译模式的语义计算</a:t>
            </a:r>
          </a:p>
        </p:txBody>
      </p:sp>
    </p:spTree>
    <p:extLst>
      <p:ext uri="{BB962C8B-B14F-4D97-AF65-F5344CB8AC3E}">
        <p14:creationId xmlns:p14="http://schemas.microsoft.com/office/powerpoint/2010/main" val="126289977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30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0453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20"/>
          <p:cNvSpPr txBox="1">
            <a:spLocks noChangeArrowheads="1"/>
          </p:cNvSpPr>
          <p:nvPr/>
        </p:nvSpPr>
        <p:spPr bwMode="auto">
          <a:xfrm>
            <a:off x="768350" y="1050925"/>
            <a:ext cx="8070850" cy="2287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Wingdings" pitchFamily="2" charset="2"/>
              <a:buChar char="²"/>
            </a:pPr>
            <a:r>
              <a:rPr lang="en-US" altLang="zh-CN" sz="2800" b="1">
                <a:latin typeface="楷体_GB2312" pitchFamily="49" charset="-122"/>
              </a:rPr>
              <a:t> </a:t>
            </a:r>
            <a:r>
              <a:rPr lang="zh-CN" altLang="en-US" sz="2800" b="1">
                <a:solidFill>
                  <a:srgbClr val="333399"/>
                </a:solidFill>
                <a:latin typeface="楷体_GB2312" pitchFamily="49" charset="-122"/>
              </a:rPr>
              <a:t>基于翻译模式的</a:t>
            </a:r>
            <a:r>
              <a:rPr lang="zh-CN" altLang="en-US" sz="2800" b="1">
                <a:solidFill>
                  <a:srgbClr val="333399"/>
                </a:solidFill>
              </a:rPr>
              <a:t>自上而下</a:t>
            </a:r>
            <a:r>
              <a:rPr lang="zh-CN" altLang="en-US" sz="2800" b="1">
                <a:solidFill>
                  <a:srgbClr val="333399"/>
                </a:solidFill>
                <a:latin typeface="楷体_GB2312" pitchFamily="49" charset="-122"/>
              </a:rPr>
              <a:t>语义计算</a:t>
            </a:r>
            <a:r>
              <a:rPr lang="zh-CN" altLang="en-US" sz="2800" b="1">
                <a:latin typeface="楷体_GB2312" pitchFamily="49" charset="-122"/>
              </a:rPr>
              <a:t>举例</a:t>
            </a:r>
          </a:p>
          <a:p>
            <a:pPr eaLnBrk="1" hangingPunct="1"/>
            <a:endParaRPr lang="zh-CN" altLang="en-US" sz="800" b="1">
              <a:latin typeface="楷体_GB2312" pitchFamily="49" charset="-122"/>
            </a:endParaRPr>
          </a:p>
          <a:p>
            <a:pPr lvl="1" eaLnBrk="1" hangingPunct="1">
              <a:buFont typeface="Symbol" pitchFamily="18" charset="2"/>
              <a:buChar char="-"/>
            </a:pPr>
            <a:r>
              <a:rPr lang="zh-CN" altLang="en-US" sz="2800" b="1"/>
              <a:t>  </a:t>
            </a:r>
            <a:r>
              <a:rPr lang="zh-CN" altLang="en-US" b="1">
                <a:solidFill>
                  <a:srgbClr val="333399"/>
                </a:solidFill>
                <a:latin typeface="楷体_GB2312" pitchFamily="49" charset="-122"/>
              </a:rPr>
              <a:t>根据产生式</a:t>
            </a:r>
          </a:p>
          <a:p>
            <a:pPr lvl="1" eaLnBrk="1" hangingPunct="1">
              <a:buFont typeface="Symbol" pitchFamily="18" charset="2"/>
              <a:buNone/>
            </a:pPr>
            <a:endParaRPr lang="zh-CN" altLang="en-US" sz="800" b="1">
              <a:solidFill>
                <a:srgbClr val="333399"/>
              </a:solidFill>
              <a:latin typeface="楷体_GB2312" pitchFamily="49" charset="-122"/>
            </a:endParaRPr>
          </a:p>
          <a:p>
            <a:pPr eaLnBrk="1" hangingPunct="1"/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          S  { B</a:t>
            </a:r>
            <a:r>
              <a:rPr lang="en-US" altLang="zh-CN" sz="2000" b="1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2000">
                <a:solidFill>
                  <a:srgbClr val="333399"/>
                </a:solidFill>
              </a:rPr>
              <a:t>f : =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S</a:t>
            </a:r>
            <a:r>
              <a:rPr lang="en-US" altLang="zh-CN" sz="2000" b="1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f } B  { S</a:t>
            </a:r>
            <a:r>
              <a:rPr lang="en-US" altLang="zh-CN" sz="2000" baseline="-25000">
                <a:solidFill>
                  <a:srgbClr val="333399"/>
                </a:solidFill>
                <a:sym typeface="Symbol" pitchFamily="18" charset="2"/>
              </a:rPr>
              <a:t>1</a:t>
            </a:r>
            <a:r>
              <a:rPr lang="en-US" altLang="zh-CN" sz="2000" b="1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f </a:t>
            </a:r>
            <a:r>
              <a:rPr lang="en-US" altLang="zh-CN" sz="2000">
                <a:solidFill>
                  <a:srgbClr val="333399"/>
                </a:solidFill>
              </a:rPr>
              <a:t>:= 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S</a:t>
            </a:r>
            <a:r>
              <a:rPr lang="en-US" altLang="zh-CN" sz="2000" b="1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f +1 } S</a:t>
            </a:r>
            <a:r>
              <a:rPr lang="en-US" altLang="zh-CN" sz="2000" baseline="-25000">
                <a:solidFill>
                  <a:srgbClr val="333399"/>
                </a:solidFill>
                <a:sym typeface="Symbol" pitchFamily="18" charset="2"/>
              </a:rPr>
              <a:t>1 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{S</a:t>
            </a:r>
            <a:r>
              <a:rPr lang="en-US" altLang="zh-CN" sz="2000" b="1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v </a:t>
            </a:r>
            <a:r>
              <a:rPr lang="en-US" altLang="zh-CN" sz="2000">
                <a:solidFill>
                  <a:srgbClr val="333399"/>
                </a:solidFill>
              </a:rPr>
              <a:t>:= 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S</a:t>
            </a:r>
            <a:r>
              <a:rPr lang="en-US" altLang="zh-CN" sz="2000" baseline="-25000">
                <a:solidFill>
                  <a:srgbClr val="333399"/>
                </a:solidFill>
                <a:sym typeface="Symbol" pitchFamily="18" charset="2"/>
              </a:rPr>
              <a:t>1</a:t>
            </a:r>
            <a:r>
              <a:rPr lang="en-US" altLang="zh-CN" sz="2000" b="1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v</a:t>
            </a:r>
            <a:r>
              <a:rPr lang="en-US" altLang="zh-CN" sz="2000">
                <a:solidFill>
                  <a:srgbClr val="333399"/>
                </a:solidFill>
              </a:rPr>
              <a:t>+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B</a:t>
            </a:r>
            <a:r>
              <a:rPr lang="en-US" altLang="zh-CN" sz="2000" b="1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v } </a:t>
            </a:r>
            <a:endParaRPr lang="en-US" altLang="zh-CN" sz="1000" baseline="-25000">
              <a:solidFill>
                <a:srgbClr val="333399"/>
              </a:solidFill>
              <a:sym typeface="Symbol" pitchFamily="18" charset="2"/>
            </a:endParaRPr>
          </a:p>
          <a:p>
            <a:pPr eaLnBrk="1" hangingPunct="1"/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          S    { S</a:t>
            </a:r>
            <a:r>
              <a:rPr lang="en-US" altLang="zh-CN" sz="2000" b="1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v </a:t>
            </a:r>
            <a:r>
              <a:rPr lang="en-US" altLang="zh-CN" sz="2000">
                <a:solidFill>
                  <a:srgbClr val="333399"/>
                </a:solidFill>
              </a:rPr>
              <a:t>:= 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0 } </a:t>
            </a:r>
          </a:p>
          <a:p>
            <a:pPr eaLnBrk="1" hangingPunct="1"/>
            <a:endParaRPr lang="en-US" altLang="zh-CN" sz="800" b="1">
              <a:solidFill>
                <a:srgbClr val="333399"/>
              </a:solidFill>
              <a:latin typeface="Times New Roman" pitchFamily="18" charset="0"/>
            </a:endParaRPr>
          </a:p>
          <a:p>
            <a:pPr lvl="1" eaLnBrk="1" hangingPunct="1">
              <a:buFont typeface="Symbol" pitchFamily="18" charset="2"/>
              <a:buNone/>
            </a:pPr>
            <a:r>
              <a:rPr lang="en-US" altLang="zh-CN" b="1">
                <a:solidFill>
                  <a:srgbClr val="333399"/>
                </a:solidFill>
              </a:rPr>
              <a:t>     </a:t>
            </a:r>
            <a:r>
              <a:rPr lang="zh-CN" altLang="en-US" b="1">
                <a:solidFill>
                  <a:srgbClr val="333399"/>
                </a:solidFill>
              </a:rPr>
              <a:t>对非终结符 </a:t>
            </a:r>
            <a:r>
              <a:rPr lang="en-US" altLang="zh-CN">
                <a:solidFill>
                  <a:srgbClr val="333399"/>
                </a:solidFill>
              </a:rPr>
              <a:t>S</a:t>
            </a:r>
            <a:r>
              <a:rPr lang="zh-CN" altLang="en-US" b="1">
                <a:solidFill>
                  <a:srgbClr val="333399"/>
                </a:solidFill>
              </a:rPr>
              <a:t>，构造如下函数</a:t>
            </a:r>
          </a:p>
        </p:txBody>
      </p:sp>
      <p:sp>
        <p:nvSpPr>
          <p:cNvPr id="30723" name="AutoShape 21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24" name="AutoShape 22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25" name="AutoShape 23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26" name="AutoShape 24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1609" name="Rectangle 25"/>
          <p:cNvSpPr>
            <a:spLocks noChangeArrowheads="1"/>
          </p:cNvSpPr>
          <p:nvPr/>
        </p:nvSpPr>
        <p:spPr bwMode="auto">
          <a:xfrm>
            <a:off x="1692275" y="3352800"/>
            <a:ext cx="6461125" cy="314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000">
                <a:solidFill>
                  <a:srgbClr val="333399"/>
                </a:solidFill>
              </a:rPr>
              <a:t>float ParseS( int f )</a:t>
            </a:r>
          </a:p>
          <a:p>
            <a:r>
              <a:rPr lang="en-US" altLang="zh-CN" sz="2000">
                <a:solidFill>
                  <a:srgbClr val="333399"/>
                </a:solidFill>
              </a:rPr>
              <a:t>{</a:t>
            </a:r>
          </a:p>
          <a:p>
            <a:r>
              <a:rPr lang="en-US" altLang="zh-CN" sz="2000">
                <a:solidFill>
                  <a:srgbClr val="333399"/>
                </a:solidFill>
              </a:rPr>
              <a:t>    if (lookahead==‘0’ or lookahead==‘1’ )  {</a:t>
            </a:r>
          </a:p>
          <a:p>
            <a:r>
              <a:rPr lang="en-US" altLang="zh-CN" sz="2000">
                <a:solidFill>
                  <a:srgbClr val="333399"/>
                </a:solidFill>
              </a:rPr>
              <a:t>                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B</a:t>
            </a:r>
            <a:r>
              <a:rPr lang="en-US" altLang="zh-CN" sz="2000">
                <a:solidFill>
                  <a:srgbClr val="333399"/>
                </a:solidFill>
              </a:rPr>
              <a:t>f : = 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f</a:t>
            </a:r>
            <a:r>
              <a:rPr lang="en-US" altLang="zh-CN" sz="2000">
                <a:solidFill>
                  <a:srgbClr val="333399"/>
                </a:solidFill>
              </a:rPr>
              <a:t>;   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B</a:t>
            </a:r>
            <a:r>
              <a:rPr lang="en-US" altLang="zh-CN" sz="2000">
                <a:solidFill>
                  <a:srgbClr val="333399"/>
                </a:solidFill>
              </a:rPr>
              <a:t>v : = ParseB(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B</a:t>
            </a:r>
            <a:r>
              <a:rPr lang="en-US" altLang="zh-CN" sz="2000">
                <a:solidFill>
                  <a:srgbClr val="333399"/>
                </a:solidFill>
              </a:rPr>
              <a:t>f); 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S1f </a:t>
            </a:r>
            <a:r>
              <a:rPr lang="en-US" altLang="zh-CN" sz="2000">
                <a:solidFill>
                  <a:srgbClr val="333399"/>
                </a:solidFill>
              </a:rPr>
              <a:t>:= 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f+1 </a:t>
            </a:r>
            <a:r>
              <a:rPr lang="en-US" altLang="zh-CN" sz="2000">
                <a:solidFill>
                  <a:srgbClr val="333399"/>
                </a:solidFill>
              </a:rPr>
              <a:t>;</a:t>
            </a:r>
          </a:p>
          <a:p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                S1v </a:t>
            </a:r>
            <a:r>
              <a:rPr lang="en-US" altLang="zh-CN" sz="2000">
                <a:solidFill>
                  <a:srgbClr val="333399"/>
                </a:solidFill>
              </a:rPr>
              <a:t>:= ParseS(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S1f</a:t>
            </a:r>
            <a:r>
              <a:rPr lang="en-US" altLang="zh-CN" sz="2000">
                <a:solidFill>
                  <a:srgbClr val="333399"/>
                </a:solidFill>
              </a:rPr>
              <a:t>); 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Sv </a:t>
            </a:r>
            <a:r>
              <a:rPr lang="en-US" altLang="zh-CN" sz="2000">
                <a:solidFill>
                  <a:srgbClr val="333399"/>
                </a:solidFill>
              </a:rPr>
              <a:t>:= 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S1v </a:t>
            </a:r>
            <a:r>
              <a:rPr lang="en-US" altLang="zh-CN" sz="2000">
                <a:solidFill>
                  <a:srgbClr val="333399"/>
                </a:solidFill>
              </a:rPr>
              <a:t>+ 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B</a:t>
            </a:r>
            <a:r>
              <a:rPr lang="en-US" altLang="zh-CN" sz="2000">
                <a:solidFill>
                  <a:srgbClr val="333399"/>
                </a:solidFill>
              </a:rPr>
              <a:t>v;</a:t>
            </a:r>
          </a:p>
          <a:p>
            <a:r>
              <a:rPr lang="en-US" altLang="zh-CN" sz="2000">
                <a:solidFill>
                  <a:srgbClr val="333399"/>
                </a:solidFill>
              </a:rPr>
              <a:t>    }</a:t>
            </a:r>
          </a:p>
          <a:p>
            <a:r>
              <a:rPr lang="en-US" altLang="zh-CN" sz="2000">
                <a:solidFill>
                  <a:srgbClr val="333399"/>
                </a:solidFill>
              </a:rPr>
              <a:t>    else if (lookahead== ‘#’ )  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Sv </a:t>
            </a:r>
            <a:r>
              <a:rPr lang="en-US" altLang="zh-CN" sz="2000">
                <a:solidFill>
                  <a:srgbClr val="333399"/>
                </a:solidFill>
              </a:rPr>
              <a:t>:= 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0</a:t>
            </a:r>
            <a:r>
              <a:rPr lang="en-US" altLang="zh-CN" sz="2000">
                <a:solidFill>
                  <a:srgbClr val="333399"/>
                </a:solidFill>
              </a:rPr>
              <a:t>;</a:t>
            </a:r>
          </a:p>
          <a:p>
            <a:r>
              <a:rPr lang="en-US" altLang="zh-CN" sz="2000">
                <a:solidFill>
                  <a:srgbClr val="333399"/>
                </a:solidFill>
              </a:rPr>
              <a:t>    else { printf("syntax error \n"); exit(0); }</a:t>
            </a:r>
          </a:p>
          <a:p>
            <a:r>
              <a:rPr lang="en-US" altLang="zh-CN" sz="2000">
                <a:solidFill>
                  <a:srgbClr val="333399"/>
                </a:solidFill>
              </a:rPr>
              <a:t>    return 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Sv</a:t>
            </a:r>
            <a:r>
              <a:rPr lang="en-US" altLang="zh-CN" sz="2000">
                <a:solidFill>
                  <a:srgbClr val="333399"/>
                </a:solidFill>
              </a:rPr>
              <a:t>;</a:t>
            </a:r>
          </a:p>
          <a:p>
            <a:r>
              <a:rPr lang="en-US" altLang="zh-CN" sz="2000">
                <a:solidFill>
                  <a:srgbClr val="333399"/>
                </a:solidFill>
              </a:rPr>
              <a:t>}</a:t>
            </a:r>
          </a:p>
        </p:txBody>
      </p:sp>
      <p:sp>
        <p:nvSpPr>
          <p:cNvPr id="30728" name="Rectangle 26"/>
          <p:cNvSpPr>
            <a:spLocks noChangeArrowheads="1"/>
          </p:cNvSpPr>
          <p:nvPr/>
        </p:nvSpPr>
        <p:spPr bwMode="auto">
          <a:xfrm>
            <a:off x="1333500" y="188913"/>
            <a:ext cx="59023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4000" b="1">
                <a:ea typeface="华文行楷" pitchFamily="2" charset="-122"/>
              </a:rPr>
              <a:t>基于翻译模式的语义计算</a:t>
            </a:r>
          </a:p>
        </p:txBody>
      </p:sp>
    </p:spTree>
    <p:extLst>
      <p:ext uri="{BB962C8B-B14F-4D97-AF65-F5344CB8AC3E}">
        <p14:creationId xmlns:p14="http://schemas.microsoft.com/office/powerpoint/2010/main" val="110864692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51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1609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3"/>
          <p:cNvSpPr txBox="1">
            <a:spLocks noChangeArrowheads="1"/>
          </p:cNvSpPr>
          <p:nvPr/>
        </p:nvSpPr>
        <p:spPr bwMode="auto">
          <a:xfrm>
            <a:off x="768350" y="1143000"/>
            <a:ext cx="8070850" cy="237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Wingdings" pitchFamily="2" charset="2"/>
              <a:buChar char="²"/>
            </a:pPr>
            <a:r>
              <a:rPr lang="en-US" altLang="zh-CN" sz="2800" b="1">
                <a:latin typeface="楷体_GB2312" pitchFamily="49" charset="-122"/>
              </a:rPr>
              <a:t> </a:t>
            </a:r>
            <a:r>
              <a:rPr lang="zh-CN" altLang="en-US" sz="2800" b="1">
                <a:solidFill>
                  <a:srgbClr val="333399"/>
                </a:solidFill>
                <a:latin typeface="楷体_GB2312" pitchFamily="49" charset="-122"/>
              </a:rPr>
              <a:t>基于翻译模式的</a:t>
            </a:r>
            <a:r>
              <a:rPr lang="zh-CN" altLang="en-US" sz="2800" b="1">
                <a:solidFill>
                  <a:srgbClr val="333399"/>
                </a:solidFill>
              </a:rPr>
              <a:t>自上而下</a:t>
            </a:r>
            <a:r>
              <a:rPr lang="zh-CN" altLang="en-US" sz="2800" b="1">
                <a:solidFill>
                  <a:srgbClr val="333399"/>
                </a:solidFill>
                <a:latin typeface="楷体_GB2312" pitchFamily="49" charset="-122"/>
              </a:rPr>
              <a:t>语义计算</a:t>
            </a:r>
            <a:r>
              <a:rPr lang="zh-CN" altLang="en-US" sz="2800" b="1">
                <a:latin typeface="楷体_GB2312" pitchFamily="49" charset="-122"/>
              </a:rPr>
              <a:t>举例</a:t>
            </a:r>
          </a:p>
          <a:p>
            <a:pPr eaLnBrk="1" hangingPunct="1"/>
            <a:endParaRPr lang="zh-CN" altLang="en-US" sz="1000" b="1">
              <a:latin typeface="楷体_GB2312" pitchFamily="49" charset="-122"/>
            </a:endParaRPr>
          </a:p>
          <a:p>
            <a:pPr lvl="1" eaLnBrk="1" hangingPunct="1">
              <a:buFont typeface="Symbol" pitchFamily="18" charset="2"/>
              <a:buChar char="-"/>
            </a:pPr>
            <a:r>
              <a:rPr lang="zh-CN" altLang="en-US" sz="2800" b="1"/>
              <a:t>  </a:t>
            </a:r>
            <a:r>
              <a:rPr lang="zh-CN" altLang="en-US" b="1">
                <a:solidFill>
                  <a:srgbClr val="333399"/>
                </a:solidFill>
                <a:latin typeface="楷体_GB2312" pitchFamily="49" charset="-122"/>
              </a:rPr>
              <a:t>根据产生式</a:t>
            </a:r>
          </a:p>
          <a:p>
            <a:pPr lvl="1" eaLnBrk="1" hangingPunct="1">
              <a:buFont typeface="Symbol" pitchFamily="18" charset="2"/>
              <a:buNone/>
            </a:pPr>
            <a:endParaRPr lang="zh-CN" altLang="en-US" sz="1000" b="1">
              <a:solidFill>
                <a:srgbClr val="333399"/>
              </a:solidFill>
              <a:latin typeface="楷体_GB2312" pitchFamily="49" charset="-122"/>
            </a:endParaRPr>
          </a:p>
          <a:p>
            <a:pPr eaLnBrk="1" hangingPunct="1"/>
            <a:r>
              <a:rPr lang="zh-CN" altLang="en-US" sz="2000">
                <a:solidFill>
                  <a:srgbClr val="333399"/>
                </a:solidFill>
                <a:sym typeface="Symbol" pitchFamily="18" charset="2"/>
              </a:rPr>
              <a:t>                   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B </a:t>
            </a:r>
            <a:r>
              <a:rPr lang="en-US" altLang="zh-CN" sz="2000">
                <a:solidFill>
                  <a:srgbClr val="333399"/>
                </a:solidFill>
                <a:ea typeface="华文行楷" pitchFamily="2" charset="-122"/>
                <a:sym typeface="Symbol" pitchFamily="18" charset="2"/>
              </a:rPr>
              <a:t> 0  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{ B</a:t>
            </a:r>
            <a:r>
              <a:rPr lang="en-US" altLang="zh-CN" sz="2000" b="1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v </a:t>
            </a:r>
            <a:r>
              <a:rPr lang="en-US" altLang="zh-CN" sz="2000">
                <a:solidFill>
                  <a:srgbClr val="333399"/>
                </a:solidFill>
              </a:rPr>
              <a:t>:= 0 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}</a:t>
            </a:r>
            <a:endParaRPr lang="en-US" altLang="zh-CN" sz="1000" u="sng">
              <a:solidFill>
                <a:srgbClr val="333399"/>
              </a:solidFill>
              <a:ea typeface="华文行楷" pitchFamily="2" charset="-122"/>
              <a:sym typeface="Symbol" pitchFamily="18" charset="2"/>
            </a:endParaRPr>
          </a:p>
          <a:p>
            <a:pPr eaLnBrk="1" hangingPunct="1"/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                   B  1  { B</a:t>
            </a:r>
            <a:r>
              <a:rPr lang="en-US" altLang="zh-CN" sz="2000" b="1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v </a:t>
            </a:r>
            <a:r>
              <a:rPr lang="en-US" altLang="zh-CN" sz="2000">
                <a:solidFill>
                  <a:srgbClr val="333399"/>
                </a:solidFill>
              </a:rPr>
              <a:t>:= 2</a:t>
            </a:r>
            <a:r>
              <a:rPr lang="en-US" altLang="zh-CN" sz="2000" baseline="30000">
                <a:solidFill>
                  <a:srgbClr val="333399"/>
                </a:solidFill>
              </a:rPr>
              <a:t>-</a:t>
            </a:r>
            <a:r>
              <a:rPr lang="en-US" altLang="zh-CN" sz="2000" baseline="30000">
                <a:solidFill>
                  <a:srgbClr val="333399"/>
                </a:solidFill>
                <a:sym typeface="Symbol" pitchFamily="18" charset="2"/>
              </a:rPr>
              <a:t>B</a:t>
            </a:r>
            <a:r>
              <a:rPr lang="en-US" altLang="zh-CN" sz="2000" b="1" baseline="30000">
                <a:solidFill>
                  <a:srgbClr val="333399"/>
                </a:solidFill>
                <a:sym typeface="Symbol" pitchFamily="18" charset="2"/>
              </a:rPr>
              <a:t>.</a:t>
            </a:r>
            <a:r>
              <a:rPr lang="en-US" altLang="zh-CN" sz="2000" baseline="30000">
                <a:solidFill>
                  <a:srgbClr val="333399"/>
                </a:solidFill>
              </a:rPr>
              <a:t>f</a:t>
            </a:r>
            <a:r>
              <a:rPr lang="en-US" altLang="zh-CN" sz="2000">
                <a:solidFill>
                  <a:srgbClr val="333399"/>
                </a:solidFill>
              </a:rPr>
              <a:t> 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}</a:t>
            </a:r>
          </a:p>
          <a:p>
            <a:pPr eaLnBrk="1" hangingPunct="1"/>
            <a:endParaRPr lang="en-US" altLang="zh-CN" sz="1000" b="1">
              <a:solidFill>
                <a:srgbClr val="333399"/>
              </a:solidFill>
              <a:latin typeface="Times New Roman" pitchFamily="18" charset="0"/>
            </a:endParaRPr>
          </a:p>
          <a:p>
            <a:pPr lvl="1" eaLnBrk="1" hangingPunct="1">
              <a:buFont typeface="Symbol" pitchFamily="18" charset="2"/>
              <a:buNone/>
            </a:pPr>
            <a:r>
              <a:rPr lang="en-US" altLang="zh-CN" b="1">
                <a:solidFill>
                  <a:srgbClr val="333399"/>
                </a:solidFill>
              </a:rPr>
              <a:t>     </a:t>
            </a:r>
            <a:r>
              <a:rPr lang="zh-CN" altLang="en-US" b="1">
                <a:solidFill>
                  <a:srgbClr val="333399"/>
                </a:solidFill>
              </a:rPr>
              <a:t>对非终结符 </a:t>
            </a:r>
            <a:r>
              <a:rPr lang="en-US" altLang="zh-CN">
                <a:solidFill>
                  <a:srgbClr val="333399"/>
                </a:solidFill>
              </a:rPr>
              <a:t>B</a:t>
            </a:r>
            <a:r>
              <a:rPr lang="zh-CN" altLang="en-US" b="1">
                <a:solidFill>
                  <a:srgbClr val="333399"/>
                </a:solidFill>
              </a:rPr>
              <a:t>，构造如下函数</a:t>
            </a:r>
          </a:p>
        </p:txBody>
      </p:sp>
      <p:sp>
        <p:nvSpPr>
          <p:cNvPr id="31747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48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49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50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2664" name="Rectangle 8"/>
          <p:cNvSpPr>
            <a:spLocks noChangeArrowheads="1"/>
          </p:cNvSpPr>
          <p:nvPr/>
        </p:nvSpPr>
        <p:spPr bwMode="auto">
          <a:xfrm>
            <a:off x="1692275" y="3641725"/>
            <a:ext cx="6461125" cy="283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000">
                <a:solidFill>
                  <a:srgbClr val="333399"/>
                </a:solidFill>
              </a:rPr>
              <a:t>float ParseB( int f )</a:t>
            </a:r>
          </a:p>
          <a:p>
            <a:r>
              <a:rPr lang="en-US" altLang="zh-CN" sz="2000">
                <a:solidFill>
                  <a:srgbClr val="333399"/>
                </a:solidFill>
              </a:rPr>
              <a:t>{</a:t>
            </a:r>
          </a:p>
          <a:p>
            <a:r>
              <a:rPr lang="en-US" altLang="zh-CN" sz="2000">
                <a:solidFill>
                  <a:srgbClr val="333399"/>
                </a:solidFill>
              </a:rPr>
              <a:t>    if (lookahead==‘0’)  { MatchToken(‘0’); 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B</a:t>
            </a:r>
            <a:r>
              <a:rPr lang="en-US" altLang="zh-CN" sz="2000">
                <a:solidFill>
                  <a:srgbClr val="333399"/>
                </a:solidFill>
              </a:rPr>
              <a:t>v : = 0 } </a:t>
            </a:r>
          </a:p>
          <a:p>
            <a:r>
              <a:rPr lang="en-US" altLang="zh-CN" sz="2000">
                <a:solidFill>
                  <a:srgbClr val="333399"/>
                </a:solidFill>
              </a:rPr>
              <a:t>    else if  (lookahead== ‘1’ )  { </a:t>
            </a:r>
          </a:p>
          <a:p>
            <a:r>
              <a:rPr lang="en-US" altLang="zh-CN" sz="2000">
                <a:solidFill>
                  <a:srgbClr val="333399"/>
                </a:solidFill>
              </a:rPr>
              <a:t>            MatchToken(‘1’);   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Bv </a:t>
            </a:r>
            <a:r>
              <a:rPr lang="en-US" altLang="zh-CN" sz="2000">
                <a:solidFill>
                  <a:srgbClr val="333399"/>
                </a:solidFill>
              </a:rPr>
              <a:t>:= 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2^(-f)</a:t>
            </a:r>
            <a:endParaRPr lang="en-US" altLang="zh-CN" sz="2000">
              <a:solidFill>
                <a:srgbClr val="333399"/>
              </a:solidFill>
            </a:endParaRPr>
          </a:p>
          <a:p>
            <a:r>
              <a:rPr lang="en-US" altLang="zh-CN" sz="2000">
                <a:solidFill>
                  <a:srgbClr val="333399"/>
                </a:solidFill>
              </a:rPr>
              <a:t>    }</a:t>
            </a:r>
          </a:p>
          <a:p>
            <a:r>
              <a:rPr lang="en-US" altLang="zh-CN" sz="2000">
                <a:solidFill>
                  <a:srgbClr val="333399"/>
                </a:solidFill>
              </a:rPr>
              <a:t>    else { printf("syntax error \n"); exit(0); }</a:t>
            </a:r>
          </a:p>
          <a:p>
            <a:r>
              <a:rPr lang="en-US" altLang="zh-CN" sz="2000">
                <a:solidFill>
                  <a:srgbClr val="333399"/>
                </a:solidFill>
              </a:rPr>
              <a:t>    return </a:t>
            </a:r>
            <a:r>
              <a:rPr lang="en-US" altLang="zh-CN" sz="2000">
                <a:solidFill>
                  <a:srgbClr val="333399"/>
                </a:solidFill>
                <a:sym typeface="Symbol" pitchFamily="18" charset="2"/>
              </a:rPr>
              <a:t>Bv</a:t>
            </a:r>
            <a:r>
              <a:rPr lang="en-US" altLang="zh-CN" sz="2000">
                <a:solidFill>
                  <a:srgbClr val="333399"/>
                </a:solidFill>
              </a:rPr>
              <a:t>;</a:t>
            </a:r>
          </a:p>
          <a:p>
            <a:r>
              <a:rPr lang="en-US" altLang="zh-CN" sz="2000">
                <a:solidFill>
                  <a:srgbClr val="333399"/>
                </a:solidFill>
              </a:rPr>
              <a:t>}</a:t>
            </a:r>
          </a:p>
        </p:txBody>
      </p:sp>
      <p:sp>
        <p:nvSpPr>
          <p:cNvPr id="31752" name="Rectangle 9"/>
          <p:cNvSpPr>
            <a:spLocks noChangeArrowheads="1"/>
          </p:cNvSpPr>
          <p:nvPr/>
        </p:nvSpPr>
        <p:spPr bwMode="auto">
          <a:xfrm>
            <a:off x="1333500" y="188913"/>
            <a:ext cx="59023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4000" b="1">
                <a:ea typeface="华文行楷" pitchFamily="2" charset="-122"/>
              </a:rPr>
              <a:t>基于翻译模式的语义计算</a:t>
            </a:r>
          </a:p>
        </p:txBody>
      </p:sp>
    </p:spTree>
    <p:extLst>
      <p:ext uri="{BB962C8B-B14F-4D97-AF65-F5344CB8AC3E}">
        <p14:creationId xmlns:p14="http://schemas.microsoft.com/office/powerpoint/2010/main" val="358099325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82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2664" grpId="0" autoUpdateAnimBg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538</Words>
  <Application>Microsoft Office PowerPoint</Application>
  <PresentationFormat>全屏显示(4:3)</PresentationFormat>
  <Paragraphs>70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lzy</dc:creator>
  <cp:lastModifiedBy>lzy</cp:lastModifiedBy>
  <cp:revision>1</cp:revision>
  <dcterms:created xsi:type="dcterms:W3CDTF">2017-12-12T12:47:50Z</dcterms:created>
  <dcterms:modified xsi:type="dcterms:W3CDTF">2017-12-12T12:48:10Z</dcterms:modified>
</cp:coreProperties>
</file>