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8560357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参考    词法分析</a:t>
            </a:r>
            <a:r>
              <a:rPr lang="zh-CN" altLang="en-US" sz="2800" dirty="0"/>
              <a:t>程序</a:t>
            </a:r>
          </a:p>
          <a:p>
            <a:pPr algn="l" eaLnBrk="1" hangingPunct="1"/>
            <a:r>
              <a:rPr lang="zh-CN" altLang="en-US" sz="2800" dirty="0"/>
              <a:t>待分析的简单语言的词法：</a:t>
            </a:r>
          </a:p>
          <a:p>
            <a:pPr algn="l" eaLnBrk="1" hangingPunct="1"/>
            <a:r>
              <a:rPr lang="zh-CN" altLang="en-US" sz="2800" dirty="0"/>
              <a:t>关键字：</a:t>
            </a:r>
            <a:r>
              <a:rPr lang="en-US" altLang="zh-CN" sz="2800" dirty="0"/>
              <a:t>begin if then end   (</a:t>
            </a:r>
            <a:r>
              <a:rPr lang="zh-CN" altLang="en-US" sz="2800" dirty="0"/>
              <a:t>小写</a:t>
            </a:r>
            <a:r>
              <a:rPr lang="en-US" altLang="zh-CN" sz="2800" dirty="0"/>
              <a:t>)</a:t>
            </a:r>
          </a:p>
          <a:p>
            <a:pPr algn="l" eaLnBrk="1" hangingPunct="1"/>
            <a:r>
              <a:rPr lang="zh-CN" altLang="en-US" sz="2800" dirty="0"/>
              <a:t>运算符：</a:t>
            </a:r>
            <a:r>
              <a:rPr lang="en-US" altLang="zh-CN" sz="2800" dirty="0"/>
              <a:t>:=   +   -   *  /  &gt;  &lt;  </a:t>
            </a:r>
          </a:p>
          <a:p>
            <a:pPr algn="l" eaLnBrk="1" hangingPunct="1"/>
            <a:r>
              <a:rPr lang="zh-CN" altLang="en-US" sz="2800" dirty="0"/>
              <a:t>界符：</a:t>
            </a:r>
            <a:r>
              <a:rPr lang="en-US" altLang="zh-CN" sz="2800" dirty="0"/>
              <a:t>;   #</a:t>
            </a:r>
          </a:p>
          <a:p>
            <a:pPr algn="l" eaLnBrk="1" hangingPunct="1"/>
            <a:r>
              <a:rPr lang="zh-CN" altLang="en-US" sz="2800" dirty="0"/>
              <a:t>标识符：</a:t>
            </a:r>
            <a:r>
              <a:rPr lang="en-US" altLang="zh-CN" sz="2800" dirty="0"/>
              <a:t>ID=letter (</a:t>
            </a:r>
            <a:r>
              <a:rPr lang="en-US" altLang="zh-CN" sz="2800" dirty="0" err="1"/>
              <a:t>letter|digit</a:t>
            </a:r>
            <a:r>
              <a:rPr lang="en-US" altLang="zh-CN" sz="2800" dirty="0"/>
              <a:t>)*      </a:t>
            </a:r>
          </a:p>
          <a:p>
            <a:pPr algn="l" eaLnBrk="1" hangingPunct="1"/>
            <a:r>
              <a:rPr lang="zh-CN" altLang="en-US" sz="2800" dirty="0"/>
              <a:t>常数：</a:t>
            </a:r>
            <a:r>
              <a:rPr lang="en-US" altLang="zh-CN" sz="2800" dirty="0"/>
              <a:t>NUM=digit digit*             </a:t>
            </a:r>
          </a:p>
          <a:p>
            <a:pPr algn="l" eaLnBrk="1" hangingPunct="1"/>
            <a:r>
              <a:rPr lang="zh-CN" altLang="en-US" sz="2800" dirty="0"/>
              <a:t>要求编写词法分析程序，</a:t>
            </a:r>
          </a:p>
          <a:p>
            <a:pPr algn="l" eaLnBrk="1" hangingPunct="1"/>
            <a:r>
              <a:rPr lang="zh-CN" altLang="en-US" sz="2800" dirty="0"/>
              <a:t>键盘输入源程序</a:t>
            </a:r>
            <a:r>
              <a:rPr lang="en-US" altLang="zh-CN" sz="2800" dirty="0"/>
              <a:t>(</a:t>
            </a:r>
            <a:r>
              <a:rPr lang="zh-CN" altLang="en-US" sz="2800" dirty="0"/>
              <a:t>以</a:t>
            </a:r>
            <a:r>
              <a:rPr lang="en-US" altLang="zh-CN" sz="2800" dirty="0"/>
              <a:t>#</a:t>
            </a:r>
            <a:r>
              <a:rPr lang="zh-CN" altLang="en-US" sz="2800" dirty="0"/>
              <a:t>结束</a:t>
            </a:r>
            <a:r>
              <a:rPr lang="en-US" altLang="zh-CN" sz="2800" dirty="0"/>
              <a:t>)</a:t>
            </a:r>
            <a:r>
              <a:rPr lang="zh-CN" altLang="en-US" sz="2800" dirty="0"/>
              <a:t>，输出单词符号的二元式。</a:t>
            </a:r>
          </a:p>
          <a:p>
            <a:pPr algn="l" eaLnBrk="1" hangingPunct="1"/>
            <a:r>
              <a:rPr lang="zh-CN" altLang="en-US" sz="2800" dirty="0"/>
              <a:t>（标识符</a:t>
            </a:r>
            <a:r>
              <a:rPr lang="en-US" altLang="zh-CN" sz="2800" dirty="0"/>
              <a:t>1</a:t>
            </a:r>
            <a:r>
              <a:rPr lang="zh-CN" altLang="en-US" sz="2800" dirty="0"/>
              <a:t>，常数</a:t>
            </a:r>
            <a:r>
              <a:rPr lang="en-US" altLang="zh-CN" sz="2800" dirty="0"/>
              <a:t>2</a:t>
            </a:r>
            <a:r>
              <a:rPr lang="zh-CN" altLang="en-US" sz="2800" dirty="0"/>
              <a:t>，关键字</a:t>
            </a:r>
            <a:r>
              <a:rPr lang="en-US" altLang="zh-CN" sz="2800" dirty="0"/>
              <a:t>3</a:t>
            </a:r>
            <a:r>
              <a:rPr lang="zh-CN" altLang="en-US" sz="2800" dirty="0"/>
              <a:t>，运算符</a:t>
            </a:r>
            <a:r>
              <a:rPr lang="en-US" altLang="zh-CN" sz="2800" dirty="0"/>
              <a:t>4</a:t>
            </a:r>
            <a:r>
              <a:rPr lang="zh-CN" altLang="en-US" sz="2800" dirty="0"/>
              <a:t>，界符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</a:p>
          <a:p>
            <a:pPr algn="l" eaLnBrk="1" hangingPunct="1"/>
            <a:r>
              <a:rPr lang="zh-CN" altLang="en-US" sz="2800" dirty="0"/>
              <a:t>输入：</a:t>
            </a:r>
          </a:p>
          <a:p>
            <a:pPr algn="l" eaLnBrk="1" hangingPunct="1"/>
            <a:r>
              <a:rPr lang="en-US" altLang="zh-CN" sz="2800" dirty="0"/>
              <a:t>begin </a:t>
            </a:r>
          </a:p>
          <a:p>
            <a:pPr algn="l" eaLnBrk="1" hangingPunct="1"/>
            <a:r>
              <a:rPr lang="en-US" altLang="zh-CN" sz="2800" dirty="0"/>
              <a:t>	x:=9;</a:t>
            </a:r>
          </a:p>
          <a:p>
            <a:pPr algn="l" eaLnBrk="1" hangingPunct="1"/>
            <a:r>
              <a:rPr lang="en-US" altLang="zh-CN" sz="2800" dirty="0"/>
              <a:t>	if x&gt;0 then x:=2*x+1/3</a:t>
            </a:r>
          </a:p>
          <a:p>
            <a:pPr algn="l" eaLnBrk="1" hangingPunct="1"/>
            <a:r>
              <a:rPr lang="en-US" altLang="zh-CN" sz="2800" dirty="0"/>
              <a:t>end</a:t>
            </a:r>
          </a:p>
          <a:p>
            <a:pPr algn="l" eaLnBrk="1" hangingPunct="1"/>
            <a:r>
              <a:rPr lang="en-US" altLang="zh-CN" sz="2800" dirty="0"/>
              <a:t>#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300788" y="4149725"/>
            <a:ext cx="230505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输出：</a:t>
            </a:r>
          </a:p>
          <a:p>
            <a:pPr algn="l" eaLnBrk="1" hangingPunct="1"/>
            <a:r>
              <a:rPr lang="en-US" altLang="zh-CN"/>
              <a:t>3    begin</a:t>
            </a:r>
          </a:p>
          <a:p>
            <a:pPr algn="l" eaLnBrk="1" hangingPunct="1"/>
            <a:r>
              <a:rPr lang="en-US" altLang="zh-CN"/>
              <a:t>1	 x</a:t>
            </a:r>
          </a:p>
          <a:p>
            <a:pPr algn="l" eaLnBrk="1" hangingPunct="1"/>
            <a:r>
              <a:rPr lang="en-US" altLang="zh-CN"/>
              <a:t>4	:=</a:t>
            </a:r>
          </a:p>
          <a:p>
            <a:pPr algn="l" eaLnBrk="1" hangingPunct="1"/>
            <a:r>
              <a:rPr lang="en-US" altLang="zh-CN"/>
              <a:t>2	9</a:t>
            </a:r>
          </a:p>
          <a:p>
            <a:pPr algn="l" eaLnBrk="1" hangingPunct="1">
              <a:buFontTx/>
              <a:buAutoNum type="arabicPlain" startAt="5"/>
            </a:pPr>
            <a:r>
              <a:rPr lang="en-US" altLang="zh-CN"/>
              <a:t>;</a:t>
            </a:r>
          </a:p>
          <a:p>
            <a:pPr algn="l" eaLnBrk="1" hangingPunct="1"/>
            <a:r>
              <a:rPr lang="en-US" altLang="zh-CN"/>
              <a:t>…….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9188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568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词法规则对应的</a:t>
            </a:r>
            <a:r>
              <a:rPr lang="en-US" altLang="zh-CN"/>
              <a:t>DFA</a:t>
            </a:r>
            <a:r>
              <a:rPr lang="zh-CN" altLang="en-US"/>
              <a:t>的状态转换图如下：</a:t>
            </a:r>
          </a:p>
        </p:txBody>
      </p:sp>
      <p:sp>
        <p:nvSpPr>
          <p:cNvPr id="3075" name="Text Box 16"/>
          <p:cNvSpPr txBox="1">
            <a:spLocks noChangeArrowheads="1"/>
          </p:cNvSpPr>
          <p:nvPr/>
        </p:nvSpPr>
        <p:spPr bwMode="auto">
          <a:xfrm>
            <a:off x="6708775" y="1773238"/>
            <a:ext cx="2182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判断是关键字</a:t>
            </a:r>
            <a:r>
              <a:rPr lang="en-US" altLang="zh-CN"/>
              <a:t>3</a:t>
            </a:r>
          </a:p>
          <a:p>
            <a:pPr algn="l" eaLnBrk="1" hangingPunct="1"/>
            <a:r>
              <a:rPr lang="zh-CN" altLang="en-US"/>
              <a:t>或是标识符</a:t>
            </a:r>
            <a:r>
              <a:rPr lang="en-US" altLang="zh-CN"/>
              <a:t>1</a:t>
            </a:r>
          </a:p>
        </p:txBody>
      </p:sp>
      <p:sp>
        <p:nvSpPr>
          <p:cNvPr id="3076" name="Text Box 49"/>
          <p:cNvSpPr txBox="1">
            <a:spLocks noChangeArrowheads="1"/>
          </p:cNvSpPr>
          <p:nvPr/>
        </p:nvSpPr>
        <p:spPr bwMode="auto">
          <a:xfrm>
            <a:off x="5916613" y="5445125"/>
            <a:ext cx="2160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界符</a:t>
            </a:r>
            <a:r>
              <a:rPr lang="en-US" altLang="zh-CN"/>
              <a:t>5</a:t>
            </a:r>
            <a:r>
              <a:rPr lang="zh-CN" altLang="en-US"/>
              <a:t>，若是</a:t>
            </a:r>
            <a:r>
              <a:rPr lang="en-US" altLang="zh-CN"/>
              <a:t>#</a:t>
            </a:r>
            <a:r>
              <a:rPr lang="zh-CN" altLang="en-US"/>
              <a:t>则结束</a:t>
            </a:r>
          </a:p>
        </p:txBody>
      </p:sp>
      <p:sp>
        <p:nvSpPr>
          <p:cNvPr id="3077" name="Oval 15"/>
          <p:cNvSpPr>
            <a:spLocks noChangeArrowheads="1"/>
          </p:cNvSpPr>
          <p:nvPr/>
        </p:nvSpPr>
        <p:spPr bwMode="auto">
          <a:xfrm>
            <a:off x="6132513" y="1773238"/>
            <a:ext cx="576262" cy="576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395288" y="198913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524000" y="213201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576388" y="16271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字母</a:t>
            </a: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181350" y="1916113"/>
            <a:ext cx="431800" cy="4333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latin typeface="Tahoma" pitchFamily="34" charset="0"/>
              </a:rPr>
              <a:t>2</a:t>
            </a:r>
          </a:p>
        </p:txBody>
      </p:sp>
      <p:cxnSp>
        <p:nvCxnSpPr>
          <p:cNvPr id="3082" name="AutoShape 10"/>
          <p:cNvCxnSpPr>
            <a:cxnSpLocks noChangeShapeType="1"/>
          </p:cNvCxnSpPr>
          <p:nvPr/>
        </p:nvCxnSpPr>
        <p:spPr bwMode="auto">
          <a:xfrm rot="5400000" flipV="1">
            <a:off x="3402013" y="1838325"/>
            <a:ext cx="1588" cy="300037"/>
          </a:xfrm>
          <a:prstGeom prst="curvedConnector3">
            <a:avLst>
              <a:gd name="adj1" fmla="val -17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605088" y="1196975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字母</a:t>
            </a:r>
            <a:r>
              <a:rPr lang="en-US" altLang="zh-CN"/>
              <a:t>|</a:t>
            </a:r>
            <a:r>
              <a:rPr lang="zh-CN" altLang="en-US"/>
              <a:t>数字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044950" y="1628775"/>
            <a:ext cx="179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非字母</a:t>
            </a:r>
            <a:r>
              <a:rPr lang="en-US" altLang="zh-CN"/>
              <a:t>|</a:t>
            </a:r>
            <a:r>
              <a:rPr lang="zh-CN" altLang="en-US"/>
              <a:t>数字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613150" y="213360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6205538" y="1844675"/>
            <a:ext cx="431800" cy="4333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latin typeface="Tahoma" pitchFamily="34" charset="0"/>
              </a:rPr>
              <a:t>3</a:t>
            </a:r>
          </a:p>
        </p:txBody>
      </p:sp>
      <p:sp>
        <p:nvSpPr>
          <p:cNvPr id="3087" name="Line 17"/>
          <p:cNvSpPr>
            <a:spLocks noChangeShapeType="1"/>
          </p:cNvSpPr>
          <p:nvPr/>
        </p:nvSpPr>
        <p:spPr bwMode="auto">
          <a:xfrm>
            <a:off x="1308100" y="2349500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88" name="Line 18"/>
          <p:cNvSpPr>
            <a:spLocks noChangeShapeType="1"/>
          </p:cNvSpPr>
          <p:nvPr/>
        </p:nvSpPr>
        <p:spPr bwMode="auto">
          <a:xfrm>
            <a:off x="1308100" y="30686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89" name="Text Box 19"/>
          <p:cNvSpPr txBox="1">
            <a:spLocks noChangeArrowheads="1"/>
          </p:cNvSpPr>
          <p:nvPr/>
        </p:nvSpPr>
        <p:spPr bwMode="auto">
          <a:xfrm>
            <a:off x="1452563" y="2492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数字</a:t>
            </a:r>
          </a:p>
        </p:txBody>
      </p:sp>
      <p:sp>
        <p:nvSpPr>
          <p:cNvPr id="3090" name="Oval 20"/>
          <p:cNvSpPr>
            <a:spLocks noChangeArrowheads="1"/>
          </p:cNvSpPr>
          <p:nvPr/>
        </p:nvSpPr>
        <p:spPr bwMode="auto">
          <a:xfrm>
            <a:off x="2316163" y="2779713"/>
            <a:ext cx="431800" cy="4333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latin typeface="Tahoma" pitchFamily="34" charset="0"/>
              </a:rPr>
              <a:t>4</a:t>
            </a:r>
          </a:p>
        </p:txBody>
      </p:sp>
      <p:cxnSp>
        <p:nvCxnSpPr>
          <p:cNvPr id="3091" name="AutoShape 21"/>
          <p:cNvCxnSpPr>
            <a:cxnSpLocks noChangeShapeType="1"/>
          </p:cNvCxnSpPr>
          <p:nvPr/>
        </p:nvCxnSpPr>
        <p:spPr bwMode="auto">
          <a:xfrm rot="5400000" flipV="1">
            <a:off x="2536825" y="2701925"/>
            <a:ext cx="1588" cy="300038"/>
          </a:xfrm>
          <a:prstGeom prst="curvedConnector3">
            <a:avLst>
              <a:gd name="adj1" fmla="val -17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2" name="Text Box 22"/>
          <p:cNvSpPr txBox="1">
            <a:spLocks noChangeArrowheads="1"/>
          </p:cNvSpPr>
          <p:nvPr/>
        </p:nvSpPr>
        <p:spPr bwMode="auto">
          <a:xfrm>
            <a:off x="2532063" y="24209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数字</a:t>
            </a:r>
          </a:p>
        </p:txBody>
      </p:sp>
      <p:sp>
        <p:nvSpPr>
          <p:cNvPr id="3093" name="Line 23"/>
          <p:cNvSpPr>
            <a:spLocks noChangeShapeType="1"/>
          </p:cNvSpPr>
          <p:nvPr/>
        </p:nvSpPr>
        <p:spPr bwMode="auto">
          <a:xfrm>
            <a:off x="2747963" y="306863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94" name="Text Box 24"/>
          <p:cNvSpPr txBox="1">
            <a:spLocks noChangeArrowheads="1"/>
          </p:cNvSpPr>
          <p:nvPr/>
        </p:nvSpPr>
        <p:spPr bwMode="auto">
          <a:xfrm>
            <a:off x="3468688" y="24733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非数字</a:t>
            </a:r>
          </a:p>
        </p:txBody>
      </p:sp>
      <p:sp>
        <p:nvSpPr>
          <p:cNvPr id="3095" name="Oval 25"/>
          <p:cNvSpPr>
            <a:spLocks noChangeArrowheads="1"/>
          </p:cNvSpPr>
          <p:nvPr/>
        </p:nvSpPr>
        <p:spPr bwMode="auto">
          <a:xfrm>
            <a:off x="5484813" y="2751138"/>
            <a:ext cx="576262" cy="576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6" name="Oval 26"/>
          <p:cNvSpPr>
            <a:spLocks noChangeArrowheads="1"/>
          </p:cNvSpPr>
          <p:nvPr/>
        </p:nvSpPr>
        <p:spPr bwMode="auto">
          <a:xfrm>
            <a:off x="5557838" y="2822575"/>
            <a:ext cx="431800" cy="4333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latin typeface="Tahoma" pitchFamily="34" charset="0"/>
              </a:rPr>
              <a:t>5</a:t>
            </a:r>
          </a:p>
        </p:txBody>
      </p:sp>
      <p:sp>
        <p:nvSpPr>
          <p:cNvPr id="3097" name="Text Box 27"/>
          <p:cNvSpPr txBox="1">
            <a:spLocks noChangeArrowheads="1"/>
          </p:cNvSpPr>
          <p:nvPr/>
        </p:nvSpPr>
        <p:spPr bwMode="auto">
          <a:xfrm>
            <a:off x="6061075" y="2751138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常数</a:t>
            </a:r>
            <a:r>
              <a:rPr lang="en-US" altLang="zh-CN"/>
              <a:t>2</a:t>
            </a:r>
          </a:p>
        </p:txBody>
      </p:sp>
      <p:sp>
        <p:nvSpPr>
          <p:cNvPr id="3098" name="Line 28"/>
          <p:cNvSpPr>
            <a:spLocks noChangeShapeType="1"/>
          </p:cNvSpPr>
          <p:nvPr/>
        </p:nvSpPr>
        <p:spPr bwMode="auto">
          <a:xfrm>
            <a:off x="1308100" y="4005263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99" name="Oval 29"/>
          <p:cNvSpPr>
            <a:spLocks noChangeArrowheads="1"/>
          </p:cNvSpPr>
          <p:nvPr/>
        </p:nvSpPr>
        <p:spPr bwMode="auto">
          <a:xfrm>
            <a:off x="5268913" y="3716338"/>
            <a:ext cx="576262" cy="576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00" name="Oval 30"/>
          <p:cNvSpPr>
            <a:spLocks noChangeArrowheads="1"/>
          </p:cNvSpPr>
          <p:nvPr/>
        </p:nvSpPr>
        <p:spPr bwMode="auto">
          <a:xfrm>
            <a:off x="5341938" y="3787775"/>
            <a:ext cx="431800" cy="4333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latin typeface="Tahoma" pitchFamily="34" charset="0"/>
              </a:rPr>
              <a:t>6</a:t>
            </a:r>
          </a:p>
        </p:txBody>
      </p:sp>
      <p:sp>
        <p:nvSpPr>
          <p:cNvPr id="3101" name="Text Box 31"/>
          <p:cNvSpPr txBox="1">
            <a:spLocks noChangeArrowheads="1"/>
          </p:cNvSpPr>
          <p:nvPr/>
        </p:nvSpPr>
        <p:spPr bwMode="auto">
          <a:xfrm>
            <a:off x="5845175" y="3716338"/>
            <a:ext cx="126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运算符</a:t>
            </a:r>
            <a:r>
              <a:rPr lang="en-US" altLang="zh-CN"/>
              <a:t>4</a:t>
            </a:r>
          </a:p>
        </p:txBody>
      </p:sp>
      <p:sp>
        <p:nvSpPr>
          <p:cNvPr id="3102" name="Text Box 32"/>
          <p:cNvSpPr txBox="1">
            <a:spLocks noChangeArrowheads="1"/>
          </p:cNvSpPr>
          <p:nvPr/>
        </p:nvSpPr>
        <p:spPr bwMode="auto">
          <a:xfrm>
            <a:off x="1812925" y="3519488"/>
            <a:ext cx="144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/>
              <a:t>+ - * / &lt; &gt;</a:t>
            </a:r>
          </a:p>
        </p:txBody>
      </p:sp>
      <p:sp>
        <p:nvSpPr>
          <p:cNvPr id="3103" name="Line 33"/>
          <p:cNvSpPr>
            <a:spLocks noChangeShapeType="1"/>
          </p:cNvSpPr>
          <p:nvPr/>
        </p:nvSpPr>
        <p:spPr bwMode="auto">
          <a:xfrm>
            <a:off x="1308100" y="50419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04" name="Oval 34"/>
          <p:cNvSpPr>
            <a:spLocks noChangeArrowheads="1"/>
          </p:cNvSpPr>
          <p:nvPr/>
        </p:nvSpPr>
        <p:spPr bwMode="auto">
          <a:xfrm>
            <a:off x="2316163" y="4752975"/>
            <a:ext cx="431800" cy="4333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latin typeface="Tahoma" pitchFamily="34" charset="0"/>
              </a:rPr>
              <a:t>7</a:t>
            </a:r>
          </a:p>
        </p:txBody>
      </p:sp>
      <p:sp>
        <p:nvSpPr>
          <p:cNvPr id="3105" name="Text Box 40"/>
          <p:cNvSpPr txBox="1">
            <a:spLocks noChangeArrowheads="1"/>
          </p:cNvSpPr>
          <p:nvPr/>
        </p:nvSpPr>
        <p:spPr bwMode="auto">
          <a:xfrm>
            <a:off x="1668463" y="4437063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/>
              <a:t>:</a:t>
            </a:r>
          </a:p>
        </p:txBody>
      </p:sp>
      <p:sp>
        <p:nvSpPr>
          <p:cNvPr id="3106" name="Text Box 41"/>
          <p:cNvSpPr txBox="1">
            <a:spLocks noChangeArrowheads="1"/>
          </p:cNvSpPr>
          <p:nvPr/>
        </p:nvSpPr>
        <p:spPr bwMode="auto">
          <a:xfrm>
            <a:off x="3900488" y="45085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/>
              <a:t>=</a:t>
            </a:r>
          </a:p>
        </p:txBody>
      </p:sp>
      <p:sp>
        <p:nvSpPr>
          <p:cNvPr id="3107" name="Line 42"/>
          <p:cNvSpPr>
            <a:spLocks noChangeShapeType="1"/>
          </p:cNvSpPr>
          <p:nvPr/>
        </p:nvSpPr>
        <p:spPr bwMode="auto">
          <a:xfrm>
            <a:off x="2747963" y="5013325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08" name="Line 43"/>
          <p:cNvSpPr>
            <a:spLocks noChangeShapeType="1"/>
          </p:cNvSpPr>
          <p:nvPr/>
        </p:nvSpPr>
        <p:spPr bwMode="auto">
          <a:xfrm flipV="1">
            <a:off x="5700713" y="42926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09" name="Line 44"/>
          <p:cNvSpPr>
            <a:spLocks noChangeShapeType="1"/>
          </p:cNvSpPr>
          <p:nvPr/>
        </p:nvSpPr>
        <p:spPr bwMode="auto">
          <a:xfrm>
            <a:off x="1308100" y="6021388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10" name="Oval 45"/>
          <p:cNvSpPr>
            <a:spLocks noChangeArrowheads="1"/>
          </p:cNvSpPr>
          <p:nvPr/>
        </p:nvSpPr>
        <p:spPr bwMode="auto">
          <a:xfrm>
            <a:off x="5268913" y="5732463"/>
            <a:ext cx="576262" cy="576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11" name="Oval 46"/>
          <p:cNvSpPr>
            <a:spLocks noChangeArrowheads="1"/>
          </p:cNvSpPr>
          <p:nvPr/>
        </p:nvSpPr>
        <p:spPr bwMode="auto">
          <a:xfrm>
            <a:off x="5341938" y="5803900"/>
            <a:ext cx="431800" cy="4333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latin typeface="Tahoma" pitchFamily="34" charset="0"/>
              </a:rPr>
              <a:t>8</a:t>
            </a:r>
          </a:p>
        </p:txBody>
      </p:sp>
      <p:sp>
        <p:nvSpPr>
          <p:cNvPr id="3112" name="Text Box 48"/>
          <p:cNvSpPr txBox="1">
            <a:spLocks noChangeArrowheads="1"/>
          </p:cNvSpPr>
          <p:nvPr/>
        </p:nvSpPr>
        <p:spPr bwMode="auto">
          <a:xfrm>
            <a:off x="1812925" y="5535613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/>
              <a:t>; #</a:t>
            </a:r>
          </a:p>
        </p:txBody>
      </p:sp>
      <p:sp>
        <p:nvSpPr>
          <p:cNvPr id="3113" name="Oval 4"/>
          <p:cNvSpPr>
            <a:spLocks noChangeArrowheads="1"/>
          </p:cNvSpPr>
          <p:nvPr/>
        </p:nvSpPr>
        <p:spPr bwMode="auto">
          <a:xfrm>
            <a:off x="1092200" y="1916113"/>
            <a:ext cx="431800" cy="4333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latin typeface="Tahoma" pitchFamily="34" charset="0"/>
              </a:rPr>
              <a:t>1</a:t>
            </a:r>
          </a:p>
        </p:txBody>
      </p:sp>
      <p:cxnSp>
        <p:nvCxnSpPr>
          <p:cNvPr id="3114" name="AutoShape 51"/>
          <p:cNvCxnSpPr>
            <a:cxnSpLocks noChangeShapeType="1"/>
          </p:cNvCxnSpPr>
          <p:nvPr/>
        </p:nvCxnSpPr>
        <p:spPr bwMode="auto">
          <a:xfrm rot="5400000" flipV="1">
            <a:off x="1263650" y="1838325"/>
            <a:ext cx="1588" cy="300038"/>
          </a:xfrm>
          <a:prstGeom prst="curvedConnector3">
            <a:avLst>
              <a:gd name="adj1" fmla="val -17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5" name="Text Box 52"/>
          <p:cNvSpPr txBox="1">
            <a:spLocks noChangeArrowheads="1"/>
          </p:cNvSpPr>
          <p:nvPr/>
        </p:nvSpPr>
        <p:spPr bwMode="auto">
          <a:xfrm>
            <a:off x="827088" y="11969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空白</a:t>
            </a:r>
          </a:p>
        </p:txBody>
      </p:sp>
      <p:sp>
        <p:nvSpPr>
          <p:cNvPr id="3116" name="Line 53"/>
          <p:cNvSpPr>
            <a:spLocks noChangeShapeType="1"/>
          </p:cNvSpPr>
          <p:nvPr/>
        </p:nvSpPr>
        <p:spPr bwMode="auto">
          <a:xfrm>
            <a:off x="2555875" y="51577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17" name="Line 54"/>
          <p:cNvSpPr>
            <a:spLocks noChangeShapeType="1"/>
          </p:cNvSpPr>
          <p:nvPr/>
        </p:nvSpPr>
        <p:spPr bwMode="auto">
          <a:xfrm>
            <a:off x="2555875" y="537368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18" name="Text Box 55"/>
          <p:cNvSpPr txBox="1">
            <a:spLocks noChangeArrowheads="1"/>
          </p:cNvSpPr>
          <p:nvPr/>
        </p:nvSpPr>
        <p:spPr bwMode="auto">
          <a:xfrm>
            <a:off x="4140200" y="49879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其他</a:t>
            </a:r>
          </a:p>
        </p:txBody>
      </p:sp>
      <p:sp>
        <p:nvSpPr>
          <p:cNvPr id="3119" name="Oval 56"/>
          <p:cNvSpPr>
            <a:spLocks noChangeArrowheads="1"/>
          </p:cNvSpPr>
          <p:nvPr/>
        </p:nvSpPr>
        <p:spPr bwMode="auto">
          <a:xfrm>
            <a:off x="7954963" y="5013325"/>
            <a:ext cx="576262" cy="5762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20" name="Oval 57"/>
          <p:cNvSpPr>
            <a:spLocks noChangeArrowheads="1"/>
          </p:cNvSpPr>
          <p:nvPr/>
        </p:nvSpPr>
        <p:spPr bwMode="auto">
          <a:xfrm>
            <a:off x="8027988" y="5084763"/>
            <a:ext cx="431800" cy="4333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>
                <a:latin typeface="Tahoma" pitchFamily="34" charset="0"/>
              </a:rPr>
              <a:t>9</a:t>
            </a:r>
          </a:p>
        </p:txBody>
      </p:sp>
      <p:sp>
        <p:nvSpPr>
          <p:cNvPr id="3121" name="Text Box 58"/>
          <p:cNvSpPr txBox="1">
            <a:spLocks noChangeArrowheads="1"/>
          </p:cNvSpPr>
          <p:nvPr/>
        </p:nvSpPr>
        <p:spPr bwMode="auto">
          <a:xfrm>
            <a:off x="7812088" y="45085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出错</a:t>
            </a:r>
          </a:p>
        </p:txBody>
      </p:sp>
      <p:sp>
        <p:nvSpPr>
          <p:cNvPr id="3122" name="Line 61"/>
          <p:cNvSpPr>
            <a:spLocks noChangeShapeType="1"/>
          </p:cNvSpPr>
          <p:nvPr/>
        </p:nvSpPr>
        <p:spPr bwMode="auto">
          <a:xfrm>
            <a:off x="1331913" y="6453188"/>
            <a:ext cx="691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23" name="Line 62"/>
          <p:cNvSpPr>
            <a:spLocks noChangeShapeType="1"/>
          </p:cNvSpPr>
          <p:nvPr/>
        </p:nvSpPr>
        <p:spPr bwMode="auto">
          <a:xfrm flipV="1">
            <a:off x="8243888" y="558958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24" name="Text Box 63"/>
          <p:cNvSpPr txBox="1">
            <a:spLocks noChangeArrowheads="1"/>
          </p:cNvSpPr>
          <p:nvPr/>
        </p:nvSpPr>
        <p:spPr bwMode="auto">
          <a:xfrm>
            <a:off x="1619250" y="60213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39719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PL/0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3850"/>
            <a:ext cx="9187419" cy="290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5085184"/>
            <a:ext cx="41465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10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67" y="476672"/>
            <a:ext cx="6552728" cy="560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16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9073008" cy="324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399406" cy="135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7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776864" cy="596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36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参考词法分析程序，编写</a:t>
            </a:r>
            <a:r>
              <a:rPr lang="en-US" altLang="zh-CN" dirty="0" smtClean="0"/>
              <a:t>PL/0</a:t>
            </a:r>
            <a:r>
              <a:rPr lang="zh-CN" altLang="en-US" dirty="0" smtClean="0"/>
              <a:t>词法分析器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8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全屏显示(4:3)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PL/0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lzy</cp:lastModifiedBy>
  <cp:revision>1</cp:revision>
  <dcterms:created xsi:type="dcterms:W3CDTF">2017-11-01T05:16:47Z</dcterms:created>
  <dcterms:modified xsi:type="dcterms:W3CDTF">2017-11-01T05:27:00Z</dcterms:modified>
</cp:coreProperties>
</file>