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6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递归子程序法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5.5.1</a:t>
            </a:r>
            <a:r>
              <a:rPr lang="zh-CN" altLang="en-US" smtClean="0"/>
              <a:t>递归子程序法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又称递归下降分析法</a:t>
            </a:r>
          </a:p>
          <a:p>
            <a:pPr eaLnBrk="1" hangingPunct="1"/>
            <a:r>
              <a:rPr lang="zh-CN" altLang="en-US" sz="2800" smtClean="0"/>
              <a:t>基本原理：</a:t>
            </a:r>
          </a:p>
          <a:p>
            <a:pPr eaLnBrk="1" hangingPunct="1"/>
            <a:r>
              <a:rPr lang="zh-CN" altLang="en-US" sz="2800" smtClean="0"/>
              <a:t>对每个非终结符按其产生式结构构造相应语法分析子程序，其中终结符产生匹配命令，而非终结符则产生过程调用命令。</a:t>
            </a:r>
          </a:p>
          <a:p>
            <a:pPr eaLnBrk="1" hangingPunct="1"/>
            <a:r>
              <a:rPr lang="zh-CN" altLang="en-US" sz="2800" smtClean="0"/>
              <a:t>特点：</a:t>
            </a:r>
          </a:p>
          <a:p>
            <a:pPr eaLnBrk="1" hangingPunct="1"/>
            <a:r>
              <a:rPr lang="zh-CN" altLang="en-US" sz="2800" smtClean="0"/>
              <a:t>子程序结构与产生式几乎一致</a:t>
            </a:r>
          </a:p>
          <a:p>
            <a:pPr eaLnBrk="1" hangingPunct="1"/>
            <a:r>
              <a:rPr lang="zh-CN" altLang="en-US" sz="2800" smtClean="0"/>
              <a:t>要求：</a:t>
            </a:r>
          </a:p>
          <a:p>
            <a:pPr eaLnBrk="1" hangingPunct="1"/>
            <a:r>
              <a:rPr lang="zh-CN" altLang="en-US" sz="2800" smtClean="0"/>
              <a:t>文法是</a:t>
            </a:r>
            <a:r>
              <a:rPr lang="en-US" altLang="zh-CN" sz="2800" smtClean="0"/>
              <a:t>LL(1)</a:t>
            </a:r>
          </a:p>
        </p:txBody>
      </p:sp>
    </p:spTree>
    <p:extLst>
      <p:ext uri="{BB962C8B-B14F-4D97-AF65-F5344CB8AC3E}">
        <p14:creationId xmlns:p14="http://schemas.microsoft.com/office/powerpoint/2010/main" val="5272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2"/>
          <p:cNvSpPr txBox="1">
            <a:spLocks noChangeArrowheads="1"/>
          </p:cNvSpPr>
          <p:nvPr/>
        </p:nvSpPr>
        <p:spPr bwMode="auto">
          <a:xfrm>
            <a:off x="468313" y="41275"/>
            <a:ext cx="10282237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&gt;::=[+|-]&lt;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r>
              <a:rPr lang="en-US" altLang="zh-CN" dirty="0" smtClean="0">
                <a:solidFill>
                  <a:srgbClr val="FF0000"/>
                </a:solidFill>
              </a:rPr>
              <a:t>&gt;{(+|-)&lt;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r>
              <a:rPr lang="en-US" altLang="zh-CN" dirty="0" smtClean="0">
                <a:solidFill>
                  <a:srgbClr val="FF0000"/>
                </a:solidFill>
              </a:rPr>
              <a:t>&gt;}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[]</a:t>
            </a:r>
            <a:r>
              <a:rPr lang="zh-CN" altLang="en-US" dirty="0" smtClean="0"/>
              <a:t>表示任选，</a:t>
            </a:r>
            <a:r>
              <a:rPr lang="en-US" altLang="zh-CN" dirty="0" smtClean="0"/>
              <a:t>{}</a:t>
            </a:r>
            <a:r>
              <a:rPr lang="zh-CN" altLang="en-US" dirty="0" smtClean="0"/>
              <a:t>表示重复多次</a:t>
            </a:r>
            <a:endParaRPr lang="en-US" altLang="zh-CN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expression(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if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==plus || 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==minus) 	{/* </a:t>
            </a:r>
            <a:r>
              <a:rPr lang="zh-CN" altLang="en-US" sz="2400" dirty="0" smtClean="0"/>
              <a:t>此时表达式被看作正的或负的项</a:t>
            </a:r>
            <a:r>
              <a:rPr lang="zh-CN" altLang="en-US" sz="2400" dirty="0" smtClean="0">
                <a:ea typeface="宋体" pitchFamily="2" charset="-122"/>
              </a:rPr>
              <a:t> 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</a:t>
            </a:r>
            <a:r>
              <a:rPr lang="en-US" altLang="zh-CN" sz="2400" dirty="0" err="1" smtClean="0">
                <a:ea typeface="宋体" pitchFamily="2" charset="-122"/>
              </a:rPr>
              <a:t>getsym</a:t>
            </a:r>
            <a:r>
              <a:rPr lang="en-US" altLang="zh-CN" sz="2400" dirty="0" smtClean="0">
                <a:ea typeface="宋体" pitchFamily="2" charset="-122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term 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);	     /* </a:t>
            </a:r>
            <a:r>
              <a:rPr lang="zh-CN" altLang="en-US" sz="2400" dirty="0" smtClean="0"/>
              <a:t>处理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ea typeface="宋体" pitchFamily="2" charset="-122"/>
              </a:rPr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else	/* </a:t>
            </a:r>
            <a:r>
              <a:rPr lang="zh-CN" altLang="en-US" sz="2400" dirty="0" smtClean="0"/>
              <a:t>此时表达式被看作项的加减</a:t>
            </a:r>
            <a:r>
              <a:rPr lang="zh-CN" altLang="en-US" sz="2400" dirty="0" smtClean="0">
                <a:ea typeface="宋体" pitchFamily="2" charset="-122"/>
              </a:rPr>
              <a:t> 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term 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);	     /* </a:t>
            </a:r>
            <a:r>
              <a:rPr lang="zh-CN" altLang="en-US" sz="2400" dirty="0" smtClean="0"/>
              <a:t>处理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ea typeface="宋体" pitchFamily="2" charset="-122"/>
              </a:rPr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while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==plus || 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==minus)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</a:t>
            </a:r>
            <a:r>
              <a:rPr lang="en-US" altLang="zh-CN" sz="2400" dirty="0" err="1" smtClean="0">
                <a:ea typeface="宋体" pitchFamily="2" charset="-122"/>
              </a:rPr>
              <a:t>getsym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term 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);      /* </a:t>
            </a:r>
            <a:r>
              <a:rPr lang="zh-CN" altLang="en-US" sz="2400" dirty="0" smtClean="0"/>
              <a:t>处理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ea typeface="宋体" pitchFamily="2" charset="-122"/>
              </a:rPr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2"/>
          <p:cNvSpPr txBox="1">
            <a:spLocks noChangeArrowheads="1"/>
          </p:cNvSpPr>
          <p:nvPr/>
        </p:nvSpPr>
        <p:spPr bwMode="auto">
          <a:xfrm>
            <a:off x="900113" y="333375"/>
            <a:ext cx="71056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r>
              <a:rPr lang="en-US" altLang="zh-CN" dirty="0" smtClean="0">
                <a:solidFill>
                  <a:srgbClr val="FF0000"/>
                </a:solidFill>
              </a:rPr>
              <a:t>&gt;::=&lt;</a:t>
            </a:r>
            <a:r>
              <a:rPr lang="zh-CN" altLang="en-US" dirty="0" smtClean="0">
                <a:solidFill>
                  <a:srgbClr val="FF0000"/>
                </a:solidFill>
              </a:rPr>
              <a:t>因子</a:t>
            </a:r>
            <a:r>
              <a:rPr lang="en-US" altLang="zh-CN" dirty="0" smtClean="0">
                <a:solidFill>
                  <a:srgbClr val="FF0000"/>
                </a:solidFill>
              </a:rPr>
              <a:t>&gt;{(*|/)&lt;</a:t>
            </a:r>
            <a:r>
              <a:rPr lang="zh-CN" altLang="en-US" dirty="0" smtClean="0">
                <a:solidFill>
                  <a:srgbClr val="FF0000"/>
                </a:solidFill>
              </a:rPr>
              <a:t>因子</a:t>
            </a:r>
            <a:r>
              <a:rPr lang="en-US" altLang="zh-CN" dirty="0" smtClean="0">
                <a:solidFill>
                  <a:srgbClr val="FF0000"/>
                </a:solidFill>
              </a:rPr>
              <a:t>&gt;}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term(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factor(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 smtClean="0">
                <a:ea typeface="宋体" pitchFamily="2" charset="-122"/>
              </a:rPr>
              <a:t>);            /*</a:t>
            </a:r>
            <a:r>
              <a:rPr lang="zh-CN" altLang="en-US" dirty="0" smtClean="0"/>
              <a:t>处理</a:t>
            </a:r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zh-CN" altLang="en-US" dirty="0" smtClean="0"/>
              <a:t>因子</a:t>
            </a:r>
            <a:r>
              <a:rPr lang="en-US" altLang="zh-CN" dirty="0" smtClean="0">
                <a:ea typeface="宋体" pitchFamily="2" charset="-122"/>
              </a:rPr>
              <a:t>&gt;*/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while (</a:t>
            </a:r>
            <a:r>
              <a:rPr lang="en-US" altLang="zh-CN" dirty="0" err="1" smtClean="0">
                <a:ea typeface="宋体" pitchFamily="2" charset="-122"/>
              </a:rPr>
              <a:t>sym</a:t>
            </a:r>
            <a:r>
              <a:rPr lang="en-US" altLang="zh-CN" dirty="0" smtClean="0">
                <a:ea typeface="宋体" pitchFamily="2" charset="-122"/>
              </a:rPr>
              <a:t>==times || </a:t>
            </a:r>
            <a:r>
              <a:rPr lang="en-US" altLang="zh-CN" dirty="0" err="1" smtClean="0">
                <a:ea typeface="宋体" pitchFamily="2" charset="-122"/>
              </a:rPr>
              <a:t>sym</a:t>
            </a:r>
            <a:r>
              <a:rPr lang="en-US" altLang="zh-CN" dirty="0" smtClean="0">
                <a:ea typeface="宋体" pitchFamily="2" charset="-122"/>
              </a:rPr>
              <a:t>==slash)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err="1" smtClean="0">
                <a:ea typeface="宋体" pitchFamily="2" charset="-122"/>
              </a:rPr>
              <a:t>getsym</a:t>
            </a:r>
            <a:r>
              <a:rPr lang="en-US" altLang="zh-CN" dirty="0" smtClean="0">
                <a:ea typeface="宋体" pitchFamily="2" charset="-122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        factor (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 smtClean="0">
                <a:ea typeface="宋体" pitchFamily="2" charset="-122"/>
              </a:rPr>
              <a:t>);	       /*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因子</a:t>
            </a:r>
            <a:r>
              <a:rPr lang="en-US" altLang="zh-CN" dirty="0" smtClean="0"/>
              <a:t>&gt;</a:t>
            </a:r>
            <a:r>
              <a:rPr lang="en-US" altLang="zh-CN" dirty="0" smtClean="0">
                <a:ea typeface="宋体" pitchFamily="2" charset="-122"/>
              </a:rPr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468313" y="344488"/>
            <a:ext cx="9196387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因子</a:t>
            </a:r>
            <a:r>
              <a:rPr lang="en-US" altLang="zh-CN" dirty="0" smtClean="0">
                <a:solidFill>
                  <a:srgbClr val="FF0000"/>
                </a:solidFill>
              </a:rPr>
              <a:t>&gt;::=</a:t>
            </a:r>
            <a:r>
              <a:rPr lang="en-US" altLang="zh-CN" dirty="0" err="1" smtClean="0">
                <a:solidFill>
                  <a:srgbClr val="FF0000"/>
                </a:solidFill>
              </a:rPr>
              <a:t>ID|Number</a:t>
            </a:r>
            <a:r>
              <a:rPr lang="en-US" altLang="zh-CN" dirty="0" smtClean="0">
                <a:solidFill>
                  <a:srgbClr val="FF0000"/>
                </a:solidFill>
              </a:rPr>
              <a:t>|‘ (’&lt;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en-US" altLang="zh-CN" dirty="0" smtClean="0">
                <a:solidFill>
                  <a:srgbClr val="FF0000"/>
                </a:solidFill>
              </a:rPr>
              <a:t>&gt;‘ ) ’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factor 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if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</a:t>
            </a:r>
            <a:r>
              <a:rPr lang="en-US" altLang="zh-CN" sz="2400" dirty="0" err="1" smtClean="0">
                <a:ea typeface="宋体" pitchFamily="2" charset="-122"/>
              </a:rPr>
              <a:t>ident</a:t>
            </a:r>
            <a:r>
              <a:rPr lang="en-US" altLang="zh-CN" sz="2400" dirty="0" smtClean="0">
                <a:ea typeface="宋体" pitchFamily="2" charset="-122"/>
              </a:rPr>
              <a:t>) 	{/* &lt;</a:t>
            </a:r>
            <a:r>
              <a:rPr lang="zh-CN" altLang="en-US" sz="2400" dirty="0" smtClean="0"/>
              <a:t>因子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为常量或变量</a:t>
            </a:r>
            <a:r>
              <a:rPr lang="zh-CN" altLang="en-US" sz="2400" dirty="0" smtClean="0">
                <a:ea typeface="宋体" pitchFamily="2" charset="-122"/>
              </a:rPr>
              <a:t> 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</a:t>
            </a:r>
            <a:r>
              <a:rPr lang="en-US" altLang="zh-CN" sz="2400" dirty="0" err="1" smtClean="0">
                <a:ea typeface="宋体" pitchFamily="2" charset="-122"/>
              </a:rPr>
              <a:t>getsym</a:t>
            </a:r>
            <a:r>
              <a:rPr lang="en-US" altLang="zh-CN" sz="2400" dirty="0" smtClean="0">
                <a:ea typeface="宋体" pitchFamily="2" charset="-122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else	if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==number)       /*&lt;</a:t>
            </a:r>
            <a:r>
              <a:rPr lang="zh-CN" altLang="en-US" sz="2400" dirty="0" smtClean="0"/>
              <a:t>因子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r>
              <a:rPr lang="zh-CN" altLang="en-US" sz="2400" dirty="0" smtClean="0"/>
              <a:t>为立即数</a:t>
            </a:r>
            <a:r>
              <a:rPr lang="zh-CN" altLang="en-US" sz="2400" dirty="0" smtClean="0">
                <a:ea typeface="宋体" pitchFamily="2" charset="-122"/>
              </a:rPr>
              <a:t>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                    </a:t>
            </a:r>
            <a:r>
              <a:rPr lang="en-US" altLang="zh-CN" sz="2400" dirty="0" err="1" smtClean="0">
                <a:ea typeface="宋体" pitchFamily="2" charset="-122"/>
              </a:rPr>
              <a:t>getsym</a:t>
            </a:r>
            <a:r>
              <a:rPr lang="en-US" altLang="zh-CN" sz="2400" dirty="0" smtClean="0">
                <a:ea typeface="宋体" pitchFamily="2" charset="-122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else if 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</a:t>
            </a:r>
            <a:r>
              <a:rPr lang="en-US" altLang="zh-CN" sz="2400" dirty="0" err="1" smtClean="0">
                <a:ea typeface="宋体" pitchFamily="2" charset="-122"/>
              </a:rPr>
              <a:t>lparen</a:t>
            </a:r>
            <a:r>
              <a:rPr lang="en-US" altLang="zh-CN" sz="2400" dirty="0" smtClean="0">
                <a:ea typeface="宋体" pitchFamily="2" charset="-122"/>
              </a:rPr>
              <a:t>);	     /* &lt;</a:t>
            </a:r>
            <a:r>
              <a:rPr lang="zh-CN" altLang="en-US" sz="2400" dirty="0" smtClean="0"/>
              <a:t>因子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r>
              <a:rPr lang="zh-CN" altLang="en-US" sz="2400" dirty="0" smtClean="0"/>
              <a:t>为立即数</a:t>
            </a:r>
            <a:r>
              <a:rPr lang="zh-CN" altLang="en-US" sz="2400" dirty="0" smtClean="0">
                <a:ea typeface="宋体" pitchFamily="2" charset="-122"/>
              </a:rPr>
              <a:t>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      expression(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      if (</a:t>
            </a:r>
            <a:r>
              <a:rPr lang="en-US" altLang="zh-CN" sz="2400" dirty="0" err="1" smtClean="0">
                <a:ea typeface="宋体" pitchFamily="2" charset="-122"/>
              </a:rPr>
              <a:t>sym</a:t>
            </a:r>
            <a:r>
              <a:rPr lang="en-US" altLang="zh-CN" sz="2400" dirty="0" smtClean="0">
                <a:ea typeface="宋体" pitchFamily="2" charset="-122"/>
              </a:rPr>
              <a:t>==</a:t>
            </a:r>
            <a:r>
              <a:rPr lang="en-US" altLang="zh-CN" sz="2400" dirty="0" err="1" smtClean="0">
                <a:ea typeface="宋体" pitchFamily="2" charset="-122"/>
              </a:rPr>
              <a:t>rparen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               </a:t>
            </a:r>
            <a:r>
              <a:rPr lang="en-US" altLang="zh-CN" sz="2400" dirty="0" err="1" smtClean="0">
                <a:ea typeface="宋体" pitchFamily="2" charset="-122"/>
              </a:rPr>
              <a:t>getsym</a:t>
            </a:r>
            <a:r>
              <a:rPr lang="en-US" altLang="zh-CN" sz="2400" dirty="0" smtClean="0">
                <a:ea typeface="宋体" pitchFamily="2" charset="-122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     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                error(22);   /*</a:t>
            </a:r>
            <a:r>
              <a:rPr lang="zh-CN" altLang="en-US" sz="2400" dirty="0" smtClean="0"/>
              <a:t>提示</a:t>
            </a:r>
            <a:r>
              <a:rPr lang="en-US" altLang="zh-CN" sz="2400" dirty="0" smtClean="0">
                <a:ea typeface="宋体" pitchFamily="2" charset="-122"/>
              </a:rPr>
              <a:t>22</a:t>
            </a:r>
            <a:r>
              <a:rPr lang="zh-CN" altLang="en-US" sz="2400" dirty="0" smtClean="0"/>
              <a:t>号出错信息：缺少右括号</a:t>
            </a:r>
            <a:r>
              <a:rPr lang="zh-CN" altLang="en-US" sz="2400" dirty="0" smtClean="0">
                <a:ea typeface="宋体" pitchFamily="2" charset="-122"/>
              </a:rPr>
              <a:t>*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   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3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90211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</a:p>
          <a:p>
            <a:r>
              <a:rPr lang="zh-CN" altLang="en-US" dirty="0"/>
              <a:t>输入单词串，以“</a:t>
            </a:r>
            <a:r>
              <a:rPr lang="en-US" altLang="zh-CN" dirty="0"/>
              <a:t>#”</a:t>
            </a:r>
            <a:r>
              <a:rPr lang="zh-CN" altLang="en-US" dirty="0"/>
              <a:t>结束，如果是文法正确的句子，</a:t>
            </a:r>
          </a:p>
          <a:p>
            <a:r>
              <a:rPr lang="zh-CN" altLang="en-US" dirty="0"/>
              <a:t>则输出成功信息，打印“</a:t>
            </a:r>
            <a:r>
              <a:rPr lang="en-US" altLang="zh-CN" dirty="0"/>
              <a:t>success”</a:t>
            </a:r>
            <a:r>
              <a:rPr lang="zh-CN" altLang="en-US" dirty="0"/>
              <a:t>，否则输出“</a:t>
            </a:r>
            <a:r>
              <a:rPr lang="en-US" altLang="zh-CN" dirty="0"/>
              <a:t>error”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输入：</a:t>
            </a:r>
            <a:r>
              <a:rPr lang="en-US" altLang="zh-CN" dirty="0"/>
              <a:t>begin x:=9; if x&gt;0 then x:=2*x+1/3 end#</a:t>
            </a:r>
          </a:p>
          <a:p>
            <a:r>
              <a:rPr lang="zh-CN" altLang="en-US" dirty="0"/>
              <a:t>输出：</a:t>
            </a:r>
            <a:r>
              <a:rPr lang="en-US" altLang="zh-CN" dirty="0"/>
              <a:t>success!</a:t>
            </a:r>
          </a:p>
          <a:p>
            <a:r>
              <a:rPr lang="zh-CN" altLang="en-US" dirty="0"/>
              <a:t>分别验证其他错误（至少</a:t>
            </a:r>
            <a:r>
              <a:rPr lang="en-US" altLang="zh-CN" dirty="0"/>
              <a:t>2</a:t>
            </a:r>
            <a:r>
              <a:rPr lang="zh-CN" altLang="en-US" dirty="0"/>
              <a:t>个） </a:t>
            </a:r>
          </a:p>
          <a:p>
            <a:r>
              <a:rPr lang="zh-CN" altLang="en-US" dirty="0"/>
              <a:t>*</a:t>
            </a:r>
            <a:r>
              <a:rPr lang="en-US" altLang="zh-CN" dirty="0"/>
              <a:t>/ </a:t>
            </a:r>
          </a:p>
          <a:p>
            <a:r>
              <a:rPr lang="zh-CN" altLang="en-US" dirty="0" smtClean="0"/>
              <a:t>以语法分析为主程序，当它需要单词时调用词法分析程序。语法分析采用递归子程序法</a:t>
            </a:r>
            <a:endParaRPr lang="en-US" altLang="zh-CN" dirty="0"/>
          </a:p>
          <a:p>
            <a:r>
              <a:rPr lang="en-US" altLang="zh-CN" dirty="0"/>
              <a:t>/*</a:t>
            </a:r>
          </a:p>
          <a:p>
            <a:r>
              <a:rPr lang="zh-CN" altLang="en-US" dirty="0"/>
              <a:t>语法：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程序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=begin&lt;</a:t>
            </a:r>
            <a:r>
              <a:rPr lang="zh-CN" altLang="en-US" dirty="0"/>
              <a:t>语句串</a:t>
            </a:r>
            <a:r>
              <a:rPr lang="en-US" altLang="zh-CN" dirty="0"/>
              <a:t>&gt;end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语句串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=&lt;</a:t>
            </a:r>
            <a:r>
              <a:rPr lang="zh-CN" altLang="en-US" dirty="0"/>
              <a:t>语句</a:t>
            </a:r>
            <a:r>
              <a:rPr lang="en-US" altLang="zh-CN" dirty="0"/>
              <a:t>&gt;{;&lt;</a:t>
            </a:r>
            <a:r>
              <a:rPr lang="zh-CN" altLang="en-US" dirty="0"/>
              <a:t>语句</a:t>
            </a:r>
            <a:r>
              <a:rPr lang="en-US" altLang="zh-CN" dirty="0"/>
              <a:t>&gt;}	//{}</a:t>
            </a:r>
            <a:r>
              <a:rPr lang="zh-CN" altLang="en-US" dirty="0"/>
              <a:t>内的语法成分可以重复，</a:t>
            </a:r>
            <a:r>
              <a:rPr lang="en-US" altLang="zh-CN" dirty="0"/>
              <a:t>0</a:t>
            </a:r>
            <a:r>
              <a:rPr lang="zh-CN" altLang="en-US" dirty="0"/>
              <a:t>次以上。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=&lt;</a:t>
            </a:r>
            <a:r>
              <a:rPr lang="zh-CN" altLang="en-US" dirty="0"/>
              <a:t>赋值语句</a:t>
            </a:r>
            <a:r>
              <a:rPr lang="en-US" altLang="zh-CN" dirty="0"/>
              <a:t>&gt;|&lt;if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赋值语句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=ID</a:t>
            </a:r>
            <a:r>
              <a:rPr lang="zh-CN" altLang="en-US" dirty="0"/>
              <a:t>：</a:t>
            </a:r>
            <a:r>
              <a:rPr lang="en-US" altLang="zh-CN" dirty="0"/>
              <a:t>=&lt;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=&lt;</a:t>
            </a:r>
            <a:r>
              <a:rPr lang="zh-CN" altLang="en-US" dirty="0"/>
              <a:t>项</a:t>
            </a:r>
            <a:r>
              <a:rPr lang="en-US" altLang="zh-CN" dirty="0"/>
              <a:t>&gt;{+&lt;</a:t>
            </a:r>
            <a:r>
              <a:rPr lang="zh-CN" altLang="en-US" dirty="0"/>
              <a:t>项</a:t>
            </a:r>
            <a:r>
              <a:rPr lang="en-US" altLang="zh-CN" dirty="0"/>
              <a:t>&gt;|-&lt;</a:t>
            </a:r>
            <a:r>
              <a:rPr lang="zh-CN" altLang="en-US" dirty="0"/>
              <a:t>项</a:t>
            </a:r>
            <a:r>
              <a:rPr lang="en-US" altLang="zh-CN" dirty="0"/>
              <a:t>&gt;|&lt;&lt;</a:t>
            </a:r>
            <a:r>
              <a:rPr lang="zh-CN" altLang="en-US" dirty="0"/>
              <a:t>项</a:t>
            </a:r>
            <a:r>
              <a:rPr lang="en-US" altLang="zh-CN" dirty="0"/>
              <a:t>&gt;|&gt;&lt;</a:t>
            </a:r>
            <a:r>
              <a:rPr lang="zh-CN" altLang="en-US" dirty="0"/>
              <a:t>项</a:t>
            </a:r>
            <a:r>
              <a:rPr lang="en-US" altLang="zh-CN" dirty="0"/>
              <a:t>&gt;}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项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=&lt;</a:t>
            </a:r>
            <a:r>
              <a:rPr lang="zh-CN" altLang="en-US" dirty="0"/>
              <a:t>因子</a:t>
            </a:r>
            <a:r>
              <a:rPr lang="en-US" altLang="zh-CN" dirty="0"/>
              <a:t>&gt;{*&lt;</a:t>
            </a:r>
            <a:r>
              <a:rPr lang="zh-CN" altLang="en-US" dirty="0"/>
              <a:t>因子</a:t>
            </a:r>
            <a:r>
              <a:rPr lang="en-US" altLang="zh-CN" dirty="0"/>
              <a:t>&gt;|/&lt;</a:t>
            </a:r>
            <a:r>
              <a:rPr lang="zh-CN" altLang="en-US" dirty="0"/>
              <a:t>因子</a:t>
            </a:r>
            <a:r>
              <a:rPr lang="en-US" altLang="zh-CN" dirty="0"/>
              <a:t>&gt;}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因子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=ID| NUM|(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&lt;if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  <a:r>
              <a:rPr lang="zh-CN" altLang="en-US" dirty="0"/>
              <a:t>：：</a:t>
            </a:r>
            <a:r>
              <a:rPr lang="en-US" altLang="zh-CN" dirty="0"/>
              <a:t>=if &lt;</a:t>
            </a:r>
            <a:r>
              <a:rPr lang="zh-CN" altLang="en-US" dirty="0"/>
              <a:t>表达式</a:t>
            </a:r>
            <a:r>
              <a:rPr lang="en-US" altLang="zh-CN" dirty="0"/>
              <a:t>&gt; then &lt;</a:t>
            </a:r>
            <a:r>
              <a:rPr lang="zh-CN" altLang="en-US" dirty="0"/>
              <a:t>语句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6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800" dirty="0"/>
              <a:t>//</a:t>
            </a:r>
            <a:r>
              <a:rPr lang="zh-CN" altLang="en-US" sz="4800" dirty="0"/>
              <a:t>递归下降语法分析 </a:t>
            </a:r>
          </a:p>
          <a:p>
            <a:pPr marL="0" indent="0">
              <a:buNone/>
            </a:pPr>
            <a:r>
              <a:rPr lang="en-US" altLang="zh-CN" sz="4800" dirty="0" err="1"/>
              <a:t>int</a:t>
            </a:r>
            <a:r>
              <a:rPr lang="en-US" altLang="zh-CN" sz="4800" dirty="0"/>
              <a:t> </a:t>
            </a:r>
            <a:r>
              <a:rPr lang="en-US" altLang="zh-CN" sz="4800" dirty="0" err="1"/>
              <a:t>recurGrammer</a:t>
            </a:r>
            <a:r>
              <a:rPr lang="en-US" altLang="zh-CN" sz="4800" dirty="0"/>
              <a:t>() </a:t>
            </a:r>
          </a:p>
          <a:p>
            <a:pPr marL="0" indent="0">
              <a:buNone/>
            </a:pPr>
            <a:r>
              <a:rPr lang="en-US" altLang="zh-CN" sz="4800" dirty="0"/>
              <a:t>{ </a:t>
            </a:r>
          </a:p>
          <a:p>
            <a:pPr marL="0" indent="0">
              <a:buNone/>
            </a:pPr>
            <a:r>
              <a:rPr lang="en-US" altLang="zh-CN" sz="4800" dirty="0"/>
              <a:t>	</a:t>
            </a:r>
            <a:r>
              <a:rPr lang="en-US" altLang="zh-CN" sz="4800" dirty="0" err="1"/>
              <a:t>syn</a:t>
            </a:r>
            <a:r>
              <a:rPr lang="en-US" altLang="zh-CN" sz="4800" dirty="0"/>
              <a:t>=</a:t>
            </a:r>
            <a:r>
              <a:rPr lang="en-US" altLang="zh-CN" sz="4800" dirty="0" err="1"/>
              <a:t>getToken</a:t>
            </a:r>
            <a:r>
              <a:rPr lang="en-US" altLang="zh-CN" sz="4800" dirty="0"/>
              <a:t>();//</a:t>
            </a:r>
            <a:r>
              <a:rPr lang="zh-CN" altLang="en-US" sz="4800" dirty="0"/>
              <a:t>获得一个单词符号，返回他的类型</a:t>
            </a:r>
          </a:p>
          <a:p>
            <a:pPr marL="0" indent="0">
              <a:buNone/>
            </a:pPr>
            <a:r>
              <a:rPr lang="zh-CN" altLang="en-US" sz="4800" dirty="0"/>
              <a:t>	</a:t>
            </a:r>
            <a:r>
              <a:rPr lang="en-US" altLang="zh-CN" sz="4800" dirty="0" smtClean="0"/>
              <a:t>//&lt;</a:t>
            </a:r>
            <a:r>
              <a:rPr lang="zh-CN" altLang="en-US" sz="4800" dirty="0"/>
              <a:t>程序</a:t>
            </a:r>
            <a:r>
              <a:rPr lang="en-US" altLang="zh-CN" sz="4800" dirty="0"/>
              <a:t>&gt;</a:t>
            </a:r>
            <a:r>
              <a:rPr lang="zh-CN" altLang="en-US" sz="4800" dirty="0"/>
              <a:t>：：</a:t>
            </a:r>
            <a:r>
              <a:rPr lang="en-US" altLang="zh-CN" sz="4800" dirty="0"/>
              <a:t>=begin&lt;</a:t>
            </a:r>
            <a:r>
              <a:rPr lang="zh-CN" altLang="en-US" sz="4800" dirty="0"/>
              <a:t>语句串</a:t>
            </a:r>
            <a:r>
              <a:rPr lang="en-US" altLang="zh-CN" sz="4800" dirty="0"/>
              <a:t>&gt;end</a:t>
            </a:r>
          </a:p>
          <a:p>
            <a:pPr marL="0" indent="0">
              <a:buNone/>
            </a:pPr>
            <a:r>
              <a:rPr lang="en-US" altLang="zh-CN" sz="4800" dirty="0"/>
              <a:t>	if(</a:t>
            </a:r>
            <a:r>
              <a:rPr lang="en-US" altLang="zh-CN" sz="4800" dirty="0" err="1"/>
              <a:t>syn</a:t>
            </a:r>
            <a:r>
              <a:rPr lang="en-US" altLang="zh-CN" sz="4800" dirty="0"/>
              <a:t>==3&amp;&amp;</a:t>
            </a:r>
            <a:r>
              <a:rPr lang="en-US" altLang="zh-CN" sz="4800" dirty="0" err="1"/>
              <a:t>strcmp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strToken</a:t>
            </a:r>
            <a:r>
              <a:rPr lang="en-US" altLang="zh-CN" sz="4800" dirty="0"/>
              <a:t>,"begin")==0) //begin</a:t>
            </a:r>
          </a:p>
          <a:p>
            <a:pPr marL="0" indent="0">
              <a:buNone/>
            </a:pPr>
            <a:r>
              <a:rPr lang="en-US" altLang="zh-CN" sz="4800" dirty="0"/>
              <a:t>	{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syn</a:t>
            </a:r>
            <a:r>
              <a:rPr lang="en-US" altLang="zh-CN" sz="4800" dirty="0"/>
              <a:t>=</a:t>
            </a:r>
            <a:r>
              <a:rPr lang="en-US" altLang="zh-CN" sz="4800" dirty="0" err="1"/>
              <a:t>getToken</a:t>
            </a:r>
            <a:r>
              <a:rPr lang="en-US" altLang="zh-CN" sz="4800" dirty="0"/>
              <a:t>(); 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 smtClean="0"/>
              <a:t>yujuchuan</a:t>
            </a:r>
            <a:r>
              <a:rPr lang="en-US" altLang="zh-CN" sz="4800" dirty="0"/>
              <a:t>();</a:t>
            </a:r>
          </a:p>
          <a:p>
            <a:pPr marL="0" indent="0">
              <a:buNone/>
            </a:pPr>
            <a:r>
              <a:rPr lang="en-US" altLang="zh-CN" sz="4800" dirty="0"/>
              <a:t>		if(</a:t>
            </a:r>
            <a:r>
              <a:rPr lang="en-US" altLang="zh-CN" sz="4800" dirty="0" err="1"/>
              <a:t>syn</a:t>
            </a:r>
            <a:r>
              <a:rPr lang="en-US" altLang="zh-CN" sz="4800" dirty="0"/>
              <a:t>==3&amp;&amp;</a:t>
            </a:r>
            <a:r>
              <a:rPr lang="en-US" altLang="zh-CN" sz="4800" dirty="0" err="1"/>
              <a:t>strcmp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strToken</a:t>
            </a:r>
            <a:r>
              <a:rPr lang="en-US" altLang="zh-CN" sz="4800" dirty="0"/>
              <a:t>,"end")==0) //end</a:t>
            </a:r>
          </a:p>
          <a:p>
            <a:pPr marL="0" indent="0">
              <a:buNone/>
            </a:pPr>
            <a:r>
              <a:rPr lang="en-US" altLang="zh-CN" sz="4800" dirty="0"/>
              <a:t>		{</a:t>
            </a:r>
          </a:p>
          <a:p>
            <a:pPr marL="0" indent="0">
              <a:buNone/>
            </a:pPr>
            <a:r>
              <a:rPr lang="en-US" altLang="zh-CN" sz="4800" dirty="0"/>
              <a:t>			</a:t>
            </a:r>
            <a:r>
              <a:rPr lang="en-US" altLang="zh-CN" sz="4800" dirty="0" err="1"/>
              <a:t>syn</a:t>
            </a:r>
            <a:r>
              <a:rPr lang="en-US" altLang="zh-CN" sz="4800" dirty="0"/>
              <a:t>=</a:t>
            </a:r>
            <a:r>
              <a:rPr lang="en-US" altLang="zh-CN" sz="4800" dirty="0" err="1"/>
              <a:t>getToken</a:t>
            </a:r>
            <a:r>
              <a:rPr lang="en-US" altLang="zh-CN" sz="4800" dirty="0"/>
              <a:t>(); </a:t>
            </a:r>
          </a:p>
          <a:p>
            <a:pPr marL="0" indent="0">
              <a:buNone/>
            </a:pPr>
            <a:r>
              <a:rPr lang="en-US" altLang="zh-CN" sz="4800" dirty="0"/>
              <a:t>			</a:t>
            </a:r>
            <a:r>
              <a:rPr lang="en-US" altLang="zh-CN" sz="4800" dirty="0" smtClean="0"/>
              <a:t>if(</a:t>
            </a:r>
            <a:r>
              <a:rPr lang="en-US" altLang="zh-CN" sz="4800" dirty="0" err="1" smtClean="0"/>
              <a:t>syn</a:t>
            </a:r>
            <a:r>
              <a:rPr lang="en-US" altLang="zh-CN" sz="4800" dirty="0"/>
              <a:t>==5&amp;&amp;</a:t>
            </a:r>
            <a:r>
              <a:rPr lang="en-US" altLang="zh-CN" sz="4800" dirty="0" err="1"/>
              <a:t>strcmp</a:t>
            </a:r>
            <a:r>
              <a:rPr lang="en-US" altLang="zh-CN" sz="4800" dirty="0"/>
              <a:t>(</a:t>
            </a:r>
            <a:r>
              <a:rPr lang="en-US" altLang="zh-CN" sz="4800" dirty="0" err="1"/>
              <a:t>strToken</a:t>
            </a:r>
            <a:r>
              <a:rPr lang="en-US" altLang="zh-CN" sz="4800" dirty="0"/>
              <a:t>,"#")==0&amp;&amp;flag==0) //#,flag=0</a:t>
            </a:r>
            <a:r>
              <a:rPr lang="zh-CN" altLang="en-US" sz="4800" dirty="0"/>
              <a:t>无错</a:t>
            </a:r>
          </a:p>
          <a:p>
            <a:pPr marL="0" indent="0">
              <a:buNone/>
            </a:pPr>
            <a:r>
              <a:rPr lang="zh-CN" altLang="en-US" sz="4800" dirty="0"/>
              <a:t>			</a:t>
            </a:r>
            <a:r>
              <a:rPr lang="en-US" altLang="zh-CN" sz="4800" dirty="0"/>
              <a:t>{</a:t>
            </a:r>
          </a:p>
          <a:p>
            <a:pPr marL="0" indent="0">
              <a:buNone/>
            </a:pPr>
            <a:r>
              <a:rPr lang="en-US" altLang="zh-CN" sz="4800" dirty="0"/>
              <a:t>				</a:t>
            </a:r>
            <a:r>
              <a:rPr lang="en-US" altLang="zh-CN" sz="4800" dirty="0" err="1"/>
              <a:t>printf</a:t>
            </a:r>
            <a:r>
              <a:rPr lang="en-US" altLang="zh-CN" sz="4800" dirty="0"/>
              <a:t>("\</a:t>
            </a:r>
            <a:r>
              <a:rPr lang="en-US" altLang="zh-CN" sz="4800" dirty="0" err="1"/>
              <a:t>nsuccess</a:t>
            </a:r>
            <a:r>
              <a:rPr lang="en-US" altLang="zh-CN" sz="4800" dirty="0"/>
              <a:t>!"); </a:t>
            </a:r>
          </a:p>
          <a:p>
            <a:pPr marL="0" indent="0">
              <a:buNone/>
            </a:pPr>
            <a:r>
              <a:rPr lang="en-US" altLang="zh-CN" sz="4800" dirty="0"/>
              <a:t>				return EXIT_SUCCESS;</a:t>
            </a:r>
          </a:p>
          <a:p>
            <a:pPr marL="0" indent="0">
              <a:buNone/>
            </a:pPr>
            <a:r>
              <a:rPr lang="en-US" altLang="zh-CN" sz="4800" dirty="0"/>
              <a:t>			}</a:t>
            </a:r>
          </a:p>
          <a:p>
            <a:pPr marL="0" indent="0">
              <a:buNone/>
            </a:pPr>
            <a:r>
              <a:rPr lang="en-US" altLang="zh-CN" sz="4800" dirty="0"/>
              <a:t>			else{ </a:t>
            </a:r>
          </a:p>
          <a:p>
            <a:pPr marL="0" indent="0">
              <a:buNone/>
            </a:pPr>
            <a:r>
              <a:rPr lang="en-US" altLang="zh-CN" sz="4800" dirty="0"/>
              <a:t>				</a:t>
            </a:r>
            <a:r>
              <a:rPr lang="en-US" altLang="zh-CN" sz="4800" dirty="0" err="1"/>
              <a:t>printf</a:t>
            </a:r>
            <a:r>
              <a:rPr lang="en-US" altLang="zh-CN" sz="4800" dirty="0"/>
              <a:t>("\n</a:t>
            </a:r>
            <a:r>
              <a:rPr lang="zh-CN" altLang="en-US" sz="4800" dirty="0"/>
              <a:t>错误：缺少</a:t>
            </a:r>
            <a:r>
              <a:rPr lang="en-US" altLang="zh-CN" sz="4800" dirty="0"/>
              <a:t>#</a:t>
            </a:r>
            <a:r>
              <a:rPr lang="zh-CN" altLang="en-US" sz="4800" dirty="0"/>
              <a:t>。</a:t>
            </a:r>
            <a:r>
              <a:rPr lang="en-US" altLang="zh-CN" sz="4800" dirty="0"/>
              <a:t>");</a:t>
            </a:r>
          </a:p>
          <a:p>
            <a:pPr marL="0" indent="0">
              <a:buNone/>
            </a:pPr>
            <a:r>
              <a:rPr lang="en-US" altLang="zh-CN" sz="4800" dirty="0"/>
              <a:t>				flag=1;</a:t>
            </a:r>
          </a:p>
          <a:p>
            <a:pPr marL="0" indent="0">
              <a:buNone/>
            </a:pPr>
            <a:r>
              <a:rPr lang="en-US" altLang="zh-CN" sz="4800" dirty="0"/>
              <a:t>			}</a:t>
            </a:r>
          </a:p>
          <a:p>
            <a:pPr marL="0" indent="0">
              <a:buNone/>
            </a:pPr>
            <a:r>
              <a:rPr lang="en-US" altLang="zh-CN" sz="4800" dirty="0"/>
              <a:t>		} </a:t>
            </a:r>
          </a:p>
          <a:p>
            <a:pPr marL="0" indent="0">
              <a:buNone/>
            </a:pPr>
            <a:r>
              <a:rPr lang="en-US" altLang="zh-CN" sz="4800" dirty="0"/>
              <a:t>		else </a:t>
            </a:r>
          </a:p>
          <a:p>
            <a:pPr marL="0" indent="0">
              <a:buNone/>
            </a:pPr>
            <a:r>
              <a:rPr lang="en-US" altLang="zh-CN" sz="4800" dirty="0"/>
              <a:t>		{</a:t>
            </a:r>
          </a:p>
          <a:p>
            <a:pPr marL="0" indent="0">
              <a:buNone/>
            </a:pPr>
            <a:r>
              <a:rPr lang="en-US" altLang="zh-CN" sz="4800" dirty="0"/>
              <a:t>			if(flag==0)</a:t>
            </a:r>
          </a:p>
          <a:p>
            <a:pPr marL="0" indent="0">
              <a:buNone/>
            </a:pPr>
            <a:r>
              <a:rPr lang="en-US" altLang="zh-CN" sz="4800" dirty="0"/>
              <a:t>				</a:t>
            </a:r>
            <a:r>
              <a:rPr lang="en-US" altLang="zh-CN" sz="4800" dirty="0" err="1"/>
              <a:t>printf</a:t>
            </a:r>
            <a:r>
              <a:rPr lang="en-US" altLang="zh-CN" sz="4800" dirty="0"/>
              <a:t>("\n</a:t>
            </a:r>
            <a:r>
              <a:rPr lang="zh-CN" altLang="en-US" sz="4800" dirty="0"/>
              <a:t>错误：缺少</a:t>
            </a:r>
            <a:r>
              <a:rPr lang="en-US" altLang="zh-CN" sz="4800" dirty="0"/>
              <a:t>end</a:t>
            </a:r>
            <a:r>
              <a:rPr lang="zh-CN" altLang="en-US" sz="4800" dirty="0"/>
              <a:t>。</a:t>
            </a:r>
            <a:r>
              <a:rPr lang="en-US" altLang="zh-CN" sz="4800" dirty="0"/>
              <a:t>"); </a:t>
            </a:r>
          </a:p>
          <a:p>
            <a:pPr marL="0" indent="0">
              <a:buNone/>
            </a:pPr>
            <a:r>
              <a:rPr lang="en-US" altLang="zh-CN" sz="4800" dirty="0"/>
              <a:t>			flag=1; </a:t>
            </a:r>
          </a:p>
          <a:p>
            <a:pPr marL="0" indent="0">
              <a:buNone/>
            </a:pPr>
            <a:r>
              <a:rPr lang="en-US" altLang="zh-CN" sz="4800" dirty="0"/>
              <a:t>		}</a:t>
            </a:r>
          </a:p>
          <a:p>
            <a:pPr marL="0" indent="0">
              <a:buNone/>
            </a:pPr>
            <a:r>
              <a:rPr lang="en-US" altLang="zh-CN" sz="4800" dirty="0"/>
              <a:t>	} </a:t>
            </a:r>
          </a:p>
          <a:p>
            <a:pPr marL="0" indent="0">
              <a:buNone/>
            </a:pPr>
            <a:r>
              <a:rPr lang="en-US" altLang="zh-CN" sz="4800" dirty="0"/>
              <a:t>	else</a:t>
            </a:r>
          </a:p>
          <a:p>
            <a:pPr marL="0" indent="0">
              <a:buNone/>
            </a:pPr>
            <a:r>
              <a:rPr lang="en-US" altLang="zh-CN" sz="4800" dirty="0"/>
              <a:t>	{</a:t>
            </a:r>
          </a:p>
          <a:p>
            <a:pPr marL="0" indent="0">
              <a:buNone/>
            </a:pPr>
            <a:r>
              <a:rPr lang="en-US" altLang="zh-CN" sz="4800" dirty="0"/>
              <a:t>		</a:t>
            </a:r>
            <a:r>
              <a:rPr lang="en-US" altLang="zh-CN" sz="4800" dirty="0" err="1"/>
              <a:t>printf</a:t>
            </a:r>
            <a:r>
              <a:rPr lang="en-US" altLang="zh-CN" sz="4800" dirty="0"/>
              <a:t>("\n</a:t>
            </a:r>
            <a:r>
              <a:rPr lang="zh-CN" altLang="en-US" sz="4800" dirty="0"/>
              <a:t>错误：缺少</a:t>
            </a:r>
            <a:r>
              <a:rPr lang="en-US" altLang="zh-CN" sz="4800" dirty="0"/>
              <a:t>begin</a:t>
            </a:r>
            <a:r>
              <a:rPr lang="zh-CN" altLang="en-US" sz="4800" dirty="0"/>
              <a:t>。</a:t>
            </a:r>
            <a:r>
              <a:rPr lang="en-US" altLang="zh-CN" sz="4800" dirty="0"/>
              <a:t>");</a:t>
            </a:r>
          </a:p>
          <a:p>
            <a:pPr marL="0" indent="0">
              <a:buNone/>
            </a:pPr>
            <a:r>
              <a:rPr lang="en-US" altLang="zh-CN" sz="4800" dirty="0"/>
              <a:t>		flag=1;</a:t>
            </a:r>
          </a:p>
          <a:p>
            <a:pPr marL="0" indent="0">
              <a:buNone/>
            </a:pPr>
            <a:r>
              <a:rPr lang="en-US" altLang="zh-CN" sz="4800" dirty="0"/>
              <a:t>	} </a:t>
            </a:r>
          </a:p>
          <a:p>
            <a:pPr marL="0" indent="0">
              <a:buNone/>
            </a:pPr>
            <a:r>
              <a:rPr lang="en-US" altLang="zh-CN" sz="4800" dirty="0"/>
              <a:t>	return EXIT_SUCCESS;</a:t>
            </a:r>
          </a:p>
          <a:p>
            <a:pPr marL="0" indent="0">
              <a:buNone/>
            </a:pPr>
            <a:r>
              <a:rPr lang="en-US" altLang="zh-CN" sz="4800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37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Office PowerPoint</Application>
  <PresentationFormat>全屏显示(4:3)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递归子程序法</vt:lpstr>
      <vt:lpstr>5.5.1递归子程序法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递归子程序法</dc:title>
  <dc:creator>lzy</dc:creator>
  <cp:lastModifiedBy>ACER</cp:lastModifiedBy>
  <cp:revision>3</cp:revision>
  <dcterms:created xsi:type="dcterms:W3CDTF">2017-12-05T00:01:13Z</dcterms:created>
  <dcterms:modified xsi:type="dcterms:W3CDTF">2017-12-06T06:00:36Z</dcterms:modified>
</cp:coreProperties>
</file>