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7" r:id="rId3"/>
    <p:sldId id="25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88" autoAdjust="0"/>
    <p:restoredTop sz="94660"/>
  </p:normalViewPr>
  <p:slideViewPr>
    <p:cSldViewPr>
      <p:cViewPr varScale="1">
        <p:scale>
          <a:sx n="91" d="100"/>
          <a:sy n="91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6F6C-A427-4354-9FFF-72E99EBDE72A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10F3-8F0A-4943-BE84-CBD361F1A4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64C2-3C76-4451-AAB4-626302A6C735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94761-6B46-4D72-AEC9-21004F1779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D8FD1-51E5-479B-A20F-23AF4AFF8890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187C-4672-4911-BC97-491B852A6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B286-1C95-4CE2-9FC4-7B8EE3F5F514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8209B-431E-4841-9D85-55E9E93F6C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4792C-051C-4C55-BB03-E7DA7E65B50F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AB984-DF43-461C-9060-AFBF733D34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481E-C4B2-476C-BB45-9D65C8ECF42B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4459-172D-49A4-982F-859CBDEEC3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951CF-4CDB-4439-A8F5-379802AA4141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621A1-1162-4D15-B39C-F38E52594E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6A91-DEE4-487A-B8F6-65A7981B207D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8C91B-A71D-4886-BD1C-97AF9E445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BCEE3-6C23-4A0B-8055-D1D5E0E3C801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F14A3-EDBE-4CE1-8CEE-3D7104294E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23A6-53B8-49E8-95BA-D95542B50425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C58-FAD5-435A-AA40-CA0D49CC15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C4C6-0527-4F1D-B42C-8CF00DEAB0E7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60F22-0775-4781-9D76-078657A3A9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F94A64-A0A3-44C1-A4C1-0C8BFDA5C726}" type="datetimeFigureOut">
              <a:rPr lang="zh-CN" altLang="en-US"/>
              <a:pPr>
                <a:defRPr/>
              </a:pPr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9F3D9E-FA9D-40BD-8B62-CC8136099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&#21457;&#36865;&#33267;22927463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1547813" y="1052513"/>
            <a:ext cx="6754812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latin typeface="Calibri" pitchFamily="34" charset="0"/>
              </a:rPr>
              <a:t>发送至</a:t>
            </a:r>
            <a:r>
              <a:rPr lang="en-US" altLang="zh-CN" sz="4400">
                <a:latin typeface="Calibri" pitchFamily="34" charset="0"/>
                <a:hlinkClick r:id="rId2"/>
              </a:rPr>
              <a:t>22927463@qq.com</a:t>
            </a:r>
            <a:endParaRPr lang="en-US" altLang="zh-CN" sz="4400">
              <a:latin typeface="Calibri" pitchFamily="34" charset="0"/>
            </a:endParaRPr>
          </a:p>
          <a:p>
            <a:r>
              <a:rPr lang="en-US" altLang="zh-CN" sz="4400">
                <a:latin typeface="Calibri" pitchFamily="34" charset="0"/>
              </a:rPr>
              <a:t>Word</a:t>
            </a:r>
            <a:r>
              <a:rPr lang="zh-CN" altLang="en-US" sz="4400">
                <a:latin typeface="Calibri" pitchFamily="34" charset="0"/>
              </a:rPr>
              <a:t>文档内容：</a:t>
            </a:r>
            <a:endParaRPr lang="en-US" altLang="zh-CN" sz="4400">
              <a:latin typeface="Calibri" pitchFamily="34" charset="0"/>
            </a:endParaRPr>
          </a:p>
          <a:p>
            <a:r>
              <a:rPr lang="en-US" altLang="zh-CN" sz="4400">
                <a:latin typeface="Calibri" pitchFamily="34" charset="0"/>
              </a:rPr>
              <a:t>1.</a:t>
            </a:r>
            <a:r>
              <a:rPr lang="zh-CN" altLang="en-US" sz="4400">
                <a:latin typeface="Calibri" pitchFamily="34" charset="0"/>
              </a:rPr>
              <a:t>题目</a:t>
            </a:r>
            <a:endParaRPr lang="en-US" altLang="zh-CN" sz="4400">
              <a:latin typeface="Calibri" pitchFamily="34" charset="0"/>
            </a:endParaRPr>
          </a:p>
          <a:p>
            <a:r>
              <a:rPr lang="en-US" altLang="zh-CN" sz="4400">
                <a:latin typeface="Calibri" pitchFamily="34" charset="0"/>
              </a:rPr>
              <a:t>2.</a:t>
            </a:r>
            <a:r>
              <a:rPr lang="zh-CN" altLang="en-US" sz="4400">
                <a:latin typeface="Calibri" pitchFamily="34" charset="0"/>
              </a:rPr>
              <a:t>代码及运行截图</a:t>
            </a:r>
            <a:endParaRPr lang="en-US" altLang="zh-CN" sz="4400">
              <a:latin typeface="Calibri" pitchFamily="34" charset="0"/>
            </a:endParaRPr>
          </a:p>
          <a:p>
            <a:r>
              <a:rPr lang="en-US" altLang="zh-CN" sz="4400">
                <a:latin typeface="Calibri" pitchFamily="34" charset="0"/>
              </a:rPr>
              <a:t>3.</a:t>
            </a:r>
            <a:r>
              <a:rPr lang="zh-CN" altLang="en-US" sz="4400">
                <a:latin typeface="Calibri" pitchFamily="34" charset="0"/>
              </a:rPr>
              <a:t>实验心得（越详细越好）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/>
          <p:cNvSpPr txBox="1">
            <a:spLocks noChangeArrowheads="1"/>
          </p:cNvSpPr>
          <p:nvPr/>
        </p:nvSpPr>
        <p:spPr bwMode="auto">
          <a:xfrm>
            <a:off x="611188" y="1412875"/>
            <a:ext cx="145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7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9150" y="2070100"/>
            <a:ext cx="496570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8488" y="612775"/>
            <a:ext cx="2143125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2916238" y="5445125"/>
            <a:ext cx="169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分析句子</a:t>
            </a:r>
            <a:r>
              <a:rPr lang="en-US" altLang="zh-CN">
                <a:latin typeface="Calibri" pitchFamily="34" charset="0"/>
              </a:rPr>
              <a:t>eddba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/>
          <p:cNvSpPr txBox="1">
            <a:spLocks noChangeArrowheads="1"/>
          </p:cNvSpPr>
          <p:nvPr/>
        </p:nvSpPr>
        <p:spPr bwMode="auto">
          <a:xfrm>
            <a:off x="611188" y="1412875"/>
            <a:ext cx="145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8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638" y="2035175"/>
            <a:ext cx="695483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333375"/>
            <a:ext cx="287813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2843213" y="5445125"/>
            <a:ext cx="1109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句子：</a:t>
            </a:r>
            <a:r>
              <a:rPr lang="en-US" altLang="zh-CN">
                <a:latin typeface="Calibri" pitchFamily="34" charset="0"/>
              </a:rPr>
              <a:t>ab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611188" y="1412875"/>
            <a:ext cx="145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9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975" y="2139950"/>
            <a:ext cx="6651625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260350"/>
            <a:ext cx="238283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627313" y="5876925"/>
            <a:ext cx="1746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分析句子</a:t>
            </a:r>
            <a:r>
              <a:rPr lang="en-US" altLang="zh-CN">
                <a:latin typeface="Calibri" pitchFamily="34" charset="0"/>
              </a:rPr>
              <a:t>da;aoa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ChangeArrowheads="1"/>
          </p:cNvSpPr>
          <p:nvPr/>
        </p:nvSpPr>
        <p:spPr bwMode="auto">
          <a:xfrm>
            <a:off x="873125" y="1700213"/>
            <a:ext cx="3213100" cy="38179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G[E]</a:t>
            </a: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(1)E→E+T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(2)E→T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(3)T→T*F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(4)T→F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(5)F→(E)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(6)F→i</a:t>
            </a: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5003800" y="3429000"/>
            <a:ext cx="34655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latin typeface="Calibri" pitchFamily="34" charset="0"/>
              </a:rPr>
              <a:t>LR</a:t>
            </a:r>
            <a:r>
              <a:rPr lang="zh-CN" altLang="en-US" sz="3200">
                <a:latin typeface="Calibri" pitchFamily="34" charset="0"/>
              </a:rPr>
              <a:t>分析句子</a:t>
            </a:r>
            <a:r>
              <a:rPr lang="en-US" altLang="zh-CN" sz="3200">
                <a:latin typeface="Calibri" pitchFamily="34" charset="0"/>
              </a:rPr>
              <a:t>i*i+(i+i)</a:t>
            </a:r>
            <a:endParaRPr lang="zh-CN" altLang="en-US" sz="3200">
              <a:latin typeface="Calibri" pitchFamily="34" charset="0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179388" y="539750"/>
            <a:ext cx="145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0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539750" y="188913"/>
          <a:ext cx="7696200" cy="6400800"/>
        </p:xfrm>
        <a:graphic>
          <a:graphicData uri="http://schemas.openxmlformats.org/drawingml/2006/table">
            <a:tbl>
              <a:tblPr/>
              <a:tblGrid>
                <a:gridCol w="769938"/>
                <a:gridCol w="769937"/>
                <a:gridCol w="768350"/>
                <a:gridCol w="769938"/>
                <a:gridCol w="769937"/>
                <a:gridCol w="769938"/>
                <a:gridCol w="769937"/>
                <a:gridCol w="768350"/>
                <a:gridCol w="769938"/>
                <a:gridCol w="769937"/>
              </a:tblGrid>
              <a:tr h="4556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20" name="Rectangle 163"/>
          <p:cNvSpPr>
            <a:spLocks noChangeArrowheads="1"/>
          </p:cNvSpPr>
          <p:nvPr/>
        </p:nvSpPr>
        <p:spPr bwMode="auto">
          <a:xfrm>
            <a:off x="6178550" y="1103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1</a:t>
            </a:r>
          </a:p>
        </p:txBody>
      </p:sp>
      <p:sp>
        <p:nvSpPr>
          <p:cNvPr id="15521" name="Rectangle 164"/>
          <p:cNvSpPr>
            <a:spLocks noChangeArrowheads="1"/>
          </p:cNvSpPr>
          <p:nvPr/>
        </p:nvSpPr>
        <p:spPr bwMode="auto">
          <a:xfrm>
            <a:off x="1530350" y="11033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5</a:t>
            </a:r>
          </a:p>
        </p:txBody>
      </p:sp>
      <p:sp>
        <p:nvSpPr>
          <p:cNvPr id="15522" name="Rectangle 165"/>
          <p:cNvSpPr>
            <a:spLocks noChangeArrowheads="1"/>
          </p:cNvSpPr>
          <p:nvPr/>
        </p:nvSpPr>
        <p:spPr bwMode="auto">
          <a:xfrm>
            <a:off x="3054350" y="20177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7</a:t>
            </a:r>
          </a:p>
        </p:txBody>
      </p:sp>
      <p:sp>
        <p:nvSpPr>
          <p:cNvPr id="15523" name="Rectangle 166"/>
          <p:cNvSpPr>
            <a:spLocks noChangeArrowheads="1"/>
          </p:cNvSpPr>
          <p:nvPr/>
        </p:nvSpPr>
        <p:spPr bwMode="auto">
          <a:xfrm>
            <a:off x="2216150" y="24749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4</a:t>
            </a:r>
          </a:p>
        </p:txBody>
      </p:sp>
      <p:sp>
        <p:nvSpPr>
          <p:cNvPr id="15524" name="Rectangle 167"/>
          <p:cNvSpPr>
            <a:spLocks noChangeArrowheads="1"/>
          </p:cNvSpPr>
          <p:nvPr/>
        </p:nvSpPr>
        <p:spPr bwMode="auto">
          <a:xfrm>
            <a:off x="3054350" y="24749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4</a:t>
            </a:r>
          </a:p>
        </p:txBody>
      </p:sp>
      <p:sp>
        <p:nvSpPr>
          <p:cNvPr id="15525" name="Rectangle 168"/>
          <p:cNvSpPr>
            <a:spLocks noChangeArrowheads="1"/>
          </p:cNvSpPr>
          <p:nvPr/>
        </p:nvSpPr>
        <p:spPr bwMode="auto">
          <a:xfrm>
            <a:off x="4578350" y="24749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4</a:t>
            </a:r>
          </a:p>
        </p:txBody>
      </p:sp>
      <p:sp>
        <p:nvSpPr>
          <p:cNvPr id="15526" name="Rectangle 169"/>
          <p:cNvSpPr>
            <a:spLocks noChangeArrowheads="1"/>
          </p:cNvSpPr>
          <p:nvPr/>
        </p:nvSpPr>
        <p:spPr bwMode="auto">
          <a:xfrm>
            <a:off x="5340350" y="24749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4</a:t>
            </a:r>
          </a:p>
        </p:txBody>
      </p:sp>
      <p:sp>
        <p:nvSpPr>
          <p:cNvPr id="15527" name="Rectangle 170"/>
          <p:cNvSpPr>
            <a:spLocks noChangeArrowheads="1"/>
          </p:cNvSpPr>
          <p:nvPr/>
        </p:nvSpPr>
        <p:spPr bwMode="auto">
          <a:xfrm>
            <a:off x="2255838" y="56753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3</a:t>
            </a:r>
          </a:p>
        </p:txBody>
      </p:sp>
      <p:sp>
        <p:nvSpPr>
          <p:cNvPr id="15528" name="Rectangle 171"/>
          <p:cNvSpPr>
            <a:spLocks noChangeArrowheads="1"/>
          </p:cNvSpPr>
          <p:nvPr/>
        </p:nvSpPr>
        <p:spPr bwMode="auto">
          <a:xfrm>
            <a:off x="2978150" y="5675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3</a:t>
            </a:r>
          </a:p>
        </p:txBody>
      </p:sp>
      <p:sp>
        <p:nvSpPr>
          <p:cNvPr id="15529" name="Rectangle 172"/>
          <p:cNvSpPr>
            <a:spLocks noChangeArrowheads="1"/>
          </p:cNvSpPr>
          <p:nvPr/>
        </p:nvSpPr>
        <p:spPr bwMode="auto">
          <a:xfrm>
            <a:off x="4541838" y="56753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3</a:t>
            </a:r>
          </a:p>
        </p:txBody>
      </p:sp>
      <p:sp>
        <p:nvSpPr>
          <p:cNvPr id="15530" name="Rectangle 173"/>
          <p:cNvSpPr>
            <a:spLocks noChangeArrowheads="1"/>
          </p:cNvSpPr>
          <p:nvPr/>
        </p:nvSpPr>
        <p:spPr bwMode="auto">
          <a:xfrm>
            <a:off x="5303838" y="56753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3</a:t>
            </a:r>
          </a:p>
        </p:txBody>
      </p:sp>
      <p:sp>
        <p:nvSpPr>
          <p:cNvPr id="15531" name="Rectangle 174"/>
          <p:cNvSpPr>
            <a:spLocks noChangeArrowheads="1"/>
          </p:cNvSpPr>
          <p:nvPr/>
        </p:nvSpPr>
        <p:spPr bwMode="auto">
          <a:xfrm>
            <a:off x="2216150" y="3389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6</a:t>
            </a:r>
          </a:p>
        </p:txBody>
      </p:sp>
      <p:sp>
        <p:nvSpPr>
          <p:cNvPr id="15532" name="Rectangle 175"/>
          <p:cNvSpPr>
            <a:spLocks noChangeArrowheads="1"/>
          </p:cNvSpPr>
          <p:nvPr/>
        </p:nvSpPr>
        <p:spPr bwMode="auto">
          <a:xfrm>
            <a:off x="3054350" y="3389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6</a:t>
            </a:r>
          </a:p>
        </p:txBody>
      </p:sp>
      <p:sp>
        <p:nvSpPr>
          <p:cNvPr id="15533" name="Rectangle 176"/>
          <p:cNvSpPr>
            <a:spLocks noChangeArrowheads="1"/>
          </p:cNvSpPr>
          <p:nvPr/>
        </p:nvSpPr>
        <p:spPr bwMode="auto">
          <a:xfrm>
            <a:off x="4578350" y="3389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6</a:t>
            </a:r>
          </a:p>
        </p:txBody>
      </p:sp>
      <p:sp>
        <p:nvSpPr>
          <p:cNvPr id="15534" name="Rectangle 177"/>
          <p:cNvSpPr>
            <a:spLocks noChangeArrowheads="1"/>
          </p:cNvSpPr>
          <p:nvPr/>
        </p:nvSpPr>
        <p:spPr bwMode="auto">
          <a:xfrm>
            <a:off x="5340350" y="3389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6</a:t>
            </a:r>
          </a:p>
        </p:txBody>
      </p:sp>
      <p:sp>
        <p:nvSpPr>
          <p:cNvPr id="15535" name="Rectangle 178"/>
          <p:cNvSpPr>
            <a:spLocks noChangeArrowheads="1"/>
          </p:cNvSpPr>
          <p:nvPr/>
        </p:nvSpPr>
        <p:spPr bwMode="auto">
          <a:xfrm>
            <a:off x="5264150" y="156051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Calibri" pitchFamily="34" charset="0"/>
              </a:rPr>
              <a:t>acc</a:t>
            </a:r>
            <a:endParaRPr lang="en-US" altLang="zh-CN" baseline="-2500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5536" name="Rectangle 179"/>
          <p:cNvSpPr>
            <a:spLocks noChangeArrowheads="1"/>
          </p:cNvSpPr>
          <p:nvPr/>
        </p:nvSpPr>
        <p:spPr bwMode="auto">
          <a:xfrm>
            <a:off x="7702550" y="1103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3</a:t>
            </a:r>
          </a:p>
        </p:txBody>
      </p:sp>
      <p:sp>
        <p:nvSpPr>
          <p:cNvPr id="15537" name="Rectangle 180"/>
          <p:cNvSpPr>
            <a:spLocks noChangeArrowheads="1"/>
          </p:cNvSpPr>
          <p:nvPr/>
        </p:nvSpPr>
        <p:spPr bwMode="auto">
          <a:xfrm>
            <a:off x="3816350" y="11033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4</a:t>
            </a:r>
          </a:p>
        </p:txBody>
      </p:sp>
      <p:sp>
        <p:nvSpPr>
          <p:cNvPr id="15538" name="Rectangle 181"/>
          <p:cNvSpPr>
            <a:spLocks noChangeArrowheads="1"/>
          </p:cNvSpPr>
          <p:nvPr/>
        </p:nvSpPr>
        <p:spPr bwMode="auto">
          <a:xfrm>
            <a:off x="6940550" y="1103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2</a:t>
            </a:r>
          </a:p>
        </p:txBody>
      </p:sp>
      <p:sp>
        <p:nvSpPr>
          <p:cNvPr id="15539" name="Rectangle 182"/>
          <p:cNvSpPr>
            <a:spLocks noChangeArrowheads="1"/>
          </p:cNvSpPr>
          <p:nvPr/>
        </p:nvSpPr>
        <p:spPr bwMode="auto">
          <a:xfrm>
            <a:off x="2216150" y="1560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6</a:t>
            </a:r>
          </a:p>
        </p:txBody>
      </p:sp>
      <p:sp>
        <p:nvSpPr>
          <p:cNvPr id="15540" name="Rectangle 183"/>
          <p:cNvSpPr>
            <a:spLocks noChangeArrowheads="1"/>
          </p:cNvSpPr>
          <p:nvPr/>
        </p:nvSpPr>
        <p:spPr bwMode="auto">
          <a:xfrm>
            <a:off x="6864350" y="293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2</a:t>
            </a:r>
          </a:p>
        </p:txBody>
      </p:sp>
      <p:sp>
        <p:nvSpPr>
          <p:cNvPr id="15541" name="Rectangle 184"/>
          <p:cNvSpPr>
            <a:spLocks noChangeArrowheads="1"/>
          </p:cNvSpPr>
          <p:nvPr/>
        </p:nvSpPr>
        <p:spPr bwMode="auto">
          <a:xfrm>
            <a:off x="3816350" y="29321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4</a:t>
            </a:r>
          </a:p>
        </p:txBody>
      </p:sp>
      <p:sp>
        <p:nvSpPr>
          <p:cNvPr id="15542" name="Rectangle 185"/>
          <p:cNvSpPr>
            <a:spLocks noChangeArrowheads="1"/>
          </p:cNvSpPr>
          <p:nvPr/>
        </p:nvSpPr>
        <p:spPr bwMode="auto">
          <a:xfrm>
            <a:off x="6102350" y="293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8</a:t>
            </a:r>
          </a:p>
        </p:txBody>
      </p:sp>
      <p:sp>
        <p:nvSpPr>
          <p:cNvPr id="15543" name="Rectangle 186"/>
          <p:cNvSpPr>
            <a:spLocks noChangeArrowheads="1"/>
          </p:cNvSpPr>
          <p:nvPr/>
        </p:nvSpPr>
        <p:spPr bwMode="auto">
          <a:xfrm>
            <a:off x="1454150" y="29321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5</a:t>
            </a:r>
          </a:p>
        </p:txBody>
      </p:sp>
      <p:sp>
        <p:nvSpPr>
          <p:cNvPr id="15544" name="Rectangle 187"/>
          <p:cNvSpPr>
            <a:spLocks noChangeArrowheads="1"/>
          </p:cNvSpPr>
          <p:nvPr/>
        </p:nvSpPr>
        <p:spPr bwMode="auto">
          <a:xfrm>
            <a:off x="7702550" y="29321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3</a:t>
            </a:r>
          </a:p>
        </p:txBody>
      </p:sp>
      <p:sp>
        <p:nvSpPr>
          <p:cNvPr id="15545" name="Rectangle 188"/>
          <p:cNvSpPr>
            <a:spLocks noChangeArrowheads="1"/>
          </p:cNvSpPr>
          <p:nvPr/>
        </p:nvSpPr>
        <p:spPr bwMode="auto">
          <a:xfrm>
            <a:off x="6864350" y="3846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9</a:t>
            </a:r>
          </a:p>
        </p:txBody>
      </p:sp>
      <p:sp>
        <p:nvSpPr>
          <p:cNvPr id="15546" name="Rectangle 189"/>
          <p:cNvSpPr>
            <a:spLocks noChangeArrowheads="1"/>
          </p:cNvSpPr>
          <p:nvPr/>
        </p:nvSpPr>
        <p:spPr bwMode="auto">
          <a:xfrm>
            <a:off x="3816350" y="3846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4</a:t>
            </a:r>
          </a:p>
        </p:txBody>
      </p:sp>
      <p:sp>
        <p:nvSpPr>
          <p:cNvPr id="15547" name="Rectangle 190"/>
          <p:cNvSpPr>
            <a:spLocks noChangeArrowheads="1"/>
          </p:cNvSpPr>
          <p:nvPr/>
        </p:nvSpPr>
        <p:spPr bwMode="auto">
          <a:xfrm>
            <a:off x="7702550" y="3846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3</a:t>
            </a:r>
          </a:p>
        </p:txBody>
      </p:sp>
      <p:sp>
        <p:nvSpPr>
          <p:cNvPr id="15548" name="Rectangle 191"/>
          <p:cNvSpPr>
            <a:spLocks noChangeArrowheads="1"/>
          </p:cNvSpPr>
          <p:nvPr/>
        </p:nvSpPr>
        <p:spPr bwMode="auto">
          <a:xfrm>
            <a:off x="1454150" y="3846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5</a:t>
            </a:r>
          </a:p>
        </p:txBody>
      </p:sp>
      <p:sp>
        <p:nvSpPr>
          <p:cNvPr id="15549" name="Rectangle 192"/>
          <p:cNvSpPr>
            <a:spLocks noChangeArrowheads="1"/>
          </p:cNvSpPr>
          <p:nvPr/>
        </p:nvSpPr>
        <p:spPr bwMode="auto">
          <a:xfrm>
            <a:off x="7626350" y="43037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10</a:t>
            </a:r>
          </a:p>
        </p:txBody>
      </p:sp>
      <p:sp>
        <p:nvSpPr>
          <p:cNvPr id="15550" name="Rectangle 193"/>
          <p:cNvSpPr>
            <a:spLocks noChangeArrowheads="1"/>
          </p:cNvSpPr>
          <p:nvPr/>
        </p:nvSpPr>
        <p:spPr bwMode="auto">
          <a:xfrm>
            <a:off x="1454150" y="43037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5</a:t>
            </a:r>
          </a:p>
        </p:txBody>
      </p:sp>
      <p:sp>
        <p:nvSpPr>
          <p:cNvPr id="15551" name="Rectangle 194"/>
          <p:cNvSpPr>
            <a:spLocks noChangeArrowheads="1"/>
          </p:cNvSpPr>
          <p:nvPr/>
        </p:nvSpPr>
        <p:spPr bwMode="auto">
          <a:xfrm>
            <a:off x="3816350" y="43037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4</a:t>
            </a:r>
          </a:p>
        </p:txBody>
      </p:sp>
      <p:sp>
        <p:nvSpPr>
          <p:cNvPr id="15552" name="Rectangle 195"/>
          <p:cNvSpPr>
            <a:spLocks noChangeArrowheads="1"/>
          </p:cNvSpPr>
          <p:nvPr/>
        </p:nvSpPr>
        <p:spPr bwMode="auto">
          <a:xfrm>
            <a:off x="4578350" y="4760913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11</a:t>
            </a:r>
          </a:p>
        </p:txBody>
      </p:sp>
      <p:sp>
        <p:nvSpPr>
          <p:cNvPr id="15553" name="Rectangle 196"/>
          <p:cNvSpPr>
            <a:spLocks noChangeArrowheads="1"/>
          </p:cNvSpPr>
          <p:nvPr/>
        </p:nvSpPr>
        <p:spPr bwMode="auto">
          <a:xfrm>
            <a:off x="2216150" y="47609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6</a:t>
            </a:r>
          </a:p>
        </p:txBody>
      </p:sp>
      <p:sp>
        <p:nvSpPr>
          <p:cNvPr id="15554" name="Rectangle 197"/>
          <p:cNvSpPr>
            <a:spLocks noChangeArrowheads="1"/>
          </p:cNvSpPr>
          <p:nvPr/>
        </p:nvSpPr>
        <p:spPr bwMode="auto">
          <a:xfrm>
            <a:off x="2216150" y="6056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5</a:t>
            </a:r>
          </a:p>
        </p:txBody>
      </p:sp>
      <p:sp>
        <p:nvSpPr>
          <p:cNvPr id="15555" name="Rectangle 198"/>
          <p:cNvSpPr>
            <a:spLocks noChangeArrowheads="1"/>
          </p:cNvSpPr>
          <p:nvPr/>
        </p:nvSpPr>
        <p:spPr bwMode="auto">
          <a:xfrm>
            <a:off x="2938463" y="60563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5</a:t>
            </a:r>
          </a:p>
        </p:txBody>
      </p:sp>
      <p:sp>
        <p:nvSpPr>
          <p:cNvPr id="15556" name="Rectangle 199"/>
          <p:cNvSpPr>
            <a:spLocks noChangeArrowheads="1"/>
          </p:cNvSpPr>
          <p:nvPr/>
        </p:nvSpPr>
        <p:spPr bwMode="auto">
          <a:xfrm>
            <a:off x="4502150" y="6056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5</a:t>
            </a:r>
          </a:p>
        </p:txBody>
      </p:sp>
      <p:sp>
        <p:nvSpPr>
          <p:cNvPr id="15557" name="Rectangle 200"/>
          <p:cNvSpPr>
            <a:spLocks noChangeArrowheads="1"/>
          </p:cNvSpPr>
          <p:nvPr/>
        </p:nvSpPr>
        <p:spPr bwMode="auto">
          <a:xfrm>
            <a:off x="5264150" y="6056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r</a:t>
            </a:r>
            <a:r>
              <a:rPr lang="en-US" altLang="zh-CN" baseline="-25000">
                <a:latin typeface="Calibri" pitchFamily="34" charset="0"/>
              </a:rPr>
              <a:t>5</a:t>
            </a:r>
          </a:p>
        </p:txBody>
      </p:sp>
      <p:sp>
        <p:nvSpPr>
          <p:cNvPr id="15558" name="Rectangle 201"/>
          <p:cNvSpPr>
            <a:spLocks noChangeArrowheads="1"/>
          </p:cNvSpPr>
          <p:nvPr/>
        </p:nvSpPr>
        <p:spPr bwMode="auto">
          <a:xfrm>
            <a:off x="3054350" y="52181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</a:t>
            </a:r>
            <a:r>
              <a:rPr lang="en-US" altLang="zh-CN" baseline="-25000">
                <a:latin typeface="Calibri" pitchFamily="34" charset="0"/>
              </a:rPr>
              <a:t>7</a:t>
            </a:r>
          </a:p>
        </p:txBody>
      </p:sp>
      <p:sp>
        <p:nvSpPr>
          <p:cNvPr id="15559" name="Rectangle 202"/>
          <p:cNvSpPr>
            <a:spLocks noChangeArrowheads="1"/>
          </p:cNvSpPr>
          <p:nvPr/>
        </p:nvSpPr>
        <p:spPr bwMode="auto">
          <a:xfrm>
            <a:off x="2176463" y="20177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60" name="Rectangle 203"/>
          <p:cNvSpPr>
            <a:spLocks noChangeArrowheads="1"/>
          </p:cNvSpPr>
          <p:nvPr/>
        </p:nvSpPr>
        <p:spPr bwMode="auto">
          <a:xfrm>
            <a:off x="4462463" y="20177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61" name="Rectangle 204"/>
          <p:cNvSpPr>
            <a:spLocks noChangeArrowheads="1"/>
          </p:cNvSpPr>
          <p:nvPr/>
        </p:nvSpPr>
        <p:spPr bwMode="auto">
          <a:xfrm>
            <a:off x="5224463" y="20177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62" name="Rectangle 205"/>
          <p:cNvSpPr>
            <a:spLocks noChangeArrowheads="1"/>
          </p:cNvSpPr>
          <p:nvPr/>
        </p:nvSpPr>
        <p:spPr bwMode="auto">
          <a:xfrm>
            <a:off x="2139950" y="52181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563" name="Rectangle 206"/>
          <p:cNvSpPr>
            <a:spLocks noChangeArrowheads="1"/>
          </p:cNvSpPr>
          <p:nvPr/>
        </p:nvSpPr>
        <p:spPr bwMode="auto">
          <a:xfrm>
            <a:off x="4427538" y="5229225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564" name="Rectangle 207"/>
          <p:cNvSpPr>
            <a:spLocks noChangeArrowheads="1"/>
          </p:cNvSpPr>
          <p:nvPr/>
        </p:nvSpPr>
        <p:spPr bwMode="auto">
          <a:xfrm>
            <a:off x="5187950" y="52181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20713"/>
            <a:ext cx="29337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643438" y="1052513"/>
            <a:ext cx="1727200" cy="15525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000000"/>
                </a:solidFill>
              </a:rPr>
              <a:t>(0)S'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>
                <a:solidFill>
                  <a:srgbClr val="000000"/>
                </a:solidFill>
              </a:rPr>
              <a:t> S          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</a:rPr>
              <a:t>(1)S 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>
                <a:solidFill>
                  <a:srgbClr val="000000"/>
                </a:solidFill>
              </a:rPr>
              <a:t> BB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</a:rPr>
              <a:t>(2)B 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>
                <a:solidFill>
                  <a:srgbClr val="000000"/>
                </a:solidFill>
              </a:rPr>
              <a:t> aB 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</a:rPr>
              <a:t>(3)B 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>
                <a:solidFill>
                  <a:srgbClr val="000000"/>
                </a:solidFill>
              </a:rPr>
              <a:t> b</a:t>
            </a:r>
          </a:p>
        </p:txBody>
      </p:sp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4500563" y="3219450"/>
            <a:ext cx="1687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分析句子</a:t>
            </a:r>
            <a:r>
              <a:rPr lang="en-US" altLang="zh-CN">
                <a:latin typeface="Calibri" pitchFamily="34" charset="0"/>
              </a:rPr>
              <a:t>abab#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179388" y="404813"/>
            <a:ext cx="1455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1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ChangeArrowheads="1"/>
          </p:cNvSpPr>
          <p:nvPr/>
        </p:nvSpPr>
        <p:spPr bwMode="auto">
          <a:xfrm>
            <a:off x="4643438" y="1052513"/>
            <a:ext cx="1727200" cy="15525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000000"/>
                </a:solidFill>
              </a:rPr>
              <a:t>(0)S'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>
                <a:solidFill>
                  <a:srgbClr val="000000"/>
                </a:solidFill>
              </a:rPr>
              <a:t> S          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</a:rPr>
              <a:t>(1)S 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>
                <a:solidFill>
                  <a:srgbClr val="000000"/>
                </a:solidFill>
              </a:rPr>
              <a:t> BB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</a:rPr>
              <a:t>(2)B 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>
                <a:solidFill>
                  <a:srgbClr val="000000"/>
                </a:solidFill>
              </a:rPr>
              <a:t> aB 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</a:rPr>
              <a:t>(3)B </a:t>
            </a:r>
            <a:r>
              <a:rPr kumimoji="1"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kumimoji="1" lang="en-US" altLang="zh-CN">
                <a:solidFill>
                  <a:srgbClr val="000000"/>
                </a:solidFill>
              </a:rPr>
              <a:t> b</a:t>
            </a:r>
          </a:p>
        </p:txBody>
      </p:sp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4500563" y="3219450"/>
            <a:ext cx="1931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分析句子</a:t>
            </a:r>
            <a:r>
              <a:rPr lang="en-US" altLang="zh-CN">
                <a:latin typeface="Calibri" pitchFamily="34" charset="0"/>
              </a:rPr>
              <a:t>abbbab#</a:t>
            </a:r>
          </a:p>
        </p:txBody>
      </p:sp>
      <p:sp>
        <p:nvSpPr>
          <p:cNvPr id="17411" name="TextBox 6"/>
          <p:cNvSpPr txBox="1">
            <a:spLocks noChangeArrowheads="1"/>
          </p:cNvSpPr>
          <p:nvPr/>
        </p:nvSpPr>
        <p:spPr bwMode="auto">
          <a:xfrm>
            <a:off x="179388" y="404813"/>
            <a:ext cx="1455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2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412875"/>
            <a:ext cx="3295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6"/>
          <p:cNvSpPr txBox="1">
            <a:spLocks noChangeArrowheads="1"/>
          </p:cNvSpPr>
          <p:nvPr/>
        </p:nvSpPr>
        <p:spPr bwMode="auto">
          <a:xfrm>
            <a:off x="179388" y="404813"/>
            <a:ext cx="1455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3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412875"/>
            <a:ext cx="57912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11863" y="333375"/>
            <a:ext cx="2971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G[S']: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(0)S'→S 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S →L=R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S →R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L →*R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L →i </a:t>
            </a: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R →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L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分析句子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i=*i</a:t>
            </a:r>
            <a:endParaRPr kumimoji="1"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100263"/>
            <a:ext cx="555625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 Box 10"/>
          <p:cNvSpPr txBox="1">
            <a:spLocks noChangeArrowheads="1"/>
          </p:cNvSpPr>
          <p:nvPr/>
        </p:nvSpPr>
        <p:spPr bwMode="auto">
          <a:xfrm>
            <a:off x="6011863" y="2511425"/>
            <a:ext cx="2808287" cy="2030413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E</a:t>
            </a:r>
            <a:endParaRPr lang="en-US" altLang="zh-CN">
              <a:solidFill>
                <a:srgbClr val="800080"/>
              </a:solidFill>
              <a:latin typeface="Calibri" pitchFamily="34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latin typeface="Calibri" pitchFamily="34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 E + E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latin typeface="Calibri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ea typeface="华文行楷" pitchFamily="2" charset="-122"/>
                <a:sym typeface="Symbol" pitchFamily="18" charset="2"/>
              </a:rPr>
              <a:t> E </a:t>
            </a: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E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latin typeface="Calibri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ea typeface="华文行楷" pitchFamily="2" charset="-122"/>
                <a:sym typeface="Symbol" pitchFamily="18" charset="2"/>
              </a:rPr>
              <a:t> ( E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 d</a:t>
            </a:r>
          </a:p>
          <a:p>
            <a:pPr>
              <a:buFont typeface="Wingdings" pitchFamily="2" charset="2"/>
              <a:buNone/>
            </a:pPr>
            <a:r>
              <a:rPr lang="zh-CN" altLang="en-US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分析句子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zh-CN" altLang="en-US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d+</a:t>
            </a:r>
            <a:r>
              <a:rPr lang="zh-CN" altLang="en-US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zh-CN" altLang="en-US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zh-CN" altLang="en-US" i="1">
                <a:solidFill>
                  <a:srgbClr val="80008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）</a:t>
            </a:r>
            <a:endParaRPr lang="en-US" altLang="zh-CN" i="1">
              <a:solidFill>
                <a:srgbClr val="800080"/>
              </a:solidFill>
              <a:latin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179388" y="404813"/>
            <a:ext cx="1455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4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4"/>
          <p:cNvSpPr txBox="1">
            <a:spLocks noChangeArrowheads="1"/>
          </p:cNvSpPr>
          <p:nvPr/>
        </p:nvSpPr>
        <p:spPr bwMode="auto">
          <a:xfrm>
            <a:off x="250825" y="2924175"/>
            <a:ext cx="38163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G[S]: S→if S else S  (1)</a:t>
            </a:r>
          </a:p>
          <a:p>
            <a:r>
              <a:rPr lang="en-US" altLang="zh-CN" sz="2800">
                <a:latin typeface="Times New Roman" pitchFamily="18" charset="0"/>
              </a:rPr>
              <a:t>          S→if S             (2)</a:t>
            </a:r>
          </a:p>
          <a:p>
            <a:r>
              <a:rPr lang="en-US" altLang="zh-CN" sz="2800">
                <a:latin typeface="Times New Roman" pitchFamily="18" charset="0"/>
              </a:rPr>
              <a:t>          S→S;S             (3)</a:t>
            </a:r>
          </a:p>
          <a:p>
            <a:r>
              <a:rPr lang="en-US" altLang="zh-CN" sz="2800">
                <a:latin typeface="Times New Roman" pitchFamily="18" charset="0"/>
              </a:rPr>
              <a:t>          S→a                 (4)</a:t>
            </a:r>
          </a:p>
        </p:txBody>
      </p:sp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5788" y="1268413"/>
            <a:ext cx="45370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37038" y="736600"/>
            <a:ext cx="4906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_GB2312"/>
                <a:ea typeface="楷体_GB2312"/>
                <a:cs typeface="楷体_GB2312"/>
              </a:rPr>
              <a:t>输入串</a:t>
            </a:r>
            <a:r>
              <a:rPr lang="en-US" altLang="zh-CN" sz="2800">
                <a:latin typeface="Times New Roman" pitchFamily="18" charset="0"/>
                <a:ea typeface="楷体_GB2312"/>
                <a:cs typeface="楷体_GB2312"/>
              </a:rPr>
              <a:t>if a else a;a#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的分析过程</a:t>
            </a:r>
          </a:p>
        </p:txBody>
      </p:sp>
      <p:sp>
        <p:nvSpPr>
          <p:cNvPr id="20484" name="TextBox 21"/>
          <p:cNvSpPr txBox="1">
            <a:spLocks noChangeArrowheads="1"/>
          </p:cNvSpPr>
          <p:nvPr/>
        </p:nvSpPr>
        <p:spPr bwMode="auto">
          <a:xfrm>
            <a:off x="611188" y="1412875"/>
            <a:ext cx="145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5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Box 3"/>
          <p:cNvSpPr txBox="1">
            <a:spLocks noChangeArrowheads="1"/>
          </p:cNvSpPr>
          <p:nvPr/>
        </p:nvSpPr>
        <p:spPr bwMode="auto">
          <a:xfrm>
            <a:off x="611188" y="1412875"/>
            <a:ext cx="145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学号尾数为</a:t>
            </a:r>
            <a:r>
              <a:rPr lang="en-US" altLang="zh-CN">
                <a:latin typeface="Calibri" pitchFamily="34" charset="0"/>
              </a:rPr>
              <a:t>6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457200" y="2852738"/>
            <a:ext cx="2133600" cy="2616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latin typeface="Comic Sans MS" pitchFamily="66" charset="0"/>
              </a:rPr>
              <a:t>文法</a:t>
            </a:r>
            <a:r>
              <a:rPr kumimoji="1" lang="en-US" altLang="zh-CN" sz="2400">
                <a:latin typeface="Comic Sans MS" pitchFamily="66" charset="0"/>
              </a:rPr>
              <a:t>G‘</a:t>
            </a:r>
            <a:r>
              <a:rPr kumimoji="1" lang="zh-CN" altLang="en-US" sz="2400">
                <a:latin typeface="Comic Sans MS" pitchFamily="66" charset="0"/>
              </a:rPr>
              <a:t>：</a:t>
            </a:r>
            <a:br>
              <a:rPr kumimoji="1" lang="zh-CN" altLang="en-US" sz="2400">
                <a:latin typeface="Comic Sans MS" pitchFamily="66" charset="0"/>
              </a:rPr>
            </a:br>
            <a:r>
              <a:rPr kumimoji="1" lang="en-US" altLang="zh-CN" sz="2400">
                <a:solidFill>
                  <a:schemeClr val="accent2"/>
                </a:solidFill>
                <a:latin typeface="Comic Sans MS" pitchFamily="66" charset="0"/>
              </a:rPr>
              <a:t>(0) S’ </a:t>
            </a:r>
            <a:r>
              <a:rPr kumimoji="1" lang="en-US" altLang="zh-CN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</a:t>
            </a:r>
            <a:r>
              <a:rPr kumimoji="1" lang="en-US" altLang="zh-CN" sz="2400">
                <a:solidFill>
                  <a:schemeClr val="accent2"/>
                </a:solidFill>
                <a:latin typeface="Comic Sans MS" pitchFamily="66" charset="0"/>
              </a:rPr>
              <a:t> S</a:t>
            </a:r>
            <a:r>
              <a:rPr kumimoji="1" lang="en-US" altLang="zh-CN" sz="2400">
                <a:latin typeface="Comic Sans MS" pitchFamily="66" charset="0"/>
              </a:rPr>
              <a:t/>
            </a:r>
            <a:br>
              <a:rPr kumimoji="1" lang="en-US" altLang="zh-CN" sz="2400">
                <a:latin typeface="Comic Sans MS" pitchFamily="66" charset="0"/>
              </a:rPr>
            </a:br>
            <a:r>
              <a:rPr kumimoji="1" lang="en-US" altLang="zh-CN" sz="2800">
                <a:solidFill>
                  <a:schemeClr val="accent2"/>
                </a:solidFill>
                <a:latin typeface="Comic Sans MS" pitchFamily="66" charset="0"/>
              </a:rPr>
              <a:t>(1) S </a:t>
            </a:r>
            <a:r>
              <a:rPr kumimoji="1" lang="en-US" altLang="zh-CN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 rD </a:t>
            </a:r>
            <a:br>
              <a:rPr kumimoji="1" lang="en-US" altLang="zh-CN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</a:br>
            <a:r>
              <a:rPr kumimoji="1" lang="en-US" altLang="zh-CN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(2) D D,i</a:t>
            </a:r>
            <a:br>
              <a:rPr kumimoji="1" lang="en-US" altLang="zh-CN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</a:br>
            <a:r>
              <a:rPr kumimoji="1" lang="en-US" altLang="zh-CN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(3) D  i</a:t>
            </a:r>
          </a:p>
          <a:p>
            <a:r>
              <a:rPr kumimoji="1" lang="zh-CN" alt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句子：</a:t>
            </a:r>
            <a:r>
              <a:rPr kumimoji="1" lang="en-US" altLang="zh-CN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ri,ir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63938" y="3284538"/>
          <a:ext cx="5040312" cy="3097212"/>
        </p:xfrm>
        <a:graphic>
          <a:graphicData uri="http://schemas.openxmlformats.org/presentationml/2006/ole">
            <p:oleObj spid="_x0000_s1029" name="文档" r:id="rId3" imgW="3790525" imgH="189198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310</Words>
  <Application>Microsoft Office PowerPoint</Application>
  <PresentationFormat>全屏显示(4:3)</PresentationFormat>
  <Paragraphs>127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Calibri</vt:lpstr>
      <vt:lpstr>宋体</vt:lpstr>
      <vt:lpstr>Arial</vt:lpstr>
      <vt:lpstr>楷体_GB2312</vt:lpstr>
      <vt:lpstr>Symbol</vt:lpstr>
      <vt:lpstr>Times New Roman</vt:lpstr>
      <vt:lpstr>华文行楷</vt:lpstr>
      <vt:lpstr>Wingdings</vt:lpstr>
      <vt:lpstr>Comic Sans MS</vt:lpstr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学号尾数为0</dc:title>
  <dc:creator>lzy</dc:creator>
  <cp:lastModifiedBy>微软用户</cp:lastModifiedBy>
  <cp:revision>19</cp:revision>
  <dcterms:created xsi:type="dcterms:W3CDTF">2016-12-07T10:06:52Z</dcterms:created>
  <dcterms:modified xsi:type="dcterms:W3CDTF">2017-12-20T05:02:48Z</dcterms:modified>
</cp:coreProperties>
</file>