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1086" rtl="0" eaLnBrk="1" latinLnBrk="0" hangingPunct="1">
      <a:defRPr sz="7397" kern="1200">
        <a:solidFill>
          <a:schemeClr val="tx1"/>
        </a:solidFill>
        <a:latin typeface="+mn-lt"/>
        <a:ea typeface="+mn-ea"/>
        <a:cs typeface="+mn-cs"/>
      </a:defRPr>
    </a:lvl1pPr>
    <a:lvl2pPr marL="1880543" algn="l" defTabSz="3761086" rtl="0" eaLnBrk="1" latinLnBrk="0" hangingPunct="1">
      <a:defRPr sz="7397" kern="1200">
        <a:solidFill>
          <a:schemeClr val="tx1"/>
        </a:solidFill>
        <a:latin typeface="+mn-lt"/>
        <a:ea typeface="+mn-ea"/>
        <a:cs typeface="+mn-cs"/>
      </a:defRPr>
    </a:lvl2pPr>
    <a:lvl3pPr marL="3761086" algn="l" defTabSz="3761086" rtl="0" eaLnBrk="1" latinLnBrk="0" hangingPunct="1">
      <a:defRPr sz="7397" kern="1200">
        <a:solidFill>
          <a:schemeClr val="tx1"/>
        </a:solidFill>
        <a:latin typeface="+mn-lt"/>
        <a:ea typeface="+mn-ea"/>
        <a:cs typeface="+mn-cs"/>
      </a:defRPr>
    </a:lvl3pPr>
    <a:lvl4pPr marL="5641630" algn="l" defTabSz="3761086" rtl="0" eaLnBrk="1" latinLnBrk="0" hangingPunct="1">
      <a:defRPr sz="7397" kern="1200">
        <a:solidFill>
          <a:schemeClr val="tx1"/>
        </a:solidFill>
        <a:latin typeface="+mn-lt"/>
        <a:ea typeface="+mn-ea"/>
        <a:cs typeface="+mn-cs"/>
      </a:defRPr>
    </a:lvl4pPr>
    <a:lvl5pPr marL="7522173" algn="l" defTabSz="3761086" rtl="0" eaLnBrk="1" latinLnBrk="0" hangingPunct="1">
      <a:defRPr sz="7397" kern="1200">
        <a:solidFill>
          <a:schemeClr val="tx1"/>
        </a:solidFill>
        <a:latin typeface="+mn-lt"/>
        <a:ea typeface="+mn-ea"/>
        <a:cs typeface="+mn-cs"/>
      </a:defRPr>
    </a:lvl5pPr>
    <a:lvl6pPr marL="9402716" algn="l" defTabSz="3761086" rtl="0" eaLnBrk="1" latinLnBrk="0" hangingPunct="1">
      <a:defRPr sz="7397" kern="1200">
        <a:solidFill>
          <a:schemeClr val="tx1"/>
        </a:solidFill>
        <a:latin typeface="+mn-lt"/>
        <a:ea typeface="+mn-ea"/>
        <a:cs typeface="+mn-cs"/>
      </a:defRPr>
    </a:lvl6pPr>
    <a:lvl7pPr marL="11283259" algn="l" defTabSz="3761086" rtl="0" eaLnBrk="1" latinLnBrk="0" hangingPunct="1">
      <a:defRPr sz="7397" kern="1200">
        <a:solidFill>
          <a:schemeClr val="tx1"/>
        </a:solidFill>
        <a:latin typeface="+mn-lt"/>
        <a:ea typeface="+mn-ea"/>
        <a:cs typeface="+mn-cs"/>
      </a:defRPr>
    </a:lvl7pPr>
    <a:lvl8pPr marL="13163803" algn="l" defTabSz="3761086" rtl="0" eaLnBrk="1" latinLnBrk="0" hangingPunct="1">
      <a:defRPr sz="7397" kern="1200">
        <a:solidFill>
          <a:schemeClr val="tx1"/>
        </a:solidFill>
        <a:latin typeface="+mn-lt"/>
        <a:ea typeface="+mn-ea"/>
        <a:cs typeface="+mn-cs"/>
      </a:defRPr>
    </a:lvl8pPr>
    <a:lvl9pPr marL="15044346" algn="l" defTabSz="3761086" rtl="0" eaLnBrk="1" latinLnBrk="0" hangingPunct="1">
      <a:defRPr sz="739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D8A"/>
    <a:srgbClr val="F79747"/>
    <a:srgbClr val="F9B277"/>
    <a:srgbClr val="0064B1"/>
    <a:srgbClr val="D3EFFB"/>
    <a:srgbClr val="EAF8FF"/>
    <a:srgbClr val="007FDE"/>
    <a:srgbClr val="0068B3"/>
    <a:srgbClr val="88A9D2"/>
    <a:srgbClr val="8BA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91F84-10FC-0EA0-93D4-EFECCA544D32}" v="7705" dt="2024-04-08T03:14:57.733"/>
    <p1510:client id="{B4ACD8CE-40EA-761F-8C6F-53712A673AE2}" v="10" dt="2024-04-08T03:16:34.620"/>
    <p1510:client id="{C4B93C0D-C467-857B-6A65-F82BD20A4DD8}" v="128" dt="2024-04-08T19:18:23.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3"/>
    <p:restoredTop sz="94660"/>
  </p:normalViewPr>
  <p:slideViewPr>
    <p:cSldViewPr snapToGrid="0">
      <p:cViewPr varScale="1">
        <p:scale>
          <a:sx n="29" d="100"/>
          <a:sy n="29" d="100"/>
        </p:scale>
        <p:origin x="2040" y="91"/>
      </p:cViewPr>
      <p:guideLst>
        <p:guide orient="horz" pos="9216"/>
        <p:guide pos="11520"/>
      </p:guideLst>
    </p:cSldViewPr>
  </p:slideViewPr>
  <p:notesTextViewPr>
    <p:cViewPr>
      <p:scale>
        <a:sx n="1" d="1"/>
        <a:sy n="1" d="1"/>
      </p:scale>
      <p:origin x="0" y="0"/>
    </p:cViewPr>
  </p:notesTextViewPr>
  <p:notesViewPr>
    <p:cSldViewPr snapToGrid="0">
      <p:cViewPr varScale="1">
        <p:scale>
          <a:sx n="123" d="100"/>
          <a:sy n="123" d="100"/>
        </p:scale>
        <p:origin x="7536" y="102"/>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4/8/2024</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914171" rtl="0" eaLnBrk="1" latinLnBrk="0" hangingPunct="1">
      <a:defRPr sz="1201" kern="1200">
        <a:solidFill>
          <a:schemeClr val="tx1"/>
        </a:solidFill>
        <a:latin typeface="+mn-lt"/>
        <a:ea typeface="+mn-ea"/>
        <a:cs typeface="+mn-cs"/>
      </a:defRPr>
    </a:lvl1pPr>
    <a:lvl2pPr marL="457088" algn="l" defTabSz="914171" rtl="0" eaLnBrk="1" latinLnBrk="0" hangingPunct="1">
      <a:defRPr sz="1201" kern="1200">
        <a:solidFill>
          <a:schemeClr val="tx1"/>
        </a:solidFill>
        <a:latin typeface="+mn-lt"/>
        <a:ea typeface="+mn-ea"/>
        <a:cs typeface="+mn-cs"/>
      </a:defRPr>
    </a:lvl2pPr>
    <a:lvl3pPr marL="914171" algn="l" defTabSz="914171" rtl="0" eaLnBrk="1" latinLnBrk="0" hangingPunct="1">
      <a:defRPr sz="1201" kern="1200">
        <a:solidFill>
          <a:schemeClr val="tx1"/>
        </a:solidFill>
        <a:latin typeface="+mn-lt"/>
        <a:ea typeface="+mn-ea"/>
        <a:cs typeface="+mn-cs"/>
      </a:defRPr>
    </a:lvl3pPr>
    <a:lvl4pPr marL="1371259" algn="l" defTabSz="914171" rtl="0" eaLnBrk="1" latinLnBrk="0" hangingPunct="1">
      <a:defRPr sz="1201" kern="1200">
        <a:solidFill>
          <a:schemeClr val="tx1"/>
        </a:solidFill>
        <a:latin typeface="+mn-lt"/>
        <a:ea typeface="+mn-ea"/>
        <a:cs typeface="+mn-cs"/>
      </a:defRPr>
    </a:lvl4pPr>
    <a:lvl5pPr marL="1828342" algn="l" defTabSz="914171" rtl="0" eaLnBrk="1" latinLnBrk="0" hangingPunct="1">
      <a:defRPr sz="1201" kern="1200">
        <a:solidFill>
          <a:schemeClr val="tx1"/>
        </a:solidFill>
        <a:latin typeface="+mn-lt"/>
        <a:ea typeface="+mn-ea"/>
        <a:cs typeface="+mn-cs"/>
      </a:defRPr>
    </a:lvl5pPr>
    <a:lvl6pPr marL="2285430" algn="l" defTabSz="914171" rtl="0" eaLnBrk="1" latinLnBrk="0" hangingPunct="1">
      <a:defRPr sz="1201" kern="1200">
        <a:solidFill>
          <a:schemeClr val="tx1"/>
        </a:solidFill>
        <a:latin typeface="+mn-lt"/>
        <a:ea typeface="+mn-ea"/>
        <a:cs typeface="+mn-cs"/>
      </a:defRPr>
    </a:lvl6pPr>
    <a:lvl7pPr marL="2742517" algn="l" defTabSz="914171" rtl="0" eaLnBrk="1" latinLnBrk="0" hangingPunct="1">
      <a:defRPr sz="1201" kern="1200">
        <a:solidFill>
          <a:schemeClr val="tx1"/>
        </a:solidFill>
        <a:latin typeface="+mn-lt"/>
        <a:ea typeface="+mn-ea"/>
        <a:cs typeface="+mn-cs"/>
      </a:defRPr>
    </a:lvl7pPr>
    <a:lvl8pPr marL="3199601" algn="l" defTabSz="914171" rtl="0" eaLnBrk="1" latinLnBrk="0" hangingPunct="1">
      <a:defRPr sz="1201" kern="1200">
        <a:solidFill>
          <a:schemeClr val="tx1"/>
        </a:solidFill>
        <a:latin typeface="+mn-lt"/>
        <a:ea typeface="+mn-ea"/>
        <a:cs typeface="+mn-cs"/>
      </a:defRPr>
    </a:lvl8pPr>
    <a:lvl9pPr marL="3656689" algn="l" defTabSz="914171"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7470336" y="3300079"/>
            <a:ext cx="21629024" cy="886020"/>
          </a:xfrm>
        </p:spPr>
        <p:txBody>
          <a:bodyPr lIns="0" tIns="0" rIns="0" bIns="0">
            <a:noAutofit/>
          </a:bodyPr>
          <a:lstStyle>
            <a:lvl1pPr marL="0" indent="0" algn="ctr">
              <a:buFont typeface="Arial" panose="020B0604020202020204" pitchFamily="34" charset="0"/>
              <a:buNone/>
              <a:defRPr sz="3752" b="1">
                <a:solidFill>
                  <a:schemeClr val="tx1"/>
                </a:solidFill>
              </a:defRPr>
            </a:lvl1pPr>
            <a:lvl2pPr marL="1763636" indent="0" algn="l">
              <a:buNone/>
              <a:defRPr sz="3752"/>
            </a:lvl2pPr>
            <a:lvl3pPr marL="3527276" indent="0" algn="l">
              <a:buNone/>
              <a:defRPr sz="3752"/>
            </a:lvl3pPr>
            <a:lvl4pPr marL="5290912" indent="0" algn="l">
              <a:buNone/>
              <a:defRPr sz="3752"/>
            </a:lvl4pPr>
            <a:lvl5pPr marL="7054548" indent="0" algn="l">
              <a:buNone/>
              <a:defRPr sz="3752"/>
            </a:lvl5pPr>
          </a:lstStyle>
          <a:p>
            <a:pPr lvl="0"/>
            <a:r>
              <a:rPr lang="en-US" dirty="0"/>
              <a:t>&lt;A. Author&gt;</a:t>
            </a:r>
          </a:p>
        </p:txBody>
      </p:sp>
      <p:sp>
        <p:nvSpPr>
          <p:cNvPr id="17" name="TextBox 16"/>
          <p:cNvSpPr txBox="1"/>
          <p:nvPr userDrawn="1"/>
        </p:nvSpPr>
        <p:spPr>
          <a:xfrm>
            <a:off x="672404" y="27992435"/>
            <a:ext cx="35235704" cy="669735"/>
          </a:xfrm>
          <a:prstGeom prst="rect">
            <a:avLst/>
          </a:prstGeom>
          <a:noFill/>
        </p:spPr>
        <p:txBody>
          <a:bodyPr wrap="square" rtlCol="0">
            <a:spAutoFit/>
          </a:bodyPr>
          <a:lstStyle/>
          <a:p>
            <a:pPr marL="0" marR="0" indent="0" algn="l" defTabSz="3527272" rtl="0" eaLnBrk="1" fontAlgn="auto" latinLnBrk="0" hangingPunct="1">
              <a:lnSpc>
                <a:spcPct val="100000"/>
              </a:lnSpc>
              <a:spcBef>
                <a:spcPts val="0"/>
              </a:spcBef>
              <a:spcAft>
                <a:spcPts val="0"/>
              </a:spcAft>
              <a:buClrTx/>
              <a:buSzTx/>
              <a:buFontTx/>
              <a:buNone/>
              <a:tabLst>
                <a:tab pos="0" algn="l"/>
                <a:tab pos="15804256" algn="ctr"/>
                <a:tab pos="41152388" algn="r"/>
              </a:tabLst>
              <a:defRPr/>
            </a:pPr>
            <a:r>
              <a:rPr lang="en-US" sz="3752" b="1" dirty="0">
                <a:latin typeface="Arial" panose="020B0604020202020204" pitchFamily="34" charset="0"/>
                <a:cs typeface="Arial" panose="020B0604020202020204" pitchFamily="34" charset="0"/>
              </a:rPr>
              <a:t>2024 UTA</a:t>
            </a:r>
            <a:r>
              <a:rPr lang="en-US" sz="3752" b="1" baseline="0" dirty="0">
                <a:latin typeface="Arial" panose="020B0604020202020204" pitchFamily="34" charset="0"/>
                <a:cs typeface="Arial" panose="020B0604020202020204" pitchFamily="34" charset="0"/>
              </a:rPr>
              <a:t> College of Engineering Innovation Day	                                                                                                                                                        April 16, 2024	</a:t>
            </a:r>
            <a:endParaRPr lang="en-US" sz="3752" b="1" dirty="0">
              <a:latin typeface="Arial" panose="020B0604020202020204" pitchFamily="34" charset="0"/>
              <a:cs typeface="Arial" panose="020B0604020202020204" pitchFamily="34" charset="0"/>
            </a:endParaRPr>
          </a:p>
        </p:txBody>
      </p:sp>
      <p:sp>
        <p:nvSpPr>
          <p:cNvPr id="24" name="Text Placeholder 23"/>
          <p:cNvSpPr>
            <a:spLocks noGrp="1"/>
          </p:cNvSpPr>
          <p:nvPr>
            <p:ph type="body" sz="quarter" idx="14" hasCustomPrompt="1"/>
          </p:nvPr>
        </p:nvSpPr>
        <p:spPr>
          <a:xfrm>
            <a:off x="7473488" y="922641"/>
            <a:ext cx="21629024" cy="2377442"/>
          </a:xfrm>
        </p:spPr>
        <p:txBody>
          <a:bodyPr lIns="0" tIns="0" rIns="0" bIns="0" anchor="ctr">
            <a:noAutofit/>
          </a:bodyPr>
          <a:lstStyle>
            <a:lvl1pPr marL="0" indent="0" algn="ctr">
              <a:buNone/>
              <a:defRPr sz="6752" b="1">
                <a:solidFill>
                  <a:schemeClr val="tx1"/>
                </a:solidFill>
              </a:defRPr>
            </a:lvl1pPr>
            <a:lvl5pPr>
              <a:defRPr/>
            </a:lvl5pPr>
          </a:lstStyle>
          <a:p>
            <a:pPr lvl="0"/>
            <a:r>
              <a:rPr lang="en-US" dirty="0"/>
              <a:t>&lt;Poster Title&gt;</a:t>
            </a:r>
          </a:p>
        </p:txBody>
      </p:sp>
    </p:spTree>
    <p:extLst>
      <p:ext uri="{BB962C8B-B14F-4D97-AF65-F5344CB8AC3E}">
        <p14:creationId xmlns:p14="http://schemas.microsoft.com/office/powerpoint/2010/main" val="9310224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7"/>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33"/>
            <a:ext cx="8534400" cy="1557867"/>
          </a:xfrm>
          <a:prstGeom prst="rect">
            <a:avLst/>
          </a:prstGeom>
        </p:spPr>
        <p:txBody>
          <a:bodyPr vert="horz" lIns="376202" tIns="188101" rIns="376202" bIns="188101" rtlCol="0" anchor="ctr"/>
          <a:lstStyle>
            <a:lvl1pPr algn="l">
              <a:defRPr sz="4596">
                <a:solidFill>
                  <a:schemeClr val="tx1">
                    <a:tint val="75000"/>
                  </a:schemeClr>
                </a:solidFill>
              </a:defRPr>
            </a:lvl1pPr>
          </a:lstStyle>
          <a:p>
            <a:fld id="{3DFE2EA4-D81A-4F72-A817-9EBC28A8AD44}" type="datetimeFigureOut">
              <a:rPr lang="en-US" smtClean="0"/>
              <a:t>4/8/2024</a:t>
            </a:fld>
            <a:endParaRPr lang="en-US"/>
          </a:p>
        </p:txBody>
      </p:sp>
      <p:sp>
        <p:nvSpPr>
          <p:cNvPr id="5" name="Footer Placeholder 4"/>
          <p:cNvSpPr>
            <a:spLocks noGrp="1"/>
          </p:cNvSpPr>
          <p:nvPr>
            <p:ph type="ftr" sz="quarter" idx="3"/>
          </p:nvPr>
        </p:nvSpPr>
        <p:spPr>
          <a:xfrm>
            <a:off x="12496800" y="27120433"/>
            <a:ext cx="11582400" cy="1557867"/>
          </a:xfrm>
          <a:prstGeom prst="rect">
            <a:avLst/>
          </a:prstGeom>
        </p:spPr>
        <p:txBody>
          <a:bodyPr vert="horz" lIns="376202" tIns="188101" rIns="376202" bIns="188101" rtlCol="0" anchor="ctr"/>
          <a:lstStyle>
            <a:lvl1pPr algn="ctr">
              <a:defRPr sz="45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33"/>
            <a:ext cx="8534400" cy="1557867"/>
          </a:xfrm>
          <a:prstGeom prst="rect">
            <a:avLst/>
          </a:prstGeom>
        </p:spPr>
        <p:txBody>
          <a:bodyPr vert="horz" lIns="376202" tIns="188101" rIns="376202" bIns="188101" rtlCol="0" anchor="ctr"/>
          <a:lstStyle>
            <a:lvl1pPr algn="r">
              <a:defRPr sz="4596">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527272" rtl="0" eaLnBrk="1" latinLnBrk="0" hangingPunct="1">
        <a:spcBef>
          <a:spcPct val="0"/>
        </a:spcBef>
        <a:buNone/>
        <a:defRPr sz="16972" kern="1200">
          <a:solidFill>
            <a:schemeClr val="tx1"/>
          </a:solidFill>
          <a:latin typeface="+mj-lt"/>
          <a:ea typeface="+mj-ea"/>
          <a:cs typeface="+mj-cs"/>
        </a:defRPr>
      </a:lvl1pPr>
    </p:titleStyle>
    <p:bodyStyle>
      <a:lvl1pPr marL="1322728" indent="-1322728" algn="l" defTabSz="3527272" rtl="0" eaLnBrk="1" latinLnBrk="0" hangingPunct="1">
        <a:spcBef>
          <a:spcPct val="20000"/>
        </a:spcBef>
        <a:buFont typeface="Arial" panose="020B0604020202020204" pitchFamily="34" charset="0"/>
        <a:buChar char="•"/>
        <a:defRPr sz="12376" kern="1200">
          <a:solidFill>
            <a:schemeClr val="tx1"/>
          </a:solidFill>
          <a:latin typeface="+mn-lt"/>
          <a:ea typeface="+mn-ea"/>
          <a:cs typeface="+mn-cs"/>
        </a:defRPr>
      </a:lvl1pPr>
      <a:lvl2pPr marL="2865912" indent="-1102272" algn="l" defTabSz="3527272" rtl="0" eaLnBrk="1" latinLnBrk="0" hangingPunct="1">
        <a:spcBef>
          <a:spcPct val="20000"/>
        </a:spcBef>
        <a:buFont typeface="Arial" panose="020B0604020202020204" pitchFamily="34" charset="0"/>
        <a:buChar char="–"/>
        <a:defRPr sz="10784" kern="1200">
          <a:solidFill>
            <a:schemeClr val="tx1"/>
          </a:solidFill>
          <a:latin typeface="+mn-lt"/>
          <a:ea typeface="+mn-ea"/>
          <a:cs typeface="+mn-cs"/>
        </a:defRPr>
      </a:lvl2pPr>
      <a:lvl3pPr marL="4409092" indent="-881820" algn="l" defTabSz="3527272" rtl="0" eaLnBrk="1" latinLnBrk="0" hangingPunct="1">
        <a:spcBef>
          <a:spcPct val="20000"/>
        </a:spcBef>
        <a:buFont typeface="Arial" panose="020B0604020202020204" pitchFamily="34" charset="0"/>
        <a:buChar char="•"/>
        <a:defRPr sz="9284" kern="1200">
          <a:solidFill>
            <a:schemeClr val="tx1"/>
          </a:solidFill>
          <a:latin typeface="+mn-lt"/>
          <a:ea typeface="+mn-ea"/>
          <a:cs typeface="+mn-cs"/>
        </a:defRPr>
      </a:lvl3pPr>
      <a:lvl4pPr marL="6172728"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4pPr>
      <a:lvl5pPr marL="7936368"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5pPr>
      <a:lvl6pPr marL="9700004"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6pPr>
      <a:lvl7pPr marL="11463640"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7pPr>
      <a:lvl8pPr marL="13227280"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8pPr>
      <a:lvl9pPr marL="14990916" indent="-881820" algn="l" defTabSz="3527272" rtl="0" eaLnBrk="1" latinLnBrk="0" hangingPunct="1">
        <a:spcBef>
          <a:spcPct val="20000"/>
        </a:spcBef>
        <a:buFont typeface="Arial" panose="020B0604020202020204" pitchFamily="34" charset="0"/>
        <a:buChar char="•"/>
        <a:defRPr sz="7688" kern="1200">
          <a:solidFill>
            <a:schemeClr val="tx1"/>
          </a:solidFill>
          <a:latin typeface="+mn-lt"/>
          <a:ea typeface="+mn-ea"/>
          <a:cs typeface="+mn-cs"/>
        </a:defRPr>
      </a:lvl9pPr>
    </p:bodyStyle>
    <p:otherStyle>
      <a:defPPr>
        <a:defRPr lang="en-US"/>
      </a:defPPr>
      <a:lvl1pPr marL="0" algn="l" defTabSz="3527272" rtl="0" eaLnBrk="1" latinLnBrk="0" hangingPunct="1">
        <a:defRPr sz="6940" kern="1200">
          <a:solidFill>
            <a:schemeClr val="tx1"/>
          </a:solidFill>
          <a:latin typeface="+mn-lt"/>
          <a:ea typeface="+mn-ea"/>
          <a:cs typeface="+mn-cs"/>
        </a:defRPr>
      </a:lvl1pPr>
      <a:lvl2pPr marL="1763636" algn="l" defTabSz="3527272" rtl="0" eaLnBrk="1" latinLnBrk="0" hangingPunct="1">
        <a:defRPr sz="6940" kern="1200">
          <a:solidFill>
            <a:schemeClr val="tx1"/>
          </a:solidFill>
          <a:latin typeface="+mn-lt"/>
          <a:ea typeface="+mn-ea"/>
          <a:cs typeface="+mn-cs"/>
        </a:defRPr>
      </a:lvl2pPr>
      <a:lvl3pPr marL="3527272" algn="l" defTabSz="3527272" rtl="0" eaLnBrk="1" latinLnBrk="0" hangingPunct="1">
        <a:defRPr sz="6940" kern="1200">
          <a:solidFill>
            <a:schemeClr val="tx1"/>
          </a:solidFill>
          <a:latin typeface="+mn-lt"/>
          <a:ea typeface="+mn-ea"/>
          <a:cs typeface="+mn-cs"/>
        </a:defRPr>
      </a:lvl3pPr>
      <a:lvl4pPr marL="5290912" algn="l" defTabSz="3527272" rtl="0" eaLnBrk="1" latinLnBrk="0" hangingPunct="1">
        <a:defRPr sz="6940" kern="1200">
          <a:solidFill>
            <a:schemeClr val="tx1"/>
          </a:solidFill>
          <a:latin typeface="+mn-lt"/>
          <a:ea typeface="+mn-ea"/>
          <a:cs typeface="+mn-cs"/>
        </a:defRPr>
      </a:lvl4pPr>
      <a:lvl5pPr marL="7054548" algn="l" defTabSz="3527272" rtl="0" eaLnBrk="1" latinLnBrk="0" hangingPunct="1">
        <a:defRPr sz="6940" kern="1200">
          <a:solidFill>
            <a:schemeClr val="tx1"/>
          </a:solidFill>
          <a:latin typeface="+mn-lt"/>
          <a:ea typeface="+mn-ea"/>
          <a:cs typeface="+mn-cs"/>
        </a:defRPr>
      </a:lvl5pPr>
      <a:lvl6pPr marL="8818184" algn="l" defTabSz="3527272" rtl="0" eaLnBrk="1" latinLnBrk="0" hangingPunct="1">
        <a:defRPr sz="6940" kern="1200">
          <a:solidFill>
            <a:schemeClr val="tx1"/>
          </a:solidFill>
          <a:latin typeface="+mn-lt"/>
          <a:ea typeface="+mn-ea"/>
          <a:cs typeface="+mn-cs"/>
        </a:defRPr>
      </a:lvl6pPr>
      <a:lvl7pPr marL="10581824" algn="l" defTabSz="3527272" rtl="0" eaLnBrk="1" latinLnBrk="0" hangingPunct="1">
        <a:defRPr sz="6940" kern="1200">
          <a:solidFill>
            <a:schemeClr val="tx1"/>
          </a:solidFill>
          <a:latin typeface="+mn-lt"/>
          <a:ea typeface="+mn-ea"/>
          <a:cs typeface="+mn-cs"/>
        </a:defRPr>
      </a:lvl7pPr>
      <a:lvl8pPr marL="12345460" algn="l" defTabSz="3527272" rtl="0" eaLnBrk="1" latinLnBrk="0" hangingPunct="1">
        <a:defRPr sz="6940" kern="1200">
          <a:solidFill>
            <a:schemeClr val="tx1"/>
          </a:solidFill>
          <a:latin typeface="+mn-lt"/>
          <a:ea typeface="+mn-ea"/>
          <a:cs typeface="+mn-cs"/>
        </a:defRPr>
      </a:lvl8pPr>
      <a:lvl9pPr marL="14109096" algn="l" defTabSz="3527272" rtl="0" eaLnBrk="1" latinLnBrk="0" hangingPunct="1">
        <a:defRPr sz="6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0B5C9-8B99-8E12-D1BD-3F990D403F36}"/>
              </a:ext>
            </a:extLst>
          </p:cNvPr>
          <p:cNvSpPr/>
          <p:nvPr/>
        </p:nvSpPr>
        <p:spPr>
          <a:xfrm>
            <a:off x="672404" y="4547288"/>
            <a:ext cx="8348472" cy="22860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4"/>
          </a:p>
        </p:txBody>
      </p:sp>
      <p:sp>
        <p:nvSpPr>
          <p:cNvPr id="7" name="Rectangle 6">
            <a:extLst>
              <a:ext uri="{FF2B5EF4-FFF2-40B4-BE49-F238E27FC236}">
                <a16:creationId xmlns:a16="http://schemas.microsoft.com/office/drawing/2014/main" id="{390F06B1-F1AB-7BD9-A530-B733C0DECBAA}"/>
              </a:ext>
            </a:extLst>
          </p:cNvPr>
          <p:cNvSpPr/>
          <p:nvPr/>
        </p:nvSpPr>
        <p:spPr>
          <a:xfrm>
            <a:off x="23015068" y="4547288"/>
            <a:ext cx="12893040" cy="22860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4"/>
          </a:p>
        </p:txBody>
      </p:sp>
      <p:sp>
        <p:nvSpPr>
          <p:cNvPr id="9" name="Rectangle 8">
            <a:extLst>
              <a:ext uri="{FF2B5EF4-FFF2-40B4-BE49-F238E27FC236}">
                <a16:creationId xmlns:a16="http://schemas.microsoft.com/office/drawing/2014/main" id="{B3435922-7B4D-421F-6ADC-095808B83AA1}"/>
              </a:ext>
            </a:extLst>
          </p:cNvPr>
          <p:cNvSpPr/>
          <p:nvPr/>
        </p:nvSpPr>
        <p:spPr>
          <a:xfrm>
            <a:off x="9516257" y="4821994"/>
            <a:ext cx="12896304" cy="22636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4"/>
          </a:p>
        </p:txBody>
      </p:sp>
      <p:sp>
        <p:nvSpPr>
          <p:cNvPr id="16" name="Text Placeholder 15"/>
          <p:cNvSpPr>
            <a:spLocks noGrp="1"/>
          </p:cNvSpPr>
          <p:nvPr>
            <p:ph type="body" sz="quarter" idx="13"/>
          </p:nvPr>
        </p:nvSpPr>
        <p:spPr>
          <a:xfrm>
            <a:off x="8570909" y="1802020"/>
            <a:ext cx="19840845" cy="2484864"/>
          </a:xfrm>
        </p:spPr>
        <p:txBody>
          <a:bodyPr vert="horz" lIns="0" tIns="0" rIns="0" bIns="0" rtlCol="0" anchor="t">
            <a:noAutofit/>
          </a:bodyPr>
          <a:lstStyle/>
          <a:p>
            <a:r>
              <a:rPr lang="en-US" sz="3750" dirty="0"/>
              <a:t>Gomez, D., Harris, E., Henry, K., Sprinkle, E., Zayas, M.</a:t>
            </a:r>
          </a:p>
          <a:p>
            <a:r>
              <a:rPr lang="en-US" sz="3750" dirty="0"/>
              <a:t>Sponsors: Dr. Shawn Gieser, Erica Hinojosa</a:t>
            </a:r>
            <a:endParaRPr lang="en-US" sz="3750" dirty="0">
              <a:ea typeface="Calibri"/>
              <a:cs typeface="Calibri"/>
            </a:endParaRPr>
          </a:p>
          <a:p>
            <a:r>
              <a:rPr lang="en-US" sz="3750" dirty="0"/>
              <a:t>CSE Senior Design</a:t>
            </a:r>
            <a:endParaRPr lang="en-US" sz="3750" dirty="0">
              <a:ea typeface="Calibri"/>
              <a:cs typeface="Calibri"/>
            </a:endParaRPr>
          </a:p>
        </p:txBody>
      </p:sp>
      <p:sp>
        <p:nvSpPr>
          <p:cNvPr id="17" name="Text Placeholder 16"/>
          <p:cNvSpPr>
            <a:spLocks noGrp="1"/>
          </p:cNvSpPr>
          <p:nvPr>
            <p:ph type="body" sz="quarter" idx="14"/>
          </p:nvPr>
        </p:nvSpPr>
        <p:spPr>
          <a:xfrm>
            <a:off x="203332" y="-14868"/>
            <a:ext cx="36576000" cy="2228852"/>
          </a:xfrm>
        </p:spPr>
        <p:txBody>
          <a:bodyPr/>
          <a:lstStyle/>
          <a:p>
            <a:r>
              <a:rPr lang="en-US" sz="6750" dirty="0"/>
              <a:t>Breathe Easy Sim</a:t>
            </a:r>
            <a:endParaRPr lang="en-US" dirty="0"/>
          </a:p>
        </p:txBody>
      </p:sp>
      <p:sp>
        <p:nvSpPr>
          <p:cNvPr id="8" name="Rectangle 7"/>
          <p:cNvSpPr/>
          <p:nvPr/>
        </p:nvSpPr>
        <p:spPr>
          <a:xfrm>
            <a:off x="665109" y="4522056"/>
            <a:ext cx="8387662"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rPr>
              <a:t>Executive Summary</a:t>
            </a:r>
          </a:p>
        </p:txBody>
      </p:sp>
      <p:sp>
        <p:nvSpPr>
          <p:cNvPr id="10" name="Rectangle 9"/>
          <p:cNvSpPr/>
          <p:nvPr/>
        </p:nvSpPr>
        <p:spPr>
          <a:xfrm>
            <a:off x="9459249" y="4526031"/>
            <a:ext cx="12911327" cy="607859"/>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3350" b="1" dirty="0">
                <a:solidFill>
                  <a:schemeClr val="bg1"/>
                </a:solidFill>
              </a:rPr>
              <a:t>Simulation Ventilator Design</a:t>
            </a:r>
            <a:endParaRPr lang="en-US" sz="3376" b="1" dirty="0">
              <a:solidFill>
                <a:schemeClr val="bg1"/>
              </a:solidFill>
            </a:endParaRPr>
          </a:p>
        </p:txBody>
      </p:sp>
      <p:sp>
        <p:nvSpPr>
          <p:cNvPr id="14" name="Rectangle 13"/>
          <p:cNvSpPr/>
          <p:nvPr/>
        </p:nvSpPr>
        <p:spPr>
          <a:xfrm>
            <a:off x="674149" y="15802674"/>
            <a:ext cx="8369407"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rPr>
              <a:t>Background</a:t>
            </a:r>
          </a:p>
        </p:txBody>
      </p:sp>
      <p:sp>
        <p:nvSpPr>
          <p:cNvPr id="21" name="TextBox 20"/>
          <p:cNvSpPr txBox="1"/>
          <p:nvPr/>
        </p:nvSpPr>
        <p:spPr>
          <a:xfrm>
            <a:off x="673832" y="5494219"/>
            <a:ext cx="8373227" cy="5886231"/>
          </a:xfrm>
          <a:prstGeom prst="rect">
            <a:avLst/>
          </a:prstGeom>
          <a:noFill/>
        </p:spPr>
        <p:txBody>
          <a:bodyPr wrap="square" lIns="171452" tIns="171452" rIns="171452" bIns="171452" rtlCol="0" anchor="t">
            <a:spAutoFit/>
          </a:bodyPr>
          <a:lstStyle/>
          <a:p>
            <a:pPr algn="just">
              <a:spcAft>
                <a:spcPts val="564"/>
              </a:spcAft>
            </a:pPr>
            <a:r>
              <a:rPr lang="en-US" sz="2400" dirty="0">
                <a:ea typeface="+mn-lt"/>
                <a:cs typeface="+mn-lt"/>
              </a:rPr>
              <a:t>The UTA SMART Hospital provides  simulation environments designed to give nursing students realistic operating experiences in a hospital-like setting. This includes using real hospital equipment, such as an AVEA ventilator, on smart manikin patients.  However, equipment such as the AVEA ventilator are not designed for manikin use, causing the internal bladders that allow the manikins to "breathe" to rupture when used. To alleviate this problem, we have created the Breath Easy Sim to provide reduced and controlled airflow capability so as not to rupture the manikin's air bladder.  Additionally, the Breathe Easy Sim is equipped with simulation software to provide as close an operating experience as possible to a real medical environment. Other features such as alarms, control dials, buttons, and health diagnostic outputs are also simulated to heighten the medical training experience.</a:t>
            </a:r>
            <a:endParaRPr lang="en-US" sz="2400" dirty="0"/>
          </a:p>
        </p:txBody>
      </p:sp>
      <p:sp>
        <p:nvSpPr>
          <p:cNvPr id="23" name="TextBox 22"/>
          <p:cNvSpPr txBox="1"/>
          <p:nvPr/>
        </p:nvSpPr>
        <p:spPr>
          <a:xfrm>
            <a:off x="9603138" y="5502947"/>
            <a:ext cx="12557615" cy="16181357"/>
          </a:xfrm>
          <a:prstGeom prst="rect">
            <a:avLst/>
          </a:prstGeom>
          <a:noFill/>
        </p:spPr>
        <p:txBody>
          <a:bodyPr wrap="square" lIns="171452" tIns="171452" rIns="171452" bIns="171452" rtlCol="0" anchor="t">
            <a:spAutoFit/>
          </a:bodyPr>
          <a:lstStyle/>
          <a:p>
            <a:pPr algn="just">
              <a:spcAft>
                <a:spcPts val="564"/>
              </a:spcAft>
            </a:pPr>
            <a:r>
              <a:rPr lang="en-US" sz="2800" dirty="0">
                <a:latin typeface="Calibri"/>
                <a:ea typeface="Calibri"/>
                <a:cs typeface="Arial"/>
              </a:rPr>
              <a:t>The appearance of the Breathe Easy Sim was designed to closely resemble that of a real medical ventilator, complete with touchscreen, control dials, alarms, locking casters, and tubing hookups. The main body of ventilator is made of aluminum sheet metal attached to an extruded aluminum base. The design was intended to provide the user with a lightweight product that is easy to transport and install, while maintaining durability in a hospital environment.</a:t>
            </a:r>
            <a:endParaRPr lang="en-US" sz="2800" dirty="0">
              <a:latin typeface="Calibri"/>
              <a:ea typeface="Calibri"/>
              <a:cs typeface="Calibri"/>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endParaRPr lang="en-US" sz="2800" dirty="0">
              <a:latin typeface="Calibri"/>
              <a:ea typeface="Calibri"/>
              <a:cs typeface="Arial"/>
            </a:endParaRPr>
          </a:p>
          <a:p>
            <a:pPr>
              <a:spcAft>
                <a:spcPts val="564"/>
              </a:spcAft>
            </a:pPr>
            <a:r>
              <a:rPr lang="en-US" sz="2800" dirty="0">
                <a:latin typeface="Calibri"/>
                <a:ea typeface="Calibri"/>
                <a:cs typeface="Arial"/>
              </a:rPr>
              <a:t>The interior pump mechanism provides controlled positive and negative air pressure to the manikin that can be easily adjusted to the manikin's bladder size (patent applied for). </a:t>
            </a:r>
          </a:p>
          <a:p>
            <a:pPr>
              <a:spcAft>
                <a:spcPts val="564"/>
              </a:spcAft>
            </a:pPr>
            <a:endParaRPr lang="en-US" sz="2800" dirty="0">
              <a:latin typeface="Calibri"/>
              <a:ea typeface="Calibri"/>
              <a:cs typeface="Arial"/>
            </a:endParaRPr>
          </a:p>
          <a:p>
            <a:pPr>
              <a:spcAft>
                <a:spcPts val="564"/>
              </a:spcAft>
            </a:pPr>
            <a:r>
              <a:rPr lang="en-US" sz="2800" dirty="0">
                <a:latin typeface="Calibri"/>
                <a:ea typeface="Calibri"/>
                <a:cs typeface="Arial"/>
              </a:rPr>
              <a:t>The software environment was created to provide a realistic simulation of ventilator software, featuring patient diagnostic information, adjustable ventilator settings, and alarm notification. The software is integrated with an embedded controller to monitor the health of the pump mechanism and </a:t>
            </a:r>
            <a:r>
              <a:rPr lang="en-US" sz="2800" dirty="0">
                <a:ea typeface="+mn-lt"/>
                <a:cs typeface="+mn-lt"/>
              </a:rPr>
              <a:t>seamlessly </a:t>
            </a:r>
            <a:r>
              <a:rPr lang="en-US" sz="2800" dirty="0">
                <a:latin typeface="Calibri"/>
                <a:ea typeface="Calibri"/>
                <a:cs typeface="Arial"/>
              </a:rPr>
              <a:t>interfaces with the touchscreen monitor.</a:t>
            </a:r>
          </a:p>
        </p:txBody>
      </p:sp>
      <p:sp>
        <p:nvSpPr>
          <p:cNvPr id="24" name="TextBox 23"/>
          <p:cNvSpPr txBox="1"/>
          <p:nvPr/>
        </p:nvSpPr>
        <p:spPr>
          <a:xfrm>
            <a:off x="23382016" y="5553789"/>
            <a:ext cx="12090284" cy="2900798"/>
          </a:xfrm>
          <a:prstGeom prst="rect">
            <a:avLst/>
          </a:prstGeom>
          <a:noFill/>
        </p:spPr>
        <p:txBody>
          <a:bodyPr wrap="square" lIns="171452" tIns="171452" rIns="171452" bIns="171452" rtlCol="0" anchor="t">
            <a:spAutoFit/>
          </a:bodyPr>
          <a:lstStyle/>
          <a:p>
            <a:pPr marL="457200" indent="-457200">
              <a:spcAft>
                <a:spcPts val="564"/>
              </a:spcAft>
              <a:buFont typeface="Arial,Sans-Serif" panose="020B0604020202020204" pitchFamily="34" charset="0"/>
              <a:buChar char="•"/>
            </a:pPr>
            <a:r>
              <a:rPr lang="en-US" sz="2600">
                <a:latin typeface="Arial"/>
                <a:cs typeface="Arial"/>
              </a:rPr>
              <a:t>Modular and lightweight design provides ease of transportation and on-site installation.</a:t>
            </a:r>
          </a:p>
          <a:p>
            <a:pPr marL="457200" indent="-457200">
              <a:spcAft>
                <a:spcPts val="564"/>
              </a:spcAft>
              <a:buFont typeface="Arial,Sans-Serif" panose="020B0604020202020204" pitchFamily="34" charset="0"/>
              <a:buChar char="•"/>
            </a:pPr>
            <a:r>
              <a:rPr lang="en-US" sz="2600">
                <a:latin typeface="Arial"/>
                <a:cs typeface="Arial"/>
              </a:rPr>
              <a:t>95% of the interior pump mechanism is 3D printed, supplying the user with quick replacement of parts.</a:t>
            </a:r>
          </a:p>
          <a:p>
            <a:pPr marL="457200" indent="-457200">
              <a:spcAft>
                <a:spcPts val="564"/>
              </a:spcAft>
              <a:buFont typeface="Arial,Sans-Serif" panose="020B0604020202020204" pitchFamily="34" charset="0"/>
              <a:buChar char="•"/>
            </a:pPr>
            <a:r>
              <a:rPr lang="en-US" sz="2600" dirty="0">
                <a:latin typeface="Arial"/>
                <a:cs typeface="Arial"/>
              </a:rPr>
              <a:t>Customizable software and airflow settings can be set for variety of ventilator and manikin brands.</a:t>
            </a:r>
          </a:p>
        </p:txBody>
      </p:sp>
      <p:sp>
        <p:nvSpPr>
          <p:cNvPr id="30" name="Rectangle 29"/>
          <p:cNvSpPr/>
          <p:nvPr/>
        </p:nvSpPr>
        <p:spPr>
          <a:xfrm>
            <a:off x="23006924" y="4513644"/>
            <a:ext cx="12905995" cy="60016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3300" b="1" dirty="0">
                <a:solidFill>
                  <a:schemeClr val="bg1"/>
                </a:solidFill>
                <a:ea typeface="Calibri"/>
                <a:cs typeface="Calibri"/>
              </a:rPr>
              <a:t>Results of Simulation Ventilator</a:t>
            </a:r>
          </a:p>
        </p:txBody>
      </p:sp>
      <p:sp>
        <p:nvSpPr>
          <p:cNvPr id="32" name="Rectangle 31"/>
          <p:cNvSpPr/>
          <p:nvPr/>
        </p:nvSpPr>
        <p:spPr>
          <a:xfrm>
            <a:off x="23011185" y="21907980"/>
            <a:ext cx="12891915"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rPr>
              <a:t>References</a:t>
            </a:r>
          </a:p>
        </p:txBody>
      </p:sp>
      <p:sp>
        <p:nvSpPr>
          <p:cNvPr id="33" name="Rectangle 32"/>
          <p:cNvSpPr/>
          <p:nvPr/>
        </p:nvSpPr>
        <p:spPr>
          <a:xfrm>
            <a:off x="23026335" y="14056016"/>
            <a:ext cx="12861835" cy="611834"/>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rPr>
              <a:t>Conclusions</a:t>
            </a:r>
          </a:p>
        </p:txBody>
      </p:sp>
      <p:sp>
        <p:nvSpPr>
          <p:cNvPr id="36" name="TextBox 35"/>
          <p:cNvSpPr txBox="1"/>
          <p:nvPr/>
        </p:nvSpPr>
        <p:spPr>
          <a:xfrm>
            <a:off x="23376820" y="22520088"/>
            <a:ext cx="12090284" cy="4347348"/>
          </a:xfrm>
          <a:prstGeom prst="rect">
            <a:avLst/>
          </a:prstGeom>
          <a:noFill/>
        </p:spPr>
        <p:txBody>
          <a:bodyPr wrap="square" lIns="171452" tIns="171452" rIns="171452" bIns="171452" rtlCol="0" anchor="t">
            <a:spAutoFit/>
          </a:bodyPr>
          <a:lstStyle/>
          <a:p>
            <a:pPr marL="321310" indent="-321310">
              <a:spcAft>
                <a:spcPts val="564"/>
              </a:spcAft>
              <a:buAutoNum type="arabicPeriod"/>
            </a:pPr>
            <a:r>
              <a:rPr lang="en-US" sz="2000" dirty="0">
                <a:ea typeface="+mn-lt"/>
                <a:cs typeface="+mn-lt"/>
              </a:rPr>
              <a:t>Andres L. Mora Carpio and Jorge I. Mora. Positive end-expiratory pressure.</a:t>
            </a:r>
            <a:br>
              <a:rPr lang="en-US" sz="2000" dirty="0">
                <a:ea typeface="+mn-lt"/>
                <a:cs typeface="+mn-lt"/>
              </a:rPr>
            </a:br>
            <a:r>
              <a:rPr lang="en-US" sz="2000" dirty="0">
                <a:ea typeface="+mn-lt"/>
                <a:cs typeface="+mn-lt"/>
              </a:rPr>
              <a:t>https://www.ncbi.nlm.nih.gov/books/NBK441904/, 2023.</a:t>
            </a:r>
            <a:endParaRPr lang="en-US" sz="2000" dirty="0">
              <a:latin typeface="Arial" panose="020B0604020202020204" pitchFamily="34" charset="0"/>
              <a:ea typeface="+mn-lt"/>
              <a:cs typeface="Arial" panose="020B0604020202020204" pitchFamily="34" charset="0"/>
            </a:endParaRPr>
          </a:p>
          <a:p>
            <a:pPr marL="321310" indent="-321310">
              <a:spcAft>
                <a:spcPts val="564"/>
              </a:spcAft>
              <a:buAutoNum type="arabicPeriod"/>
            </a:pPr>
            <a:r>
              <a:rPr lang="en-US" sz="2000" dirty="0" err="1">
                <a:ea typeface="+mn-lt"/>
                <a:cs typeface="+mn-lt"/>
              </a:rPr>
              <a:t>IngMar</a:t>
            </a:r>
            <a:r>
              <a:rPr lang="en-US" sz="2000" dirty="0">
                <a:ea typeface="+mn-lt"/>
                <a:cs typeface="+mn-lt"/>
              </a:rPr>
              <a:t> Medical. Make your </a:t>
            </a:r>
            <a:r>
              <a:rPr lang="en-US" sz="2000" dirty="0" err="1">
                <a:ea typeface="+mn-lt"/>
                <a:cs typeface="+mn-lt"/>
              </a:rPr>
              <a:t>simman</a:t>
            </a:r>
            <a:r>
              <a:rPr lang="en-US" sz="2000" dirty="0">
                <a:ea typeface="+mn-lt"/>
                <a:cs typeface="+mn-lt"/>
              </a:rPr>
              <a:t> and </a:t>
            </a:r>
            <a:r>
              <a:rPr lang="en-US" sz="2000" dirty="0" err="1">
                <a:ea typeface="+mn-lt"/>
                <a:cs typeface="+mn-lt"/>
              </a:rPr>
              <a:t>simboy</a:t>
            </a:r>
            <a:r>
              <a:rPr lang="en-US" sz="2000" dirty="0">
                <a:ea typeface="+mn-lt"/>
                <a:cs typeface="+mn-lt"/>
              </a:rPr>
              <a:t> ventilator ready.</a:t>
            </a:r>
            <a:br>
              <a:rPr lang="en-US" sz="2000" dirty="0">
                <a:ea typeface="+mn-lt"/>
                <a:cs typeface="+mn-lt"/>
              </a:rPr>
            </a:br>
            <a:r>
              <a:rPr lang="en-US" sz="2000" dirty="0">
                <a:ea typeface="+mn-lt"/>
                <a:cs typeface="+mn-lt"/>
              </a:rPr>
              <a:t>https://www.ingmarmed.com/wp-content/uploads/2019/10/Lung-Solution-9-19.pdf, 2019.</a:t>
            </a:r>
            <a:br>
              <a:rPr lang="en-US" sz="2000" dirty="0">
                <a:ea typeface="+mn-lt"/>
                <a:cs typeface="+mn-lt"/>
              </a:rPr>
            </a:br>
            <a:r>
              <a:rPr lang="en-US" sz="2000" dirty="0">
                <a:ea typeface="+mn-lt"/>
                <a:cs typeface="+mn-lt"/>
              </a:rPr>
              <a:t>Accessed: 09/21/2023.</a:t>
            </a:r>
            <a:endParaRPr lang="en-US" sz="2000" dirty="0">
              <a:latin typeface="Arial" panose="020B0604020202020204" pitchFamily="34" charset="0"/>
              <a:ea typeface="+mn-lt"/>
              <a:cs typeface="Arial" panose="020B0604020202020204" pitchFamily="34" charset="0"/>
            </a:endParaRPr>
          </a:p>
          <a:p>
            <a:pPr marL="321310" indent="-321310">
              <a:spcAft>
                <a:spcPts val="564"/>
              </a:spcAft>
              <a:buAutoNum type="arabicPeriod"/>
            </a:pPr>
            <a:r>
              <a:rPr lang="en-US" sz="2000" dirty="0">
                <a:ea typeface="+mn-lt"/>
                <a:cs typeface="+mn-lt"/>
              </a:rPr>
              <a:t>Laerdal Medical. Asl 5000 breathing simulator - </a:t>
            </a:r>
            <a:r>
              <a:rPr lang="en-US" sz="2000" dirty="0" err="1">
                <a:ea typeface="+mn-lt"/>
                <a:cs typeface="+mn-lt"/>
              </a:rPr>
              <a:t>ingmar</a:t>
            </a:r>
            <a:r>
              <a:rPr lang="en-US" sz="2000" dirty="0">
                <a:ea typeface="+mn-lt"/>
                <a:cs typeface="+mn-lt"/>
              </a:rPr>
              <a:t> medical.</a:t>
            </a:r>
            <a:br>
              <a:rPr lang="en-US" sz="2000" dirty="0">
                <a:ea typeface="+mn-lt"/>
                <a:cs typeface="+mn-lt"/>
              </a:rPr>
            </a:br>
            <a:r>
              <a:rPr lang="en-US" sz="2000" dirty="0">
                <a:ea typeface="+mn-lt"/>
                <a:cs typeface="+mn-lt"/>
              </a:rPr>
              <a:t>https://www.ingmarmed.com/product/asl-5000-breathing-simulator/, 2022. Accessed:</a:t>
            </a:r>
            <a:br>
              <a:rPr lang="en-US" sz="2000" dirty="0">
                <a:ea typeface="+mn-lt"/>
                <a:cs typeface="+mn-lt"/>
              </a:rPr>
            </a:br>
            <a:r>
              <a:rPr lang="en-US" sz="2000" dirty="0">
                <a:ea typeface="+mn-lt"/>
                <a:cs typeface="+mn-lt"/>
              </a:rPr>
              <a:t>09/12/2023.</a:t>
            </a:r>
            <a:endParaRPr lang="en-US" sz="2000" dirty="0">
              <a:latin typeface="Arial" panose="020B0604020202020204" pitchFamily="34" charset="0"/>
              <a:ea typeface="+mn-lt"/>
              <a:cs typeface="Arial" panose="020B0604020202020204" pitchFamily="34" charset="0"/>
            </a:endParaRPr>
          </a:p>
          <a:p>
            <a:pPr marL="321310" indent="-321310">
              <a:spcAft>
                <a:spcPts val="564"/>
              </a:spcAft>
              <a:buAutoNum type="arabicPeriod"/>
            </a:pPr>
            <a:r>
              <a:rPr lang="en-US" sz="2000" dirty="0">
                <a:ea typeface="+mn-lt"/>
                <a:cs typeface="+mn-lt"/>
              </a:rPr>
              <a:t>Lardal Medical. </a:t>
            </a:r>
            <a:r>
              <a:rPr lang="en-US" sz="2000" dirty="0" err="1">
                <a:ea typeface="+mn-lt"/>
                <a:cs typeface="+mn-lt"/>
              </a:rPr>
              <a:t>Simman</a:t>
            </a:r>
            <a:r>
              <a:rPr lang="en-US" sz="2000" dirty="0">
                <a:ea typeface="+mn-lt"/>
                <a:cs typeface="+mn-lt"/>
              </a:rPr>
              <a:t> 3g plus | parts. https://laerdal.com/us/doc/4516/SimMan-3G-</a:t>
            </a:r>
            <a:br>
              <a:rPr lang="en-US" sz="2000" dirty="0">
                <a:ea typeface="+mn-lt"/>
                <a:cs typeface="+mn-lt"/>
              </a:rPr>
            </a:br>
            <a:r>
              <a:rPr lang="en-US" sz="2000" dirty="0">
                <a:ea typeface="+mn-lt"/>
                <a:cs typeface="+mn-lt"/>
              </a:rPr>
              <a:t>Plus/Webshop/PARTS.</a:t>
            </a:r>
            <a:endParaRPr lang="en-US" sz="2000" dirty="0">
              <a:latin typeface="Arial" panose="020B0604020202020204" pitchFamily="34" charset="0"/>
              <a:ea typeface="+mn-lt"/>
              <a:cs typeface="Arial" panose="020B0604020202020204" pitchFamily="34" charset="0"/>
            </a:endParaRPr>
          </a:p>
          <a:p>
            <a:pPr marL="321310" indent="-321310">
              <a:spcAft>
                <a:spcPts val="564"/>
              </a:spcAft>
              <a:buAutoNum type="arabicPeriod"/>
            </a:pPr>
            <a:r>
              <a:rPr lang="en-US" sz="2000" dirty="0">
                <a:ea typeface="+mn-lt"/>
                <a:cs typeface="+mn-lt"/>
              </a:rPr>
              <a:t>Lardal Medical. Asl 5000 lung solution live virtual product demo.</a:t>
            </a:r>
            <a:br>
              <a:rPr lang="en-US" sz="2000" dirty="0">
                <a:ea typeface="+mn-lt"/>
                <a:cs typeface="+mn-lt"/>
              </a:rPr>
            </a:br>
            <a:r>
              <a:rPr lang="en-US" sz="2000" dirty="0">
                <a:ea typeface="+mn-lt"/>
                <a:cs typeface="+mn-lt"/>
              </a:rPr>
              <a:t>https://www.youtube.com/watch?v=zFVX6YT2qeg, 2020.</a:t>
            </a:r>
            <a:endParaRPr lang="en-US" sz="2000" dirty="0">
              <a:latin typeface="Arial" panose="020B0604020202020204" pitchFamily="34" charset="0"/>
              <a:ea typeface="+mn-lt"/>
              <a:cs typeface="Arial" panose="020B0604020202020204" pitchFamily="34" charset="0"/>
            </a:endParaRPr>
          </a:p>
        </p:txBody>
      </p:sp>
      <p:pic>
        <p:nvPicPr>
          <p:cNvPr id="3" name="Picture 2">
            <a:extLst>
              <a:ext uri="{FF2B5EF4-FFF2-40B4-BE49-F238E27FC236}">
                <a16:creationId xmlns:a16="http://schemas.microsoft.com/office/drawing/2014/main" id="{B3595DAB-F88D-6340-8D34-05716250F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84" y="1184748"/>
            <a:ext cx="6614392" cy="2052292"/>
          </a:xfrm>
          <a:prstGeom prst="rect">
            <a:avLst/>
          </a:prstGeom>
        </p:spPr>
      </p:pic>
      <p:pic>
        <p:nvPicPr>
          <p:cNvPr id="12" name="Picture 11" descr="A light bulb with text and blue text&#10;&#10;Description automatically generated">
            <a:extLst>
              <a:ext uri="{FF2B5EF4-FFF2-40B4-BE49-F238E27FC236}">
                <a16:creationId xmlns:a16="http://schemas.microsoft.com/office/drawing/2014/main" id="{AEE54AC3-5685-01EC-BD00-99A99CF154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0024" y="842392"/>
            <a:ext cx="6614392" cy="3021271"/>
          </a:xfrm>
          <a:prstGeom prst="rect">
            <a:avLst/>
          </a:prstGeom>
        </p:spPr>
      </p:pic>
      <p:sp>
        <p:nvSpPr>
          <p:cNvPr id="4" name="TextBox 3">
            <a:extLst>
              <a:ext uri="{FF2B5EF4-FFF2-40B4-BE49-F238E27FC236}">
                <a16:creationId xmlns:a16="http://schemas.microsoft.com/office/drawing/2014/main" id="{E75465DC-27C9-6E45-FDCA-650020BBE9CC}"/>
              </a:ext>
            </a:extLst>
          </p:cNvPr>
          <p:cNvSpPr txBox="1"/>
          <p:nvPr/>
        </p:nvSpPr>
        <p:spPr>
          <a:xfrm>
            <a:off x="653801" y="16513964"/>
            <a:ext cx="8348479" cy="5516899"/>
          </a:xfrm>
          <a:prstGeom prst="rect">
            <a:avLst/>
          </a:prstGeom>
          <a:noFill/>
        </p:spPr>
        <p:txBody>
          <a:bodyPr wrap="square" lIns="171452" tIns="171452" rIns="171452" bIns="171452" rtlCol="0" anchor="t">
            <a:spAutoFit/>
          </a:bodyPr>
          <a:lstStyle/>
          <a:p>
            <a:pPr algn="just">
              <a:spcAft>
                <a:spcPts val="564"/>
              </a:spcAft>
            </a:pPr>
            <a:r>
              <a:rPr lang="en-US" sz="2800" dirty="0">
                <a:ea typeface="Calibri"/>
                <a:cs typeface="Calibri"/>
              </a:rPr>
              <a:t>Out of the several medical simulation devices that are available on the market for training and education, there are currently no simulators that provide similar functionality to a medical ventilator. Our objective was to create a simulation ventilator that provided the user with as close an </a:t>
            </a:r>
            <a:r>
              <a:rPr lang="en-US" sz="2800" dirty="0">
                <a:ea typeface="+mn-lt"/>
                <a:cs typeface="+mn-lt"/>
              </a:rPr>
              <a:t>experience </a:t>
            </a:r>
            <a:r>
              <a:rPr lang="en-US" sz="2800" dirty="0">
                <a:ea typeface="Calibri"/>
                <a:cs typeface="Calibri"/>
              </a:rPr>
              <a:t>as possible to the real ventilators used by UTA's SMART Hospital, while </a:t>
            </a:r>
            <a:r>
              <a:rPr lang="en-US" sz="2800" dirty="0">
                <a:ea typeface="+mn-lt"/>
                <a:cs typeface="+mn-lt"/>
              </a:rPr>
              <a:t>still maintaining</a:t>
            </a:r>
            <a:r>
              <a:rPr lang="en-US" sz="2800" dirty="0">
                <a:ea typeface="Calibri"/>
                <a:cs typeface="Calibri"/>
              </a:rPr>
              <a:t> the integrity of the manikin bladders. It is imperative for student's training experience that the look, feel, and use of the Breathe Easy Sim is a realistic as possible so that the experience can be easily transferred to a medical ventilator in field. </a:t>
            </a:r>
          </a:p>
        </p:txBody>
      </p:sp>
      <p:sp>
        <p:nvSpPr>
          <p:cNvPr id="13" name="TextBox 12">
            <a:extLst>
              <a:ext uri="{FF2B5EF4-FFF2-40B4-BE49-F238E27FC236}">
                <a16:creationId xmlns:a16="http://schemas.microsoft.com/office/drawing/2014/main" id="{79BBE275-42F6-C120-0F40-1F072D00F960}"/>
              </a:ext>
            </a:extLst>
          </p:cNvPr>
          <p:cNvSpPr txBox="1"/>
          <p:nvPr/>
        </p:nvSpPr>
        <p:spPr>
          <a:xfrm>
            <a:off x="23376820" y="15253501"/>
            <a:ext cx="12090284" cy="6240174"/>
          </a:xfrm>
          <a:prstGeom prst="rect">
            <a:avLst/>
          </a:prstGeom>
          <a:noFill/>
        </p:spPr>
        <p:txBody>
          <a:bodyPr wrap="square" lIns="171452" tIns="171452" rIns="171452" bIns="171452" rtlCol="0" anchor="t">
            <a:spAutoFit/>
          </a:bodyPr>
          <a:lstStyle/>
          <a:p>
            <a:pPr marL="457200" indent="-457200">
              <a:spcAft>
                <a:spcPts val="564"/>
              </a:spcAft>
              <a:buFont typeface="Arial,Sans-Serif" panose="020B0604020202020204" pitchFamily="34" charset="0"/>
              <a:buChar char="•"/>
            </a:pPr>
            <a:r>
              <a:rPr lang="en-US" sz="2600" dirty="0">
                <a:latin typeface="Arial"/>
                <a:cs typeface="Arial"/>
              </a:rPr>
              <a:t>The Breathe Easy Sim met our sponsor's design requests for simulation appearance and functionality.</a:t>
            </a:r>
            <a:endParaRPr lang="en-US" sz="2600" dirty="0">
              <a:latin typeface="Arial"/>
              <a:ea typeface="Calibri"/>
              <a:cs typeface="Arial"/>
            </a:endParaRPr>
          </a:p>
          <a:p>
            <a:pPr marL="457200" indent="-457200">
              <a:spcAft>
                <a:spcPts val="564"/>
              </a:spcAft>
              <a:buFont typeface="Arial,Sans-Serif" panose="020B0604020202020204" pitchFamily="34" charset="0"/>
              <a:buChar char="•"/>
            </a:pPr>
            <a:r>
              <a:rPr lang="en-US" sz="2600" dirty="0">
                <a:latin typeface="Arial"/>
                <a:cs typeface="Arial"/>
              </a:rPr>
              <a:t>Future design ideas include backup battery support in the event of power outages, as well as the inclusion of additional sensors to further enhance the simulation environment. </a:t>
            </a:r>
          </a:p>
          <a:p>
            <a:pPr>
              <a:spcAft>
                <a:spcPts val="564"/>
              </a:spcAft>
            </a:pPr>
            <a:endParaRPr lang="en-US" sz="2600" dirty="0">
              <a:latin typeface="Arial"/>
              <a:cs typeface="Arial"/>
            </a:endParaRPr>
          </a:p>
          <a:p>
            <a:pPr marL="457200" indent="-457200">
              <a:spcAft>
                <a:spcPts val="564"/>
              </a:spcAft>
              <a:buFont typeface="Arial,Sans-Serif" panose="020B0604020202020204" pitchFamily="34" charset="0"/>
              <a:buChar char="•"/>
            </a:pPr>
            <a:endParaRPr lang="en-US" sz="2600" dirty="0">
              <a:latin typeface="Arial"/>
              <a:cs typeface="Arial"/>
            </a:endParaRPr>
          </a:p>
          <a:p>
            <a:pPr>
              <a:spcAft>
                <a:spcPts val="564"/>
              </a:spcAft>
            </a:pPr>
            <a:endParaRPr lang="en-US" sz="2600" dirty="0">
              <a:latin typeface="Arial"/>
              <a:cs typeface="Arial"/>
            </a:endParaRPr>
          </a:p>
          <a:p>
            <a:pPr marL="457200" indent="-457200">
              <a:spcAft>
                <a:spcPts val="564"/>
              </a:spcAft>
              <a:buFont typeface="Arial,Sans-Serif" panose="020B0604020202020204" pitchFamily="34" charset="0"/>
              <a:buChar char="•"/>
            </a:pPr>
            <a:endParaRPr lang="en-US" sz="2600" dirty="0">
              <a:latin typeface="Arial"/>
              <a:cs typeface="Arial"/>
            </a:endParaRPr>
          </a:p>
          <a:p>
            <a:pPr marL="457200" indent="-457200">
              <a:spcAft>
                <a:spcPts val="564"/>
              </a:spcAft>
              <a:buFont typeface="Arial,Sans-Serif" panose="020B0604020202020204" pitchFamily="34" charset="0"/>
              <a:buChar char="•"/>
            </a:pPr>
            <a:endParaRPr lang="en-US" sz="2600" dirty="0">
              <a:latin typeface="Arial"/>
              <a:cs typeface="Arial"/>
            </a:endParaRPr>
          </a:p>
          <a:p>
            <a:pPr marL="457200" indent="-457200">
              <a:spcAft>
                <a:spcPts val="564"/>
              </a:spcAft>
              <a:buFont typeface="Arial,Sans-Serif" panose="020B0604020202020204" pitchFamily="34" charset="0"/>
              <a:buChar char="•"/>
            </a:pPr>
            <a:r>
              <a:rPr lang="en-US" sz="2600" dirty="0">
                <a:latin typeface="Arial"/>
                <a:cs typeface="Arial"/>
              </a:rPr>
              <a:t>Thank you to Professor McMurrough and Dr. Geiser for design support.</a:t>
            </a:r>
          </a:p>
          <a:p>
            <a:pPr marL="457200" indent="-457200">
              <a:spcAft>
                <a:spcPts val="564"/>
              </a:spcAft>
              <a:buFont typeface="Arial,Sans-Serif" panose="020B0604020202020204" pitchFamily="34" charset="0"/>
              <a:buChar char="•"/>
            </a:pPr>
            <a:r>
              <a:rPr lang="en-US" sz="2600" dirty="0">
                <a:latin typeface="Arial"/>
                <a:cs typeface="Arial"/>
              </a:rPr>
              <a:t>Thank you to Steve Lopez for help with 3D printing and </a:t>
            </a:r>
            <a:r>
              <a:rPr lang="en-US" sz="2600" dirty="0" err="1">
                <a:latin typeface="Arial"/>
                <a:cs typeface="Arial"/>
              </a:rPr>
              <a:t>MakerSpace</a:t>
            </a:r>
            <a:r>
              <a:rPr lang="en-US" sz="2600" dirty="0">
                <a:latin typeface="Arial"/>
                <a:cs typeface="Arial"/>
              </a:rPr>
              <a:t> access.</a:t>
            </a:r>
          </a:p>
          <a:p>
            <a:pPr marL="457200" indent="-457200">
              <a:spcAft>
                <a:spcPts val="564"/>
              </a:spcAft>
              <a:buFont typeface="Arial,Sans-Serif" panose="020B0604020202020204" pitchFamily="34" charset="0"/>
              <a:buChar char="•"/>
            </a:pPr>
            <a:r>
              <a:rPr lang="en-US" sz="2600" dirty="0">
                <a:latin typeface="Arial"/>
                <a:cs typeface="Arial"/>
              </a:rPr>
              <a:t>Thank you to Erica Hinajosa for support and guidance.</a:t>
            </a:r>
          </a:p>
        </p:txBody>
      </p:sp>
      <p:sp>
        <p:nvSpPr>
          <p:cNvPr id="11" name="TextBox 10">
            <a:extLst>
              <a:ext uri="{FF2B5EF4-FFF2-40B4-BE49-F238E27FC236}">
                <a16:creationId xmlns:a16="http://schemas.microsoft.com/office/drawing/2014/main" id="{3290F687-081B-A7C1-7AC1-837DD15446A5}"/>
              </a:ext>
            </a:extLst>
          </p:cNvPr>
          <p:cNvSpPr txBox="1"/>
          <p:nvPr/>
        </p:nvSpPr>
        <p:spPr>
          <a:xfrm>
            <a:off x="640509" y="15297615"/>
            <a:ext cx="8348472"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dirty="0">
                <a:ea typeface="Calibri"/>
                <a:cs typeface="Calibri"/>
              </a:rPr>
              <a:t>Figure 1.</a:t>
            </a:r>
            <a:r>
              <a:rPr lang="en-US" sz="2600" dirty="0">
                <a:ea typeface="Calibri"/>
                <a:cs typeface="Calibri"/>
              </a:rPr>
              <a:t> Manikin Bladders</a:t>
            </a:r>
          </a:p>
        </p:txBody>
      </p:sp>
      <p:pic>
        <p:nvPicPr>
          <p:cNvPr id="15" name="Picture 14" descr="A screen with a blue and red screen&#10;&#10;Description automatically generated">
            <a:extLst>
              <a:ext uri="{FF2B5EF4-FFF2-40B4-BE49-F238E27FC236}">
                <a16:creationId xmlns:a16="http://schemas.microsoft.com/office/drawing/2014/main" id="{8564B06B-419E-FC82-6316-B0F48B98AE3E}"/>
              </a:ext>
            </a:extLst>
          </p:cNvPr>
          <p:cNvPicPr>
            <a:picLocks noChangeAspect="1"/>
          </p:cNvPicPr>
          <p:nvPr/>
        </p:nvPicPr>
        <p:blipFill rotWithShape="1">
          <a:blip r:embed="rId4"/>
          <a:srcRect l="131" t="2790" r="3862" b="17895"/>
          <a:stretch/>
        </p:blipFill>
        <p:spPr>
          <a:xfrm>
            <a:off x="1189975" y="22126570"/>
            <a:ext cx="7313329" cy="4532898"/>
          </a:xfrm>
          <a:prstGeom prst="rect">
            <a:avLst/>
          </a:prstGeom>
        </p:spPr>
      </p:pic>
      <p:sp>
        <p:nvSpPr>
          <p:cNvPr id="18" name="TextBox 17">
            <a:extLst>
              <a:ext uri="{FF2B5EF4-FFF2-40B4-BE49-F238E27FC236}">
                <a16:creationId xmlns:a16="http://schemas.microsoft.com/office/drawing/2014/main" id="{0F6D43B5-D66C-179C-E464-E10C6FD84A04}"/>
              </a:ext>
            </a:extLst>
          </p:cNvPr>
          <p:cNvSpPr txBox="1"/>
          <p:nvPr/>
        </p:nvSpPr>
        <p:spPr>
          <a:xfrm>
            <a:off x="995083" y="26684700"/>
            <a:ext cx="764585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dirty="0">
                <a:ea typeface="Calibri"/>
                <a:cs typeface="Calibri"/>
              </a:rPr>
              <a:t>Figure 2.</a:t>
            </a:r>
            <a:r>
              <a:rPr lang="en-US" sz="2600" dirty="0">
                <a:ea typeface="Calibri"/>
                <a:cs typeface="Calibri"/>
              </a:rPr>
              <a:t> Simulated Software Running on Touchscreen</a:t>
            </a:r>
          </a:p>
        </p:txBody>
      </p:sp>
      <p:pic>
        <p:nvPicPr>
          <p:cNvPr id="5" name="Picture 4" descr="A blue and silver box with a screen on top&#10;&#10;Description automatically generated">
            <a:extLst>
              <a:ext uri="{FF2B5EF4-FFF2-40B4-BE49-F238E27FC236}">
                <a16:creationId xmlns:a16="http://schemas.microsoft.com/office/drawing/2014/main" id="{08E5D357-6489-1FCB-B50C-F00E7582CFB4}"/>
              </a:ext>
            </a:extLst>
          </p:cNvPr>
          <p:cNvPicPr>
            <a:picLocks noChangeAspect="1"/>
          </p:cNvPicPr>
          <p:nvPr/>
        </p:nvPicPr>
        <p:blipFill rotWithShape="1">
          <a:blip r:embed="rId5"/>
          <a:srcRect r="15185"/>
          <a:stretch/>
        </p:blipFill>
        <p:spPr>
          <a:xfrm>
            <a:off x="10748840" y="8437334"/>
            <a:ext cx="4953691" cy="7384000"/>
          </a:xfrm>
          <a:prstGeom prst="rect">
            <a:avLst/>
          </a:prstGeom>
        </p:spPr>
      </p:pic>
      <p:pic>
        <p:nvPicPr>
          <p:cNvPr id="1032" name="Picture 8">
            <a:extLst>
              <a:ext uri="{FF2B5EF4-FFF2-40B4-BE49-F238E27FC236}">
                <a16:creationId xmlns:a16="http://schemas.microsoft.com/office/drawing/2014/main" id="{4C2DF280-47F6-6514-F890-C8E997F4608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63" t="24235" b="25282"/>
          <a:stretch/>
        </p:blipFill>
        <p:spPr bwMode="auto">
          <a:xfrm>
            <a:off x="5060992" y="11332575"/>
            <a:ext cx="3509917" cy="38804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4F7E454-5708-D624-E7F7-86BA74E131FD}"/>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9765" r="12379" b="35736"/>
          <a:stretch/>
        </p:blipFill>
        <p:spPr bwMode="auto">
          <a:xfrm>
            <a:off x="1189975" y="11332575"/>
            <a:ext cx="3549460" cy="38655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A6E81DBF-E990-9EA9-0924-8C271585B233}"/>
              </a:ext>
            </a:extLst>
          </p:cNvPr>
          <p:cNvPicPr>
            <a:picLocks noChangeAspect="1"/>
          </p:cNvPicPr>
          <p:nvPr/>
        </p:nvPicPr>
        <p:blipFill>
          <a:blip r:embed="rId8"/>
          <a:stretch>
            <a:fillRect/>
          </a:stretch>
        </p:blipFill>
        <p:spPr>
          <a:xfrm>
            <a:off x="17441113" y="8454587"/>
            <a:ext cx="3277877" cy="7384000"/>
          </a:xfrm>
          <a:prstGeom prst="rect">
            <a:avLst/>
          </a:prstGeom>
        </p:spPr>
      </p:pic>
      <p:sp>
        <p:nvSpPr>
          <p:cNvPr id="29" name="TextBox 28">
            <a:extLst>
              <a:ext uri="{FF2B5EF4-FFF2-40B4-BE49-F238E27FC236}">
                <a16:creationId xmlns:a16="http://schemas.microsoft.com/office/drawing/2014/main" id="{0C42C032-058F-68C8-9613-2EC5881F9336}"/>
              </a:ext>
            </a:extLst>
          </p:cNvPr>
          <p:cNvSpPr txBox="1"/>
          <p:nvPr/>
        </p:nvSpPr>
        <p:spPr>
          <a:xfrm>
            <a:off x="9516257" y="16004127"/>
            <a:ext cx="12866431" cy="495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dirty="0">
                <a:ea typeface="Calibri"/>
                <a:cs typeface="Calibri"/>
              </a:rPr>
              <a:t>Figure 3.</a:t>
            </a:r>
            <a:r>
              <a:rPr lang="en-US" sz="2600" dirty="0">
                <a:ea typeface="Calibri"/>
                <a:cs typeface="Calibri"/>
              </a:rPr>
              <a:t> Breath Easy Sim versus AVEA Medical Ventilator</a:t>
            </a:r>
          </a:p>
        </p:txBody>
      </p:sp>
      <p:pic>
        <p:nvPicPr>
          <p:cNvPr id="34" name="Picture 33">
            <a:extLst>
              <a:ext uri="{FF2B5EF4-FFF2-40B4-BE49-F238E27FC236}">
                <a16:creationId xmlns:a16="http://schemas.microsoft.com/office/drawing/2014/main" id="{485072F8-460F-F95D-B8F1-721E0D42A98D}"/>
              </a:ext>
            </a:extLst>
          </p:cNvPr>
          <p:cNvPicPr>
            <a:picLocks noChangeAspect="1"/>
          </p:cNvPicPr>
          <p:nvPr/>
        </p:nvPicPr>
        <p:blipFill>
          <a:blip r:embed="rId9"/>
          <a:stretch>
            <a:fillRect/>
          </a:stretch>
        </p:blipFill>
        <p:spPr>
          <a:xfrm>
            <a:off x="12042907" y="21189099"/>
            <a:ext cx="7813129" cy="5309005"/>
          </a:xfrm>
          <a:prstGeom prst="rect">
            <a:avLst/>
          </a:prstGeom>
        </p:spPr>
      </p:pic>
      <p:sp>
        <p:nvSpPr>
          <p:cNvPr id="35" name="TextBox 34">
            <a:extLst>
              <a:ext uri="{FF2B5EF4-FFF2-40B4-BE49-F238E27FC236}">
                <a16:creationId xmlns:a16="http://schemas.microsoft.com/office/drawing/2014/main" id="{3C967114-A6B5-1A03-BE34-212A2D765E56}"/>
              </a:ext>
            </a:extLst>
          </p:cNvPr>
          <p:cNvSpPr txBox="1"/>
          <p:nvPr/>
        </p:nvSpPr>
        <p:spPr>
          <a:xfrm>
            <a:off x="9459250" y="26659468"/>
            <a:ext cx="12866432" cy="495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dirty="0">
                <a:ea typeface="Calibri"/>
                <a:cs typeface="Calibri"/>
              </a:rPr>
              <a:t>Figure 4.</a:t>
            </a:r>
            <a:r>
              <a:rPr lang="en-US" sz="2600" dirty="0">
                <a:ea typeface="Calibri"/>
                <a:cs typeface="Calibri"/>
              </a:rPr>
              <a:t> Screenshot of Software Menu</a:t>
            </a:r>
          </a:p>
        </p:txBody>
      </p:sp>
      <p:pic>
        <p:nvPicPr>
          <p:cNvPr id="1040" name="Picture 16">
            <a:extLst>
              <a:ext uri="{FF2B5EF4-FFF2-40B4-BE49-F238E27FC236}">
                <a16:creationId xmlns:a16="http://schemas.microsoft.com/office/drawing/2014/main" id="{EDBE4433-4150-A484-BC07-EA5573ABEF9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897" b="24640"/>
          <a:stretch/>
        </p:blipFill>
        <p:spPr bwMode="auto">
          <a:xfrm>
            <a:off x="23425597" y="8543843"/>
            <a:ext cx="7611183" cy="46195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A94D09B-D7B9-42CB-6937-8FC53702BEF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2579" t="2601" r="18752" b="46238"/>
          <a:stretch/>
        </p:blipFill>
        <p:spPr bwMode="auto">
          <a:xfrm>
            <a:off x="31359200" y="8535878"/>
            <a:ext cx="3975216" cy="461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44039"/>
      </p:ext>
    </p:extLst>
  </p:cSld>
  <p:clrMapOvr>
    <a:masterClrMapping/>
  </p:clrMapOvr>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3126</TotalTime>
  <Words>788</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Arial,Sans-Serif</vt:lpstr>
      <vt:lpstr>Calibri</vt: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Sprinkle, Ethan Lee</cp:lastModifiedBy>
  <cp:revision>944</cp:revision>
  <cp:lastPrinted>2023-03-01T19:26:22Z</cp:lastPrinted>
  <dcterms:created xsi:type="dcterms:W3CDTF">2016-05-26T17:05:13Z</dcterms:created>
  <dcterms:modified xsi:type="dcterms:W3CDTF">2024-04-08T19:44:42Z</dcterms:modified>
</cp:coreProperties>
</file>