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88" r:id="rId13"/>
    <p:sldId id="268" r:id="rId14"/>
    <p:sldId id="269" r:id="rId15"/>
    <p:sldId id="270" r:id="rId16"/>
    <p:sldId id="271" r:id="rId17"/>
    <p:sldId id="272" r:id="rId18"/>
    <p:sldId id="273" r:id="rId19"/>
    <p:sldId id="30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1" r:id="rId28"/>
    <p:sldId id="285" r:id="rId29"/>
    <p:sldId id="282" r:id="rId30"/>
    <p:sldId id="283" r:id="rId31"/>
    <p:sldId id="284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1" r:id="rId45"/>
    <p:sldId id="302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50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6D85C-97C6-420E-B5F6-ACBAF3CC96BF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FFE31-1047-4209-B592-CEA519C11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0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FFE31-1047-4209-B592-CEA519C112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3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79421-6493-4F81-AFAA-284A5F77B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35D77E-E7BF-4BCD-A08E-47240937C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0AD60-B59C-4184-B7AC-5F2FF4AE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F7D-EBC5-49AE-9C05-7B73E93756E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6C850-AC44-4924-AAE0-F151E99E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9AC35-9174-4343-9BF4-274B5C87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E57-F519-4CA0-A835-222516507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2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48147-D0F9-482C-B398-35F37A66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28FAC-51E5-45B1-BE38-0965503ED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A3916-237B-4514-BA65-7FC07C9C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F7D-EBC5-49AE-9C05-7B73E93756E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267B8-B926-4022-B692-679631A9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65575-6A1E-4FD2-8CE6-04A81FFB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E57-F519-4CA0-A835-222516507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4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3E8F2E-FA31-4AD3-A305-EA1730A59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6EC08-B7F3-4639-AC20-1DF97A013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D9E3A-A63D-4AD3-B12F-A4DB16C7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F7D-EBC5-49AE-9C05-7B73E93756E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95AF3-F30F-4502-8A40-56507608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43487-964C-421D-A030-3510CBBE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E57-F519-4CA0-A835-222516507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8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6992F-767D-4D0A-A565-0E8987E2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F6D7B-F814-4C85-82E4-CE1F512DF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D1A98-530A-47FA-92F7-170530FC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F7D-EBC5-49AE-9C05-7B73E93756E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C363D-6890-497A-ADE5-3FA19CA0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A9D2B-48DE-475F-97A2-A969D72B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E57-F519-4CA0-A835-222516507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6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3DCE2-7269-43E2-AC29-6BA94211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10666-6C95-4466-807B-91693D1E9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95074-3021-49BC-B0CC-26D4952B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F7D-EBC5-49AE-9C05-7B73E93756E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594B3-6BE6-4FFD-83CF-8EACEBBD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0C211-F4ED-478E-BDB9-E623EA12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E57-F519-4CA0-A835-222516507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8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25A7-B064-4C2E-B54A-216D021F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337CD-CE81-4480-B0A5-ADFAE3224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F0F5E-76D7-4F30-80C0-F3F7F3C71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2A319-4A66-44EE-8DE9-E05AACF5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F7D-EBC5-49AE-9C05-7B73E93756E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EA892-EEBA-4C31-AEA8-841CEC7D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ABAC7-6CD4-45CB-B562-B23C8F37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E57-F519-4CA0-A835-222516507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94074-AABD-43E5-8B59-1D8F63E2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38622-66A0-46E2-BE2E-6431FA8CB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5D2B66-EBAF-4409-8152-074644FE6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A05AF-7CD1-4BDD-A4A0-9338260FD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1BC359-3DAF-41AF-BB57-4DAD9CFD7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57C97B-C201-4D57-94CE-45E3BA8B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F7D-EBC5-49AE-9C05-7B73E93756E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EBAE82-790D-4DD0-AA7F-50E6BBF9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2B01A4-9D02-4AFB-B7E4-E7DE2DD5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E57-F519-4CA0-A835-222516507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7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A3667-61F2-4669-B703-E2CC6881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FD983-B079-4B80-8767-551AA8A4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F7D-EBC5-49AE-9C05-7B73E93756E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FAD70D-AF91-4CF0-81F0-EAA99BF5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15DC28-A30F-4FC1-866F-1A627CAF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E57-F519-4CA0-A835-222516507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73950-6D20-44A8-BAB6-CD41909D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F7D-EBC5-49AE-9C05-7B73E93756E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B19038-916A-4133-9821-2BF85A35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1AA3BE-877B-47EF-A24D-82504655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E57-F519-4CA0-A835-222516507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5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FF353-C321-471A-B59A-A2B2D6F0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65C8C-CB1E-45CA-87E8-59FEBA468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B6A6BC-3E94-4168-9835-49D49208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6C2AD-4B82-4B63-9F27-49A75B62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F7D-EBC5-49AE-9C05-7B73E93756E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3F46C-7B7D-4B08-8722-7D80D9A1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98972-ACDF-436D-8015-AF54BBAE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E57-F519-4CA0-A835-222516507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A10F4-DFCD-49DC-9750-0F51F7C0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41BCC4-99F4-4A33-9E81-6D5B18E1D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782AB-4434-4C82-A38E-4184021DE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74966-D6E0-4A43-8AE8-DF9B39A0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9F7D-EBC5-49AE-9C05-7B73E93756E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E8F19-160F-4598-A243-BC1A5690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708343-8DF5-4978-B18B-BB8351EA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E57-F519-4CA0-A835-222516507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9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41663D-FDF7-4270-B76C-6C1F5007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CD336-5D9B-4EC1-88C8-E98B2C0F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D049-8E28-40E4-99CF-817F4D2F0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9F7D-EBC5-49AE-9C05-7B73E93756EE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408C8-8955-4BDE-AC32-0BBE5D45D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A13C8-5C34-403F-8549-F9A795E3F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41E57-F519-4CA0-A835-222516507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0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bra/libra/issues/9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hainnews.com/articles/215569914405.html" TargetMode="External"/><Relationship Id="rId3" Type="http://schemas.openxmlformats.org/officeDocument/2006/relationships/hyperlink" Target="https://learnblockchain.cn/2019/06/28/deep-move/" TargetMode="External"/><Relationship Id="rId7" Type="http://schemas.openxmlformats.org/officeDocument/2006/relationships/hyperlink" Target="https://github.com/libra/libra/blob/master/language/compiler/README.md" TargetMode="External"/><Relationship Id="rId2" Type="http://schemas.openxmlformats.org/officeDocument/2006/relationships/hyperlink" Target="https://learnblockchain.cn/docs/libra/docs/welcome-to-libr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ibra/libra/blob/master/language/README.md" TargetMode="External"/><Relationship Id="rId5" Type="http://schemas.openxmlformats.org/officeDocument/2006/relationships/hyperlink" Target="https://learnblockchain.cn/docs/libra/docs/my-first-transaction/" TargetMode="External"/><Relationship Id="rId10" Type="http://schemas.openxmlformats.org/officeDocument/2006/relationships/hyperlink" Target="https://www.8btc.com/article/431321" TargetMode="External"/><Relationship Id="rId4" Type="http://schemas.openxmlformats.org/officeDocument/2006/relationships/hyperlink" Target="https://learnblockchain.cn/2019/07/01/Proficient-client-and-libradb-modules/" TargetMode="External"/><Relationship Id="rId9" Type="http://schemas.openxmlformats.org/officeDocument/2006/relationships/hyperlink" Target="https://developers.libra.org/docs/assets/papers/the-libra-blockchain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C24BD-238A-49F5-8268-B4E7A8FA9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Libra</a:t>
            </a:r>
            <a:r>
              <a:rPr lang="zh-CN" altLang="en-US" dirty="0"/>
              <a:t>生态调研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8A6EFA-13CB-4B8A-8C48-BFA80BB0B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2019-07-12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89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B4C41-9CCA-4E7B-A91B-75DC07CA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两轮提交变为三轮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3E5BE-E0C8-46AB-AD4A-8ED91C2D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HotStuff</a:t>
            </a:r>
            <a:r>
              <a:rPr lang="en-US" altLang="zh-CN" sz="2000" dirty="0"/>
              <a:t> </a:t>
            </a:r>
            <a:r>
              <a:rPr lang="zh-CN" altLang="en-US" sz="2000" dirty="0"/>
              <a:t>以 </a:t>
            </a:r>
            <a:r>
              <a:rPr lang="en-US" altLang="zh-CN" sz="2000" dirty="0"/>
              <a:t>prepare </a:t>
            </a:r>
            <a:r>
              <a:rPr lang="zh-CN" altLang="en-US" sz="2000" dirty="0"/>
              <a:t>阶段作为协议的开始阶段。在这一阶段中，当主节点收集到足够的节点发来新视图请求后，它开始新视图并提出自己的状态迁移要求，发送 </a:t>
            </a:r>
            <a:r>
              <a:rPr lang="en-US" altLang="zh-CN" sz="2000" dirty="0"/>
              <a:t>prepare </a:t>
            </a:r>
            <a:r>
              <a:rPr lang="zh-CN" altLang="en-US" sz="2000" dirty="0"/>
              <a:t>消息给其它节点。系统中的其它节点在接收到 </a:t>
            </a:r>
            <a:r>
              <a:rPr lang="en-US" altLang="zh-CN" sz="2000" dirty="0"/>
              <a:t>prepare </a:t>
            </a:r>
            <a:r>
              <a:rPr lang="zh-CN" altLang="en-US" sz="2000" dirty="0"/>
              <a:t>消息后，验证其合法性并进行如下三阶段确认：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12A60D-D426-46A5-8C18-382D548F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9280"/>
            <a:ext cx="8768079" cy="318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7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C7AF1-D954-4225-AB80-9D53D1EA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HotStuff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PBFT </a:t>
            </a:r>
            <a:r>
              <a:rPr lang="zh-CN" altLang="en-US" dirty="0"/>
              <a:t>的对比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74162C3-A12E-4BAD-9FEB-B3001196A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644766"/>
              </p:ext>
            </p:extLst>
          </p:nvPr>
        </p:nvGraphicFramePr>
        <p:xfrm>
          <a:off x="894080" y="1825624"/>
          <a:ext cx="10459720" cy="378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320">
                  <a:extLst>
                    <a:ext uri="{9D8B030D-6E8A-4147-A177-3AD203B41FA5}">
                      <a16:colId xmlns:a16="http://schemas.microsoft.com/office/drawing/2014/main" val="10570056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561462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52627950"/>
                    </a:ext>
                  </a:extLst>
                </a:gridCol>
              </a:tblGrid>
              <a:tr h="7565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HotStuff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PBFT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086160"/>
                  </a:ext>
                </a:extLst>
              </a:tr>
              <a:tr h="756539">
                <a:tc>
                  <a:txBody>
                    <a:bodyPr/>
                    <a:lstStyle/>
                    <a:p>
                      <a:r>
                        <a:rPr lang="zh-CN" altLang="en-US" dirty="0"/>
                        <a:t>通信量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采用星形网络结构和聚合签名方式降低到</a:t>
                      </a:r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网状通信方式，</a:t>
                      </a:r>
                      <a:r>
                        <a:rPr lang="en-US" altLang="zh-CN" dirty="0"/>
                        <a:t>O(n^2)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256752"/>
                  </a:ext>
                </a:extLst>
              </a:tr>
              <a:tr h="756539">
                <a:tc>
                  <a:txBody>
                    <a:bodyPr/>
                    <a:lstStyle/>
                    <a:p>
                      <a:r>
                        <a:rPr lang="zh-CN" altLang="en-US" dirty="0"/>
                        <a:t>视图切换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将视图切换与正常流程进行合并，降低了时间复杂度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保留了视图切换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90257"/>
                  </a:ext>
                </a:extLst>
              </a:tr>
              <a:tr h="756539">
                <a:tc>
                  <a:txBody>
                    <a:bodyPr/>
                    <a:lstStyle/>
                    <a:p>
                      <a:r>
                        <a:rPr lang="zh-CN" altLang="en-US" dirty="0"/>
                        <a:t>适用范围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非许可链，许可链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受通信量的限制，只能用于许可链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59420"/>
                  </a:ext>
                </a:extLst>
              </a:tr>
              <a:tr h="756539"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是否抗女巫攻击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3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78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F7A3E-E291-4057-ADE6-28AA275D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LibraBFT</a:t>
            </a:r>
            <a:r>
              <a:rPr lang="zh-CN" altLang="en-US" dirty="0"/>
              <a:t>在</a:t>
            </a:r>
            <a:r>
              <a:rPr lang="en-US" altLang="zh-CN" dirty="0" err="1"/>
              <a:t>HotStuff</a:t>
            </a:r>
            <a:r>
              <a:rPr lang="zh-CN" altLang="en-US" dirty="0"/>
              <a:t>上的改变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64B25-6C83-4AFF-BB16-06E5F7DE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VRF</a:t>
            </a:r>
            <a:r>
              <a:rPr lang="zh-CN" altLang="en-US" dirty="0"/>
              <a:t>选取节点</a:t>
            </a:r>
            <a:endParaRPr lang="en-US" altLang="zh-CN" dirty="0"/>
          </a:p>
          <a:p>
            <a:r>
              <a:rPr lang="zh-CN" altLang="en-US" dirty="0"/>
              <a:t>会有激励机制和惩罚机制</a:t>
            </a:r>
            <a:endParaRPr lang="en-US" altLang="zh-CN" dirty="0"/>
          </a:p>
          <a:p>
            <a:r>
              <a:rPr lang="en-US" altLang="zh-CN" dirty="0"/>
              <a:t>Pacemaker </a:t>
            </a:r>
            <a:r>
              <a:rPr lang="zh-CN" altLang="en-US" dirty="0"/>
              <a:t>来发出显示的超时信号，验证者通过他发出的提案自动进入下一个视图，而不需要一个同步的时钟；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51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EB6E9-4437-4389-A8DD-005E5523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altLang="zh-CN" dirty="0"/>
              <a:t>Move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55620-0EC1-4388-A137-99A32F52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编程对象：</a:t>
            </a:r>
            <a:r>
              <a:rPr lang="en-US" altLang="zh-CN" dirty="0"/>
              <a:t>Resource</a:t>
            </a:r>
            <a:r>
              <a:rPr lang="zh-CN" altLang="en-US" dirty="0"/>
              <a:t>（资源；资产）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特点：主打安全性和可验证性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完结情况：还没有开发完成，只给出了</a:t>
            </a:r>
            <a:r>
              <a:rPr lang="en-US" altLang="zh-CN" dirty="0"/>
              <a:t>Move</a:t>
            </a:r>
            <a:r>
              <a:rPr lang="zh-CN" altLang="en-US" dirty="0"/>
              <a:t>中间层（</a:t>
            </a:r>
            <a:r>
              <a:rPr lang="en-US" altLang="zh-CN" dirty="0"/>
              <a:t>Move IR</a:t>
            </a:r>
            <a:r>
              <a:rPr lang="zh-CN" altLang="en-US" dirty="0"/>
              <a:t>）和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Move</a:t>
            </a:r>
            <a:r>
              <a:rPr lang="zh-CN" altLang="en-US" dirty="0"/>
              <a:t>字节码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01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9D421-3C66-4380-97FB-22851F5E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Move</a:t>
            </a:r>
            <a:r>
              <a:rPr lang="zh-CN" altLang="en-US" dirty="0"/>
              <a:t>语言的设计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46460-BA1A-44BE-BCD9-581CD4C8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“模块”（</a:t>
            </a:r>
            <a:r>
              <a:rPr lang="en-US" altLang="zh-CN" sz="2000" dirty="0"/>
              <a:t>Module</a:t>
            </a:r>
            <a:r>
              <a:rPr lang="zh-CN" altLang="en-US" sz="2000" dirty="0"/>
              <a:t>）：智能合约或者</a:t>
            </a:r>
            <a:r>
              <a:rPr lang="en-US" altLang="zh-CN" sz="2000" dirty="0"/>
              <a:t>OO</a:t>
            </a:r>
            <a:r>
              <a:rPr lang="zh-CN" altLang="en-US" sz="2000" dirty="0"/>
              <a:t>中的</a:t>
            </a:r>
            <a:r>
              <a:rPr lang="en-US" altLang="zh-CN" sz="2000" dirty="0"/>
              <a:t>class</a:t>
            </a:r>
          </a:p>
          <a:p>
            <a:pPr marL="0" indent="0">
              <a:buNone/>
            </a:pPr>
            <a:r>
              <a:rPr lang="zh-CN" altLang="en-US" sz="2000" dirty="0"/>
              <a:t>“资源”（</a:t>
            </a:r>
            <a:r>
              <a:rPr lang="en-US" altLang="zh-CN" sz="2000" dirty="0"/>
              <a:t>Resource</a:t>
            </a:r>
            <a:r>
              <a:rPr lang="zh-CN" altLang="en-US" sz="2000" dirty="0"/>
              <a:t>）</a:t>
            </a:r>
            <a:r>
              <a:rPr lang="en-US" altLang="zh-CN" sz="2000" dirty="0"/>
              <a:t>: member</a:t>
            </a:r>
          </a:p>
          <a:p>
            <a:pPr marL="0" indent="0">
              <a:buNone/>
            </a:pPr>
            <a:r>
              <a:rPr lang="zh-CN" altLang="en-US" sz="2000" dirty="0"/>
              <a:t>“过程”（</a:t>
            </a:r>
            <a:r>
              <a:rPr lang="en-US" altLang="zh-CN" sz="2000" dirty="0"/>
              <a:t>Procedure</a:t>
            </a:r>
            <a:r>
              <a:rPr lang="zh-CN" altLang="en-US" sz="2000" dirty="0"/>
              <a:t>）：</a:t>
            </a:r>
            <a:r>
              <a:rPr lang="en-US" altLang="zh-CN" sz="2000" dirty="0"/>
              <a:t>method</a:t>
            </a:r>
          </a:p>
          <a:p>
            <a:pPr marL="0" indent="0">
              <a:buNone/>
            </a:pPr>
            <a:r>
              <a:rPr lang="zh-CN" altLang="en-US" sz="2000" dirty="0"/>
              <a:t>引用方式</a:t>
            </a:r>
            <a:r>
              <a:rPr lang="zh-CN" altLang="en-US" sz="2000" dirty="0">
                <a:sym typeface="Wingdings" panose="05000000000000000000" pitchFamily="2" charset="2"/>
              </a:rPr>
              <a:t>： </a:t>
            </a:r>
            <a:r>
              <a:rPr lang="en-US" altLang="zh-CN" sz="2000" dirty="0">
                <a:sym typeface="Wingdings" panose="05000000000000000000" pitchFamily="2" charset="2"/>
              </a:rPr>
              <a:t>0x001.Mymodule</a:t>
            </a:r>
          </a:p>
          <a:p>
            <a:pPr marL="0" indent="0">
              <a:buNone/>
            </a:pPr>
            <a:r>
              <a:rPr lang="zh-CN" altLang="en-US" sz="2000" dirty="0">
                <a:sym typeface="Wingdings" panose="05000000000000000000" pitchFamily="2" charset="2"/>
              </a:rPr>
              <a:t>模块属性：</a:t>
            </a:r>
            <a:r>
              <a:rPr lang="en-US" altLang="zh-CN" sz="2000" dirty="0">
                <a:sym typeface="Wingdings" panose="05000000000000000000" pitchFamily="2" charset="2"/>
              </a:rPr>
              <a:t>public </a:t>
            </a:r>
            <a:r>
              <a:rPr lang="zh-CN" altLang="en-US" sz="2000" dirty="0">
                <a:sym typeface="Wingdings" panose="05000000000000000000" pitchFamily="2" charset="2"/>
              </a:rPr>
              <a:t>和 </a:t>
            </a:r>
            <a:r>
              <a:rPr lang="en-US" altLang="zh-CN" sz="2000" dirty="0">
                <a:sym typeface="Wingdings" panose="05000000000000000000" pitchFamily="2" charset="2"/>
              </a:rPr>
              <a:t>private</a:t>
            </a:r>
          </a:p>
          <a:p>
            <a:pPr marL="0" indent="0">
              <a:buNone/>
            </a:pPr>
            <a:r>
              <a:rPr lang="zh-CN" altLang="en-US" sz="2000" dirty="0"/>
              <a:t>原生类型（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、</a:t>
            </a:r>
            <a:r>
              <a:rPr lang="en-US" altLang="zh-CN" sz="2000" dirty="0"/>
              <a:t>uint64</a:t>
            </a:r>
            <a:r>
              <a:rPr lang="zh-CN" altLang="en-US" sz="2000" dirty="0"/>
              <a:t>、</a:t>
            </a:r>
            <a:r>
              <a:rPr lang="en-US" altLang="zh-CN" sz="2000" dirty="0"/>
              <a:t>address</a:t>
            </a:r>
            <a:r>
              <a:rPr lang="zh-CN" altLang="en-US" sz="2000" dirty="0"/>
              <a:t>、</a:t>
            </a:r>
            <a:r>
              <a:rPr lang="en-US" altLang="zh-CN" sz="2000" dirty="0"/>
              <a:t>bytes</a:t>
            </a:r>
            <a:r>
              <a:rPr lang="zh-CN" altLang="en-US" sz="2000" dirty="0"/>
              <a:t>）和非资源类的结构体（</a:t>
            </a:r>
            <a:r>
              <a:rPr lang="en-US" altLang="zh-CN" sz="2000" dirty="0"/>
              <a:t>struct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交易脚本（</a:t>
            </a:r>
            <a:r>
              <a:rPr lang="en-US" altLang="zh-CN" sz="2000" dirty="0"/>
              <a:t>Transaction Script</a:t>
            </a:r>
            <a:r>
              <a:rPr lang="zh-CN" altLang="en-US" sz="2000" dirty="0"/>
              <a:t>）</a:t>
            </a:r>
            <a:r>
              <a:rPr lang="en-US" altLang="zh-CN" sz="2000" dirty="0"/>
              <a:t>:</a:t>
            </a:r>
            <a:r>
              <a:rPr lang="zh-CN" altLang="en-US" sz="2000" dirty="0"/>
              <a:t>一次性执行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Move; C; Java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3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3231-0605-4EE3-9701-493E0047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通过一个交易脚本看</a:t>
            </a:r>
            <a:r>
              <a:rPr lang="en-US" altLang="zh-CN" dirty="0"/>
              <a:t>Move</a:t>
            </a:r>
            <a:r>
              <a:rPr lang="zh-CN" altLang="en-US" dirty="0"/>
              <a:t>语言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F787DF6-02AA-4BE0-B57F-E9C3FB900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120" y="2276475"/>
            <a:ext cx="9639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8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3F642-E11C-40FB-8571-45DC7DD8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通过一个交易脚本看</a:t>
            </a:r>
            <a:r>
              <a:rPr lang="en-US" altLang="zh-CN" dirty="0"/>
              <a:t>Move</a:t>
            </a:r>
            <a:r>
              <a:rPr lang="zh-CN" altLang="en-US" dirty="0"/>
              <a:t>语言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DB14B80-A8DD-4824-BE08-F86590C6A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15500" cy="23526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83797C-0C9F-4C70-A075-1C7CD2822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22115"/>
            <a:ext cx="94678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7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E46D6-D24E-4DC4-B5EB-B460D997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通过一个交易脚本看</a:t>
            </a:r>
            <a:r>
              <a:rPr lang="en-US" altLang="zh-CN" dirty="0"/>
              <a:t>Move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E26A4-E14A-4B91-9C44-7A0119944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Move IR</a:t>
            </a:r>
            <a:r>
              <a:rPr lang="zh-CN" altLang="en-US" dirty="0"/>
              <a:t>中进行编译：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CC43DA-46C0-4D05-913B-2D00A13AC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2595562"/>
            <a:ext cx="7620000" cy="1666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818E60-40A4-4845-BB61-B28B785AF617}"/>
              </a:ext>
            </a:extLst>
          </p:cNvPr>
          <p:cNvSpPr txBox="1"/>
          <p:nvPr/>
        </p:nvSpPr>
        <p:spPr>
          <a:xfrm>
            <a:off x="528320" y="4969191"/>
            <a:ext cx="9875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 </a:t>
            </a:r>
            <a:r>
              <a:rPr lang="en-US" altLang="zh-CN" dirty="0"/>
              <a:t>coin </a:t>
            </a:r>
            <a:r>
              <a:rPr lang="zh-CN" altLang="en-US" dirty="0"/>
              <a:t>是资源类型，不允许 </a:t>
            </a:r>
            <a:r>
              <a:rPr lang="en-US" altLang="zh-CN" dirty="0"/>
              <a:t>copy</a:t>
            </a:r>
            <a:r>
              <a:rPr lang="zh-CN" altLang="en-US" dirty="0"/>
              <a:t>，</a:t>
            </a:r>
            <a:r>
              <a:rPr lang="en-US" altLang="zh-CN" dirty="0"/>
              <a:t>Move </a:t>
            </a:r>
            <a:r>
              <a:rPr lang="zh-CN" altLang="en-US" dirty="0"/>
              <a:t>的字节码验证器会在第 </a:t>
            </a:r>
            <a:r>
              <a:rPr lang="en-US" altLang="zh-CN" dirty="0"/>
              <a:t>3 </a:t>
            </a:r>
            <a:r>
              <a:rPr lang="zh-CN" altLang="en-US" dirty="0"/>
              <a:t>行报错。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第一次 </a:t>
            </a:r>
            <a:r>
              <a:rPr lang="en-US" altLang="zh-CN" dirty="0"/>
              <a:t>coin </a:t>
            </a:r>
            <a:r>
              <a:rPr lang="zh-CN" altLang="en-US" dirty="0"/>
              <a:t>变量经过 </a:t>
            </a:r>
            <a:r>
              <a:rPr lang="en-US" altLang="zh-CN" dirty="0"/>
              <a:t>move </a:t>
            </a:r>
            <a:r>
              <a:rPr lang="zh-CN" altLang="en-US" dirty="0"/>
              <a:t>取值后已经不可用，那么第二次 </a:t>
            </a:r>
            <a:r>
              <a:rPr lang="en-US" altLang="zh-CN" dirty="0"/>
              <a:t>move (coin) </a:t>
            </a:r>
            <a:r>
              <a:rPr lang="zh-CN" altLang="en-US" dirty="0"/>
              <a:t>就会引起字节码验证器报错。</a:t>
            </a:r>
          </a:p>
        </p:txBody>
      </p:sp>
    </p:spTree>
    <p:extLst>
      <p:ext uri="{BB962C8B-B14F-4D97-AF65-F5344CB8AC3E}">
        <p14:creationId xmlns:p14="http://schemas.microsoft.com/office/powerpoint/2010/main" val="3338646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D564B-1FE4-4B3B-8B2C-EE020193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Solidity</a:t>
            </a:r>
            <a:r>
              <a:rPr lang="zh-CN" altLang="en-US" dirty="0"/>
              <a:t>中会怎样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10FD38F-236E-4105-9765-17ACBE41A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455" y="1690688"/>
            <a:ext cx="5209945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F4D2D3-D319-4C1A-9CCC-11BB8BD14BE6}"/>
              </a:ext>
            </a:extLst>
          </p:cNvPr>
          <p:cNvSpPr txBox="1"/>
          <p:nvPr/>
        </p:nvSpPr>
        <p:spPr>
          <a:xfrm>
            <a:off x="8148320" y="3017520"/>
            <a:ext cx="3535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以太坊是无法找到代码中多出来的一行 </a:t>
            </a:r>
            <a:r>
              <a:rPr lang="en-US" altLang="zh-CN" dirty="0"/>
              <a:t>balances [receiver] += amount; </a:t>
            </a:r>
            <a:r>
              <a:rPr lang="zh-CN" altLang="en-US" dirty="0"/>
              <a:t>的（第 </a:t>
            </a:r>
            <a:r>
              <a:rPr lang="en-US" altLang="zh-CN" dirty="0"/>
              <a:t>11 </a:t>
            </a:r>
            <a:r>
              <a:rPr lang="zh-CN" altLang="en-US" dirty="0"/>
              <a:t>行）， 每次 </a:t>
            </a:r>
            <a:r>
              <a:rPr lang="en-US" altLang="zh-CN" dirty="0"/>
              <a:t>send () </a:t>
            </a:r>
            <a:r>
              <a:rPr lang="zh-CN" altLang="en-US" dirty="0"/>
              <a:t>被调用，</a:t>
            </a:r>
            <a:r>
              <a:rPr lang="en-US" altLang="zh-CN" dirty="0"/>
              <a:t>Coin </a:t>
            </a:r>
            <a:r>
              <a:rPr lang="zh-CN" altLang="en-US" dirty="0"/>
              <a:t>这个代币的总量都会凭空多出 </a:t>
            </a:r>
            <a:r>
              <a:rPr lang="en-US" altLang="zh-CN" dirty="0"/>
              <a:t>amount </a:t>
            </a:r>
            <a:r>
              <a:rPr lang="zh-CN" altLang="en-US" dirty="0"/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365322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7BC4B-F7B8-4B17-86A3-47C6E138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Move</a:t>
            </a:r>
            <a:r>
              <a:rPr lang="zh-CN" altLang="en-US" dirty="0"/>
              <a:t>字节码验证器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8AA37-70ED-4D58-B0D8-000128F8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6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Move </a:t>
            </a:r>
            <a:r>
              <a:rPr lang="zh-CN" altLang="en-US" dirty="0"/>
              <a:t>中最核心的组件就是字节码验证器。让我们来看看它是如何对一段 </a:t>
            </a:r>
            <a:r>
              <a:rPr lang="en-US" altLang="zh-CN" dirty="0"/>
              <a:t>Move 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码进行验证的，验证过程通常包括以下步骤：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栈高度检查：这一步主要是防止栈的越界访问；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类型检查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资源检查：防止资源被复制或消毁，并确保资源变量被后续代码所使用。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引用检查：确保没有指向未分配内存的引用，以及引用的读写权限是安全的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全局状态链接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089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B4DCD-0627-4A81-A000-26DC1030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CB6DC-C4CB-482A-A380-90421A16C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r>
              <a:rPr lang="zh-CN" altLang="en-US" dirty="0"/>
              <a:t>技术特点</a:t>
            </a:r>
            <a:endParaRPr lang="en-US" altLang="zh-CN" dirty="0"/>
          </a:p>
          <a:p>
            <a:r>
              <a:rPr lang="zh-CN" altLang="en-US" dirty="0"/>
              <a:t>未来影响</a:t>
            </a:r>
          </a:p>
        </p:txBody>
      </p:sp>
    </p:spTree>
    <p:extLst>
      <p:ext uri="{BB962C8B-B14F-4D97-AF65-F5344CB8AC3E}">
        <p14:creationId xmlns:p14="http://schemas.microsoft.com/office/powerpoint/2010/main" val="167638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3A78-90B4-40FB-94B1-83D89702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Libra</a:t>
            </a:r>
            <a:r>
              <a:rPr lang="zh-CN" altLang="en-US" dirty="0"/>
              <a:t> </a:t>
            </a:r>
            <a:r>
              <a:rPr lang="en-US" altLang="zh-CN" dirty="0" err="1"/>
              <a:t>testnet</a:t>
            </a:r>
            <a:r>
              <a:rPr lang="zh-CN" altLang="en-US" dirty="0"/>
              <a:t>上构建交易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C2CD4-50E1-415D-AE1E-B6C87009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472408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CN" altLang="en-US" dirty="0"/>
              <a:t>克隆</a:t>
            </a:r>
            <a:r>
              <a:rPr lang="en-US" altLang="zh-CN" dirty="0" err="1"/>
              <a:t>libraCore</a:t>
            </a:r>
            <a:r>
              <a:rPr lang="zh-CN" altLang="en-US" dirty="0"/>
              <a:t>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git clone https://github.com/libra/libra.git 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安装</a:t>
            </a:r>
            <a:r>
              <a:rPr lang="en-US" altLang="zh-CN" dirty="0"/>
              <a:t>Libra Core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cd libra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./scripts/dev_setup.sh </a:t>
            </a:r>
          </a:p>
          <a:p>
            <a:pPr marL="0" indent="0">
              <a:buNone/>
            </a:pPr>
            <a:r>
              <a:rPr lang="zh-CN" altLang="en-US" dirty="0"/>
              <a:t>在这儿可能会安装失败，若失败，</a:t>
            </a:r>
            <a:r>
              <a:rPr lang="en-US" altLang="zh-CN" b="1" dirty="0" err="1"/>
              <a:t>rustup</a:t>
            </a:r>
            <a:r>
              <a:rPr lang="en-US" altLang="zh-CN" b="1" dirty="0"/>
              <a:t> update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编译 </a:t>
            </a:r>
            <a:r>
              <a:rPr lang="en-US" altLang="zh-CN" dirty="0"/>
              <a:t>Libra </a:t>
            </a:r>
            <a:r>
              <a:rPr lang="en-US" altLang="zh-CN" dirty="0" err="1"/>
              <a:t>Cli</a:t>
            </a:r>
            <a:r>
              <a:rPr lang="en-US" altLang="zh-CN" dirty="0"/>
              <a:t> </a:t>
            </a:r>
            <a:r>
              <a:rPr lang="zh-CN" altLang="en-US" dirty="0"/>
              <a:t>客户端并连接到</a:t>
            </a:r>
            <a:r>
              <a:rPr lang="en-US" altLang="zh-CN" dirty="0" err="1"/>
              <a:t>testnet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./scripts/cli/start_cli_testnet.sh</a:t>
            </a:r>
          </a:p>
          <a:p>
            <a:pPr marL="0" indent="0">
              <a:buNone/>
            </a:pPr>
            <a:r>
              <a:rPr lang="zh-CN" altLang="en-US" dirty="0"/>
              <a:t>在这块可能会遇到</a:t>
            </a:r>
            <a:r>
              <a:rPr lang="en-US" altLang="zh-CN" dirty="0" err="1"/>
              <a:t>protoc</a:t>
            </a:r>
            <a:r>
              <a:rPr lang="zh-CN" altLang="en-US" dirty="0"/>
              <a:t>版本低的问题导致编译失败</a:t>
            </a:r>
            <a:r>
              <a:rPr lang="en-US" altLang="zh-CN" dirty="0"/>
              <a:t>.</a:t>
            </a:r>
            <a:r>
              <a:rPr lang="zh-CN" altLang="en-US" dirty="0"/>
              <a:t>参见</a:t>
            </a:r>
            <a:r>
              <a:rPr lang="en-US" altLang="zh-CN" dirty="0">
                <a:hlinkClick r:id="rId2"/>
              </a:rPr>
              <a:t>https://github.com/libra/libra/issues/94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0703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4C27C-7431-4B5F-9972-93C7EEEB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Libra</a:t>
            </a:r>
            <a:r>
              <a:rPr lang="zh-CN" altLang="en-US" dirty="0"/>
              <a:t> </a:t>
            </a:r>
            <a:r>
              <a:rPr lang="en-US" altLang="zh-CN" dirty="0" err="1"/>
              <a:t>testnet</a:t>
            </a:r>
            <a:r>
              <a:rPr lang="zh-CN" altLang="en-US" dirty="0"/>
              <a:t>上构建交易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4713839A-9D6E-44E6-B42C-4F44C479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6" y="1292125"/>
            <a:ext cx="10515600" cy="48208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编译成功会出现这样的界面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D73FBE-C1D6-47D6-874E-A8F9B6FA0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7" y="2098908"/>
            <a:ext cx="12192000" cy="36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12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542A3-6341-409F-B74F-41A15ABF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Libra</a:t>
            </a:r>
            <a:r>
              <a:rPr lang="zh-CN" altLang="en-US" dirty="0"/>
              <a:t> </a:t>
            </a:r>
            <a:r>
              <a:rPr lang="en-US" altLang="zh-CN" dirty="0" err="1"/>
              <a:t>testnet</a:t>
            </a:r>
            <a:r>
              <a:rPr lang="zh-CN" altLang="en-US" dirty="0"/>
              <a:t>上构建交易</a:t>
            </a:r>
            <a:r>
              <a:rPr lang="en-US" altLang="zh-CN" dirty="0"/>
              <a:t>-account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833A8-BC38-495D-A3DE-FE66BAD0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103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account  option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EE9796-19FA-4A9D-9969-9A575B442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2480781"/>
            <a:ext cx="7620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67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BE4B-E24E-480F-89B8-7B764721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Libra</a:t>
            </a:r>
            <a:r>
              <a:rPr lang="zh-CN" altLang="en-US" dirty="0"/>
              <a:t> </a:t>
            </a:r>
            <a:r>
              <a:rPr lang="en-US" altLang="zh-CN" dirty="0" err="1"/>
              <a:t>testnet</a:t>
            </a:r>
            <a:r>
              <a:rPr lang="zh-CN" altLang="en-US" dirty="0"/>
              <a:t>上构建交易</a:t>
            </a:r>
            <a:r>
              <a:rPr lang="en-US" altLang="zh-CN" dirty="0"/>
              <a:t>-account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F87E9-7DB7-43ED-B6DD-B861E884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account create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4280B3-533B-45B7-975B-4FD445F93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2446597"/>
            <a:ext cx="12192000" cy="7117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532BFE-90C8-4F7B-B37F-BCC046261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" y="3263234"/>
            <a:ext cx="12192000" cy="7380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81470F-F4BE-449F-8972-3F05FC382AF5}"/>
              </a:ext>
            </a:extLst>
          </p:cNvPr>
          <p:cNvSpPr txBox="1"/>
          <p:nvPr/>
        </p:nvSpPr>
        <p:spPr>
          <a:xfrm>
            <a:off x="838200" y="4136231"/>
            <a:ext cx="325966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/>
              <a:t>account list</a:t>
            </a: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5B04A6-1867-4744-B72C-5784093D4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33" y="4806573"/>
            <a:ext cx="12192000" cy="118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47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D837E-0255-4D32-9FBF-3E8CCE32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Libra</a:t>
            </a:r>
            <a:r>
              <a:rPr lang="zh-CN" altLang="en-US" dirty="0"/>
              <a:t> </a:t>
            </a:r>
            <a:r>
              <a:rPr lang="en-US" altLang="zh-CN" dirty="0" err="1"/>
              <a:t>testnet</a:t>
            </a:r>
            <a:r>
              <a:rPr lang="zh-CN" altLang="en-US" dirty="0"/>
              <a:t>上构建交易</a:t>
            </a:r>
            <a:r>
              <a:rPr lang="en-US" altLang="zh-CN" dirty="0"/>
              <a:t>-account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C1AC4-F079-42D6-AE83-562750AC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account mint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40D662-9D6A-42B5-BEBE-F17C61287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6" y="2444750"/>
            <a:ext cx="5629275" cy="1257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0CFF9E-1BA5-46B0-888A-5BF7B37F2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4854"/>
            <a:ext cx="5057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D0A32-BC86-4C71-87DA-74B57254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Libra</a:t>
            </a:r>
            <a:r>
              <a:rPr lang="zh-CN" altLang="en-US" dirty="0"/>
              <a:t> </a:t>
            </a:r>
            <a:r>
              <a:rPr lang="en-US" altLang="zh-CN" dirty="0" err="1"/>
              <a:t>testnet</a:t>
            </a:r>
            <a:r>
              <a:rPr lang="zh-CN" altLang="en-US" dirty="0"/>
              <a:t>上构建交易</a:t>
            </a:r>
            <a:r>
              <a:rPr lang="en-US" altLang="zh-CN" dirty="0"/>
              <a:t>-account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12C80-E4B8-4EC8-8C83-5F5C1AFE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account recovery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4DD230-5554-4013-957C-0D3B90CA8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871787"/>
            <a:ext cx="112014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3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67464-E9DE-4756-93D2-F89A0D99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Libra</a:t>
            </a:r>
            <a:r>
              <a:rPr lang="zh-CN" altLang="en-US" dirty="0"/>
              <a:t> </a:t>
            </a:r>
            <a:r>
              <a:rPr lang="en-US" altLang="zh-CN" dirty="0" err="1"/>
              <a:t>testnet</a:t>
            </a:r>
            <a:r>
              <a:rPr lang="zh-CN" altLang="en-US" dirty="0"/>
              <a:t>上构建交易</a:t>
            </a:r>
            <a:r>
              <a:rPr lang="en-US" altLang="zh-CN" dirty="0"/>
              <a:t>-query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04B5E-A770-47A5-BD02-7C1E630C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query option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B07BF8-5F33-43C0-9AC9-2182E5C7B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150"/>
            <a:ext cx="12192000" cy="33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72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BC2D8-9E6C-4C11-857A-C13BCA48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Libra</a:t>
            </a:r>
            <a:r>
              <a:rPr lang="zh-CN" altLang="en-US" dirty="0"/>
              <a:t> </a:t>
            </a:r>
            <a:r>
              <a:rPr lang="en-US" altLang="zh-CN" dirty="0" err="1"/>
              <a:t>testnet</a:t>
            </a:r>
            <a:r>
              <a:rPr lang="zh-CN" altLang="en-US" dirty="0"/>
              <a:t>上构建交易</a:t>
            </a:r>
            <a:r>
              <a:rPr lang="en-US" altLang="zh-CN" dirty="0"/>
              <a:t>-query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43A44-1476-45FA-AB9F-7E3561A5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query balance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860ECA-B74D-4547-B1C1-70E0FAC7A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8" y="2317397"/>
            <a:ext cx="5086350" cy="1600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FBA745-ABFF-40B5-ABD3-B8C03913EF06}"/>
              </a:ext>
            </a:extLst>
          </p:cNvPr>
          <p:cNvSpPr txBox="1"/>
          <p:nvPr/>
        </p:nvSpPr>
        <p:spPr>
          <a:xfrm>
            <a:off x="745066" y="3837516"/>
            <a:ext cx="268393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/>
              <a:t>query sequence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6E08B5-31E3-4D4A-BE97-64253D069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" y="4317647"/>
            <a:ext cx="72866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93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CD81F-3047-443E-B4DB-5E530AE0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Libra </a:t>
            </a:r>
            <a:r>
              <a:rPr lang="en-US" altLang="zh-CN" dirty="0" err="1"/>
              <a:t>testnet</a:t>
            </a:r>
            <a:r>
              <a:rPr lang="zh-CN" altLang="en-US" dirty="0"/>
              <a:t>上构建交易</a:t>
            </a:r>
            <a:r>
              <a:rPr lang="en-US" altLang="zh-CN" dirty="0"/>
              <a:t>-query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720AD-1C1B-4F59-99C1-86F197CD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query </a:t>
            </a:r>
            <a:r>
              <a:rPr lang="en-US" altLang="zh-CN" dirty="0" err="1"/>
              <a:t>account_state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386E7E-D9CB-47AF-AF7A-F26B0336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504"/>
            <a:ext cx="12192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5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3E441-BD4B-47FD-99B1-679F0B71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Libra</a:t>
            </a:r>
            <a:r>
              <a:rPr lang="zh-CN" altLang="en-US" dirty="0"/>
              <a:t> </a:t>
            </a:r>
            <a:r>
              <a:rPr lang="en-US" altLang="zh-CN" dirty="0" err="1"/>
              <a:t>testnet</a:t>
            </a:r>
            <a:r>
              <a:rPr lang="zh-CN" altLang="en-US" dirty="0"/>
              <a:t>上构建交易</a:t>
            </a:r>
            <a:r>
              <a:rPr lang="en-US" altLang="zh-CN" dirty="0"/>
              <a:t>-transfer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EFAAB-B347-47AA-8774-9C5569C6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33" y="15815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transfer option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870E5A-C25F-48AF-B2D4-A053B1E3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2179287"/>
            <a:ext cx="12192000" cy="22108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47E145-FF8F-4FDD-B642-633E07099D8D}"/>
              </a:ext>
            </a:extLst>
          </p:cNvPr>
          <p:cNvSpPr txBox="1"/>
          <p:nvPr/>
        </p:nvSpPr>
        <p:spPr>
          <a:xfrm>
            <a:off x="838200" y="4638693"/>
            <a:ext cx="277706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/>
              <a:t>transfer example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AB1D74-3DB4-4E07-B504-12A80F11F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5104063"/>
            <a:ext cx="12192000" cy="17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8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DFE10-C54B-4CE2-9BDE-3D3D9A37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446D5-25C6-4A10-90A0-3F211DA5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Libara</a:t>
            </a:r>
            <a:r>
              <a:rPr lang="zh-CN" altLang="en-US" dirty="0"/>
              <a:t>定位</a:t>
            </a:r>
            <a:endParaRPr lang="en-US" altLang="zh-CN" dirty="0"/>
          </a:p>
          <a:p>
            <a:r>
              <a:rPr lang="en-US" altLang="zh-CN" dirty="0"/>
              <a:t>Facebook</a:t>
            </a:r>
            <a:r>
              <a:rPr lang="zh-CN" altLang="en-US" dirty="0"/>
              <a:t>发</a:t>
            </a:r>
            <a:r>
              <a:rPr lang="en-US" altLang="zh-CN" dirty="0"/>
              <a:t>libra</a:t>
            </a:r>
            <a:r>
              <a:rPr lang="zh-CN" altLang="en-US" dirty="0"/>
              <a:t>缘由</a:t>
            </a:r>
          </a:p>
        </p:txBody>
      </p:sp>
    </p:spTree>
    <p:extLst>
      <p:ext uri="{BB962C8B-B14F-4D97-AF65-F5344CB8AC3E}">
        <p14:creationId xmlns:p14="http://schemas.microsoft.com/office/powerpoint/2010/main" val="3501996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A5BC0-0E90-497B-8B12-B92E9A0C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Libra</a:t>
            </a:r>
            <a:r>
              <a:rPr lang="zh-CN" altLang="en-US" dirty="0"/>
              <a:t> </a:t>
            </a:r>
            <a:r>
              <a:rPr lang="en-US" altLang="zh-CN" dirty="0" err="1"/>
              <a:t>testnet</a:t>
            </a:r>
            <a:r>
              <a:rPr lang="zh-CN" altLang="en-US" dirty="0"/>
              <a:t>上构建交易</a:t>
            </a:r>
            <a:r>
              <a:rPr lang="en-US" altLang="zh-CN" dirty="0"/>
              <a:t>-query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65687-C987-4CD5-AF32-E3F38F4C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Behind transfer, query balance and sequence again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282542-BED1-4543-BAC8-120D9BF58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3125322"/>
            <a:ext cx="4886325" cy="2028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14FFD6-16D4-41E9-90A3-BB89B5F77A85}"/>
              </a:ext>
            </a:extLst>
          </p:cNvPr>
          <p:cNvSpPr txBox="1"/>
          <p:nvPr/>
        </p:nvSpPr>
        <p:spPr>
          <a:xfrm>
            <a:off x="6639453" y="3616515"/>
            <a:ext cx="488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query</a:t>
            </a:r>
            <a:r>
              <a:rPr lang="en-US" altLang="zh-CN" dirty="0"/>
              <a:t> </a:t>
            </a:r>
            <a:r>
              <a:rPr lang="en-US" altLang="zh-CN" sz="2800" dirty="0"/>
              <a:t>sequence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018EB2-9A98-41B1-A441-B2F5374FB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108" y="4259496"/>
            <a:ext cx="7258050" cy="24288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2CF18AD-84EB-4A83-859E-04C3DC2B74FE}"/>
              </a:ext>
            </a:extLst>
          </p:cNvPr>
          <p:cNvSpPr txBox="1"/>
          <p:nvPr/>
        </p:nvSpPr>
        <p:spPr>
          <a:xfrm>
            <a:off x="1219200" y="24130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query balance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1679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DA028-D7F3-4B64-A976-426E884F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Libra</a:t>
            </a:r>
            <a:r>
              <a:rPr lang="zh-CN" altLang="en-US" dirty="0"/>
              <a:t> </a:t>
            </a:r>
            <a:r>
              <a:rPr lang="en-US" altLang="zh-CN" dirty="0" err="1"/>
              <a:t>testnet</a:t>
            </a:r>
            <a:r>
              <a:rPr lang="zh-CN" altLang="en-US" dirty="0"/>
              <a:t>上构建交易</a:t>
            </a:r>
            <a:r>
              <a:rPr lang="en-US" altLang="zh-CN" dirty="0"/>
              <a:t>-query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9FC95-6869-44ED-B618-448E0C49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7" y="13853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query </a:t>
            </a:r>
            <a:r>
              <a:rPr lang="en-US" altLang="zh-CN" dirty="0" err="1"/>
              <a:t>txn_acc_seq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B38FD9-E63F-4E2D-B667-D795FF4C1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2667"/>
            <a:ext cx="12192000" cy="498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14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FE7C1-8800-4615-9741-F1DE533D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Libra </a:t>
            </a:r>
            <a:r>
              <a:rPr lang="en-US" altLang="zh-CN" dirty="0" err="1"/>
              <a:t>testnet</a:t>
            </a:r>
            <a:r>
              <a:rPr lang="zh-CN" altLang="en-US" dirty="0"/>
              <a:t>上构建交易</a:t>
            </a:r>
            <a:r>
              <a:rPr lang="en-US" altLang="zh-CN" dirty="0"/>
              <a:t>-query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2D519-C4B1-4712-B6DC-D1F33467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query </a:t>
            </a:r>
            <a:r>
              <a:rPr lang="en-US" altLang="zh-CN" dirty="0" err="1"/>
              <a:t>account_state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46F111-A0A6-428E-AA3B-282CDF9B2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4" y="2445214"/>
            <a:ext cx="12192000" cy="46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00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FF4CB-4AA0-4967-89B1-E4413662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account create</a:t>
            </a:r>
            <a:r>
              <a:rPr lang="zh-CN" altLang="en-US" dirty="0"/>
              <a:t>在</a:t>
            </a:r>
            <a:r>
              <a:rPr lang="en-US" altLang="zh-CN" dirty="0"/>
              <a:t>libra</a:t>
            </a:r>
            <a:r>
              <a:rPr lang="zh-CN" altLang="en-US" dirty="0"/>
              <a:t>中是如何执行的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59E6C-ED0C-4B8B-B84F-63376C7C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4276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account create </a:t>
            </a:r>
            <a:r>
              <a:rPr lang="zh-CN" altLang="en-US" dirty="0"/>
              <a:t>命令对应的就是 </a:t>
            </a:r>
            <a:r>
              <a:rPr lang="en-US" altLang="zh-CN" dirty="0" err="1">
                <a:solidFill>
                  <a:srgbClr val="FF0000"/>
                </a:solidFill>
              </a:rPr>
              <a:t>AccountCommandCreate</a:t>
            </a:r>
            <a:r>
              <a:rPr lang="en-US" altLang="zh-CN" dirty="0"/>
              <a:t> </a:t>
            </a:r>
            <a:r>
              <a:rPr lang="zh-CN" altLang="en-US" dirty="0"/>
              <a:t>这个结构体，当我们敲下回车，在参数解析完毕以后就会进入 </a:t>
            </a:r>
            <a:r>
              <a:rPr lang="en-US" altLang="zh-CN" dirty="0"/>
              <a:t>execute </a:t>
            </a:r>
            <a:r>
              <a:rPr lang="zh-CN" altLang="en-US" dirty="0"/>
              <a:t>函数。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28F2DF-D4B8-4E6C-B3BF-3C4B65FAB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8" y="2303462"/>
            <a:ext cx="9172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54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69497-CEA3-4A7C-8435-F49248B6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进入到</a:t>
            </a:r>
            <a:r>
              <a:rPr lang="en-US" altLang="zh-CN" dirty="0" err="1"/>
              <a:t>excute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5A036-5F13-4880-9255-F7C57AB9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第一个参数可以忽略，没有任何内容，第二个 </a:t>
            </a:r>
            <a:r>
              <a:rPr lang="en-US" altLang="zh-CN" dirty="0"/>
              <a:t>client </a:t>
            </a:r>
            <a:r>
              <a:rPr lang="zh-CN" altLang="en-US" dirty="0"/>
              <a:t>是一个 </a:t>
            </a:r>
            <a:r>
              <a:rPr lang="en-US" altLang="zh-CN" dirty="0" err="1"/>
              <a:t>grpc</a:t>
            </a:r>
            <a:r>
              <a:rPr lang="en-US" altLang="zh-CN" dirty="0"/>
              <a:t> client</a:t>
            </a:r>
            <a:r>
              <a:rPr lang="zh-CN" altLang="en-US" dirty="0"/>
              <a:t>，就是与服务器的链接。</a:t>
            </a:r>
            <a:r>
              <a:rPr lang="en-US" altLang="zh-CN" dirty="0"/>
              <a:t>_params </a:t>
            </a:r>
            <a:r>
              <a:rPr lang="zh-CN" altLang="en-US" dirty="0"/>
              <a:t>则是空了，因为我们没有任何附加参数了。</a:t>
            </a:r>
          </a:p>
          <a:p>
            <a:pPr marL="0" indent="0">
              <a:buNone/>
            </a:pPr>
            <a:r>
              <a:rPr lang="zh-CN" altLang="en-US" dirty="0"/>
              <a:t>然后这个函数会直接调用</a:t>
            </a:r>
            <a:r>
              <a:rPr lang="en-US" altLang="zh-CN" dirty="0" err="1"/>
              <a:t>create_next_account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03295F-80A2-4AAF-91E3-BD8B48F1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296"/>
            <a:ext cx="83248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90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39DE9-F14F-45BA-991C-42AC59E5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create_next_account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60143E-072B-4678-9241-576B4B4F3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2358"/>
            <a:ext cx="10515600" cy="21345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A9A005-A819-4E0D-8C6C-0EFD630F3C28}"/>
              </a:ext>
            </a:extLst>
          </p:cNvPr>
          <p:cNvSpPr txBox="1"/>
          <p:nvPr/>
        </p:nvSpPr>
        <p:spPr>
          <a:xfrm>
            <a:off x="905933" y="382693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调用 </a:t>
            </a:r>
            <a:r>
              <a:rPr lang="en-US" altLang="zh-CN" dirty="0" err="1"/>
              <a:t>wallet.new_address</a:t>
            </a:r>
            <a:r>
              <a:rPr lang="en-US" altLang="zh-CN" dirty="0"/>
              <a:t> </a:t>
            </a:r>
            <a:r>
              <a:rPr lang="zh-CN" altLang="en-US" dirty="0"/>
              <a:t>获取新的地址， 这里的 </a:t>
            </a:r>
            <a:r>
              <a:rPr lang="en-US" altLang="zh-CN" dirty="0"/>
              <a:t>Wallet </a:t>
            </a:r>
            <a:r>
              <a:rPr lang="zh-CN" altLang="en-US" dirty="0"/>
              <a:t>使用的是 </a:t>
            </a:r>
            <a:r>
              <a:rPr lang="en-US" altLang="zh-CN" dirty="0" err="1"/>
              <a:t>WalletLibrary</a:t>
            </a:r>
            <a:r>
              <a:rPr lang="zh-CN" altLang="en-US" dirty="0"/>
              <a:t>，这个钱包中的私钥生成以及管理机制和比特币中的 </a:t>
            </a:r>
            <a:r>
              <a:rPr lang="en-US" altLang="zh-CN" dirty="0"/>
              <a:t>BIP32 </a:t>
            </a:r>
            <a:r>
              <a:rPr lang="zh-CN" altLang="en-US" dirty="0"/>
              <a:t>原理基本是完全一样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调用 </a:t>
            </a:r>
            <a:r>
              <a:rPr lang="en-US" altLang="zh-CN" dirty="0" err="1"/>
              <a:t>get_account_data_from_address</a:t>
            </a:r>
            <a:r>
              <a:rPr lang="en-US" altLang="zh-CN" dirty="0"/>
              <a:t> </a:t>
            </a:r>
            <a:r>
              <a:rPr lang="zh-CN" altLang="en-US" dirty="0"/>
              <a:t>从服务器上获取该新生成地址的账户信息。主要就是调用 </a:t>
            </a:r>
            <a:r>
              <a:rPr lang="en-US" altLang="zh-CN" dirty="0" err="1"/>
              <a:t>get_account_blob</a:t>
            </a:r>
            <a:r>
              <a:rPr lang="en-US" altLang="zh-CN" dirty="0"/>
              <a:t> </a:t>
            </a:r>
            <a:r>
              <a:rPr lang="zh-CN" altLang="en-US" dirty="0"/>
              <a:t>然后对返回的信息封装成 </a:t>
            </a:r>
            <a:r>
              <a:rPr lang="en-US" altLang="zh-CN" dirty="0" err="1"/>
              <a:t>AccountData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47D8A1-4B23-4332-A6E5-93D420847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67" y="5016500"/>
            <a:ext cx="7829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40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7958F-591F-4129-9432-AC9BB2AD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get_account_blob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019B4-6A99-4BC8-8870-B92B2030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这个函数组装请求参数 </a:t>
            </a:r>
            <a:r>
              <a:rPr lang="en-US" altLang="zh-CN" dirty="0" err="1"/>
              <a:t>GetAccountState</a:t>
            </a:r>
            <a:r>
              <a:rPr lang="zh-CN" altLang="en-US" dirty="0"/>
              <a:t>，然后就是调用 </a:t>
            </a:r>
            <a:r>
              <a:rPr lang="en-US" altLang="zh-CN" dirty="0" err="1"/>
              <a:t>get_with_proof_sync</a:t>
            </a:r>
            <a:r>
              <a:rPr lang="en-US" altLang="zh-CN" dirty="0"/>
              <a:t> ,</a:t>
            </a:r>
            <a:r>
              <a:rPr lang="zh-CN" altLang="en-US" dirty="0"/>
              <a:t>然后解码 </a:t>
            </a:r>
            <a:r>
              <a:rPr lang="en-US" altLang="zh-CN" dirty="0"/>
              <a:t>response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EE85EC-7B6E-42EA-BB4D-7357D94A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74" y="1946381"/>
            <a:ext cx="8201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46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20F25-4198-4494-8CA9-3D68B623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 </a:t>
            </a:r>
            <a:r>
              <a:rPr lang="en-US" altLang="zh-CN" dirty="0" err="1"/>
              <a:t>GRPCClient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get_with_proof_sync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B76DC-4EC0-4B75-92B5-39C641D1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这个函数就是调用 </a:t>
            </a:r>
            <a:r>
              <a:rPr lang="en-US" altLang="zh-CN" dirty="0" err="1">
                <a:solidFill>
                  <a:srgbClr val="FF0000"/>
                </a:solidFill>
              </a:rPr>
              <a:t>get_with_proof_async</a:t>
            </a:r>
            <a:r>
              <a:rPr lang="zh-CN" altLang="en-US" dirty="0"/>
              <a:t>，将异步转换为同步，同时会多次尝试。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F50C51-93B9-4C1E-8D34-E08D9A92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08" y="1825625"/>
            <a:ext cx="8553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86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3F34B-7924-44C2-8BAE-CD72B4C3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get_with_proof_async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2FBCD9F-C06B-432F-BDF7-5A57787E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这个函数做了两件事，一个是调用 </a:t>
            </a:r>
            <a:r>
              <a:rPr lang="en-US" altLang="zh-CN" sz="2000" dirty="0" err="1"/>
              <a:t>update_to_latest_ledger_async_opt</a:t>
            </a:r>
            <a:r>
              <a:rPr lang="en-US" altLang="zh-CN" sz="2000" dirty="0"/>
              <a:t> </a:t>
            </a:r>
            <a:r>
              <a:rPr lang="zh-CN" altLang="en-US" sz="2000" dirty="0"/>
              <a:t>发出请求，然后对结果进行验证，如果符合要求 </a:t>
            </a:r>
            <a:r>
              <a:rPr lang="en-US" altLang="zh-CN" sz="2000" dirty="0"/>
              <a:t>(</a:t>
            </a:r>
            <a:r>
              <a:rPr lang="zh-CN" altLang="en-US" sz="2000" dirty="0"/>
              <a:t>主要是指 </a:t>
            </a:r>
            <a:r>
              <a:rPr lang="en-US" altLang="zh-CN" sz="2000" dirty="0"/>
              <a:t>validator </a:t>
            </a:r>
            <a:r>
              <a:rPr lang="zh-CN" altLang="en-US" sz="2000" dirty="0"/>
              <a:t>的签名是否正确以及足够数量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F3F453-4DA2-4121-A924-C918750A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1016"/>
            <a:ext cx="8542867" cy="41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25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DE2F1-7463-4DD3-BDC1-3E66E8B9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请求进入服务端进行处理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12018-BB01-402B-A4C4-ADB191B3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客户端的请求发出以后，服务端处理代码位于 </a:t>
            </a:r>
            <a:r>
              <a:rPr lang="en-US" altLang="zh-CN" dirty="0">
                <a:solidFill>
                  <a:srgbClr val="FF0000"/>
                </a:solidFill>
              </a:rPr>
              <a:t>storage\</a:t>
            </a:r>
            <a:r>
              <a:rPr lang="en-US" altLang="zh-CN" dirty="0" err="1">
                <a:solidFill>
                  <a:srgbClr val="FF0000"/>
                </a:solidFill>
              </a:rPr>
              <a:t>storage_service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中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/>
              <a:t>其中的 </a:t>
            </a:r>
            <a:r>
              <a:rPr lang="en-US" altLang="zh-CN" dirty="0" err="1"/>
              <a:t>update_to_latest_ledger_inner</a:t>
            </a:r>
            <a:r>
              <a:rPr lang="en-US" altLang="zh-CN" dirty="0"/>
              <a:t> </a:t>
            </a:r>
            <a:r>
              <a:rPr lang="zh-CN" altLang="en-US" dirty="0"/>
              <a:t>简单处理以后就会走到 </a:t>
            </a:r>
            <a:r>
              <a:rPr lang="en-US" altLang="zh-CN" dirty="0">
                <a:solidFill>
                  <a:srgbClr val="FF0000"/>
                </a:solidFill>
              </a:rPr>
              <a:t>storage\libradb\lib.rs </a:t>
            </a:r>
            <a:r>
              <a:rPr lang="zh-CN" altLang="en-US" dirty="0"/>
              <a:t>中的 </a:t>
            </a:r>
            <a:r>
              <a:rPr lang="en-US" altLang="zh-CN" dirty="0" err="1">
                <a:solidFill>
                  <a:srgbClr val="FF0000"/>
                </a:solidFill>
              </a:rPr>
              <a:t>update_to_latest_ledger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3DAC0A-A3B0-4BC0-989B-4FB9BA635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2" y="3686175"/>
            <a:ext cx="74961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4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31D89-1E46-4618-BD44-29B3A672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FD5A2-81B9-459C-86AC-EC60FE01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145309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价值稳定</a:t>
            </a:r>
            <a:r>
              <a:rPr lang="en-US" altLang="zh-CN" dirty="0"/>
              <a:t>+</a:t>
            </a:r>
            <a:r>
              <a:rPr lang="zh-CN" altLang="en-US" dirty="0"/>
              <a:t>区块链技术</a:t>
            </a:r>
            <a:endParaRPr lang="en-US" altLang="zh-CN" dirty="0"/>
          </a:p>
          <a:p>
            <a:r>
              <a:rPr lang="zh-CN" altLang="en-US" dirty="0"/>
              <a:t>没有炒作空间</a:t>
            </a:r>
            <a:endParaRPr lang="en-US" altLang="zh-CN" dirty="0"/>
          </a:p>
          <a:p>
            <a:r>
              <a:rPr lang="zh-CN" altLang="en-US" dirty="0"/>
              <a:t>面向非发达国家跨境支付困难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2710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135AB-8DFD-469C-A836-C5D04F0E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libradb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7DF7-DE5F-4908-BB83-F309553B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所有 </a:t>
            </a:r>
            <a:r>
              <a:rPr lang="en-US" altLang="zh-CN" dirty="0"/>
              <a:t>libra </a:t>
            </a:r>
            <a:r>
              <a:rPr lang="zh-CN" altLang="en-US" dirty="0"/>
              <a:t>中需要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持久化存储的数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据入口都在这里。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LibraDB</a:t>
            </a:r>
            <a:r>
              <a:rPr lang="en-US" altLang="zh-CN" dirty="0"/>
              <a:t> </a:t>
            </a:r>
            <a:r>
              <a:rPr lang="zh-CN" altLang="en-US" dirty="0"/>
              <a:t>只提供了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有限的几个公共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46E0C7-7050-4F8E-B12F-2D0AABB5A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32" y="365125"/>
            <a:ext cx="9048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53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E02DF-B1D2-4A9F-9E59-B38ED14C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update_to_latest_ledger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AB2B8-9572-4A28-9B0C-AF5B2BDC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这个函数是我们重点分析的对象。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这里针对用户的请求，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分成四类分别处理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EC1316-4B0E-4D00-9167-8C560E4E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1" y="1027906"/>
            <a:ext cx="5676900" cy="5876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E1B482-89D8-435B-9AA3-1C4E9B07D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6" y="3453606"/>
            <a:ext cx="55213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81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D3804-C05D-41D0-A741-F82C75EC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AccountState</a:t>
            </a:r>
            <a:r>
              <a:rPr lang="en-US" altLang="zh-CN" dirty="0"/>
              <a:t> </a:t>
            </a:r>
            <a:r>
              <a:rPr lang="zh-CN" altLang="en-US" dirty="0"/>
              <a:t>请求是如何处理的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E54786-27C2-48E8-AC07-2807ED6D6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038" y="1444096"/>
            <a:ext cx="6000592" cy="43513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AED134-7E96-49A2-A2E0-C848FB667405}"/>
              </a:ext>
            </a:extLst>
          </p:cNvPr>
          <p:cNvSpPr txBox="1"/>
          <p:nvPr/>
        </p:nvSpPr>
        <p:spPr>
          <a:xfrm>
            <a:off x="7052733" y="1444096"/>
            <a:ext cx="4030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调用 </a:t>
            </a:r>
            <a:r>
              <a:rPr lang="en-US" altLang="zh-CN" dirty="0" err="1"/>
              <a:t>get_latest_version</a:t>
            </a:r>
            <a:r>
              <a:rPr lang="en-US" altLang="zh-CN" dirty="0"/>
              <a:t> </a:t>
            </a:r>
            <a:r>
              <a:rPr lang="zh-CN" altLang="en-US" dirty="0"/>
              <a:t>读取数据库，或者最新的 </a:t>
            </a:r>
            <a:r>
              <a:rPr lang="en-US" altLang="zh-CN" dirty="0" err="1"/>
              <a:t>latest_version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验证传递进来的 </a:t>
            </a:r>
            <a:r>
              <a:rPr lang="en-US" altLang="zh-CN" dirty="0" err="1"/>
              <a:t>ledger_version</a:t>
            </a:r>
            <a:r>
              <a:rPr lang="en-US" altLang="zh-CN" dirty="0"/>
              <a:t> </a:t>
            </a:r>
            <a:r>
              <a:rPr lang="zh-CN" altLang="en-US" dirty="0"/>
              <a:t>必须小于等于 </a:t>
            </a:r>
            <a:r>
              <a:rPr lang="en-US" altLang="zh-CN" dirty="0" err="1"/>
              <a:t>latest_version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调用 </a:t>
            </a:r>
            <a:r>
              <a:rPr lang="en-US" altLang="zh-CN" dirty="0" err="1"/>
              <a:t>LedgerStore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get_transaction_info_with_proof</a:t>
            </a:r>
            <a:r>
              <a:rPr lang="en-US" altLang="zh-CN" dirty="0"/>
              <a:t> </a:t>
            </a:r>
            <a:r>
              <a:rPr lang="zh-CN" altLang="en-US" dirty="0"/>
              <a:t>获取指定 </a:t>
            </a:r>
            <a:r>
              <a:rPr lang="en-US" altLang="zh-CN" dirty="0"/>
              <a:t>Version </a:t>
            </a:r>
            <a:r>
              <a:rPr lang="zh-CN" altLang="en-US" dirty="0"/>
              <a:t>的 </a:t>
            </a:r>
            <a:r>
              <a:rPr lang="en-US" altLang="zh-CN" dirty="0" err="1"/>
              <a:t>txn_info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txn_info_accumulator_proof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调用 </a:t>
            </a:r>
            <a:r>
              <a:rPr lang="en-US" altLang="zh-CN" dirty="0" err="1"/>
              <a:t>StateStore.get_account_state_with_proof_by_state_root</a:t>
            </a:r>
            <a:r>
              <a:rPr lang="en-US" altLang="zh-CN" dirty="0"/>
              <a:t> </a:t>
            </a:r>
            <a:r>
              <a:rPr lang="zh-CN" altLang="en-US" dirty="0"/>
              <a:t>获取指定地址的 </a:t>
            </a:r>
            <a:r>
              <a:rPr lang="en-US" altLang="zh-CN" dirty="0" err="1"/>
              <a:t>account_state_blob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sparse_merkle_proof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组装返回结果</a:t>
            </a:r>
          </a:p>
        </p:txBody>
      </p:sp>
    </p:spTree>
    <p:extLst>
      <p:ext uri="{BB962C8B-B14F-4D97-AF65-F5344CB8AC3E}">
        <p14:creationId xmlns:p14="http://schemas.microsoft.com/office/powerpoint/2010/main" val="3363023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AC6C7-88DD-49D6-9BC8-49C1D7F8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</a:t>
            </a:r>
            <a:r>
              <a:rPr lang="zh-CN" altLang="en-US" dirty="0"/>
              <a:t>对区块链的意义和影响是什么？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40F3E-9696-425E-9E3D-4AC0157F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瞬间让区块链多了几十亿用户，完成甚至跳过了用户教育。</a:t>
            </a:r>
            <a:endParaRPr lang="en-US" altLang="zh-CN" dirty="0"/>
          </a:p>
          <a:p>
            <a:r>
              <a:rPr lang="zh-CN" altLang="en-US" dirty="0"/>
              <a:t>解决发展中国家金融体制不完善问题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055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E8222-3096-4656-8833-3DA565E9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D15BE-3995-405D-9E38-60030984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来个互动？</a:t>
            </a:r>
          </a:p>
        </p:txBody>
      </p:sp>
    </p:spTree>
    <p:extLst>
      <p:ext uri="{BB962C8B-B14F-4D97-AF65-F5344CB8AC3E}">
        <p14:creationId xmlns:p14="http://schemas.microsoft.com/office/powerpoint/2010/main" val="729218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2CD80-FC68-44BD-9F0E-54B22E8D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5C604-D287-4079-AF20-551D6C2D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267"/>
            <a:ext cx="10515600" cy="497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https://arxiv.org/pdf/1803.05069.pdf</a:t>
            </a:r>
          </a:p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https://learnblockchain.cn/docs/libra/docs/welcome-to-libra/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hlinkClick r:id="rId3"/>
              </a:rPr>
              <a:t>https://learnblockchain.cn/2019/06/28/deep-move/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hlinkClick r:id="rId4"/>
              </a:rPr>
              <a:t>https://learnblockchain.cn/2019/07/01/Proficient-client-and-libradb-modules/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hlinkClick r:id="rId5"/>
              </a:rPr>
              <a:t>https://learnblockchain.cn/docs/libra/docs/my-first-transaction/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hlinkClick r:id="rId6"/>
              </a:rPr>
              <a:t>https://github.com/libra/libra/blob/master/language/README.md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hlinkClick r:id="rId7"/>
              </a:rPr>
              <a:t>https://github.com/libra/libra/blob/master/language/compiler/README.md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hlinkClick r:id="rId8"/>
              </a:rPr>
              <a:t>https://www.chainnews.com/articles/215569914405.html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hlinkClick r:id="rId9"/>
              </a:rPr>
              <a:t>https://developers.libra.org/docs/assets/papers/the-libra-blockchain.pdf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hlinkClick r:id="rId10"/>
              </a:rPr>
              <a:t>https://www.8btc.com/article/431321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8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0DF78-A9A0-4D3E-8F76-BDF0BF29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Facebook</a:t>
            </a:r>
            <a:r>
              <a:rPr lang="zh-CN" altLang="en-US" dirty="0"/>
              <a:t>发布</a:t>
            </a:r>
            <a:r>
              <a:rPr lang="en-US" altLang="zh-CN" dirty="0"/>
              <a:t>Libra</a:t>
            </a:r>
            <a:r>
              <a:rPr lang="zh-CN" altLang="en-US" dirty="0"/>
              <a:t>缘由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D9644-009F-49A7-A559-63B27E1E1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为了获得新用户</a:t>
            </a:r>
            <a:endParaRPr lang="en-US" altLang="zh-CN" dirty="0"/>
          </a:p>
          <a:p>
            <a:r>
              <a:rPr lang="zh-CN" altLang="en-US" dirty="0"/>
              <a:t>摆脱困境</a:t>
            </a:r>
            <a:endParaRPr lang="en-US" altLang="zh-CN" dirty="0"/>
          </a:p>
          <a:p>
            <a:r>
              <a:rPr lang="zh-CN" altLang="en-US" dirty="0"/>
              <a:t>逐利</a:t>
            </a:r>
            <a:endParaRPr lang="en-US" altLang="zh-CN" dirty="0"/>
          </a:p>
          <a:p>
            <a:r>
              <a:rPr lang="zh-CN" altLang="en-US" dirty="0"/>
              <a:t>看好数字货币未来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09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D3ED0-E2DD-46D4-B06D-6FD4FD52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</a:t>
            </a:r>
            <a:r>
              <a:rPr lang="zh-CN" altLang="en-US" dirty="0"/>
              <a:t>技术特点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5E427-4482-4772-8D96-9C12C6010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共识机制</a:t>
            </a:r>
            <a:r>
              <a:rPr lang="en-US" altLang="zh-CN" dirty="0"/>
              <a:t>-</a:t>
            </a:r>
            <a:r>
              <a:rPr lang="en-US" altLang="zh-CN" dirty="0" err="1"/>
              <a:t>LibraBFT</a:t>
            </a:r>
            <a:r>
              <a:rPr lang="en-US" altLang="zh-CN" dirty="0"/>
              <a:t>(</a:t>
            </a:r>
            <a:r>
              <a:rPr lang="en-US" altLang="zh-CN" dirty="0" err="1"/>
              <a:t>HotStuff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PBFT</a:t>
            </a:r>
            <a:r>
              <a:rPr lang="zh-CN" altLang="en-US" dirty="0"/>
              <a:t>对比</a:t>
            </a:r>
            <a:endParaRPr lang="en-US" altLang="zh-CN" dirty="0"/>
          </a:p>
          <a:p>
            <a:r>
              <a:rPr lang="zh-CN" altLang="en-US" dirty="0"/>
              <a:t>编程语言</a:t>
            </a:r>
            <a:r>
              <a:rPr lang="en-US" altLang="zh-CN" dirty="0"/>
              <a:t>-Move</a:t>
            </a:r>
            <a:r>
              <a:rPr lang="zh-CN" altLang="en-US" dirty="0"/>
              <a:t>，与</a:t>
            </a:r>
            <a:r>
              <a:rPr lang="en-US" altLang="zh-CN" dirty="0"/>
              <a:t>Solidity</a:t>
            </a:r>
            <a:r>
              <a:rPr lang="zh-CN" altLang="en-US" dirty="0"/>
              <a:t>对比</a:t>
            </a:r>
            <a:endParaRPr lang="en-US" altLang="zh-CN" dirty="0"/>
          </a:p>
          <a:p>
            <a:r>
              <a:rPr lang="zh-CN" altLang="en-US" dirty="0"/>
              <a:t>如何在</a:t>
            </a:r>
            <a:r>
              <a:rPr lang="en-US" altLang="zh-CN" dirty="0"/>
              <a:t>libra </a:t>
            </a:r>
            <a:r>
              <a:rPr lang="en-US" altLang="zh-CN" dirty="0" err="1"/>
              <a:t>testnet</a:t>
            </a:r>
            <a:r>
              <a:rPr lang="zh-CN" altLang="en-US" dirty="0"/>
              <a:t>上转账交易</a:t>
            </a:r>
            <a:endParaRPr lang="en-US" altLang="zh-CN" dirty="0"/>
          </a:p>
          <a:p>
            <a:r>
              <a:rPr lang="en-US" altLang="zh-CN" dirty="0"/>
              <a:t>Libra CLI </a:t>
            </a:r>
            <a:r>
              <a:rPr lang="zh-CN" altLang="en-US" dirty="0"/>
              <a:t>与底层数据库模块 </a:t>
            </a:r>
            <a:r>
              <a:rPr lang="en-US" altLang="zh-CN" dirty="0" err="1"/>
              <a:t>libradb</a:t>
            </a:r>
            <a:r>
              <a:rPr lang="en-US" altLang="zh-CN" dirty="0"/>
              <a:t> </a:t>
            </a:r>
            <a:r>
              <a:rPr lang="zh-CN" altLang="en-US" dirty="0"/>
              <a:t>之间的关系</a:t>
            </a:r>
            <a:r>
              <a:rPr lang="en-US" altLang="zh-CN" dirty="0"/>
              <a:t>—account create</a:t>
            </a:r>
            <a:r>
              <a:rPr lang="zh-CN" altLang="en-US" dirty="0"/>
              <a:t>在</a:t>
            </a:r>
            <a:r>
              <a:rPr lang="en-US" altLang="zh-CN" dirty="0"/>
              <a:t>libra</a:t>
            </a:r>
            <a:r>
              <a:rPr lang="zh-CN" altLang="en-US" dirty="0"/>
              <a:t>中是如何执行的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2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72797-27CB-4EE8-9346-171EC3088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026159"/>
            <a:ext cx="9144000" cy="929323"/>
          </a:xfrm>
        </p:spPr>
        <p:txBody>
          <a:bodyPr/>
          <a:lstStyle/>
          <a:p>
            <a:r>
              <a:rPr lang="en-US" altLang="zh-CN" dirty="0" err="1"/>
              <a:t>LibraBFT</a:t>
            </a:r>
            <a:r>
              <a:rPr lang="zh-CN" altLang="en-US" dirty="0"/>
              <a:t>共识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98A92B-CF43-437B-B935-C318D852E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040" y="2900998"/>
            <a:ext cx="9144000" cy="270732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zh-CN" dirty="0" err="1"/>
              <a:t>LibraBFT</a:t>
            </a:r>
            <a:r>
              <a:rPr lang="en-US" altLang="zh-CN" dirty="0"/>
              <a:t> </a:t>
            </a:r>
            <a:r>
              <a:rPr lang="zh-CN" altLang="en-US" dirty="0"/>
              <a:t>属于</a:t>
            </a:r>
            <a:r>
              <a:rPr lang="en-US" altLang="zh-CN" dirty="0"/>
              <a:t>BFT</a:t>
            </a:r>
            <a:r>
              <a:rPr lang="zh-CN" altLang="en-US" dirty="0"/>
              <a:t>类算法。基于一种新型的</a:t>
            </a:r>
            <a:r>
              <a:rPr lang="en-US" altLang="zh-CN" dirty="0"/>
              <a:t>BFT</a:t>
            </a:r>
            <a:r>
              <a:rPr lang="zh-CN" altLang="en-US" dirty="0"/>
              <a:t>共识算法</a:t>
            </a:r>
            <a:r>
              <a:rPr lang="en-US" altLang="zh-CN" dirty="0"/>
              <a:t>--</a:t>
            </a:r>
            <a:r>
              <a:rPr lang="en-US" altLang="zh-CN" dirty="0" err="1"/>
              <a:t>HotStuff</a:t>
            </a:r>
            <a:r>
              <a:rPr lang="en-US" altLang="zh-CN" dirty="0"/>
              <a:t>.</a:t>
            </a:r>
            <a:r>
              <a:rPr lang="zh-CN" altLang="en-US" dirty="0"/>
              <a:t>上的改进</a:t>
            </a:r>
            <a:r>
              <a:rPr lang="en-US" altLang="zh-CN" dirty="0"/>
              <a:t>.</a:t>
            </a:r>
          </a:p>
          <a:p>
            <a:pPr algn="l"/>
            <a:r>
              <a:rPr lang="en-US" altLang="zh-CN" dirty="0" err="1"/>
              <a:t>HotStuff</a:t>
            </a:r>
            <a:r>
              <a:rPr lang="zh-CN" altLang="en-US" dirty="0"/>
              <a:t>相对于传统的</a:t>
            </a:r>
            <a:r>
              <a:rPr lang="en-US" altLang="zh-CN" dirty="0"/>
              <a:t>BFT</a:t>
            </a:r>
            <a:r>
              <a:rPr lang="zh-CN" altLang="en-US" dirty="0"/>
              <a:t>类算法引入了一些新的特点，包括：</a:t>
            </a:r>
            <a:endParaRPr lang="en-US" altLang="zh-CN" dirty="0"/>
          </a:p>
          <a:p>
            <a:pPr algn="l"/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网络拓扑结构由网状变成了星形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和正常流程进行合并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两轮区块提交变成三轮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89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73010-783C-4FD7-9CA1-6C4A3218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星形网络拓扑结构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69362-2B79-4726-95BF-01A8D62A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00120" cy="4250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采用星形网络：节点不再通过 p2p 网络将消息广播给其它节点，而是将消息发送给主节点，由主节点处理后发送给其它节点。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好处：系统的通信复杂度大大降低。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弊端：完全依赖主节点，去中心化程度降低，可能会遭受</a:t>
            </a:r>
            <a:r>
              <a:rPr lang="en-US" altLang="zh-CN" sz="2000" dirty="0"/>
              <a:t>DOS</a:t>
            </a:r>
            <a:r>
              <a:rPr lang="zh-CN" altLang="en-US" sz="2000" dirty="0"/>
              <a:t>攻击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132D594A-6BAA-4B0A-9F6D-A12C58149A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6240" y="1930400"/>
            <a:ext cx="6131562" cy="24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9AF5B-E55A-4EB0-8A39-A03EA9A7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View change </a:t>
            </a:r>
            <a:r>
              <a:rPr lang="zh-CN" altLang="en-US" dirty="0"/>
              <a:t>和正常流程进行合并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ECD010-A0B0-48CD-8A00-81B1F0EC3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传统的 </a:t>
                </a:r>
                <a:r>
                  <a:rPr lang="en-US" altLang="zh-CN" dirty="0"/>
                  <a:t>view change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消息复杂度，也就是说，所有的诚实节点在 </a:t>
                </a:r>
                <a:r>
                  <a:rPr lang="en-US" altLang="zh-CN" dirty="0"/>
                  <a:t>view change </a:t>
                </a:r>
                <a:r>
                  <a:rPr lang="zh-CN" altLang="en-US" dirty="0"/>
                  <a:t>之前会确认所有的诚实节点确实都进行到下一个 </a:t>
                </a:r>
                <a:r>
                  <a:rPr lang="en-US" altLang="zh-CN" dirty="0"/>
                  <a:t>view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而在 </a:t>
                </a:r>
                <a:r>
                  <a:rPr lang="en-US" altLang="zh-CN" dirty="0" err="1"/>
                  <a:t>Hotstuff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中，</a:t>
                </a:r>
                <a:r>
                  <a:rPr lang="en-US" altLang="zh-CN" dirty="0"/>
                  <a:t>view change </a:t>
                </a:r>
                <a:r>
                  <a:rPr lang="zh-CN" altLang="en-US" dirty="0"/>
                  <a:t>不需要等 “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我知道其他人也知道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view change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了</a:t>
                </a:r>
                <a:r>
                  <a:rPr lang="zh-CN" altLang="en-US" dirty="0"/>
                  <a:t>” 这件事就可以进行，于是，消息复杂度就降到了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，也就是说，只要诚实节点的内置 </a:t>
                </a:r>
                <a:r>
                  <a:rPr lang="en-US" altLang="zh-CN" dirty="0"/>
                  <a:t>time out </a:t>
                </a:r>
                <a:r>
                  <a:rPr lang="zh-CN" altLang="en-US" dirty="0"/>
                  <a:t>到了，那么就可以发 </a:t>
                </a:r>
                <a:r>
                  <a:rPr lang="en-US" altLang="zh-CN" dirty="0"/>
                  <a:t>view change </a:t>
                </a:r>
                <a:r>
                  <a:rPr lang="zh-CN" altLang="en-US" dirty="0"/>
                  <a:t>给新的 </a:t>
                </a:r>
                <a:r>
                  <a:rPr lang="en-US" altLang="zh-CN" dirty="0"/>
                  <a:t>leader </a:t>
                </a:r>
                <a:r>
                  <a:rPr lang="zh-CN" altLang="en-US" dirty="0"/>
                  <a:t>开始 </a:t>
                </a:r>
                <a:r>
                  <a:rPr lang="en-US" altLang="zh-CN" dirty="0"/>
                  <a:t>view change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ECD010-A0B0-48CD-8A00-81B1F0EC3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78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1819</Words>
  <Application>Microsoft Office PowerPoint</Application>
  <PresentationFormat>宽屏</PresentationFormat>
  <Paragraphs>223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等线</vt:lpstr>
      <vt:lpstr>等线 Light</vt:lpstr>
      <vt:lpstr>Arial</vt:lpstr>
      <vt:lpstr>Cambria Math</vt:lpstr>
      <vt:lpstr>Office 主题​​</vt:lpstr>
      <vt:lpstr>Libra生态调研</vt:lpstr>
      <vt:lpstr>目录</vt:lpstr>
      <vt:lpstr>背景</vt:lpstr>
      <vt:lpstr>Libra定位</vt:lpstr>
      <vt:lpstr>Facebook发布Libra缘由</vt:lpstr>
      <vt:lpstr>Libra技术特点</vt:lpstr>
      <vt:lpstr>LibraBFT共识</vt:lpstr>
      <vt:lpstr>星形网络拓扑结构</vt:lpstr>
      <vt:lpstr>View change 和正常流程进行合并</vt:lpstr>
      <vt:lpstr>两轮提交变为三轮</vt:lpstr>
      <vt:lpstr>HotStuff 和 PBFT 的对比</vt:lpstr>
      <vt:lpstr>LibraBFT在HotStuff上的改变</vt:lpstr>
      <vt:lpstr>Move语言</vt:lpstr>
      <vt:lpstr>Move语言的设计</vt:lpstr>
      <vt:lpstr>通过一个交易脚本看Move语言</vt:lpstr>
      <vt:lpstr>通过一个交易脚本看Move语言</vt:lpstr>
      <vt:lpstr>通过一个交易脚本看Move语言</vt:lpstr>
      <vt:lpstr>Solidity中会怎样</vt:lpstr>
      <vt:lpstr>Move字节码验证器</vt:lpstr>
      <vt:lpstr>在Libra testnet上构建交易</vt:lpstr>
      <vt:lpstr>在Libra testnet上构建交易</vt:lpstr>
      <vt:lpstr>在Libra testnet上构建交易-account</vt:lpstr>
      <vt:lpstr>在Libra testnet上构建交易-account</vt:lpstr>
      <vt:lpstr>在Libra testnet上构建交易-account</vt:lpstr>
      <vt:lpstr>在Libra testnet上构建交易-account</vt:lpstr>
      <vt:lpstr>在Libra testnet上构建交易-query</vt:lpstr>
      <vt:lpstr>在Libra testnet上构建交易-query</vt:lpstr>
      <vt:lpstr>在Libra testnet上构建交易-query</vt:lpstr>
      <vt:lpstr>在Libra testnet上构建交易-transfer</vt:lpstr>
      <vt:lpstr>在Libra testnet上构建交易-query</vt:lpstr>
      <vt:lpstr>在Libra testnet上构建交易-query</vt:lpstr>
      <vt:lpstr>在Libra testnet上构建交易-query</vt:lpstr>
      <vt:lpstr>account create在libra中是如何执行的</vt:lpstr>
      <vt:lpstr>进入到excute函数</vt:lpstr>
      <vt:lpstr>调用create_next_account</vt:lpstr>
      <vt:lpstr>调用get_account_blob</vt:lpstr>
      <vt:lpstr>调用 GRPCClient 的 get_with_proof_sync</vt:lpstr>
      <vt:lpstr>调用get_with_proof_async</vt:lpstr>
      <vt:lpstr>请求进入服务端进行处理</vt:lpstr>
      <vt:lpstr>libradb</vt:lpstr>
      <vt:lpstr>update_to_latest_ledger</vt:lpstr>
      <vt:lpstr>AccountState 请求是如何处理的</vt:lpstr>
      <vt:lpstr>Libra对区块链的意义和影响是什么？</vt:lpstr>
      <vt:lpstr>communication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Libra生态调研</dc:title>
  <dc:creator>wang fusen</dc:creator>
  <cp:lastModifiedBy>wang fusen</cp:lastModifiedBy>
  <cp:revision>52</cp:revision>
  <dcterms:created xsi:type="dcterms:W3CDTF">2019-07-10T07:53:44Z</dcterms:created>
  <dcterms:modified xsi:type="dcterms:W3CDTF">2019-07-12T02:40:59Z</dcterms:modified>
</cp:coreProperties>
</file>