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handoutMasterIdLst>
    <p:handoutMasterId r:id="rId89"/>
  </p:handoutMasterIdLst>
  <p:sldIdLst>
    <p:sldId id="256" r:id="rId2"/>
    <p:sldId id="295" r:id="rId3"/>
    <p:sldId id="340" r:id="rId4"/>
    <p:sldId id="296" r:id="rId5"/>
    <p:sldId id="339" r:id="rId6"/>
    <p:sldId id="291" r:id="rId7"/>
    <p:sldId id="343" r:id="rId8"/>
    <p:sldId id="341" r:id="rId9"/>
    <p:sldId id="344" r:id="rId10"/>
    <p:sldId id="346" r:id="rId11"/>
    <p:sldId id="347" r:id="rId12"/>
    <p:sldId id="345" r:id="rId13"/>
    <p:sldId id="348" r:id="rId14"/>
    <p:sldId id="297" r:id="rId15"/>
    <p:sldId id="349" r:id="rId16"/>
    <p:sldId id="360" r:id="rId17"/>
    <p:sldId id="353" r:id="rId18"/>
    <p:sldId id="354" r:id="rId19"/>
    <p:sldId id="356" r:id="rId20"/>
    <p:sldId id="372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405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90" r:id="rId37"/>
    <p:sldId id="392" r:id="rId38"/>
    <p:sldId id="393" r:id="rId39"/>
    <p:sldId id="394" r:id="rId40"/>
    <p:sldId id="395" r:id="rId41"/>
    <p:sldId id="406" r:id="rId42"/>
    <p:sldId id="396" r:id="rId43"/>
    <p:sldId id="407" r:id="rId44"/>
    <p:sldId id="397" r:id="rId45"/>
    <p:sldId id="398" r:id="rId46"/>
    <p:sldId id="399" r:id="rId47"/>
    <p:sldId id="408" r:id="rId48"/>
    <p:sldId id="400" r:id="rId49"/>
    <p:sldId id="401" r:id="rId50"/>
    <p:sldId id="409" r:id="rId51"/>
    <p:sldId id="402" r:id="rId52"/>
    <p:sldId id="403" r:id="rId53"/>
    <p:sldId id="404" r:id="rId54"/>
    <p:sldId id="299" r:id="rId55"/>
    <p:sldId id="324" r:id="rId56"/>
    <p:sldId id="410" r:id="rId57"/>
    <p:sldId id="412" r:id="rId58"/>
    <p:sldId id="413" r:id="rId59"/>
    <p:sldId id="414" r:id="rId60"/>
    <p:sldId id="411" r:id="rId61"/>
    <p:sldId id="415" r:id="rId62"/>
    <p:sldId id="416" r:id="rId63"/>
    <p:sldId id="417" r:id="rId64"/>
    <p:sldId id="418" r:id="rId65"/>
    <p:sldId id="419" r:id="rId66"/>
    <p:sldId id="420" r:id="rId67"/>
    <p:sldId id="421" r:id="rId68"/>
    <p:sldId id="422" r:id="rId69"/>
    <p:sldId id="423" r:id="rId70"/>
    <p:sldId id="424" r:id="rId71"/>
    <p:sldId id="425" r:id="rId72"/>
    <p:sldId id="300" r:id="rId73"/>
    <p:sldId id="330" r:id="rId74"/>
    <p:sldId id="357" r:id="rId75"/>
    <p:sldId id="358" r:id="rId76"/>
    <p:sldId id="359" r:id="rId77"/>
    <p:sldId id="361" r:id="rId78"/>
    <p:sldId id="362" r:id="rId79"/>
    <p:sldId id="363" r:id="rId80"/>
    <p:sldId id="364" r:id="rId81"/>
    <p:sldId id="365" r:id="rId82"/>
    <p:sldId id="366" r:id="rId83"/>
    <p:sldId id="367" r:id="rId84"/>
    <p:sldId id="370" r:id="rId85"/>
    <p:sldId id="371" r:id="rId86"/>
    <p:sldId id="310" r:id="rId87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동한" initials="이동" lastIdx="1" clrIdx="0">
    <p:extLst>
      <p:ext uri="{19B8F6BF-5375-455C-9EA6-DF929625EA0E}">
        <p15:presenceInfo xmlns:p15="http://schemas.microsoft.com/office/powerpoint/2012/main" userId="68999ae8-7a8f-447b-a0bc-336ef74a8d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CE5"/>
    <a:srgbClr val="606164"/>
    <a:srgbClr val="ADB9CA"/>
    <a:srgbClr val="8497B0"/>
    <a:srgbClr val="333F50"/>
    <a:srgbClr val="E98A43"/>
    <a:srgbClr val="BFBFBF"/>
    <a:srgbClr val="2F3256"/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58" autoAdjust="0"/>
    <p:restoredTop sz="94283" autoAdjust="0"/>
  </p:normalViewPr>
  <p:slideViewPr>
    <p:cSldViewPr snapToGrid="0">
      <p:cViewPr varScale="1">
        <p:scale>
          <a:sx n="192" d="100"/>
          <a:sy n="192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26"/>
    </p:cViewPr>
  </p:sorterViewPr>
  <p:notesViewPr>
    <p:cSldViewPr snapToGrid="0">
      <p:cViewPr varScale="1">
        <p:scale>
          <a:sx n="82" d="100"/>
          <a:sy n="82" d="100"/>
        </p:scale>
        <p:origin x="3016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66FA8-3799-477A-856C-E64D82926346}" type="datetimeFigureOut">
              <a:rPr lang="ko-KR" altLang="en-US" smtClean="0"/>
              <a:t>2018. 3. 20.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8FDBF-2C58-4C08-BC63-1A14867F1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01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F14CA-C75F-4A26-8879-1D58DBB78936}" type="datetimeFigureOut">
              <a:rPr lang="ko-KR" altLang="en-US" smtClean="0"/>
              <a:t>2018. 3. 20.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05E02-2A9A-4D06-A2DB-75BE491BF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0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9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2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89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98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58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73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43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0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93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9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각 수평선은 블록체인 네트워크에 참여하는 노드를 나타내며 화살표는 한 노드가 다른 노드에 보내는 메시지를 의미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네트워크 이벤트의 순서는 왼쪽에서 오른쪽으로 일어난다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</a:t>
            </a:r>
            <a:r>
              <a:rPr lang="en-US" altLang="ko-KR" sz="1200" dirty="0"/>
              <a:t>, </a:t>
            </a:r>
            <a:r>
              <a:rPr lang="ko-KR" altLang="en-US" sz="1200" dirty="0"/>
              <a:t>왼쪽에서 일어난 이벤트가 오른쪽에서 일어난 이벤트보다 먼저 일어난 이벤트입니다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가장 밑의 평행선은 기간에 따른 리더를 표시하고 있습니다</a:t>
            </a:r>
            <a:r>
              <a:rPr lang="en-US" altLang="ko-KR" sz="1200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16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0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86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511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492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71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49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623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40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89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14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59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073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626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544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231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476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85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466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6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622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36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675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010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984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31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44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4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05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67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8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 userDrawn="1"/>
        </p:nvSpPr>
        <p:spPr>
          <a:xfrm>
            <a:off x="0" y="0"/>
            <a:ext cx="9906000" cy="6227230"/>
          </a:xfrm>
          <a:prstGeom prst="rect">
            <a:avLst/>
          </a:prstGeom>
          <a:solidFill>
            <a:srgbClr val="323D4C"/>
          </a:solidFill>
        </p:spPr>
        <p:txBody>
          <a:bodyPr wrap="square" rtlCol="0" anchor="ctr"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400" b="1" dirty="0">
              <a:latin typeface="Open Sans" charset="0"/>
              <a:ea typeface="Open Sans" charset="0"/>
              <a:cs typeface="Open Sans" charset="0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27077" y="548151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i="1" dirty="0">
                <a:solidFill>
                  <a:schemeClr val="bg1"/>
                </a:solidFill>
                <a:latin typeface="roberto"/>
                <a:ea typeface="KoPub돋움체 Bold" panose="02020603020101020101" pitchFamily="18" charset="-127"/>
              </a:rPr>
              <a:t>Smart Ledger for Financial Institutions</a:t>
            </a: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erto"/>
              <a:ea typeface="KoPub돋움체 Bold" panose="02020603020101020101" pitchFamily="18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53000" y="6433609"/>
            <a:ext cx="480646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www.theloop.co.kr</a:t>
            </a:r>
          </a:p>
        </p:txBody>
      </p:sp>
    </p:spTree>
    <p:extLst>
      <p:ext uri="{BB962C8B-B14F-4D97-AF65-F5344CB8AC3E}">
        <p14:creationId xmlns:p14="http://schemas.microsoft.com/office/powerpoint/2010/main" val="268855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52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70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5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exagon 6"/>
          <p:cNvSpPr/>
          <p:nvPr userDrawn="1"/>
        </p:nvSpPr>
        <p:spPr>
          <a:xfrm rot="5400000">
            <a:off x="9171922" y="6427208"/>
            <a:ext cx="420123" cy="362175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50" y="1412631"/>
            <a:ext cx="9360199" cy="4764332"/>
          </a:xfrm>
        </p:spPr>
        <p:txBody>
          <a:bodyPr>
            <a:normAutofit/>
          </a:bodyPr>
          <a:lstStyle>
            <a:lvl1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latinLnBrk="0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1416" y="6429791"/>
            <a:ext cx="501133" cy="365125"/>
          </a:xfrm>
        </p:spPr>
        <p:txBody>
          <a:bodyPr/>
          <a:lstStyle>
            <a:lvl1pPr algn="ctr">
              <a:defRPr sz="1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6FB6C410-AC30-4C0E-9E3E-5F52268C97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텍스트 개체 틀 18"/>
          <p:cNvSpPr>
            <a:spLocks noGrp="1"/>
          </p:cNvSpPr>
          <p:nvPr>
            <p:ph type="body" sz="quarter" idx="16" hasCustomPrompt="1"/>
          </p:nvPr>
        </p:nvSpPr>
        <p:spPr>
          <a:xfrm>
            <a:off x="272350" y="839362"/>
            <a:ext cx="8956230" cy="34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header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331" y="6227230"/>
            <a:ext cx="1440200" cy="720100"/>
          </a:xfrm>
          <a:prstGeom prst="rect">
            <a:avLst/>
          </a:prstGeom>
        </p:spPr>
      </p:pic>
      <p:cxnSp>
        <p:nvCxnSpPr>
          <p:cNvPr id="13" name="Straight Connector 7"/>
          <p:cNvCxnSpPr/>
          <p:nvPr userDrawn="1"/>
        </p:nvCxnSpPr>
        <p:spPr>
          <a:xfrm>
            <a:off x="1496520" y="6608716"/>
            <a:ext cx="76684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72350" y="365127"/>
            <a:ext cx="8956800" cy="368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defRPr sz="22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1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0080" y="3592895"/>
            <a:ext cx="4008120" cy="1500187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romanUcPeriod"/>
              <a:defRPr sz="1800" b="0">
                <a:solidFill>
                  <a:schemeClr val="tx1"/>
                </a:solidFill>
                <a:latin typeface="Roboto" panose="02000000000000000000" pitchFamily="2" charset="0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01" y="1563363"/>
            <a:ext cx="3470779" cy="173539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450080" y="2959533"/>
            <a:ext cx="2548597" cy="6179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914400" latinLnBrk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4000" baseline="0" dirty="0"/>
              <a:t>Contents</a:t>
            </a:r>
            <a:endParaRPr lang="ko-KR" altLang="en-US" sz="4000" baseline="0" dirty="0"/>
          </a:p>
        </p:txBody>
      </p:sp>
    </p:spTree>
    <p:extLst>
      <p:ext uri="{BB962C8B-B14F-4D97-AF65-F5344CB8AC3E}">
        <p14:creationId xmlns:p14="http://schemas.microsoft.com/office/powerpoint/2010/main" val="415725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9"/>
          <p:cNvSpPr/>
          <p:nvPr userDrawn="1"/>
        </p:nvSpPr>
        <p:spPr>
          <a:xfrm>
            <a:off x="0" y="0"/>
            <a:ext cx="9906000" cy="6227230"/>
          </a:xfrm>
          <a:prstGeom prst="rect">
            <a:avLst/>
          </a:prstGeom>
          <a:solidFill>
            <a:srgbClr val="323D4C"/>
          </a:solidFill>
        </p:spPr>
        <p:txBody>
          <a:bodyPr wrap="square" rtlCol="0" anchor="ctr"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400" b="1" dirty="0">
              <a:latin typeface="Open Sans" charset="0"/>
              <a:ea typeface="Open Sans" charset="0"/>
              <a:cs typeface="Open Sans" charset="0"/>
              <a:sym typeface="Wingdings" panose="05000000000000000000" pitchFamily="2" charset="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2023" y="2749671"/>
            <a:ext cx="5081953" cy="535306"/>
          </a:xfrm>
        </p:spPr>
        <p:txBody>
          <a:bodyPr>
            <a:noAutofit/>
          </a:bodyPr>
          <a:lstStyle>
            <a:lvl1pPr marL="514350" indent="-514350" algn="ctr">
              <a:buFont typeface="+mj-lt"/>
              <a:buAutoNum type="romanUcPeriod"/>
              <a:defRPr sz="3200" b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331" y="6227230"/>
            <a:ext cx="1440200" cy="72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9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323D4C"/>
          </a:solidFill>
        </p:spPr>
        <p:txBody>
          <a:bodyPr wrap="square" rtlCol="0" anchor="ctr"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400" b="1" dirty="0">
              <a:latin typeface="Open Sans" charset="0"/>
              <a:ea typeface="Open Sans" charset="0"/>
              <a:cs typeface="Open Sans" charset="0"/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847" y="5333925"/>
            <a:ext cx="1004121" cy="33873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648680" y="2996942"/>
            <a:ext cx="446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FjallaOne"/>
              </a:rPr>
              <a:t>Thank you</a:t>
            </a:r>
            <a:endParaRPr lang="ko-KR" altLang="en-US" sz="3600" b="1" dirty="0">
              <a:solidFill>
                <a:schemeClr val="bg1"/>
              </a:solidFill>
              <a:latin typeface="Roboto" panose="02000000000000000000" pitchFamily="2" charset="0"/>
              <a:cs typeface="FjallaOne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49513" y="5638800"/>
            <a:ext cx="49823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www.theloop.co.kr</a:t>
            </a:r>
            <a:endParaRPr lang="en-US" altLang="ko-KR" sz="10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ko-KR" sz="10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ko-KR" altLang="en-US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12F, 343, </a:t>
            </a:r>
            <a:r>
              <a:rPr lang="en-US" altLang="ko-KR" sz="1000" b="1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Samil-daero</a:t>
            </a:r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Jung-</a:t>
            </a:r>
            <a:r>
              <a:rPr lang="en-US" altLang="ko-KR" sz="1000" b="1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</a:t>
            </a:r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Seoul, Republic of Korea</a:t>
            </a:r>
            <a:r>
              <a:rPr lang="en-US" altLang="ko-KR" sz="1000" b="0" i="0" kern="1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, Seoul, Korea</a:t>
            </a:r>
            <a:endParaRPr lang="en-US" altLang="ko-KR" sz="1000" b="1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   </a:t>
            </a:r>
            <a:r>
              <a:rPr lang="en-US" altLang="ko-KR" sz="10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0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donghan.lee@theloop.co.kr</a:t>
            </a:r>
            <a:endParaRPr lang="en-US" altLang="ko-KR" sz="10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ko-KR" altLang="en-US" sz="10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4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3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9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8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3" r:id="rId4"/>
    <p:sldLayoutId id="214748367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Homebrew/install/master/insta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install/windows/docker-ee/" TargetMode="External"/><Relationship Id="rId3" Type="http://schemas.openxmlformats.org/officeDocument/2006/relationships/hyperlink" Target="https://docs.docker.com/install/linux/docker-ce/binaries/" TargetMode="External"/><Relationship Id="rId7" Type="http://schemas.openxmlformats.org/officeDocument/2006/relationships/hyperlink" Target="https://docs.docker.com/install/linux/docker-ce/fedora/" TargetMode="External"/><Relationship Id="rId12" Type="http://schemas.openxmlformats.org/officeDocument/2006/relationships/hyperlink" Target="https://docs.docker.com/install/linux/ubunt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install/linux/docker-ce/debian/" TargetMode="External"/><Relationship Id="rId11" Type="http://schemas.openxmlformats.org/officeDocument/2006/relationships/hyperlink" Target="https://docs.docker.com/install/linux/docker-ee/suse/" TargetMode="External"/><Relationship Id="rId5" Type="http://schemas.openxmlformats.org/officeDocument/2006/relationships/hyperlink" Target="https://docs.docker.com/install/linux/centos/" TargetMode="External"/><Relationship Id="rId10" Type="http://schemas.openxmlformats.org/officeDocument/2006/relationships/hyperlink" Target="https://docs.docker.com/install/linux/docker-ee/rhel/" TargetMode="External"/><Relationship Id="rId4" Type="http://schemas.openxmlformats.org/officeDocument/2006/relationships/hyperlink" Target="https://docs.docker.com/install/" TargetMode="External"/><Relationship Id="rId9" Type="http://schemas.openxmlformats.org/officeDocument/2006/relationships/hyperlink" Target="https://docs.docker.com/install/linux/docker-ee/oracle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install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loopkr/contract_sampl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generating-a-new-ssh-key-and-adding-it-to-the-ssh-agent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6061" y="3305908"/>
            <a:ext cx="338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Roboto" panose="02000000000000000000" pitchFamily="2" charset="0"/>
              </a:rPr>
              <a:t>22th March 2018</a:t>
            </a:r>
            <a:endParaRPr lang="ko-KR" altLang="en-US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A3E3DD93-0784-7D4A-B3B1-012225FDA2B7}"/>
              </a:ext>
            </a:extLst>
          </p:cNvPr>
          <p:cNvSpPr txBox="1"/>
          <p:nvPr/>
        </p:nvSpPr>
        <p:spPr>
          <a:xfrm>
            <a:off x="3291842" y="2412606"/>
            <a:ext cx="4014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loopchain </a:t>
            </a:r>
            <a:r>
              <a:rPr lang="ko-KR" altLang="en-US" sz="4800" dirty="0">
                <a:solidFill>
                  <a:schemeClr val="bg1"/>
                </a:solidFill>
              </a:rPr>
              <a:t>입문</a:t>
            </a:r>
            <a:endParaRPr kumimoji="1"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8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Multi Channel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1368579"/>
          </a:xfrm>
        </p:spPr>
        <p:txBody>
          <a:bodyPr>
            <a:noAutofit/>
          </a:bodyPr>
          <a:lstStyle/>
          <a:p>
            <a:r>
              <a:rPr lang="en" altLang="ko-KR" dirty="0"/>
              <a:t>Multi Channel</a:t>
            </a:r>
            <a:r>
              <a:rPr lang="ko-KR" altLang="en-US" dirty="0"/>
              <a:t>은 하나의 독립적인 블록체인 네트워크 안에서 업무별로 채널이라는 가상의 네트워크를 구성하여 채널 별로 거래 요청</a:t>
            </a:r>
            <a:r>
              <a:rPr lang="en-US" altLang="ko-KR" dirty="0"/>
              <a:t>, </a:t>
            </a:r>
            <a:r>
              <a:rPr lang="ko-KR" altLang="en-US" dirty="0"/>
              <a:t>합의 및 </a:t>
            </a:r>
            <a:r>
              <a:rPr lang="en" altLang="ko-KR" dirty="0"/>
              <a:t>Smart Contract</a:t>
            </a:r>
            <a:r>
              <a:rPr lang="ko-KR" altLang="en-US" dirty="0"/>
              <a:t>를 수행할 수 있는 기능입니다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하나의 노드에서 여러 업무별 당사자들만 연결된 다양한 업무별 채널을 형성하기 때문에 채널 별로 무결성 보장 및 합의가 이루어집니다</a:t>
            </a:r>
            <a:r>
              <a:rPr lang="en-US" altLang="ko-KR" dirty="0"/>
              <a:t>. </a:t>
            </a:r>
            <a:r>
              <a:rPr lang="ko-KR" altLang="en-US" dirty="0"/>
              <a:t>따라서 거래 데이터가 실제 거래 당사자들만 보유하게 되어 다양한 규제에 대응할 수 있습니다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8241DD-5791-F740-8E11-43D54B624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43" y="2074126"/>
            <a:ext cx="711708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0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Tiered Channel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블록체인 네트워크에 참여시 인증과 함께 거래 별로 </a:t>
            </a:r>
            <a:r>
              <a:rPr lang="en" altLang="ko-KR" dirty="0"/>
              <a:t>PKI </a:t>
            </a:r>
            <a:r>
              <a:rPr lang="ko-KR" altLang="en-US" dirty="0"/>
              <a:t>기반 인증을 통해 거래 내역 검증 및 보안이 이뤄집니다</a:t>
            </a:r>
            <a:r>
              <a:rPr lang="en-US" altLang="ko-KR" dirty="0"/>
              <a:t>. </a:t>
            </a:r>
            <a:r>
              <a:rPr lang="ko-KR" altLang="en-US" dirty="0"/>
              <a:t>인증된 기관만 참여시키며 각 참가자에게 차등적 권한을 부여함으로서 다양한 엔터프라이즈 업무 환경에 적합한 시스템 구현이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거래에 참여하지 않지만 필요에 따라 거래 내역을 감사할 수 있는 기능을 특정 노드에 부여를 하여 감사만을 위한 노드 생성이 가능하므로 금융 시스템이 요구하는 </a:t>
            </a:r>
            <a:r>
              <a:rPr lang="en" altLang="ko-KR" dirty="0"/>
              <a:t>Compliance </a:t>
            </a:r>
            <a:r>
              <a:rPr lang="ko-KR" altLang="en-US" dirty="0"/>
              <a:t>기능을 제공합니다</a:t>
            </a:r>
            <a:r>
              <a:rPr lang="en-US" altLang="ko-KR" dirty="0"/>
              <a:t>.</a:t>
            </a:r>
          </a:p>
          <a:p>
            <a:pPr marL="971550" lvl="1" indent="-285750"/>
            <a:r>
              <a:rPr lang="ko-KR" altLang="en-US" sz="1200" dirty="0"/>
              <a:t>다른 권한을 가진 인증서 배포</a:t>
            </a:r>
            <a:r>
              <a:rPr lang="en-US" altLang="ko-KR" sz="1200" dirty="0"/>
              <a:t>. </a:t>
            </a:r>
            <a:r>
              <a:rPr lang="ko-KR" altLang="en-US" sz="1200" dirty="0"/>
              <a:t>블록 체인 참여자는 정보 확인 및 관리에 대해서 각각 다른 권한을 가집니다</a:t>
            </a:r>
            <a:r>
              <a:rPr lang="en-US" altLang="ko-KR" sz="1200" dirty="0"/>
              <a:t>.</a:t>
            </a:r>
          </a:p>
          <a:p>
            <a:pPr marL="971550" lvl="1" indent="-285750"/>
            <a:r>
              <a:rPr lang="ko-KR" altLang="en-US" sz="1200" dirty="0"/>
              <a:t>검증 노드</a:t>
            </a:r>
            <a:r>
              <a:rPr lang="en-US" altLang="ko-KR" sz="1200" dirty="0"/>
              <a:t>, </a:t>
            </a:r>
            <a:r>
              <a:rPr lang="ko-KR" altLang="en-US" sz="1200" dirty="0"/>
              <a:t>트랜잭션 생성 노드 등의 특정 노드 생성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AEC5DF8-5B66-7149-B963-EA3E7C79A97C}"/>
              </a:ext>
            </a:extLst>
          </p:cNvPr>
          <p:cNvSpPr/>
          <p:nvPr/>
        </p:nvSpPr>
        <p:spPr>
          <a:xfrm>
            <a:off x="6688695" y="4836475"/>
            <a:ext cx="198000" cy="198000"/>
          </a:xfrm>
          <a:prstGeom prst="ellipse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456D0C-FCCF-BC43-B818-4FA67D26DD1F}"/>
              </a:ext>
            </a:extLst>
          </p:cNvPr>
          <p:cNvSpPr/>
          <p:nvPr/>
        </p:nvSpPr>
        <p:spPr>
          <a:xfrm>
            <a:off x="6688695" y="5804221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B3FE3B-83C6-8042-A451-1CE32720A02D}"/>
              </a:ext>
            </a:extLst>
          </p:cNvPr>
          <p:cNvSpPr/>
          <p:nvPr/>
        </p:nvSpPr>
        <p:spPr>
          <a:xfrm>
            <a:off x="7712403" y="5804221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C93A1B2-EEE7-6A4B-B452-91B4954433B5}"/>
              </a:ext>
            </a:extLst>
          </p:cNvPr>
          <p:cNvSpPr/>
          <p:nvPr/>
        </p:nvSpPr>
        <p:spPr>
          <a:xfrm>
            <a:off x="7712403" y="4836475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187254D-0326-3F4A-8DD0-2A5765979774}"/>
              </a:ext>
            </a:extLst>
          </p:cNvPr>
          <p:cNvCxnSpPr>
            <a:cxnSpLocks/>
          </p:cNvCxnSpPr>
          <p:nvPr/>
        </p:nvCxnSpPr>
        <p:spPr>
          <a:xfrm>
            <a:off x="6787695" y="5034475"/>
            <a:ext cx="0" cy="769746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069A106-6EFF-9A4D-910D-DA77785B1B5C}"/>
              </a:ext>
            </a:extLst>
          </p:cNvPr>
          <p:cNvCxnSpPr>
            <a:cxnSpLocks/>
          </p:cNvCxnSpPr>
          <p:nvPr/>
        </p:nvCxnSpPr>
        <p:spPr>
          <a:xfrm flipH="1">
            <a:off x="6886695" y="5903221"/>
            <a:ext cx="825708" cy="0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3FCD90-8D5B-524C-A8B3-F30F6D124A0E}"/>
              </a:ext>
            </a:extLst>
          </p:cNvPr>
          <p:cNvCxnSpPr>
            <a:cxnSpLocks/>
          </p:cNvCxnSpPr>
          <p:nvPr/>
        </p:nvCxnSpPr>
        <p:spPr>
          <a:xfrm>
            <a:off x="7811403" y="5034475"/>
            <a:ext cx="0" cy="769746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21E24F3-16A7-0140-A04C-DC6C5A1C2259}"/>
              </a:ext>
            </a:extLst>
          </p:cNvPr>
          <p:cNvCxnSpPr>
            <a:cxnSpLocks/>
          </p:cNvCxnSpPr>
          <p:nvPr/>
        </p:nvCxnSpPr>
        <p:spPr>
          <a:xfrm>
            <a:off x="6886695" y="4935475"/>
            <a:ext cx="825708" cy="0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52F5D7F4-63C0-CB49-9472-06EB100BE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51" y="5273979"/>
            <a:ext cx="296795" cy="2967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CF8D41B-6DDD-2C41-93BC-4DFFED0EE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36475"/>
            <a:ext cx="218838" cy="2188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4D6B88A-928E-0949-B3AE-A090743A2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4501174"/>
            <a:ext cx="209232" cy="2092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1F3105-0852-B348-8015-364FD9939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4501174"/>
            <a:ext cx="209232" cy="20923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C68CD01-1CF1-9D44-AB4D-06F23726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6222505"/>
            <a:ext cx="209232" cy="2092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6A7DFE6-7DD5-AF46-9A4D-9221E9F1F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6222505"/>
            <a:ext cx="209232" cy="2092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A5FD656-5920-6147-9DFE-0BC85E2C1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4375105"/>
            <a:ext cx="209232" cy="20923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EBE549A-C3E3-8040-BAD0-1017306CD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4375105"/>
            <a:ext cx="209232" cy="2092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D30D574-BF8F-E94C-92EC-8A7D4B1E9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6100666"/>
            <a:ext cx="209232" cy="20923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773C5A2-E4D4-1C41-B315-869096F11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6100666"/>
            <a:ext cx="209232" cy="2092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FA7419-F7C1-574E-BC7A-7746427C8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36475"/>
            <a:ext cx="218838" cy="21883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A3221F2-6394-FD47-9D97-6D1B52F9D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36939"/>
            <a:ext cx="218838" cy="218838"/>
          </a:xfrm>
          <a:prstGeom prst="rect">
            <a:avLst/>
          </a:prstGeom>
        </p:spPr>
      </p:pic>
      <p:cxnSp>
        <p:nvCxnSpPr>
          <p:cNvPr id="28" name="직선 연결선 55">
            <a:extLst>
              <a:ext uri="{FF2B5EF4-FFF2-40B4-BE49-F238E27FC236}">
                <a16:creationId xmlns:a16="http://schemas.microsoft.com/office/drawing/2014/main" id="{CD01525A-5B03-AB42-A7CE-4DFF921BFA88}"/>
              </a:ext>
            </a:extLst>
          </p:cNvPr>
          <p:cNvCxnSpPr>
            <a:cxnSpLocks/>
          </p:cNvCxnSpPr>
          <p:nvPr/>
        </p:nvCxnSpPr>
        <p:spPr>
          <a:xfrm flipH="1" flipV="1">
            <a:off x="6782456" y="5036380"/>
            <a:ext cx="9684" cy="769746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29" name="직선 연결선 59">
            <a:extLst>
              <a:ext uri="{FF2B5EF4-FFF2-40B4-BE49-F238E27FC236}">
                <a16:creationId xmlns:a16="http://schemas.microsoft.com/office/drawing/2014/main" id="{224F9DCF-2ED9-2240-8FCE-D91F960D2A0B}"/>
              </a:ext>
            </a:extLst>
          </p:cNvPr>
          <p:cNvCxnSpPr>
            <a:cxnSpLocks/>
          </p:cNvCxnSpPr>
          <p:nvPr/>
        </p:nvCxnSpPr>
        <p:spPr>
          <a:xfrm flipH="1" flipV="1">
            <a:off x="6897715" y="5020014"/>
            <a:ext cx="874164" cy="81320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30" name="직선 연결선 62">
            <a:extLst>
              <a:ext uri="{FF2B5EF4-FFF2-40B4-BE49-F238E27FC236}">
                <a16:creationId xmlns:a16="http://schemas.microsoft.com/office/drawing/2014/main" id="{BFACFFB8-C90F-474F-B726-1B699697835F}"/>
              </a:ext>
            </a:extLst>
          </p:cNvPr>
          <p:cNvCxnSpPr>
            <a:cxnSpLocks/>
          </p:cNvCxnSpPr>
          <p:nvPr/>
        </p:nvCxnSpPr>
        <p:spPr>
          <a:xfrm flipH="1">
            <a:off x="6900356" y="4924045"/>
            <a:ext cx="816492" cy="1088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201F1F0C-BEDC-0E4E-83C3-EBFC89F36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67" y="6222505"/>
            <a:ext cx="209232" cy="2092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F66F5DA-DE8A-334A-99F2-18527A329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57" y="6222505"/>
            <a:ext cx="209232" cy="20923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C867004-E128-CF41-B8BD-C9E5CB174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11" y="4501174"/>
            <a:ext cx="209232" cy="2092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A7F107C-5E89-5A44-B2E8-CF08055D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01" y="4501174"/>
            <a:ext cx="209232" cy="20923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18DA1CC-D242-7148-97B9-84F57D154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51" y="5270950"/>
            <a:ext cx="296795" cy="2967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6F00108-16BE-024D-B46A-FBD60FE41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42544"/>
            <a:ext cx="218838" cy="21883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1A4134F-F32C-D740-A07B-BB5C35E7C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42544"/>
            <a:ext cx="218838" cy="21883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07D3597-D9FE-0E4D-A96E-B6B45D864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43008"/>
            <a:ext cx="218838" cy="218838"/>
          </a:xfrm>
          <a:prstGeom prst="rect">
            <a:avLst/>
          </a:prstGeom>
        </p:spPr>
      </p:pic>
      <p:cxnSp>
        <p:nvCxnSpPr>
          <p:cNvPr id="39" name="직선 연결선 85">
            <a:extLst>
              <a:ext uri="{FF2B5EF4-FFF2-40B4-BE49-F238E27FC236}">
                <a16:creationId xmlns:a16="http://schemas.microsoft.com/office/drawing/2014/main" id="{BDA06ECF-18B1-A04F-94D2-40274513A5B2}"/>
              </a:ext>
            </a:extLst>
          </p:cNvPr>
          <p:cNvCxnSpPr>
            <a:cxnSpLocks/>
          </p:cNvCxnSpPr>
          <p:nvPr/>
        </p:nvCxnSpPr>
        <p:spPr>
          <a:xfrm flipH="1" flipV="1">
            <a:off x="6781980" y="5035390"/>
            <a:ext cx="9684" cy="769746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0" name="직선 연결선 86">
            <a:extLst>
              <a:ext uri="{FF2B5EF4-FFF2-40B4-BE49-F238E27FC236}">
                <a16:creationId xmlns:a16="http://schemas.microsoft.com/office/drawing/2014/main" id="{F270D80A-9F31-8E43-8EBA-378220792F7C}"/>
              </a:ext>
            </a:extLst>
          </p:cNvPr>
          <p:cNvCxnSpPr>
            <a:cxnSpLocks/>
          </p:cNvCxnSpPr>
          <p:nvPr/>
        </p:nvCxnSpPr>
        <p:spPr>
          <a:xfrm flipH="1" flipV="1">
            <a:off x="6890889" y="5013309"/>
            <a:ext cx="874164" cy="81320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1" name="직선 연결선 87">
            <a:extLst>
              <a:ext uri="{FF2B5EF4-FFF2-40B4-BE49-F238E27FC236}">
                <a16:creationId xmlns:a16="http://schemas.microsoft.com/office/drawing/2014/main" id="{36C5F44E-7D4C-4645-BDA5-21169CA9B5C7}"/>
              </a:ext>
            </a:extLst>
          </p:cNvPr>
          <p:cNvCxnSpPr>
            <a:cxnSpLocks/>
          </p:cNvCxnSpPr>
          <p:nvPr/>
        </p:nvCxnSpPr>
        <p:spPr>
          <a:xfrm flipH="1">
            <a:off x="6903055" y="4928770"/>
            <a:ext cx="816492" cy="1088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D884D146-EF93-3D4F-AA0D-90DD83B10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11" y="4373480"/>
            <a:ext cx="209232" cy="20923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97A0BAD-C568-4846-96B6-98D8BFA67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67" y="6100666"/>
            <a:ext cx="209232" cy="2092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9DB438C-2A2B-B141-99A6-E650D29E0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57" y="6100666"/>
            <a:ext cx="209232" cy="2092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FBEAEA1-7277-EC4B-A3D6-938F852E0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01" y="4379335"/>
            <a:ext cx="209232" cy="209232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2A7AB51F-4273-714E-A599-BC30932BED2B}"/>
              </a:ext>
            </a:extLst>
          </p:cNvPr>
          <p:cNvSpPr/>
          <p:nvPr/>
        </p:nvSpPr>
        <p:spPr>
          <a:xfrm>
            <a:off x="8424153" y="5320347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C8D87CA-2805-8949-8A6C-9FF73040502E}"/>
              </a:ext>
            </a:extLst>
          </p:cNvPr>
          <p:cNvSpPr/>
          <p:nvPr/>
        </p:nvSpPr>
        <p:spPr>
          <a:xfrm>
            <a:off x="5971231" y="5327615"/>
            <a:ext cx="198000" cy="198000"/>
          </a:xfrm>
          <a:prstGeom prst="ellipse">
            <a:avLst/>
          </a:prstGeom>
          <a:solidFill>
            <a:srgbClr val="84848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BA6087-7D98-6443-977D-FE6EA975F010}"/>
              </a:ext>
            </a:extLst>
          </p:cNvPr>
          <p:cNvCxnSpPr>
            <a:cxnSpLocks/>
          </p:cNvCxnSpPr>
          <p:nvPr/>
        </p:nvCxnSpPr>
        <p:spPr>
          <a:xfrm>
            <a:off x="7910403" y="4935475"/>
            <a:ext cx="542746" cy="413868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C211AA4-904D-914F-9DEE-159130AD55F1}"/>
              </a:ext>
            </a:extLst>
          </p:cNvPr>
          <p:cNvCxnSpPr>
            <a:cxnSpLocks/>
          </p:cNvCxnSpPr>
          <p:nvPr/>
        </p:nvCxnSpPr>
        <p:spPr>
          <a:xfrm flipV="1">
            <a:off x="7910403" y="5489351"/>
            <a:ext cx="542746" cy="413870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4BA58A0-FA1F-D24E-A940-BD724349552F}"/>
              </a:ext>
            </a:extLst>
          </p:cNvPr>
          <p:cNvCxnSpPr>
            <a:cxnSpLocks/>
          </p:cNvCxnSpPr>
          <p:nvPr/>
        </p:nvCxnSpPr>
        <p:spPr>
          <a:xfrm>
            <a:off x="6140235" y="5496619"/>
            <a:ext cx="548460" cy="406602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FB33F50-6232-9F4B-B69E-FB21B00DABF6}"/>
              </a:ext>
            </a:extLst>
          </p:cNvPr>
          <p:cNvCxnSpPr>
            <a:cxnSpLocks/>
          </p:cNvCxnSpPr>
          <p:nvPr/>
        </p:nvCxnSpPr>
        <p:spPr>
          <a:xfrm flipV="1">
            <a:off x="6070231" y="4952427"/>
            <a:ext cx="606842" cy="375188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9D6FE077-01DE-C14F-8ADE-7CE0E7F3D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67" y="5392003"/>
            <a:ext cx="209232" cy="20923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1188FA24-5F5D-BA44-BF80-6804F9883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67" y="5265934"/>
            <a:ext cx="209232" cy="20923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7DD68BE6-819F-AB40-BDC2-54B17CD7B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99" y="5392003"/>
            <a:ext cx="209232" cy="20923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AA4A1F7-D5F1-9240-A922-C8D930ECF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99" y="5270164"/>
            <a:ext cx="209232" cy="20923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B8DE547-C65A-9342-B999-155E67568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86" y="5392003"/>
            <a:ext cx="209232" cy="20923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C4E7F7C-C2D1-D54D-8186-32176E95F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86" y="5265934"/>
            <a:ext cx="209232" cy="20923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3E98BEBE-CE0E-0548-B9FD-5F45CAD36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18" y="5392003"/>
            <a:ext cx="209232" cy="20923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5D45CD16-8D39-1549-A1B8-D04296F14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18" y="5270164"/>
            <a:ext cx="209232" cy="209232"/>
          </a:xfrm>
          <a:prstGeom prst="rect">
            <a:avLst/>
          </a:prstGeom>
        </p:spPr>
      </p:pic>
      <p:sp>
        <p:nvSpPr>
          <p:cNvPr id="60" name="Shape 57">
            <a:extLst>
              <a:ext uri="{FF2B5EF4-FFF2-40B4-BE49-F238E27FC236}">
                <a16:creationId xmlns:a16="http://schemas.microsoft.com/office/drawing/2014/main" id="{B4D0A9DE-C38D-1A43-9E00-BC9A60F5CEFA}"/>
              </a:ext>
            </a:extLst>
          </p:cNvPr>
          <p:cNvSpPr/>
          <p:nvPr/>
        </p:nvSpPr>
        <p:spPr>
          <a:xfrm>
            <a:off x="1091250" y="3169193"/>
            <a:ext cx="3919965" cy="146744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ko" sz="1400" dirty="0"/>
          </a:p>
        </p:txBody>
      </p:sp>
      <p:sp>
        <p:nvSpPr>
          <p:cNvPr id="61" name="Shape 57">
            <a:extLst>
              <a:ext uri="{FF2B5EF4-FFF2-40B4-BE49-F238E27FC236}">
                <a16:creationId xmlns:a16="http://schemas.microsoft.com/office/drawing/2014/main" id="{5E1E2350-164B-5B4C-B54F-42A666867ED2}"/>
              </a:ext>
            </a:extLst>
          </p:cNvPr>
          <p:cNvSpPr/>
          <p:nvPr/>
        </p:nvSpPr>
        <p:spPr>
          <a:xfrm>
            <a:off x="1091250" y="2721879"/>
            <a:ext cx="3919965" cy="45013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1400" dirty="0"/>
              <a:t>Audit Service</a:t>
            </a:r>
            <a:endParaRPr lang="ko" sz="1400" dirty="0"/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C3AAFE10-7E0D-7240-992F-3B27849487DB}"/>
              </a:ext>
            </a:extLst>
          </p:cNvPr>
          <p:cNvSpPr/>
          <p:nvPr/>
        </p:nvSpPr>
        <p:spPr>
          <a:xfrm>
            <a:off x="1217646" y="3307144"/>
            <a:ext cx="2108343" cy="37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Audit</a:t>
            </a:r>
            <a:r>
              <a:rPr kumimoji="1" lang="ko-KR" altLang="en-US" sz="1200" dirty="0"/>
              <a:t>용 </a:t>
            </a:r>
            <a:r>
              <a:rPr kumimoji="1" lang="en-US" altLang="ko-KR" sz="1200" dirty="0"/>
              <a:t>Certificate </a:t>
            </a:r>
            <a:r>
              <a:rPr kumimoji="1" lang="ko-KR" altLang="en-US" sz="1200" dirty="0"/>
              <a:t>발급</a:t>
            </a:r>
          </a:p>
        </p:txBody>
      </p:sp>
      <p:sp>
        <p:nvSpPr>
          <p:cNvPr id="63" name="텍스트 상자 118">
            <a:extLst>
              <a:ext uri="{FF2B5EF4-FFF2-40B4-BE49-F238E27FC236}">
                <a16:creationId xmlns:a16="http://schemas.microsoft.com/office/drawing/2014/main" id="{20401BF0-4CCB-0E4A-9363-31CB4D0A1E56}"/>
              </a:ext>
            </a:extLst>
          </p:cNvPr>
          <p:cNvSpPr txBox="1"/>
          <p:nvPr/>
        </p:nvSpPr>
        <p:spPr>
          <a:xfrm>
            <a:off x="1340805" y="3698931"/>
            <a:ext cx="357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213" indent="-49213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Membership 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Manager</a:t>
            </a:r>
            <a:r>
              <a:rPr kumimoji="1" lang="ko-KR" altLang="en-US" sz="1200" dirty="0"/>
              <a:t>를 통해 </a:t>
            </a:r>
            <a:r>
              <a:rPr kumimoji="1" lang="en-US" altLang="ko-KR" sz="1200" dirty="0"/>
              <a:t>Audit</a:t>
            </a:r>
            <a:r>
              <a:rPr kumimoji="1" lang="ko-KR" altLang="en-US" sz="1200" dirty="0"/>
              <a:t> 용 인증서를 발급받아 감사 노드에 설정</a:t>
            </a:r>
          </a:p>
          <a:p>
            <a:pPr marL="49213" indent="-49213"/>
            <a:r>
              <a:rPr kumimoji="1" lang="en-US" altLang="ko-KR" sz="1200" dirty="0"/>
              <a:t>-</a:t>
            </a:r>
            <a:r>
              <a:rPr kumimoji="1" lang="ko-KR" altLang="en-US" sz="1200" dirty="0"/>
              <a:t> 향후 감사가 필요한 거래에 대해서는 </a:t>
            </a:r>
            <a:r>
              <a:rPr kumimoji="1" lang="en-US" altLang="ko-KR" sz="1200" dirty="0"/>
              <a:t>Audit</a:t>
            </a:r>
            <a:r>
              <a:rPr kumimoji="1" lang="ko-KR" altLang="en-US" sz="1200" dirty="0"/>
              <a:t> 용 증적 보관 처리</a:t>
            </a:r>
            <a:endParaRPr kumimoji="1" lang="en-US" altLang="ko-KR" sz="1200" dirty="0"/>
          </a:p>
        </p:txBody>
      </p: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2C12C21D-352B-654D-B481-0DBFEA17E696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5011215" y="2721879"/>
            <a:ext cx="1775277" cy="21211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B6901643-8A78-6540-8408-047A98E92C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1091250" y="4636642"/>
            <a:ext cx="5585823" cy="3092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10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Modular Architecture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69098"/>
            <a:ext cx="8956230" cy="573126"/>
          </a:xfrm>
        </p:spPr>
        <p:txBody>
          <a:bodyPr>
            <a:noAutofit/>
          </a:bodyPr>
          <a:lstStyle/>
          <a:p>
            <a:r>
              <a:rPr lang="ko-KR" altLang="en-US" dirty="0"/>
              <a:t>모듈 방식 아키텍처를 채택하여 참여 노드 인증 및 합의 알고리즘</a:t>
            </a:r>
            <a:r>
              <a:rPr lang="en-US" altLang="ko-KR" dirty="0"/>
              <a:t>, </a:t>
            </a:r>
            <a:r>
              <a:rPr lang="en" altLang="ko-KR" dirty="0"/>
              <a:t>Smart Contract </a:t>
            </a:r>
            <a:r>
              <a:rPr lang="ko-KR" altLang="en-US" dirty="0"/>
              <a:t>모듈 등을 필요한 경우에 추가 및 커스터마이징이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52CA4D-F454-D946-BF8A-4C88789E6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5" y="1649606"/>
            <a:ext cx="7545070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2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48888EC-0A91-9A4E-89CF-AC1DA00AC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63" y="733650"/>
            <a:ext cx="3657600" cy="3048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기본 구조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3188557"/>
            <a:ext cx="9056934" cy="3441955"/>
          </a:xfrm>
        </p:spPr>
        <p:txBody>
          <a:bodyPr>
            <a:noAutofit/>
          </a:bodyPr>
          <a:lstStyle/>
          <a:p>
            <a:r>
              <a:rPr lang="en" altLang="ko-KR" sz="1200" b="1" dirty="0"/>
              <a:t>RadioStation</a:t>
            </a:r>
          </a:p>
          <a:p>
            <a:pPr marL="857250" lvl="1" indent="-171450"/>
            <a:r>
              <a:rPr lang="en" altLang="ko-KR" sz="1000" dirty="0"/>
              <a:t>Peer</a:t>
            </a:r>
            <a:r>
              <a:rPr lang="ko-KR" altLang="en-US" sz="1000" dirty="0"/>
              <a:t>들의 인증을 담당하고 </a:t>
            </a:r>
            <a:r>
              <a:rPr lang="en" altLang="ko-KR" sz="1000" dirty="0"/>
              <a:t>Peer</a:t>
            </a:r>
            <a:r>
              <a:rPr lang="ko-KR" altLang="en-US" sz="1000" dirty="0"/>
              <a:t>들의 목록을 관리합니다</a:t>
            </a:r>
            <a:r>
              <a:rPr lang="en-US" altLang="ko-KR" sz="1000" dirty="0"/>
              <a:t>.</a:t>
            </a:r>
          </a:p>
          <a:p>
            <a:r>
              <a:rPr lang="en" altLang="ko-KR" sz="1200" b="1" dirty="0"/>
              <a:t>RadioStation</a:t>
            </a:r>
            <a:r>
              <a:rPr lang="ko-KR" altLang="en-US" sz="1200" b="1" dirty="0"/>
              <a:t>과 </a:t>
            </a:r>
            <a:r>
              <a:rPr lang="en" altLang="ko-KR" sz="1200" b="1" dirty="0"/>
              <a:t>Peer</a:t>
            </a:r>
            <a:r>
              <a:rPr lang="ko-KR" altLang="en-US" sz="1200" b="1" dirty="0"/>
              <a:t>의 접속</a:t>
            </a:r>
          </a:p>
          <a:p>
            <a:pPr marL="857250" lvl="1" indent="-171450"/>
            <a:r>
              <a:rPr lang="en" altLang="ko-KR" sz="1000" dirty="0"/>
              <a:t>RadioStation</a:t>
            </a:r>
            <a:r>
              <a:rPr lang="ko-KR" altLang="en-US" sz="1000" dirty="0"/>
              <a:t>과 </a:t>
            </a:r>
            <a:r>
              <a:rPr lang="en" altLang="ko-KR" sz="1000" dirty="0"/>
              <a:t>Peer</a:t>
            </a:r>
            <a:r>
              <a:rPr lang="ko-KR" altLang="en-US" sz="1000" dirty="0"/>
              <a:t>는 시작할 때에 자신의 인증서</a:t>
            </a:r>
            <a:r>
              <a:rPr lang="en-US" altLang="ko-KR" sz="1000" dirty="0"/>
              <a:t>/</a:t>
            </a:r>
            <a:r>
              <a:rPr lang="ko-KR" altLang="en-US" sz="1000" dirty="0"/>
              <a:t>개인키 경로를 입력합니다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en" altLang="ko-KR" sz="1000" dirty="0"/>
              <a:t>Peer</a:t>
            </a:r>
            <a:r>
              <a:rPr lang="ko-KR" altLang="en-US" sz="1000" dirty="0"/>
              <a:t>들의 인증서를 설치 시 넣어주고 설정파일에서 이를 읽어서 처리하게 하고 있습니다</a:t>
            </a:r>
            <a:r>
              <a:rPr lang="en-US" altLang="ko-KR" sz="1000" dirty="0"/>
              <a:t>. </a:t>
            </a:r>
            <a:r>
              <a:rPr lang="en" altLang="ko-KR" sz="1000" dirty="0"/>
              <a:t>KMS(Key management system)</a:t>
            </a:r>
            <a:r>
              <a:rPr lang="ko-KR" altLang="en-US" sz="1000" dirty="0"/>
              <a:t>지원하는 기능도 </a:t>
            </a:r>
            <a:r>
              <a:rPr lang="en" altLang="ko-KR" sz="1000" dirty="0"/>
              <a:t>Enterprise</a:t>
            </a:r>
            <a:r>
              <a:rPr lang="ko-KR" altLang="en-US" sz="1000" dirty="0"/>
              <a:t>용으로 지원합니다</a:t>
            </a:r>
            <a:r>
              <a:rPr lang="en-US" altLang="ko-KR" sz="1000" dirty="0"/>
              <a:t>.</a:t>
            </a:r>
          </a:p>
          <a:p>
            <a:r>
              <a:rPr lang="en" altLang="ko-KR" sz="1200" b="1" dirty="0"/>
              <a:t>Peer</a:t>
            </a:r>
          </a:p>
          <a:p>
            <a:pPr marL="857250" lvl="1" indent="-171450"/>
            <a:r>
              <a:rPr lang="ko-KR" altLang="en-US" sz="1000" dirty="0"/>
              <a:t>블록 생성</a:t>
            </a:r>
            <a:r>
              <a:rPr lang="en-US" altLang="ko-KR" sz="1000" dirty="0"/>
              <a:t>, </a:t>
            </a:r>
            <a:r>
              <a:rPr lang="ko-KR" altLang="en-US" sz="1000" dirty="0"/>
              <a:t>블록 관리</a:t>
            </a:r>
            <a:r>
              <a:rPr lang="en-US" altLang="ko-KR" sz="1000" dirty="0"/>
              <a:t>, </a:t>
            </a:r>
            <a:r>
              <a:rPr lang="ko-KR" altLang="en-US" sz="1000" dirty="0"/>
              <a:t>트랜잭션 생성</a:t>
            </a:r>
            <a:r>
              <a:rPr lang="en-US" altLang="ko-KR" sz="1000" dirty="0"/>
              <a:t>, </a:t>
            </a:r>
            <a:r>
              <a:rPr lang="ko-KR" altLang="en-US" sz="1000" dirty="0"/>
              <a:t>조회</a:t>
            </a:r>
            <a:r>
              <a:rPr lang="en-US" altLang="ko-KR" sz="1000" dirty="0"/>
              <a:t>, </a:t>
            </a:r>
            <a:r>
              <a:rPr lang="ko-KR" altLang="en-US" sz="1000" dirty="0"/>
              <a:t>원장 조회 등의 기능을 처리합니다</a:t>
            </a:r>
            <a:r>
              <a:rPr lang="en-US" altLang="ko-KR" sz="1000" dirty="0"/>
              <a:t>..</a:t>
            </a:r>
          </a:p>
          <a:p>
            <a:pPr marL="857250" lvl="1" indent="-171450"/>
            <a:r>
              <a:rPr lang="en" altLang="ko-KR" sz="1000" dirty="0"/>
              <a:t>Peer</a:t>
            </a:r>
            <a:r>
              <a:rPr lang="ko-KR" altLang="en-US" sz="1000" dirty="0"/>
              <a:t>가 생성될 때에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과 연결한다</a:t>
            </a:r>
            <a:r>
              <a:rPr lang="en-US" altLang="ko-KR" sz="1000" dirty="0"/>
              <a:t>. </a:t>
            </a:r>
            <a:r>
              <a:rPr lang="ko-KR" altLang="en-US" sz="1000" dirty="0"/>
              <a:t>시작할 때에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의 접속 정보</a:t>
            </a:r>
            <a:r>
              <a:rPr lang="en-US" altLang="ko-KR" sz="1000" dirty="0"/>
              <a:t>(</a:t>
            </a:r>
            <a:r>
              <a:rPr lang="en" altLang="ko-KR" sz="1000" dirty="0" err="1"/>
              <a:t>IP:Port</a:t>
            </a:r>
            <a:r>
              <a:rPr lang="en" altLang="ko-KR" sz="1000" dirty="0"/>
              <a:t>)</a:t>
            </a:r>
            <a:r>
              <a:rPr lang="ko-KR" altLang="en-US" sz="1000" dirty="0"/>
              <a:t>를 가지고 연결합니다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ko-KR" altLang="en-US" sz="1000" dirty="0"/>
              <a:t>가장 먼저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에 연결되는 </a:t>
            </a:r>
            <a:r>
              <a:rPr lang="en" altLang="ko-KR" sz="1000" dirty="0"/>
              <a:t>Peer</a:t>
            </a:r>
            <a:r>
              <a:rPr lang="ko-KR" altLang="en-US" sz="1000" dirty="0"/>
              <a:t>가 </a:t>
            </a:r>
            <a:r>
              <a:rPr lang="en" altLang="ko-KR" sz="1000" dirty="0"/>
              <a:t>Leader Peer</a:t>
            </a:r>
            <a:r>
              <a:rPr lang="ko-KR" altLang="en-US" sz="1000" dirty="0"/>
              <a:t>가 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ko-KR" altLang="en-US" sz="1000" dirty="0"/>
              <a:t>주의 </a:t>
            </a:r>
            <a:r>
              <a:rPr lang="en-US" altLang="ko-KR" sz="1000" dirty="0"/>
              <a:t>: </a:t>
            </a:r>
            <a:r>
              <a:rPr lang="ko-KR" altLang="en-US" sz="1000" dirty="0"/>
              <a:t>최소 </a:t>
            </a:r>
            <a:r>
              <a:rPr lang="en-US" altLang="ko-KR" sz="1000" dirty="0"/>
              <a:t>4</a:t>
            </a:r>
            <a:r>
              <a:rPr lang="ko-KR" altLang="en-US" sz="1000" dirty="0"/>
              <a:t>개 이상의 </a:t>
            </a:r>
            <a:r>
              <a:rPr lang="en" altLang="ko-KR" sz="1000" dirty="0"/>
              <a:t>Peer</a:t>
            </a:r>
            <a:r>
              <a:rPr lang="ko-KR" altLang="en-US" sz="1000" dirty="0"/>
              <a:t>가 필요합니다</a:t>
            </a:r>
            <a:r>
              <a:rPr lang="en-US" altLang="ko-KR" sz="1000" dirty="0"/>
              <a:t>.</a:t>
            </a:r>
          </a:p>
          <a:p>
            <a:r>
              <a:rPr lang="en" altLang="ko-KR" sz="1200" b="1" dirty="0"/>
              <a:t>Leader Peer</a:t>
            </a:r>
          </a:p>
          <a:p>
            <a:pPr marL="857250" lvl="1" indent="-171450"/>
            <a:r>
              <a:rPr lang="ko-KR" altLang="en-US" sz="1000" dirty="0"/>
              <a:t>일정 시간마다 </a:t>
            </a:r>
            <a:r>
              <a:rPr lang="en" altLang="ko-KR" sz="1000" dirty="0"/>
              <a:t>Transaction </a:t>
            </a:r>
            <a:r>
              <a:rPr lang="ko-KR" altLang="en-US" sz="1000" dirty="0"/>
              <a:t>들을 모아 </a:t>
            </a:r>
            <a:r>
              <a:rPr lang="en" altLang="ko-KR" sz="1000" dirty="0"/>
              <a:t>Block</a:t>
            </a:r>
            <a:r>
              <a:rPr lang="ko-KR" altLang="en-US" sz="1000" dirty="0"/>
              <a:t>을 만들고 보낸 다음 검증을 </a:t>
            </a:r>
            <a:r>
              <a:rPr lang="en" altLang="ko-KR" sz="1000" dirty="0"/>
              <a:t>Peer </a:t>
            </a:r>
            <a:r>
              <a:rPr lang="ko-KR" altLang="en-US" sz="1000" dirty="0"/>
              <a:t>들에게 받아서 공표합니다</a:t>
            </a:r>
            <a:r>
              <a:rPr lang="en-US" altLang="ko-KR" sz="1000" dirty="0"/>
              <a:t>.(</a:t>
            </a:r>
            <a:r>
              <a:rPr lang="ko-KR" altLang="en-US" sz="1000" dirty="0"/>
              <a:t>검증 주기는 설정 가능합니다</a:t>
            </a:r>
            <a:r>
              <a:rPr lang="en-US" altLang="ko-KR" sz="1000" dirty="0"/>
              <a:t>.)</a:t>
            </a:r>
          </a:p>
          <a:p>
            <a:pPr marL="857250" lvl="1" indent="-171450"/>
            <a:r>
              <a:rPr lang="ko-KR" altLang="en-US" sz="1000" dirty="0"/>
              <a:t>다른 </a:t>
            </a:r>
            <a:r>
              <a:rPr lang="en" altLang="ko-KR" sz="1000" dirty="0"/>
              <a:t>Peer</a:t>
            </a:r>
            <a:r>
              <a:rPr lang="ko-KR" altLang="en-US" sz="1000" dirty="0"/>
              <a:t>를 </a:t>
            </a:r>
            <a:r>
              <a:rPr lang="en" altLang="ko-KR" sz="1000" dirty="0"/>
              <a:t>Subscription(</a:t>
            </a:r>
            <a:r>
              <a:rPr lang="ko-KR" altLang="en-US" sz="1000" dirty="0"/>
              <a:t>구독</a:t>
            </a:r>
            <a:r>
              <a:rPr lang="en-US" altLang="ko-KR" sz="1000" dirty="0"/>
              <a:t>)</a:t>
            </a:r>
            <a:r>
              <a:rPr lang="ko-KR" altLang="en-US" sz="1000" dirty="0"/>
              <a:t>한 다음에 </a:t>
            </a:r>
            <a:r>
              <a:rPr lang="en" altLang="ko-KR" sz="1000" dirty="0"/>
              <a:t>Transaction / Block data</a:t>
            </a:r>
            <a:r>
              <a:rPr lang="ko-KR" altLang="en-US" sz="1000" dirty="0"/>
              <a:t>를 동기화합니다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en" altLang="ko-KR" sz="1000" dirty="0"/>
              <a:t>Leader Peer</a:t>
            </a:r>
            <a:r>
              <a:rPr lang="ko-KR" altLang="en-US" sz="1000" dirty="0"/>
              <a:t>의 변경은 등록된 </a:t>
            </a:r>
            <a:r>
              <a:rPr lang="en" altLang="ko-KR" sz="1000" dirty="0"/>
              <a:t>Peer</a:t>
            </a:r>
            <a:r>
              <a:rPr lang="ko-KR" altLang="en-US" sz="1000" dirty="0"/>
              <a:t>의 순서대로 </a:t>
            </a:r>
            <a:r>
              <a:rPr lang="en" altLang="ko-KR" sz="1000" dirty="0"/>
              <a:t>Leader </a:t>
            </a:r>
            <a:r>
              <a:rPr lang="ko-KR" altLang="en-US" sz="1000" dirty="0"/>
              <a:t>권한을 줍니다</a:t>
            </a:r>
            <a:r>
              <a:rPr lang="en-US" altLang="ko-KR" sz="1000" dirty="0"/>
              <a:t>.(</a:t>
            </a:r>
            <a:r>
              <a:rPr lang="en" altLang="ko-KR" sz="1000" dirty="0"/>
              <a:t>Round Robin). (</a:t>
            </a:r>
            <a:r>
              <a:rPr lang="ko-KR" altLang="en-US" sz="1000" dirty="0"/>
              <a:t>주의</a:t>
            </a:r>
            <a:r>
              <a:rPr lang="en-US" altLang="ko-KR" sz="1000" dirty="0"/>
              <a:t>: </a:t>
            </a:r>
            <a:r>
              <a:rPr lang="en" altLang="ko-KR" sz="1000" dirty="0"/>
              <a:t>block </a:t>
            </a:r>
            <a:r>
              <a:rPr lang="ko-KR" altLang="en-US" sz="1000" dirty="0"/>
              <a:t>생성 개수 기준은 성능에 따라서 변경 가능합니다</a:t>
            </a:r>
            <a:r>
              <a:rPr lang="en-US" altLang="ko-KR" sz="1000" dirty="0"/>
              <a:t>.)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750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II. </a:t>
            </a:r>
            <a:r>
              <a:rPr lang="ko-KR" altLang="en-US" dirty="0"/>
              <a:t>설치 </a:t>
            </a:r>
            <a:r>
              <a:rPr lang="en-US" altLang="ko-KR" dirty="0"/>
              <a:t>Tutorial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957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 가이드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1071154"/>
            <a:ext cx="9056934" cy="5552827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&lt;loopchain network </a:t>
            </a:r>
            <a:r>
              <a:rPr lang="ko-KR" altLang="en-US" sz="1200" b="1" dirty="0"/>
              <a:t>설정 유의 사항</a:t>
            </a:r>
            <a:r>
              <a:rPr lang="en-US" altLang="ko-KR" sz="1200" b="1" dirty="0"/>
              <a:t>&gt;</a:t>
            </a:r>
            <a:endParaRPr lang="ko-KR" alt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RadioStation</a:t>
            </a:r>
            <a:r>
              <a:rPr lang="ko-KR" altLang="en-US" sz="1200" dirty="0"/>
              <a:t>을 제일 먼저 실행시키고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들을 실행 하셔야 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모든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들은 </a:t>
            </a:r>
            <a:r>
              <a:rPr lang="en-US" altLang="ko-KR" sz="1200" dirty="0"/>
              <a:t>N:N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연결됩니다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</a:t>
            </a:r>
            <a:r>
              <a:rPr lang="en-US" altLang="ko-KR" sz="1200" dirty="0"/>
              <a:t>, </a:t>
            </a:r>
            <a:r>
              <a:rPr lang="ko-KR" altLang="en-US" sz="1200" dirty="0"/>
              <a:t>모든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들이 서로 </a:t>
            </a:r>
            <a:r>
              <a:rPr lang="en-US" altLang="ko-KR" sz="1200" dirty="0" err="1"/>
              <a:t>IP:Port</a:t>
            </a:r>
            <a:r>
              <a:rPr lang="ko-KR" altLang="en-US" sz="1200" dirty="0"/>
              <a:t>로 연결할 수 있어야 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Multi Channel </a:t>
            </a:r>
            <a:r>
              <a:rPr lang="ko-KR" altLang="en-US" sz="1200" dirty="0"/>
              <a:t>설정 </a:t>
            </a:r>
            <a:r>
              <a:rPr lang="en-US" altLang="ko-KR" sz="1200" dirty="0"/>
              <a:t>/ SCORE </a:t>
            </a:r>
            <a:r>
              <a:rPr lang="ko-KR" altLang="en-US" sz="1200" dirty="0"/>
              <a:t>설정은 설정 파일을 잘 확인해 주세요</a:t>
            </a:r>
            <a:r>
              <a:rPr lang="en-US" altLang="ko-KR" sz="1200" dirty="0"/>
              <a:t>. </a:t>
            </a:r>
            <a:r>
              <a:rPr lang="ko-KR" altLang="en-US" sz="1200" dirty="0"/>
              <a:t>설정 파일에 오류가 있으면 찾기 힘듭니다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서로 다른 </a:t>
            </a:r>
            <a:r>
              <a:rPr lang="en-US" altLang="ko-KR" sz="1200" dirty="0"/>
              <a:t>Host </a:t>
            </a:r>
            <a:r>
              <a:rPr lang="ko-KR" altLang="en-US" sz="1200" dirty="0"/>
              <a:t>들에서 띄울 때는 </a:t>
            </a:r>
            <a:r>
              <a:rPr lang="en-US" altLang="ko-KR" sz="1200" dirty="0"/>
              <a:t>LOOPCHAIN_HOST </a:t>
            </a:r>
            <a:r>
              <a:rPr lang="ko-KR" altLang="en-US" sz="1200" dirty="0"/>
              <a:t>설정을 이용해서 </a:t>
            </a:r>
            <a:r>
              <a:rPr lang="en-US" altLang="ko-KR" sz="1200" dirty="0"/>
              <a:t>RadioStation</a:t>
            </a:r>
            <a:r>
              <a:rPr lang="ko-KR" altLang="en-US" sz="1200" dirty="0"/>
              <a:t>이 다른 </a:t>
            </a:r>
            <a:r>
              <a:rPr lang="en-US" altLang="ko-KR" sz="1200" dirty="0"/>
              <a:t>Node</a:t>
            </a:r>
            <a:r>
              <a:rPr lang="ko-KR" altLang="en-US" sz="1200" dirty="0"/>
              <a:t>들에게 </a:t>
            </a:r>
            <a:r>
              <a:rPr lang="en-US" altLang="ko-KR" sz="1200" dirty="0"/>
              <a:t>Peer </a:t>
            </a:r>
            <a:r>
              <a:rPr lang="ko-KR" altLang="en-US" sz="1200" dirty="0"/>
              <a:t>목록을 띄울 때</a:t>
            </a:r>
            <a:r>
              <a:rPr lang="en-US" altLang="ko-KR" sz="1200" dirty="0"/>
              <a:t>, </a:t>
            </a:r>
            <a:r>
              <a:rPr lang="ko-KR" altLang="en-US" sz="1200" dirty="0"/>
              <a:t>외부 서버 들에서 해당 </a:t>
            </a:r>
            <a:r>
              <a:rPr lang="en-US" altLang="ko-KR" sz="1200" dirty="0"/>
              <a:t>Node</a:t>
            </a:r>
            <a:r>
              <a:rPr lang="ko-KR" altLang="en-US" sz="1200" dirty="0"/>
              <a:t>에 접근 할 수 있게 해주세요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최소 노드 수 </a:t>
            </a:r>
            <a:r>
              <a:rPr lang="en-US" altLang="ko-KR" sz="1200" dirty="0"/>
              <a:t>: </a:t>
            </a:r>
            <a:r>
              <a:rPr lang="ko-KR" altLang="en-US" sz="1200" dirty="0"/>
              <a:t>제대로 된 </a:t>
            </a:r>
            <a:r>
              <a:rPr lang="en-US" altLang="ko-KR" sz="1200" dirty="0"/>
              <a:t>Blockchain network</a:t>
            </a:r>
            <a:r>
              <a:rPr lang="ko-KR" altLang="en-US" sz="1200" dirty="0"/>
              <a:t>를 구성하기 위해서 </a:t>
            </a:r>
            <a:r>
              <a:rPr lang="en-US" altLang="ko-KR" sz="1200" b="1" u="sng" dirty="0"/>
              <a:t>4</a:t>
            </a:r>
            <a:r>
              <a:rPr lang="ko-KR" altLang="en-US" sz="1200" b="1" u="sng" dirty="0"/>
              <a:t>개 이상의 </a:t>
            </a:r>
            <a:r>
              <a:rPr lang="en-US" altLang="ko-KR" sz="1200" b="1" u="sng" dirty="0"/>
              <a:t>Node</a:t>
            </a:r>
            <a:r>
              <a:rPr lang="ko-KR" altLang="en-US" sz="1200" dirty="0"/>
              <a:t>들을 실행해야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예제에서 </a:t>
            </a:r>
            <a:r>
              <a:rPr lang="en-US" altLang="ko-KR" sz="1200" dirty="0"/>
              <a:t>1</a:t>
            </a:r>
            <a:r>
              <a:rPr lang="ko-KR" altLang="en-US" sz="1200" dirty="0"/>
              <a:t>개 혹은 </a:t>
            </a:r>
            <a:r>
              <a:rPr lang="en-US" altLang="ko-KR" sz="1200" dirty="0"/>
              <a:t>2</a:t>
            </a:r>
            <a:r>
              <a:rPr lang="ko-KR" altLang="en-US" sz="1200" dirty="0"/>
              <a:t>개만 띄운 것은 일종의 예제로 보시면 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highlight>
                  <a:srgbClr val="FFFF00"/>
                </a:highlight>
              </a:rPr>
              <a:t>(Docker </a:t>
            </a:r>
            <a:r>
              <a:rPr lang="ko-KR" altLang="en-US" sz="1200" b="1" dirty="0">
                <a:highlight>
                  <a:srgbClr val="FFFF00"/>
                </a:highlight>
              </a:rPr>
              <a:t>사용시만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r>
              <a:rPr lang="ko-KR" altLang="en-US" sz="1200" b="1" dirty="0">
                <a:highlight>
                  <a:srgbClr val="FFFF00"/>
                </a:highlight>
              </a:rPr>
              <a:t> </a:t>
            </a:r>
            <a:r>
              <a:rPr lang="en-US" altLang="ko-KR" sz="1200" dirty="0"/>
              <a:t>RadioStation </a:t>
            </a:r>
            <a:r>
              <a:rPr lang="ko-KR" altLang="en-US" sz="1200" dirty="0"/>
              <a:t>이나 </a:t>
            </a:r>
            <a:r>
              <a:rPr lang="en-US" altLang="ko-KR" sz="1200" dirty="0"/>
              <a:t>Peer</a:t>
            </a:r>
            <a:r>
              <a:rPr lang="ko-KR" altLang="en-US" sz="1200" dirty="0"/>
              <a:t>에서 외부 </a:t>
            </a:r>
            <a:r>
              <a:rPr lang="en-US" altLang="ko-KR" sz="1200" dirty="0"/>
              <a:t>Host file</a:t>
            </a:r>
            <a:r>
              <a:rPr lang="ko-KR" altLang="en-US" sz="1200" dirty="0"/>
              <a:t>과 연결을 해주실 폴더들이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설정이 없으면 </a:t>
            </a:r>
            <a:r>
              <a:rPr lang="en-US" altLang="ko-KR" sz="1200" dirty="0"/>
              <a:t>Docker container </a:t>
            </a:r>
            <a:r>
              <a:rPr lang="ko-KR" altLang="en-US" sz="1200" dirty="0"/>
              <a:t>가 죽었을 때에 데이터를 잃어버리실 수가 있습니다</a:t>
            </a:r>
            <a:r>
              <a:rPr lang="en-US" altLang="ko-KR" sz="1200" dirty="0"/>
              <a:t>.</a:t>
            </a:r>
          </a:p>
          <a:p>
            <a:pPr marL="857250" lvl="1" indent="-171450"/>
            <a:r>
              <a:rPr lang="en-US" altLang="ko-KR" sz="1200" dirty="0"/>
              <a:t>"/storage":  RadioStation, Peer</a:t>
            </a:r>
            <a:r>
              <a:rPr lang="ko-KR" altLang="en-US" sz="1200" dirty="0"/>
              <a:t>들의 데이터를 보관하는 폴더</a:t>
            </a:r>
          </a:p>
          <a:p>
            <a:pPr marL="857250" lvl="1" indent="-171450"/>
            <a:r>
              <a:rPr lang="en-US" altLang="ko-KR" sz="1200" dirty="0"/>
              <a:t>"/</a:t>
            </a:r>
            <a:r>
              <a:rPr lang="en-US" altLang="ko-KR" sz="1200" dirty="0" err="1"/>
              <a:t>conf</a:t>
            </a:r>
            <a:r>
              <a:rPr lang="en-US" altLang="ko-KR" sz="1200" dirty="0"/>
              <a:t>" : </a:t>
            </a:r>
            <a:r>
              <a:rPr lang="ko-KR" altLang="en-US" sz="1200" dirty="0"/>
              <a:t>설정 파일들이 담긴 폴더</a:t>
            </a:r>
          </a:p>
          <a:p>
            <a:pPr marL="857250" lvl="1" indent="-171450"/>
            <a:r>
              <a:rPr lang="en-US" altLang="ko-KR" sz="1200" dirty="0"/>
              <a:t>"/score" SCORE</a:t>
            </a:r>
            <a:r>
              <a:rPr lang="ko-KR" altLang="en-US" sz="1200" dirty="0"/>
              <a:t>를 </a:t>
            </a:r>
            <a:r>
              <a:rPr lang="en-US" altLang="ko-KR" sz="1200" dirty="0"/>
              <a:t>zip</a:t>
            </a:r>
            <a:r>
              <a:rPr lang="ko-KR" altLang="en-US" sz="1200" dirty="0"/>
              <a:t>해서 띄울 때에</a:t>
            </a:r>
            <a:r>
              <a:rPr lang="en-US" altLang="ko-KR" sz="1200" dirty="0"/>
              <a:t>, SCORE </a:t>
            </a:r>
            <a:r>
              <a:rPr lang="ko-KR" altLang="en-US" sz="1200" dirty="0"/>
              <a:t>파일이 담긴 </a:t>
            </a:r>
            <a:r>
              <a:rPr lang="en-US" altLang="ko-KR" sz="1200" dirty="0"/>
              <a:t>zip</a:t>
            </a:r>
            <a:r>
              <a:rPr lang="ko-KR" altLang="en-US" sz="1200" dirty="0"/>
              <a:t>파일의 위치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20598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 가이드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1071154"/>
            <a:ext cx="9056934" cy="5552827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포트 열기</a:t>
            </a:r>
            <a:r>
              <a:rPr lang="en-US" altLang="ko-KR" sz="1200" b="1" dirty="0"/>
              <a:t>&gt;</a:t>
            </a:r>
            <a:endParaRPr lang="ko-KR" altLang="en-US" sz="1200" b="1" dirty="0"/>
          </a:p>
          <a:p>
            <a:r>
              <a:rPr lang="en-US" altLang="ko-KR" sz="1200" dirty="0"/>
              <a:t>loopchain</a:t>
            </a:r>
            <a:r>
              <a:rPr lang="ko-KR" altLang="en-US" sz="1200" dirty="0"/>
              <a:t>을 사용하기 위해 다음의 </a:t>
            </a:r>
            <a:r>
              <a:rPr lang="en-US" altLang="ko-KR" sz="1200" dirty="0"/>
              <a:t>Port</a:t>
            </a:r>
            <a:r>
              <a:rPr lang="ko-KR" altLang="en-US" sz="1200" dirty="0"/>
              <a:t>가 열려야 합니다</a:t>
            </a:r>
            <a:r>
              <a:rPr lang="en-US" altLang="ko-KR" sz="1200" dirty="0"/>
              <a:t>.  Port</a:t>
            </a:r>
            <a:r>
              <a:rPr lang="ko-KR" altLang="en-US" sz="1200" dirty="0"/>
              <a:t>는 설정에서 변경이 가능합니다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/>
              <a:t>설정 파일</a:t>
            </a:r>
            <a:r>
              <a:rPr lang="en-US" altLang="ko-KR" sz="1200" b="1" dirty="0"/>
              <a:t>&gt;</a:t>
            </a:r>
            <a:endParaRPr lang="ko-KR" altLang="en-US" sz="1200" b="1" dirty="0"/>
          </a:p>
          <a:p>
            <a:r>
              <a:rPr lang="ko-KR" altLang="en-US" sz="1200" dirty="0" err="1"/>
              <a:t>설정파일은</a:t>
            </a:r>
            <a:r>
              <a:rPr lang="ko-KR" altLang="en-US" sz="1200" dirty="0"/>
              <a:t> </a:t>
            </a:r>
            <a:r>
              <a:rPr lang="en-US" altLang="ko-KR" sz="1200" dirty="0"/>
              <a:t>JSON</a:t>
            </a:r>
            <a:r>
              <a:rPr lang="ko-KR" altLang="en-US" sz="1200" dirty="0"/>
              <a:t>형식으로 된 파일입니다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아래처럼 만듭니다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특정한 </a:t>
            </a:r>
            <a:r>
              <a:rPr lang="en-US" altLang="ko-KR" sz="1200" dirty="0"/>
              <a:t>JSON</a:t>
            </a:r>
            <a:r>
              <a:rPr lang="ko-KR" altLang="en-US" sz="1200" dirty="0"/>
              <a:t>파일을 만들고 그 안에 내용을 작성하고 </a:t>
            </a:r>
            <a:r>
              <a:rPr lang="en-US" altLang="ko-KR" sz="1200" dirty="0"/>
              <a:t>Peer</a:t>
            </a:r>
            <a:r>
              <a:rPr lang="ko-KR" altLang="en-US" sz="1200" dirty="0"/>
              <a:t>를 아래와 같이 </a:t>
            </a:r>
            <a:r>
              <a:rPr lang="en-US" altLang="ko-KR" sz="1200" dirty="0"/>
              <a:t>-o option</a:t>
            </a:r>
            <a:r>
              <a:rPr lang="ko-KR" altLang="en-US" sz="1200" dirty="0"/>
              <a:t>을 이용하여서  해당 파일을 읽게 해서 </a:t>
            </a:r>
            <a:r>
              <a:rPr lang="en-US" altLang="ko-KR" sz="1200" dirty="0"/>
              <a:t>peer</a:t>
            </a:r>
            <a:r>
              <a:rPr lang="ko-KR" altLang="en-US" sz="1200" dirty="0"/>
              <a:t>를 올립니다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$ python3 </a:t>
            </a:r>
            <a:r>
              <a:rPr lang="en-US" altLang="ko-KR" sz="1200" dirty="0" err="1"/>
              <a:t>peer.py</a:t>
            </a:r>
            <a:r>
              <a:rPr lang="en-US" altLang="ko-KR" sz="1200" dirty="0"/>
              <a:t> -o </a:t>
            </a:r>
            <a:r>
              <a:rPr lang="en-US" altLang="ko-KR" sz="1200" dirty="0" err="1"/>
              <a:t>peer_conf.json</a:t>
            </a:r>
            <a:r>
              <a:rPr lang="en-US" altLang="ko-KR" sz="1200" dirty="0"/>
              <a:t> .....   </a:t>
            </a:r>
          </a:p>
          <a:p>
            <a:r>
              <a:rPr lang="ko-KR" altLang="en-US" sz="1200" dirty="0"/>
              <a:t>이 문서에서 각종 상황 별로</a:t>
            </a:r>
            <a:r>
              <a:rPr lang="en-US" altLang="ko-KR" sz="1200" dirty="0"/>
              <a:t>, </a:t>
            </a:r>
            <a:r>
              <a:rPr lang="ko-KR" altLang="en-US" sz="1200" dirty="0"/>
              <a:t>문제 별로 어떤 옵션을 가지고 설정 파일을 만드는지 정리하여서 작성할 것입니다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자세한 것은 각 상황 별 설정 파일에서 확인하시면 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2F441A-F396-1240-8B96-0434A1761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521556"/>
              </p:ext>
            </p:extLst>
          </p:nvPr>
        </p:nvGraphicFramePr>
        <p:xfrm>
          <a:off x="347132" y="1745325"/>
          <a:ext cx="659601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9">
                  <a:extLst>
                    <a:ext uri="{9D8B030D-6E8A-4147-A177-3AD203B41FA5}">
                      <a16:colId xmlns:a16="http://schemas.microsoft.com/office/drawing/2014/main" val="1086260101"/>
                    </a:ext>
                  </a:extLst>
                </a:gridCol>
                <a:gridCol w="3298009">
                  <a:extLst>
                    <a:ext uri="{9D8B030D-6E8A-4147-A177-3AD203B41FA5}">
                      <a16:colId xmlns:a16="http://schemas.microsoft.com/office/drawing/2014/main" val="1259106139"/>
                    </a:ext>
                  </a:extLst>
                </a:gridCol>
              </a:tblGrid>
              <a:tr h="377129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RadioStation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7102: gRPC port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9002: RESTful port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Peer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7100:gRPC port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9000: RESTful port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15290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539F7E0-5324-7C43-95AB-065508FE2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33980"/>
              </p:ext>
            </p:extLst>
          </p:nvPr>
        </p:nvGraphicFramePr>
        <p:xfrm>
          <a:off x="347132" y="3253207"/>
          <a:ext cx="6604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458503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{</a:t>
                      </a:r>
                    </a:p>
                    <a:p>
                      <a:r>
                        <a:rPr lang="en-US" altLang="ko-KR" sz="1200" dirty="0"/>
                        <a:t>  "Variable 1":"Value1",</a:t>
                      </a:r>
                    </a:p>
                    <a:p>
                      <a:r>
                        <a:rPr lang="en-US" altLang="ko-KR" sz="1200" dirty="0"/>
                        <a:t>  "Variable 2":"Value2",</a:t>
                      </a:r>
                    </a:p>
                    <a:p>
                      <a:r>
                        <a:rPr lang="en-US" altLang="ko-KR" sz="1200" dirty="0"/>
                        <a:t>  "Variable 3":"Value3",</a:t>
                      </a:r>
                    </a:p>
                    <a:p>
                      <a:r>
                        <a:rPr lang="en-US" altLang="ko-KR" sz="1200" dirty="0"/>
                        <a:t>  .....</a:t>
                      </a:r>
                    </a:p>
                    <a:p>
                      <a:r>
                        <a:rPr lang="en-US" altLang="ko-KR" sz="12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35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507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altLang="ko-KR" dirty="0" err="1">
                <a:latin typeface="Roboto" panose="02000000000000000000" pitchFamily="2" charset="0"/>
                <a:ea typeface="Roboto" panose="02000000000000000000" pitchFamily="2" charset="0"/>
              </a:rPr>
              <a:t>macOS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기준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048" y="997050"/>
            <a:ext cx="9056934" cy="5031459"/>
          </a:xfrm>
        </p:spPr>
        <p:txBody>
          <a:bodyPr>
            <a:no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000" dirty="0" err="1"/>
              <a:t>macOS</a:t>
            </a:r>
            <a:r>
              <a:rPr lang="ko-KR" altLang="en-US" sz="1000" dirty="0"/>
              <a:t>를 기준으로 먼저 설명을 하도록 하겠습니다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다른 운영체제에서의 설치 방법에 대해서는 추후에 추가될 예정입니다</a:t>
            </a:r>
            <a:r>
              <a:rPr lang="en-US" altLang="ko-KR" sz="1000" dirty="0"/>
              <a:t>.</a:t>
            </a:r>
          </a:p>
          <a:p>
            <a:r>
              <a:rPr lang="en-US" altLang="ko-KR" sz="1200" b="1" dirty="0"/>
              <a:t>Python </a:t>
            </a:r>
            <a:r>
              <a:rPr lang="ko-KR" altLang="en-US" sz="1200" b="1" dirty="0"/>
              <a:t>설치</a:t>
            </a:r>
          </a:p>
          <a:p>
            <a:r>
              <a:rPr lang="ko-KR" altLang="en-US" sz="1000" dirty="0"/>
              <a:t>일반적으로 </a:t>
            </a:r>
            <a:r>
              <a:rPr lang="en-US" altLang="ko-KR" sz="1000" dirty="0" err="1"/>
              <a:t>macOS</a:t>
            </a:r>
            <a:r>
              <a:rPr lang="ko-KR" altLang="en-US" sz="1000" dirty="0"/>
              <a:t>에 기본으로 설치되어 있는 </a:t>
            </a:r>
            <a:r>
              <a:rPr lang="en-US" altLang="ko-KR" sz="1000" dirty="0"/>
              <a:t>Python</a:t>
            </a:r>
            <a:r>
              <a:rPr lang="ko-KR" altLang="en-US" sz="1000" dirty="0"/>
              <a:t>은 </a:t>
            </a:r>
            <a:r>
              <a:rPr lang="en-US" altLang="ko-KR" sz="1000" dirty="0"/>
              <a:t>2.7.x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  <a:r>
              <a:rPr lang="ko-KR" altLang="en-US" sz="1000" dirty="0"/>
              <a:t>따라서</a:t>
            </a:r>
            <a:r>
              <a:rPr lang="en-US" altLang="ko-KR" sz="1000" dirty="0"/>
              <a:t>, Python 3.6</a:t>
            </a:r>
            <a:r>
              <a:rPr lang="ko-KR" altLang="en-US" sz="1000" dirty="0"/>
              <a:t>이상의 버전으로 설치를 해야만 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버전 확인 방법은 다음과 같습니다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맥에서 가장 쉽게 </a:t>
            </a:r>
            <a:r>
              <a:rPr lang="en" altLang="ko-KR" sz="1000" dirty="0"/>
              <a:t>Python 3.6</a:t>
            </a:r>
            <a:r>
              <a:rPr lang="ko-KR" altLang="en-US" sz="1000" dirty="0"/>
              <a:t>이상의 버전을 설치하는 방법은 </a:t>
            </a:r>
            <a:r>
              <a:rPr lang="en" altLang="ko-KR" sz="1000" dirty="0"/>
              <a:t>Homebrew</a:t>
            </a:r>
            <a:r>
              <a:rPr lang="ko-KR" altLang="en-US" sz="1000" dirty="0"/>
              <a:t>를 이용하는 방법입니다</a:t>
            </a:r>
            <a:r>
              <a:rPr lang="en-US" altLang="ko-KR" sz="1000" dirty="0"/>
              <a:t>. </a:t>
            </a:r>
            <a:r>
              <a:rPr lang="en" altLang="ko-KR" sz="1000" dirty="0"/>
              <a:t>Homebrew</a:t>
            </a:r>
            <a:r>
              <a:rPr lang="ko-KR" altLang="en-US" sz="1000" dirty="0"/>
              <a:t>를 설치하는 것은 매우 간단합니다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터미널에서 다음의 명령어를 복사하여서 붙여 넣고 실행하시면 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맥에 기본적으로 설치되어 있는 </a:t>
            </a:r>
            <a:r>
              <a:rPr lang="en" altLang="ko-KR" sz="1000" dirty="0"/>
              <a:t>ruby</a:t>
            </a:r>
            <a:r>
              <a:rPr lang="ko-KR" altLang="en-US" sz="1000" dirty="0"/>
              <a:t>를 사용하여서 </a:t>
            </a:r>
            <a:r>
              <a:rPr lang="en" altLang="ko-KR" sz="1000" dirty="0"/>
              <a:t>Homebrew</a:t>
            </a:r>
            <a:r>
              <a:rPr lang="ko-KR" altLang="en-US" sz="1000" dirty="0"/>
              <a:t>를 설치하는 것입니다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설치 중에 비밀번호를 입력하는 부분이 있는데</a:t>
            </a:r>
            <a:r>
              <a:rPr lang="en-US" altLang="ko-KR" sz="1000" dirty="0"/>
              <a:t>, </a:t>
            </a:r>
            <a:r>
              <a:rPr lang="ko-KR" altLang="en-US" sz="1000" dirty="0"/>
              <a:t>컴퓨터 비밀번호를 입력 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이제 </a:t>
            </a:r>
            <a:r>
              <a:rPr lang="en" altLang="ko-KR" sz="1000" dirty="0"/>
              <a:t>python3</a:t>
            </a:r>
            <a:r>
              <a:rPr lang="ko-KR" altLang="en-US" sz="1000" dirty="0"/>
              <a:t>를 </a:t>
            </a:r>
            <a:r>
              <a:rPr lang="en" altLang="ko-KR" sz="1000" dirty="0"/>
              <a:t>Homebrew</a:t>
            </a:r>
            <a:r>
              <a:rPr lang="ko-KR" altLang="en-US" sz="1000" dirty="0"/>
              <a:t>를 이용해서 설치합니다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터미널에서 </a:t>
            </a:r>
            <a:r>
              <a:rPr lang="en-US" altLang="ko-KR" sz="1000" dirty="0"/>
              <a:t>"</a:t>
            </a:r>
            <a:r>
              <a:rPr lang="en" altLang="ko-KR" sz="1000" dirty="0"/>
              <a:t>brew install python3" </a:t>
            </a:r>
            <a:r>
              <a:rPr lang="ko-KR" altLang="en-US" sz="1000" dirty="0"/>
              <a:t>명령어를 입력합니다</a:t>
            </a:r>
            <a:endParaRPr lang="en-US" altLang="ko-KR" sz="1000" dirty="0"/>
          </a:p>
          <a:p>
            <a:endParaRPr lang="en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FAAAB8-1B4E-8F49-9F50-0A57BD33A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87494"/>
              </p:ext>
            </p:extLst>
          </p:nvPr>
        </p:nvGraphicFramePr>
        <p:xfrm>
          <a:off x="410029" y="3729359"/>
          <a:ext cx="6604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392724063"/>
                    </a:ext>
                  </a:extLst>
                </a:gridCol>
              </a:tblGrid>
              <a:tr h="229915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brew install python3</a:t>
                      </a:r>
                    </a:p>
                    <a:p>
                      <a:pPr latinLnBrk="1"/>
                      <a:r>
                        <a:rPr lang="en" altLang="ko-KR" sz="1000" dirty="0"/>
                        <a:t>Updating Homebrew...</a:t>
                      </a:r>
                    </a:p>
                    <a:p>
                      <a:pPr latinLnBrk="1"/>
                      <a:r>
                        <a:rPr lang="en" altLang="ko-KR" sz="1000" dirty="0"/>
                        <a:t>==&gt; Auto-updated Homebrew!</a:t>
                      </a:r>
                    </a:p>
                    <a:p>
                      <a:pPr latinLnBrk="1"/>
                      <a:r>
                        <a:rPr lang="en" altLang="ko-KR" sz="1000" dirty="0"/>
                        <a:t>Updated 1 tap (homebrew/core).</a:t>
                      </a:r>
                    </a:p>
                    <a:p>
                      <a:pPr latinLnBrk="1"/>
                      <a:r>
                        <a:rPr lang="en" altLang="ko-KR" sz="1000" dirty="0"/>
                        <a:t>.....(</a:t>
                      </a:r>
                      <a:r>
                        <a:rPr lang="ko-KR" altLang="en-US" sz="1000" dirty="0"/>
                        <a:t>중간 생략</a:t>
                      </a:r>
                      <a:r>
                        <a:rPr lang="en-US" altLang="ko-KR" sz="1000" dirty="0"/>
                        <a:t>)....</a:t>
                      </a:r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dirty="0"/>
                        <a:t>You can install Python packages with</a:t>
                      </a:r>
                    </a:p>
                    <a:p>
                      <a:pPr latinLnBrk="1"/>
                      <a:r>
                        <a:rPr lang="en" altLang="ko-KR" sz="1000" dirty="0"/>
                        <a:t>  pip3 install &lt;package&gt;</a:t>
                      </a:r>
                    </a:p>
                    <a:p>
                      <a:pPr latinLnBrk="1"/>
                      <a:r>
                        <a:rPr lang="en" altLang="ko-KR" sz="1000" dirty="0"/>
                        <a:t>They will install into the site-package directory</a:t>
                      </a:r>
                    </a:p>
                    <a:p>
                      <a:pPr latinLnBrk="1"/>
                      <a:r>
                        <a:rPr lang="en" altLang="ko-KR" sz="1000" dirty="0"/>
                        <a:t>  /</a:t>
                      </a:r>
                      <a:r>
                        <a:rPr lang="en" altLang="ko-KR" sz="1000" dirty="0" err="1"/>
                        <a:t>usr</a:t>
                      </a:r>
                      <a:r>
                        <a:rPr lang="en" altLang="ko-KR" sz="1000" dirty="0"/>
                        <a:t>/local/lib/python3.6/site-packages</a:t>
                      </a:r>
                    </a:p>
                    <a:p>
                      <a:pPr latinLnBrk="1"/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dirty="0"/>
                        <a:t>See: https://</a:t>
                      </a:r>
                      <a:r>
                        <a:rPr lang="en" altLang="ko-KR" sz="1000" dirty="0" err="1"/>
                        <a:t>docs.brew.sh</a:t>
                      </a:r>
                      <a:r>
                        <a:rPr lang="en" altLang="ko-KR" sz="1000" dirty="0"/>
                        <a:t>/Homebrew-and-Python</a:t>
                      </a:r>
                    </a:p>
                    <a:p>
                      <a:pPr latinLnBrk="1"/>
                      <a:r>
                        <a:rPr lang="en" altLang="ko-KR" sz="1000" dirty="0"/>
                        <a:t>==&gt; Summary</a:t>
                      </a:r>
                    </a:p>
                    <a:p>
                      <a:pPr latinLnBrk="1"/>
                      <a:r>
                        <a:rPr lang="ko-KR" altLang="en-US" sz="1000" dirty="0"/>
                        <a:t>🍺  </a:t>
                      </a:r>
                      <a:r>
                        <a:rPr lang="en-US" altLang="ko-KR" sz="1000" dirty="0"/>
                        <a:t>/</a:t>
                      </a:r>
                      <a:r>
                        <a:rPr lang="en" altLang="ko-KR" sz="1000" dirty="0" err="1"/>
                        <a:t>usr</a:t>
                      </a:r>
                      <a:r>
                        <a:rPr lang="en" altLang="ko-KR" sz="1000" dirty="0"/>
                        <a:t>/local/Cellar/python/3.6.4_4: 4,615 files, 97.4MB</a:t>
                      </a:r>
                    </a:p>
                    <a:p>
                      <a:pPr latinLnBrk="1"/>
                      <a:r>
                        <a:rPr lang="en" altLang="ko-KR" sz="1000" dirty="0"/>
                        <a:t>$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3263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F598566-67FB-1D40-B25F-40131F85B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97071"/>
              </p:ext>
            </p:extLst>
          </p:nvPr>
        </p:nvGraphicFramePr>
        <p:xfrm>
          <a:off x="410029" y="2096348"/>
          <a:ext cx="6604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853541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altLang="ko-KR" sz="1000" dirty="0"/>
                        <a:t>$ python -V</a:t>
                      </a:r>
                    </a:p>
                    <a:p>
                      <a:r>
                        <a:rPr lang="en" altLang="ko-KR" sz="1000" dirty="0"/>
                        <a:t>Python 2.7.10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8952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9BE57B6-FB9F-564E-B0AD-930EEB32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3772"/>
              </p:ext>
            </p:extLst>
          </p:nvPr>
        </p:nvGraphicFramePr>
        <p:xfrm>
          <a:off x="410029" y="2871172"/>
          <a:ext cx="6604000" cy="2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566774663"/>
                    </a:ext>
                  </a:extLst>
                </a:gridCol>
              </a:tblGrid>
              <a:tr h="26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000" dirty="0"/>
                        <a:t>$ /</a:t>
                      </a:r>
                      <a:r>
                        <a:rPr lang="en" altLang="ko-KR" sz="1000" dirty="0" err="1"/>
                        <a:t>usr</a:t>
                      </a:r>
                      <a:r>
                        <a:rPr lang="en" altLang="ko-KR" sz="1000" dirty="0"/>
                        <a:t>/bin/ruby -e "$(curl -</a:t>
                      </a:r>
                      <a:r>
                        <a:rPr lang="en" altLang="ko-KR" sz="1000" dirty="0" err="1"/>
                        <a:t>fsSL</a:t>
                      </a:r>
                      <a:r>
                        <a:rPr lang="en" altLang="ko-KR" sz="1000" dirty="0"/>
                        <a:t> </a:t>
                      </a:r>
                      <a:r>
                        <a:rPr lang="en" altLang="ko-KR" sz="1000" dirty="0">
                          <a:hlinkClick r:id="rId3"/>
                        </a:rPr>
                        <a:t>https://raw.githubusercontent.com/Homebrew/install/master/install</a:t>
                      </a:r>
                      <a:r>
                        <a:rPr lang="en" altLang="ko-KR" sz="1000" dirty="0"/>
                        <a:t>)”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854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altLang="ko-KR" dirty="0" err="1">
                <a:latin typeface="Roboto" panose="02000000000000000000" pitchFamily="2" charset="0"/>
                <a:ea typeface="Roboto" panose="02000000000000000000" pitchFamily="2" charset="0"/>
              </a:rPr>
              <a:t>macOS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기준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894807"/>
            <a:ext cx="9056934" cy="5735706"/>
          </a:xfrm>
        </p:spPr>
        <p:txBody>
          <a:bodyPr>
            <a:noAutofit/>
          </a:bodyPr>
          <a:lstStyle/>
          <a:p>
            <a:r>
              <a:rPr lang="en-US" altLang="ko-KR" sz="1000" dirty="0"/>
              <a:t>Python3</a:t>
            </a:r>
            <a:r>
              <a:rPr lang="ko-KR" altLang="en-US" sz="1000" dirty="0"/>
              <a:t>가 설치</a:t>
            </a:r>
            <a:r>
              <a:rPr lang="en-US" altLang="ko-KR" sz="1000" dirty="0"/>
              <a:t> </a:t>
            </a:r>
            <a:r>
              <a:rPr lang="ko-KR" altLang="en-US" sz="1000" dirty="0"/>
              <a:t>완료가 정상적으로 되었는지 버전을 확인합니다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b="1" dirty="0"/>
              <a:t>사용자 환경 구축</a:t>
            </a:r>
            <a:endParaRPr lang="en-US" altLang="ko-KR" sz="1000" b="1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/>
              <a:t>먼저 </a:t>
            </a:r>
            <a:r>
              <a:rPr lang="en" altLang="ko-KR" sz="1000" dirty="0"/>
              <a:t>GitHub</a:t>
            </a:r>
            <a:r>
              <a:rPr lang="ko-KR" altLang="en-US" sz="1000" dirty="0"/>
              <a:t>에 공개되어 있는  </a:t>
            </a:r>
            <a:r>
              <a:rPr lang="en" altLang="ko-KR" sz="1000" dirty="0"/>
              <a:t>loopchain </a:t>
            </a:r>
            <a:r>
              <a:rPr lang="ko-KR" altLang="en-US" sz="1000" dirty="0"/>
              <a:t>프로젝트를 </a:t>
            </a:r>
            <a:r>
              <a:rPr lang="en" altLang="ko-KR" sz="1000" dirty="0"/>
              <a:t>clone </a:t>
            </a:r>
            <a:r>
              <a:rPr lang="ko-KR" altLang="en-US" sz="1000" dirty="0"/>
              <a:t>합니다</a:t>
            </a:r>
            <a:r>
              <a:rPr lang="en-US" altLang="ko-KR" sz="10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/>
              <a:t>프로젝트 폴더로 이동한 다음에 터미널창에서 다음의 명령어로 사용자 환경을 구축합니다</a:t>
            </a:r>
            <a:r>
              <a:rPr lang="en-US" altLang="ko-KR" sz="100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r>
              <a:rPr lang="ko-KR" altLang="en-US" sz="1000" dirty="0"/>
              <a:t>   혹은</a:t>
            </a:r>
            <a:r>
              <a:rPr lang="en-US" altLang="ko-KR" sz="1000" dirty="0"/>
              <a:t>, </a:t>
            </a:r>
            <a:r>
              <a:rPr lang="ko-KR" altLang="en-US" sz="1000" dirty="0"/>
              <a:t>프로젝트에 포함되어 있는 스크립트를 사용하는 방법으로 더 쉽게 설정할 수도 있습니다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endParaRPr lang="en-US" altLang="ko-KR" sz="1000" dirty="0"/>
          </a:p>
          <a:p>
            <a:r>
              <a:rPr lang="en" altLang="ko-KR" sz="1000" b="1" dirty="0"/>
              <a:t>Unit Test </a:t>
            </a:r>
            <a:r>
              <a:rPr lang="ko-KR" altLang="en-US" sz="1000" b="1" dirty="0"/>
              <a:t>실행</a:t>
            </a:r>
            <a:endParaRPr lang="en-US" altLang="ko-KR" sz="1000" b="1" dirty="0"/>
          </a:p>
          <a:p>
            <a:r>
              <a:rPr lang="ko-KR" altLang="en-US" sz="1000" dirty="0"/>
              <a:t>설치가 완료되면 전체 </a:t>
            </a:r>
            <a:r>
              <a:rPr lang="en-US" altLang="ko-KR" sz="1000" dirty="0"/>
              <a:t>Unit Test</a:t>
            </a:r>
            <a:r>
              <a:rPr lang="ko-KR" altLang="en-US" sz="1000" dirty="0"/>
              <a:t>를 실행하여서 정상 작동 여부를 확인합니다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r>
              <a:rPr lang="en-US" altLang="ko-KR" sz="1000" dirty="0"/>
              <a:t>  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endParaRPr lang="ko-KR" altLang="en-US" sz="1000" dirty="0"/>
          </a:p>
          <a:p>
            <a:endParaRPr lang="en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CD2E612-F8A5-C340-8894-30CF33F95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85734"/>
              </p:ext>
            </p:extLst>
          </p:nvPr>
        </p:nvGraphicFramePr>
        <p:xfrm>
          <a:off x="462280" y="1168883"/>
          <a:ext cx="6604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443623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python3 -V</a:t>
                      </a:r>
                    </a:p>
                    <a:p>
                      <a:pPr latinLnBrk="1"/>
                      <a:r>
                        <a:rPr lang="en" altLang="ko-KR" sz="1000" dirty="0"/>
                        <a:t>Python 3.6.4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52815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7E2A004-BD63-1D48-BC7F-B6EF759DE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14670"/>
              </p:ext>
            </p:extLst>
          </p:nvPr>
        </p:nvGraphicFramePr>
        <p:xfrm>
          <a:off x="460829" y="2565305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293718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virtualenv -p python3 .  # Create a virtual environment</a:t>
                      </a:r>
                    </a:p>
                    <a:p>
                      <a:pPr latinLnBrk="1"/>
                      <a:r>
                        <a:rPr lang="en" altLang="ko-KR" sz="1000" dirty="0"/>
                        <a:t>$ source bin/activate    # Enter the virtual environment</a:t>
                      </a:r>
                    </a:p>
                    <a:p>
                      <a:pPr latinLnBrk="1"/>
                      <a:r>
                        <a:rPr lang="en" altLang="ko-KR" sz="1000" dirty="0"/>
                        <a:t>$ pip3 install -r requirements.txt  # Install necessary packages in the virtual environment</a:t>
                      </a:r>
                    </a:p>
                    <a:p>
                      <a:pPr latinLnBrk="1"/>
                      <a:r>
                        <a:rPr lang="en" altLang="ko-KR" sz="1000" dirty="0"/>
                        <a:t>$ ./generate_code.sh #  gRPC generates codes necessary for communication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8805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953E452-079F-1F4A-B0C2-0F20F6470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416649"/>
              </p:ext>
            </p:extLst>
          </p:nvPr>
        </p:nvGraphicFramePr>
        <p:xfrm>
          <a:off x="460829" y="3644295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672644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./setup.sh</a:t>
                      </a:r>
                    </a:p>
                    <a:p>
                      <a:pPr latinLnBrk="1"/>
                      <a:r>
                        <a:rPr lang="en" altLang="ko-KR" sz="1000" dirty="0"/>
                        <a:t>$ source bin/activate</a:t>
                      </a:r>
                    </a:p>
                    <a:p>
                      <a:pPr latinLnBrk="1"/>
                      <a:r>
                        <a:rPr lang="en" altLang="ko-KR" sz="1000" dirty="0"/>
                        <a:t>$ ./setup.sh</a:t>
                      </a:r>
                    </a:p>
                    <a:p>
                      <a:pPr latinLnBrk="1"/>
                      <a:r>
                        <a:rPr lang="en" altLang="ko-KR" sz="1000" dirty="0"/>
                        <a:t>$ ./generate_code.sh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75660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629C558-6D9F-DA43-9058-EA5EF18E6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24555"/>
              </p:ext>
            </p:extLst>
          </p:nvPr>
        </p:nvGraphicFramePr>
        <p:xfrm>
          <a:off x="460829" y="5117084"/>
          <a:ext cx="6604000" cy="26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974855185"/>
                    </a:ext>
                  </a:extLst>
                </a:gridCol>
              </a:tblGrid>
              <a:tr h="264813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./run_test.sh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844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58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015" y="940839"/>
            <a:ext cx="9056934" cy="3441955"/>
          </a:xfrm>
        </p:spPr>
        <p:txBody>
          <a:bodyPr>
            <a:noAutofit/>
          </a:bodyPr>
          <a:lstStyle/>
          <a:p>
            <a:r>
              <a:rPr lang="en" altLang="ko-KR" sz="1200" b="1" dirty="0"/>
              <a:t>loopchain </a:t>
            </a:r>
            <a:r>
              <a:rPr lang="ko-KR" altLang="en-US" sz="1200" b="1" dirty="0"/>
              <a:t>실행</a:t>
            </a:r>
            <a:endParaRPr lang="en-US" altLang="ko-KR" sz="1200" b="1" dirty="0"/>
          </a:p>
          <a:p>
            <a:r>
              <a:rPr lang="ko-KR" altLang="en-US" sz="1000" dirty="0"/>
              <a:t>이전의 </a:t>
            </a:r>
            <a:r>
              <a:rPr lang="en-US" altLang="ko-KR" sz="1000" dirty="0"/>
              <a:t>"</a:t>
            </a:r>
            <a:r>
              <a:rPr lang="ko-KR" altLang="en-US" sz="1000" dirty="0"/>
              <a:t>설정 가이드</a:t>
            </a:r>
            <a:r>
              <a:rPr lang="en-US" altLang="ko-KR" sz="1000" dirty="0"/>
              <a:t>"</a:t>
            </a:r>
            <a:r>
              <a:rPr lang="ko-KR" altLang="en-US" sz="1000" dirty="0"/>
              <a:t>에서 언급을 하였듯이 </a:t>
            </a:r>
            <a:r>
              <a:rPr lang="en-US" altLang="ko-KR" sz="1000" dirty="0"/>
              <a:t>RadioStation</a:t>
            </a:r>
            <a:r>
              <a:rPr lang="ko-KR" altLang="en-US" sz="1000" dirty="0"/>
              <a:t>을 제일 먼저 실행시키고 </a:t>
            </a:r>
            <a:r>
              <a:rPr lang="en-US" altLang="ko-KR" sz="1000" dirty="0"/>
              <a:t>Peer</a:t>
            </a:r>
            <a:r>
              <a:rPr lang="ko-KR" altLang="en-US" sz="1000" dirty="0"/>
              <a:t>들을 실행합니다</a:t>
            </a:r>
            <a:r>
              <a:rPr lang="en-US" altLang="ko-KR" sz="10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RadioStation</a:t>
            </a:r>
            <a:r>
              <a:rPr lang="ko-KR" altLang="en-US" sz="1000" dirty="0"/>
              <a:t>을 실행합니다</a:t>
            </a:r>
            <a:r>
              <a:rPr lang="en-US" altLang="ko-KR" sz="100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r>
              <a:rPr lang="en-US" altLang="ko-KR" sz="1000" dirty="0"/>
              <a:t>RadioStation</a:t>
            </a:r>
            <a:r>
              <a:rPr lang="ko-KR" altLang="en-US" sz="1000" dirty="0"/>
              <a:t>을 실행하면 다음과 같은 로그를 확인할 수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 로그의 의미는 로컬에서 </a:t>
            </a:r>
            <a:r>
              <a:rPr lang="en-US" altLang="ko-KR" sz="1000" dirty="0"/>
              <a:t>9002</a:t>
            </a:r>
            <a:r>
              <a:rPr lang="ko-KR" altLang="en-US" sz="1000" dirty="0"/>
              <a:t>번 포트로 다른 </a:t>
            </a:r>
            <a:r>
              <a:rPr lang="en-US" altLang="ko-KR" sz="1000" dirty="0"/>
              <a:t>Peer</a:t>
            </a:r>
            <a:r>
              <a:rPr lang="ko-KR" altLang="en-US" sz="1000" dirty="0"/>
              <a:t>들의 연결을 기다리고 있다는 의미입니다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이제 </a:t>
            </a:r>
            <a:r>
              <a:rPr lang="en-US" altLang="ko-KR" sz="1000" dirty="0"/>
              <a:t>RadioStation </a:t>
            </a:r>
            <a:r>
              <a:rPr lang="ko-KR" altLang="en-US" sz="1000" dirty="0"/>
              <a:t>서비스를 성공적으로 시작한 것입니다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000" dirty="0"/>
              <a:t>여러 개의 </a:t>
            </a:r>
            <a:r>
              <a:rPr lang="en-US" altLang="ko-KR" sz="1000" dirty="0"/>
              <a:t>Peer</a:t>
            </a:r>
            <a:r>
              <a:rPr lang="ko-KR" altLang="en-US" sz="1000" dirty="0"/>
              <a:t>들을 실행합니다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새로운 터미널 화면을 열고 </a:t>
            </a:r>
            <a:r>
              <a:rPr lang="en-US" altLang="ko-KR" sz="1000" dirty="0"/>
              <a:t>loopchain </a:t>
            </a:r>
            <a:r>
              <a:rPr lang="ko-KR" altLang="en-US" sz="1000" dirty="0"/>
              <a:t>프로젝트 폴더로 이동합니다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그리고 다음의 명령어를 입력하여서 첫번째 </a:t>
            </a:r>
            <a:r>
              <a:rPr lang="en-US" altLang="ko-KR" sz="1000" dirty="0"/>
              <a:t>peer</a:t>
            </a:r>
            <a:r>
              <a:rPr lang="ko-KR" altLang="en-US" sz="1000" dirty="0"/>
              <a:t>를 실행합니다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추가적인 설정을 </a:t>
            </a:r>
            <a:r>
              <a:rPr lang="en-US" altLang="ko-KR" sz="1000" dirty="0"/>
              <a:t>"configure.json"</a:t>
            </a:r>
            <a:r>
              <a:rPr lang="ko-KR" altLang="en-US" sz="1000" dirty="0"/>
              <a:t>파일에 작성을 하였고 이를 이용해서 </a:t>
            </a:r>
            <a:r>
              <a:rPr lang="en-US" altLang="ko-KR" sz="1000" dirty="0"/>
              <a:t>peer</a:t>
            </a:r>
            <a:r>
              <a:rPr lang="ko-KR" altLang="en-US" sz="1000" dirty="0"/>
              <a:t>를 실행시킨 다면 다음과 같은 명령어 입력으로 </a:t>
            </a:r>
            <a:r>
              <a:rPr lang="en-US" altLang="ko-KR" sz="1000" dirty="0"/>
              <a:t>peer</a:t>
            </a:r>
            <a:r>
              <a:rPr lang="ko-KR" altLang="en-US" sz="1000" dirty="0"/>
              <a:t>를 실행 할 수 있습니다</a:t>
            </a:r>
            <a:r>
              <a:rPr lang="en-US" altLang="ko-KR" sz="1000" dirty="0"/>
              <a:t>. (configure.json</a:t>
            </a:r>
            <a:r>
              <a:rPr lang="ko-KR" altLang="en-US" sz="1000" dirty="0"/>
              <a:t>파일의 위치는 </a:t>
            </a:r>
            <a:r>
              <a:rPr lang="en-US" altLang="ko-KR" sz="1000" dirty="0"/>
              <a:t>loopchain</a:t>
            </a:r>
            <a:r>
              <a:rPr lang="ko-KR" altLang="en-US" sz="1000" dirty="0"/>
              <a:t>프로젝트 안에 있는 </a:t>
            </a:r>
            <a:r>
              <a:rPr lang="en-US" altLang="ko-KR" sz="1000" dirty="0"/>
              <a:t>loopchain </a:t>
            </a:r>
            <a:r>
              <a:rPr lang="ko-KR" altLang="en-US" sz="1000" dirty="0"/>
              <a:t>폴더 안에 있습니다</a:t>
            </a:r>
            <a:r>
              <a:rPr lang="en-US" altLang="ko-KR" sz="1000" dirty="0"/>
              <a:t>. )</a:t>
            </a:r>
          </a:p>
          <a:p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E063C9-6959-0742-BC80-9EE95D19D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92217"/>
              </p:ext>
            </p:extLst>
          </p:nvPr>
        </p:nvGraphicFramePr>
        <p:xfrm>
          <a:off x="377374" y="1750185"/>
          <a:ext cx="6604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316135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 $  ./radiostation.py  # Execute RadioStation.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7735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70AE8FE-AB10-FC44-BFDF-253117D90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43878"/>
              </p:ext>
            </p:extLst>
          </p:nvPr>
        </p:nvGraphicFramePr>
        <p:xfrm>
          <a:off x="382457" y="2462554"/>
          <a:ext cx="6604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149709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./radiostation.py</a:t>
                      </a:r>
                    </a:p>
                    <a:p>
                      <a:pPr latinLnBrk="1"/>
                      <a:r>
                        <a:rPr lang="en" altLang="ko-KR" sz="1000" dirty="0"/>
                        <a:t>  '2018-03-15 18:19:06,184 DEBUG </a:t>
                      </a:r>
                      <a:r>
                        <a:rPr lang="en" altLang="ko-KR" sz="1000" dirty="0" err="1"/>
                        <a:t>Popen</a:t>
                      </a:r>
                      <a:r>
                        <a:rPr lang="en" altLang="ko-KR" sz="1000" dirty="0"/>
                        <a:t>(['</a:t>
                      </a:r>
                      <a:r>
                        <a:rPr lang="en" altLang="ko-KR" sz="1000" dirty="0" err="1"/>
                        <a:t>git</a:t>
                      </a:r>
                      <a:r>
                        <a:rPr lang="en" altLang="ko-KR" sz="1000" dirty="0"/>
                        <a:t>', 'version'], </a:t>
                      </a:r>
                      <a:r>
                        <a:rPr lang="en" altLang="ko-KR" sz="1000" dirty="0" err="1"/>
                        <a:t>cwd</a:t>
                      </a:r>
                      <a:r>
                        <a:rPr lang="en" altLang="ko-KR" sz="1000" dirty="0"/>
                        <a:t>=/Users/</a:t>
                      </a:r>
                      <a:r>
                        <a:rPr lang="en" altLang="ko-KR" sz="1000" dirty="0" err="1"/>
                        <a:t>donghanlee</a:t>
                      </a:r>
                      <a:r>
                        <a:rPr lang="en" altLang="ko-KR" sz="1000" dirty="0"/>
                        <a:t>/loopchain, </a:t>
                      </a:r>
                      <a:r>
                        <a:rPr lang="en" altLang="ko-KR" sz="1000" dirty="0" err="1"/>
                        <a:t>universal_newlines</a:t>
                      </a:r>
                      <a:r>
                        <a:rPr lang="en" altLang="ko-KR" sz="1000" dirty="0"/>
                        <a:t>=False, shell=None)'</a:t>
                      </a:r>
                    </a:p>
                    <a:p>
                      <a:pPr latinLnBrk="1"/>
                      <a:r>
                        <a:rPr lang="en" altLang="ko-KR" sz="1000" dirty="0"/>
                        <a:t>  '2018-03-15 18:19:06,220 DEBUG </a:t>
                      </a:r>
                      <a:r>
                        <a:rPr lang="en" altLang="ko-KR" sz="1000" dirty="0" err="1"/>
                        <a:t>Popen</a:t>
                      </a:r>
                      <a:r>
                        <a:rPr lang="en" altLang="ko-KR" sz="1000" dirty="0"/>
                        <a:t>(['</a:t>
                      </a:r>
                      <a:r>
                        <a:rPr lang="en" altLang="ko-KR" sz="1000" dirty="0" err="1"/>
                        <a:t>git</a:t>
                      </a:r>
                      <a:r>
                        <a:rPr lang="en" altLang="ko-KR" sz="1000" dirty="0"/>
                        <a:t>', 'version'], </a:t>
                      </a:r>
                      <a:r>
                        <a:rPr lang="en" altLang="ko-KR" sz="1000" dirty="0" err="1"/>
                        <a:t>cwd</a:t>
                      </a:r>
                      <a:r>
                        <a:rPr lang="en" altLang="ko-KR" sz="1000" dirty="0"/>
                        <a:t>=/Users/</a:t>
                      </a:r>
                      <a:r>
                        <a:rPr lang="en" altLang="ko-KR" sz="1000" dirty="0" err="1"/>
                        <a:t>donghanlee</a:t>
                      </a:r>
                      <a:r>
                        <a:rPr lang="en" altLang="ko-KR" sz="1000" dirty="0"/>
                        <a:t>/loopchain, </a:t>
                      </a:r>
                      <a:r>
                        <a:rPr lang="en" altLang="ko-KR" sz="1000" dirty="0" err="1"/>
                        <a:t>universal_newlines</a:t>
                      </a:r>
                      <a:r>
                        <a:rPr lang="en" altLang="ko-KR" sz="1000" dirty="0"/>
                        <a:t>=False, shell=None)'</a:t>
                      </a:r>
                    </a:p>
                    <a:p>
                      <a:pPr latinLnBrk="1"/>
                      <a:r>
                        <a:rPr lang="en" altLang="ko-KR" sz="1000" dirty="0"/>
                        <a:t>  '2018-03-15 18:19:06,564 INFO RadioStation main got </a:t>
                      </a:r>
                      <a:r>
                        <a:rPr lang="en" altLang="ko-KR" sz="1000" dirty="0" err="1"/>
                        <a:t>argv</a:t>
                      </a:r>
                      <a:r>
                        <a:rPr lang="en" altLang="ko-KR" sz="1000" dirty="0"/>
                        <a:t>(list): []'</a:t>
                      </a:r>
                    </a:p>
                    <a:p>
                      <a:pPr latinLnBrk="1"/>
                      <a:r>
                        <a:rPr lang="en" altLang="ko-KR" sz="1000" dirty="0"/>
                        <a:t>  '2018-03-15 18:19:06,565 INFO Set </a:t>
                      </a:r>
                      <a:r>
                        <a:rPr lang="en" altLang="ko-KR" sz="1000" dirty="0" err="1"/>
                        <a:t>RadioStationService</a:t>
                      </a:r>
                      <a:r>
                        <a:rPr lang="en" altLang="ko-KR" sz="1000" dirty="0"/>
                        <a:t> IP: 127.0.0.1'</a:t>
                      </a:r>
                    </a:p>
                    <a:p>
                      <a:pPr latinLnBrk="1"/>
                      <a:r>
                        <a:rPr lang="en" altLang="ko-KR" sz="1000" dirty="0"/>
                        <a:t>  '2018-03-15 18:19:06,602 INFO (Broadcast Process) Start.'</a:t>
                      </a:r>
                    </a:p>
                    <a:p>
                      <a:pPr latinLnBrk="1"/>
                      <a:r>
                        <a:rPr lang="en" altLang="ko-KR" sz="1000" dirty="0"/>
                        <a:t>  '2018-03-15 18:19:06,604 DEBUG (Broadcast Process) Status, </a:t>
                      </a:r>
                      <a:r>
                        <a:rPr lang="en" altLang="ko-KR" sz="1000" dirty="0" err="1"/>
                        <a:t>param</a:t>
                      </a:r>
                      <a:r>
                        <a:rPr lang="en" altLang="ko-KR" sz="1000" dirty="0"/>
                        <a:t>() audience(0)'</a:t>
                      </a:r>
                    </a:p>
                    <a:p>
                      <a:pPr latinLnBrk="1"/>
                      <a:r>
                        <a:rPr lang="en" altLang="ko-KR" sz="1000" dirty="0"/>
                        <a:t>  '2018-03-15 18:19:07,599 DEBUG wait start broadcast process....'</a:t>
                      </a:r>
                    </a:p>
                    <a:p>
                      <a:pPr latinLnBrk="1"/>
                      <a:r>
                        <a:rPr lang="en" altLang="ko-KR" sz="1000" dirty="0"/>
                        <a:t>  '2018-03-15 18:19:07,601 DEBUG Broadcast Process start({"result": "success", "Audience": "0"})'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C98D5B-F7AE-9241-8E81-F0595ACE0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258889"/>
              </p:ext>
            </p:extLst>
          </p:nvPr>
        </p:nvGraphicFramePr>
        <p:xfrm>
          <a:off x="377374" y="5010052"/>
          <a:ext cx="6604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545525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source bin/activate  # Open python virtual workspace.</a:t>
                      </a:r>
                    </a:p>
                    <a:p>
                      <a:pPr latinLnBrk="1"/>
                      <a:r>
                        <a:rPr lang="en" altLang="ko-KR" sz="1000" dirty="0"/>
                        <a:t>$ ./</a:t>
                      </a:r>
                      <a:r>
                        <a:rPr lang="en" altLang="ko-KR" sz="1000" dirty="0" err="1"/>
                        <a:t>peer.py</a:t>
                      </a:r>
                      <a:r>
                        <a:rPr lang="en" altLang="ko-KR" sz="1000" dirty="0"/>
                        <a:t>            # Launch peer.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2661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172FB03-777D-314A-93BF-B839B2E44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652509"/>
              </p:ext>
            </p:extLst>
          </p:nvPr>
        </p:nvGraphicFramePr>
        <p:xfrm>
          <a:off x="377374" y="6021983"/>
          <a:ext cx="6604000" cy="25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583784487"/>
                    </a:ext>
                  </a:extLst>
                </a:gridCol>
              </a:tblGrid>
              <a:tr h="25472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./</a:t>
                      </a:r>
                      <a:r>
                        <a:rPr lang="en" altLang="ko-KR" sz="1000" dirty="0" err="1"/>
                        <a:t>peer.py</a:t>
                      </a:r>
                      <a:r>
                        <a:rPr lang="en" altLang="ko-KR" sz="1000" dirty="0"/>
                        <a:t> -o ./loopchain/</a:t>
                      </a:r>
                      <a:r>
                        <a:rPr lang="en" altLang="ko-KR" sz="1000" dirty="0" err="1"/>
                        <a:t>configure.json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29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75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793987" y="3618168"/>
            <a:ext cx="4008120" cy="2745685"/>
          </a:xfrm>
        </p:spPr>
        <p:txBody>
          <a:bodyPr>
            <a:normAutofit/>
          </a:bodyPr>
          <a:lstStyle/>
          <a:p>
            <a:r>
              <a:rPr lang="en-US" altLang="ko-KR" dirty="0"/>
              <a:t>loopchain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설치 </a:t>
            </a:r>
            <a:r>
              <a:rPr lang="en-US" altLang="ko-KR" dirty="0"/>
              <a:t>Tutorial</a:t>
            </a:r>
            <a:endParaRPr lang="ko-KR" altLang="en-US" dirty="0"/>
          </a:p>
          <a:p>
            <a:r>
              <a:rPr lang="en-US" altLang="ko-KR" dirty="0"/>
              <a:t>SCORE(Smart Contract On Reliable Environment) </a:t>
            </a:r>
            <a:r>
              <a:rPr lang="ko-KR" altLang="en-US" dirty="0"/>
              <a:t>구축</a:t>
            </a:r>
            <a:endParaRPr lang="en-US" altLang="ko-KR" dirty="0"/>
          </a:p>
          <a:p>
            <a:r>
              <a:rPr lang="en-US" altLang="ko-KR" dirty="0"/>
              <a:t>Appendix.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256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ko-KR" altLang="en-US" sz="900" dirty="0"/>
              <a:t>다음과 같은 로그를 확인 하실 수 있습니다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두번째 </a:t>
            </a:r>
            <a:r>
              <a:rPr lang="en-US" altLang="ko-KR" sz="900" dirty="0"/>
              <a:t>peer</a:t>
            </a:r>
            <a:r>
              <a:rPr lang="ko-KR" altLang="en-US" sz="900" dirty="0"/>
              <a:t>를 동일한 방법으로 실행합니다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이번에는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에 연결하는 다른 포트를 사용해야만 합니다</a:t>
            </a:r>
            <a:r>
              <a:rPr lang="en-US" altLang="ko-KR" sz="900" dirty="0"/>
              <a:t>.(</a:t>
            </a:r>
            <a:r>
              <a:rPr lang="ko-KR" altLang="en-US" sz="900" dirty="0"/>
              <a:t>동일한 로컬 컴퓨터에서 실행되기 때문에 동일한 포트는 사용이 안됩니다</a:t>
            </a:r>
            <a:r>
              <a:rPr lang="en-US" altLang="ko-KR" sz="900" dirty="0"/>
              <a:t>.)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각 </a:t>
            </a:r>
            <a:r>
              <a:rPr lang="en-US" altLang="ko-KR" sz="900" dirty="0"/>
              <a:t>peer</a:t>
            </a:r>
            <a:r>
              <a:rPr lang="ko-KR" altLang="en-US" sz="900" dirty="0"/>
              <a:t>는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에 연결될 때 </a:t>
            </a:r>
            <a:r>
              <a:rPr lang="en-US" altLang="ko-KR" sz="900" dirty="0"/>
              <a:t>7100 port</a:t>
            </a:r>
            <a:r>
              <a:rPr lang="ko-KR" altLang="en-US" sz="900" dirty="0"/>
              <a:t>부터 시작되는 새로운 포트를 수신합니다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새 </a:t>
            </a:r>
            <a:r>
              <a:rPr lang="en-US" altLang="ko-KR" sz="900" dirty="0"/>
              <a:t>peer</a:t>
            </a:r>
            <a:r>
              <a:rPr lang="ko-KR" altLang="en-US" sz="900" dirty="0"/>
              <a:t>가 연결될 때마다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은 기존 </a:t>
            </a:r>
            <a:r>
              <a:rPr lang="en-US" altLang="ko-KR" sz="900" dirty="0"/>
              <a:t>peer </a:t>
            </a:r>
            <a:r>
              <a:rPr lang="ko-KR" altLang="en-US" sz="900" dirty="0"/>
              <a:t>목록을 새 </a:t>
            </a:r>
            <a:r>
              <a:rPr lang="en-US" altLang="ko-KR" sz="900" dirty="0"/>
              <a:t>peer</a:t>
            </a:r>
            <a:r>
              <a:rPr lang="ko-KR" altLang="en-US" sz="900" dirty="0"/>
              <a:t>에 전달하고 기존 </a:t>
            </a:r>
            <a:r>
              <a:rPr lang="en-US" altLang="ko-KR" sz="900" dirty="0"/>
              <a:t>peer</a:t>
            </a:r>
            <a:r>
              <a:rPr lang="ko-KR" altLang="en-US" sz="900" dirty="0"/>
              <a:t>에 새로운 </a:t>
            </a:r>
            <a:r>
              <a:rPr lang="en-US" altLang="ko-KR" sz="900" dirty="0"/>
              <a:t>peer</a:t>
            </a:r>
            <a:r>
              <a:rPr lang="ko-KR" altLang="en-US" sz="900" dirty="0"/>
              <a:t>가 추가되었음을 알립니다</a:t>
            </a:r>
            <a:r>
              <a:rPr lang="en-US" altLang="ko-KR" sz="900" dirty="0"/>
              <a:t>.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900" b="1" dirty="0"/>
              <a:t>각 </a:t>
            </a:r>
            <a:r>
              <a:rPr lang="en-US" altLang="ko-KR" sz="900" b="1" dirty="0"/>
              <a:t>peer</a:t>
            </a:r>
            <a:r>
              <a:rPr lang="ko-KR" altLang="en-US" sz="900" b="1" dirty="0"/>
              <a:t>들의 상태 체크</a:t>
            </a:r>
            <a:endParaRPr lang="en-US" altLang="ko-KR" sz="900" b="1" dirty="0"/>
          </a:p>
          <a:p>
            <a:r>
              <a:rPr lang="en-US" altLang="ko-KR" sz="900" dirty="0"/>
              <a:t>RESTful API</a:t>
            </a:r>
            <a:r>
              <a:rPr lang="ko-KR" altLang="en-US" sz="900" dirty="0"/>
              <a:t>를 이용하여서 </a:t>
            </a:r>
            <a:r>
              <a:rPr lang="en-US" altLang="ko-KR" sz="900" dirty="0"/>
              <a:t>RadioStation </a:t>
            </a:r>
            <a:r>
              <a:rPr lang="ko-KR" altLang="en-US" sz="900" dirty="0"/>
              <a:t>및 각 </a:t>
            </a:r>
            <a:r>
              <a:rPr lang="en-US" altLang="ko-KR" sz="900" dirty="0"/>
              <a:t>peer</a:t>
            </a:r>
            <a:r>
              <a:rPr lang="ko-KR" altLang="en-US" sz="900" dirty="0"/>
              <a:t>의 상태를 확인할 수 있습니다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pPr marL="228600" indent="-228600">
              <a:buFont typeface="+mj-lt"/>
              <a:buAutoNum type="arabicPeriod" startAt="4"/>
            </a:pPr>
            <a:r>
              <a:rPr lang="ko-KR" altLang="en-US" sz="900" b="1" dirty="0"/>
              <a:t>새로운 </a:t>
            </a:r>
            <a:r>
              <a:rPr lang="en-US" altLang="ko-KR" sz="900" b="1" dirty="0"/>
              <a:t>Transaction </a:t>
            </a:r>
            <a:r>
              <a:rPr lang="ko-KR" altLang="en-US" sz="900" b="1" dirty="0"/>
              <a:t>생성</a:t>
            </a:r>
            <a:endParaRPr lang="en-US" altLang="ko-KR" sz="900" b="1" dirty="0"/>
          </a:p>
          <a:p>
            <a:r>
              <a:rPr lang="en-US" altLang="ko-KR" sz="900" dirty="0"/>
              <a:t>RESTful API</a:t>
            </a:r>
            <a:r>
              <a:rPr lang="ko-KR" altLang="en-US" sz="900" dirty="0"/>
              <a:t>를 사용하여서 </a:t>
            </a:r>
            <a:r>
              <a:rPr lang="en-US" altLang="ko-KR" sz="900" dirty="0"/>
              <a:t>peer0</a:t>
            </a:r>
            <a:r>
              <a:rPr lang="ko-KR" altLang="en-US" sz="900" dirty="0"/>
              <a:t>에 새로운 </a:t>
            </a:r>
            <a:r>
              <a:rPr lang="en-US" altLang="ko-KR" sz="900" dirty="0"/>
              <a:t>Transaction</a:t>
            </a:r>
            <a:r>
              <a:rPr lang="ko-KR" altLang="en-US" sz="900" dirty="0"/>
              <a:t>을 보냅니다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3E1F58-1C6E-1740-ADA6-BE5F29E9A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880170"/>
              </p:ext>
            </p:extLst>
          </p:nvPr>
        </p:nvGraphicFramePr>
        <p:xfrm>
          <a:off x="357777" y="1181946"/>
          <a:ext cx="823105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1052">
                  <a:extLst>
                    <a:ext uri="{9D8B030D-6E8A-4147-A177-3AD203B41FA5}">
                      <a16:colId xmlns:a16="http://schemas.microsoft.com/office/drawing/2014/main" val="2412844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...........</a:t>
                      </a:r>
                    </a:p>
                    <a:p>
                      <a:pPr latinLnBrk="1"/>
                      <a:r>
                        <a:rPr lang="en" altLang="ko-KR" sz="1000" dirty="0"/>
                        <a:t>  '2017-07-20 16:05:13,480 DEBUG peer list update: 1:192.168.18.153:7100 </a:t>
                      </a:r>
                      <a:r>
                        <a:rPr lang="en" altLang="ko-KR" sz="1000" dirty="0" err="1"/>
                        <a:t>PeerStatus.connected</a:t>
                      </a:r>
                      <a:r>
                        <a:rPr lang="en" altLang="ko-KR" sz="1000" dirty="0"/>
                        <a:t> c3c5f2f0-6d19-11e7-875d-14109fdb09f5 (&lt;class '</a:t>
                      </a:r>
                      <a:r>
                        <a:rPr lang="en" altLang="ko-KR" sz="1000" dirty="0" err="1"/>
                        <a:t>str</a:t>
                      </a:r>
                      <a:r>
                        <a:rPr lang="en" altLang="ko-KR" sz="1000" dirty="0"/>
                        <a:t>'&gt;)'</a:t>
                      </a:r>
                    </a:p>
                    <a:p>
                      <a:pPr latinLnBrk="1"/>
                      <a:r>
                        <a:rPr lang="en" altLang="ko-KR" sz="1000" dirty="0"/>
                        <a:t>  '2017-07-20 16:05:13,480 DEBUG </a:t>
                      </a:r>
                      <a:r>
                        <a:rPr lang="en" altLang="ko-KR" sz="1000" dirty="0" err="1"/>
                        <a:t>peer_id</a:t>
                      </a:r>
                      <a:r>
                        <a:rPr lang="en" altLang="ko-KR" sz="1000" dirty="0"/>
                        <a:t>: c3c5f2f0-6d19-11e7-875d-14109fdb09f5'</a:t>
                      </a:r>
                    </a:p>
                    <a:p>
                      <a:pPr latinLnBrk="1"/>
                      <a:r>
                        <a:rPr lang="en" altLang="ko-KR" sz="1000" dirty="0"/>
                        <a:t>  '2017-07-20 16:05:13,480 DEBUG </a:t>
                      </a:r>
                      <a:r>
                        <a:rPr lang="en" altLang="ko-KR" sz="1000" dirty="0" err="1"/>
                        <a:t>peer_self</a:t>
                      </a:r>
                      <a:r>
                        <a:rPr lang="en" altLang="ko-KR" sz="1000" dirty="0"/>
                        <a:t>: &lt;</a:t>
                      </a:r>
                      <a:r>
                        <a:rPr lang="en" altLang="ko-KR" sz="1000" dirty="0" err="1"/>
                        <a:t>loopchain.baseservice.peer_list.Peer</a:t>
                      </a:r>
                      <a:r>
                        <a:rPr lang="en" altLang="ko-KR" sz="1000" dirty="0"/>
                        <a:t> object at 0x106249b00&gt;'</a:t>
                      </a:r>
                    </a:p>
                    <a:p>
                      <a:pPr latinLnBrk="1"/>
                      <a:r>
                        <a:rPr lang="en" altLang="ko-KR" sz="1000" dirty="0"/>
                        <a:t>  '2017-07-20 16:05:13,481 DEBUG </a:t>
                      </a:r>
                      <a:r>
                        <a:rPr lang="en" altLang="ko-KR" sz="1000" dirty="0" err="1"/>
                        <a:t>peer_leader</a:t>
                      </a:r>
                      <a:r>
                        <a:rPr lang="en" altLang="ko-KR" sz="1000" dirty="0"/>
                        <a:t>: &lt;</a:t>
                      </a:r>
                      <a:r>
                        <a:rPr lang="en" altLang="ko-KR" sz="1000" dirty="0" err="1"/>
                        <a:t>loopchain.baseservice.peer_list.Peer</a:t>
                      </a:r>
                      <a:r>
                        <a:rPr lang="en" altLang="ko-KR" sz="1000" dirty="0"/>
                        <a:t> object at 0x106249b00&gt;'</a:t>
                      </a:r>
                    </a:p>
                    <a:p>
                      <a:pPr latinLnBrk="1"/>
                      <a:r>
                        <a:rPr lang="en" altLang="ko-KR" sz="1000" dirty="0"/>
                        <a:t>  '2017-07-20 16:05:13,481 DEBUG Set Peer Type Block Generator!'</a:t>
                      </a:r>
                    </a:p>
                    <a:p>
                      <a:pPr latinLnBrk="1"/>
                      <a:r>
                        <a:rPr lang="en" altLang="ko-KR" sz="1000" dirty="0"/>
                        <a:t>  '2017-07-20 16:05:13,481 INFO LOAD SCORE AND CONNECT TO SCORE SERVICE!'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24425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0AD8BEA-11F5-2348-99D2-68BB92464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67357"/>
              </p:ext>
            </p:extLst>
          </p:nvPr>
        </p:nvGraphicFramePr>
        <p:xfrm>
          <a:off x="357777" y="2912771"/>
          <a:ext cx="6604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663211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source bin/activate # Open python virtual workspace.</a:t>
                      </a:r>
                    </a:p>
                    <a:p>
                      <a:pPr latinLnBrk="1"/>
                      <a:r>
                        <a:rPr lang="en" altLang="ko-KR" sz="1000" dirty="0"/>
                        <a:t>$ ./</a:t>
                      </a:r>
                      <a:r>
                        <a:rPr lang="en" altLang="ko-KR" sz="1000" dirty="0" err="1"/>
                        <a:t>peer.py</a:t>
                      </a:r>
                      <a:r>
                        <a:rPr lang="en" altLang="ko-KR" sz="1000" dirty="0"/>
                        <a:t> -p 7101   # Launch peer with 7101 port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7461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DB48E96-5857-244E-A3AC-87D5C8C48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84390"/>
              </p:ext>
            </p:extLst>
          </p:nvPr>
        </p:nvGraphicFramePr>
        <p:xfrm>
          <a:off x="357777" y="4343157"/>
          <a:ext cx="802204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046">
                  <a:extLst>
                    <a:ext uri="{9D8B030D-6E8A-4147-A177-3AD203B41FA5}">
                      <a16:colId xmlns:a16="http://schemas.microsoft.com/office/drawing/2014/main" val="50809655"/>
                    </a:ext>
                  </a:extLst>
                </a:gridCol>
              </a:tblGrid>
              <a:tr h="529289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curl http://localhost:9002/</a:t>
                      </a:r>
                      <a:r>
                        <a:rPr lang="en" altLang="ko-KR" sz="1000" dirty="0" err="1"/>
                        <a:t>api</a:t>
                      </a:r>
                      <a:r>
                        <a:rPr lang="en" altLang="ko-KR" sz="1000" dirty="0"/>
                        <a:t>/v1/peer/list  # Shows a list of peers that are currently configuring the blockchain network in Radiostation.</a:t>
                      </a:r>
                    </a:p>
                    <a:p>
                      <a:pPr latinLnBrk="1"/>
                      <a:r>
                        <a:rPr lang="en" altLang="ko-KR" sz="1000" dirty="0"/>
                        <a:t>$ curl http://localhost:9000/</a:t>
                      </a:r>
                      <a:r>
                        <a:rPr lang="en" altLang="ko-KR" sz="1000" dirty="0" err="1"/>
                        <a:t>api</a:t>
                      </a:r>
                      <a:r>
                        <a:rPr lang="en" altLang="ko-KR" sz="1000" dirty="0"/>
                        <a:t>/v1/status/peer # Shows the current status of peer0</a:t>
                      </a:r>
                    </a:p>
                    <a:p>
                      <a:pPr latinLnBrk="1"/>
                      <a:r>
                        <a:rPr lang="en" altLang="ko-KR" sz="1000" dirty="0"/>
                        <a:t>$ curl http://localhost:9001/</a:t>
                      </a:r>
                      <a:r>
                        <a:rPr lang="en" altLang="ko-KR" sz="1000" dirty="0" err="1"/>
                        <a:t>api</a:t>
                      </a:r>
                      <a:r>
                        <a:rPr lang="en" altLang="ko-KR" sz="1000" dirty="0"/>
                        <a:t>/v1/status/peer # Shows the current status of peer1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9824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C9C0AB-1D68-BC46-BEED-CD5920436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22121"/>
              </p:ext>
            </p:extLst>
          </p:nvPr>
        </p:nvGraphicFramePr>
        <p:xfrm>
          <a:off x="357777" y="5432554"/>
          <a:ext cx="802204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046">
                  <a:extLst>
                    <a:ext uri="{9D8B030D-6E8A-4147-A177-3AD203B41FA5}">
                      <a16:colId xmlns:a16="http://schemas.microsoft.com/office/drawing/2014/main" val="208857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curl -H "Content-Type: application/json" -d '{"data":"hello"}' http://localhost:9000/</a:t>
                      </a:r>
                      <a:r>
                        <a:rPr lang="en" altLang="ko-KR" sz="1000" dirty="0" err="1"/>
                        <a:t>api</a:t>
                      </a:r>
                      <a:r>
                        <a:rPr lang="en" altLang="ko-KR" sz="1000" dirty="0"/>
                        <a:t>/v1/transactions</a:t>
                      </a:r>
                    </a:p>
                    <a:p>
                      <a:pPr latinLnBrk="1"/>
                      <a:r>
                        <a:rPr lang="en" altLang="ko-KR" sz="1000" dirty="0"/>
                        <a:t>  {"response_code": "0", "tx_hash": "71a3414d77dbdb34b92757ba75e51d9aa498f6a06609419cdf31327da4e9bf38", "more_info": ""}</a:t>
                      </a:r>
                    </a:p>
                    <a:p>
                      <a:pPr latinLnBrk="1"/>
                      <a:r>
                        <a:rPr lang="en" altLang="ko-KR" sz="1000" dirty="0"/>
                        <a:t>$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64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526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5"/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새로 생성된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Transaction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Height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체크한다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6BCC74F-D7B2-2D43-97BD-04464E3D2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51704"/>
              </p:ext>
            </p:extLst>
          </p:nvPr>
        </p:nvGraphicFramePr>
        <p:xfrm>
          <a:off x="383903" y="1162352"/>
          <a:ext cx="66040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511101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$ curl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/v1/blocks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% Total    % Received % </a:t>
                      </a:r>
                      <a:r>
                        <a:rPr lang="en" altLang="ko-KR" sz="1000" b="0" dirty="0" err="1"/>
                        <a:t>Xferd</a:t>
                      </a:r>
                      <a:r>
                        <a:rPr lang="en" altLang="ko-KR" sz="1000" b="0" dirty="0"/>
                        <a:t>  Average Speed   Time    Time     Time  Current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                 </a:t>
                      </a:r>
                      <a:r>
                        <a:rPr lang="en" altLang="ko-KR" sz="1000" b="0" dirty="0" err="1"/>
                        <a:t>Dload</a:t>
                      </a:r>
                      <a:r>
                        <a:rPr lang="en" altLang="ko-KR" sz="1000" b="0" dirty="0"/>
                        <a:t>  Upload   Total   Spent    Left  Speed</a:t>
                      </a:r>
                    </a:p>
                    <a:p>
                      <a:pPr latinLnBrk="1"/>
                      <a:r>
                        <a:rPr lang="en" altLang="ko-KR" sz="1000" b="0" dirty="0"/>
                        <a:t>  100   404  100   404    0     0  32625      0 --:--:-- --:--:-- --:--:-- 33666</a:t>
                      </a:r>
                    </a:p>
                    <a:p>
                      <a:pPr latinLnBrk="1"/>
                      <a:r>
                        <a:rPr lang="en" altLang="ko-KR" sz="1000" b="0" dirty="0"/>
                        <a:t>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"response_code": 0,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</a:t>
                      </a:r>
                      <a:r>
                        <a:rPr lang="en" altLang="ko-KR" sz="1000" b="0" dirty="0" err="1"/>
                        <a:t>block_hash</a:t>
                      </a:r>
                      <a:r>
                        <a:rPr lang="en" altLang="ko-KR" sz="1000" b="0" dirty="0"/>
                        <a:t>": "33f84bc5c48339943ec802ecb65e11bdb003c3442e42b1a9581f32459f36f582",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</a:t>
                      </a:r>
                      <a:r>
                        <a:rPr lang="en" altLang="ko-KR" sz="1000" b="0" dirty="0" err="1"/>
                        <a:t>block_data_json</a:t>
                      </a:r>
                      <a:r>
                        <a:rPr lang="en" altLang="ko-KR" sz="1000" b="0" dirty="0"/>
                        <a:t>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</a:t>
                      </a:r>
                      <a:r>
                        <a:rPr lang="en" altLang="ko-KR" sz="1000" b="0" dirty="0" err="1"/>
                        <a:t>prev_block_hash</a:t>
                      </a:r>
                      <a:r>
                        <a:rPr lang="en" altLang="ko-KR" sz="1000" b="0" dirty="0"/>
                        <a:t>": "af5570f5a1810b7af78caf4bc70a660f0df51e42baf91d4de5b2328de0e83dfc",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</a:t>
                      </a:r>
                      <a:r>
                        <a:rPr lang="en" altLang="ko-KR" sz="1000" b="0" dirty="0" err="1"/>
                        <a:t>merkle_tree_root_hash</a:t>
                      </a:r>
                      <a:r>
                        <a:rPr lang="en" altLang="ko-KR" sz="1000" b="0" dirty="0"/>
                        <a:t>": "71a3414d77dbdb34b92757ba75e51d9aa498f6a06609419cdf31327da4e9bf38",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</a:t>
                      </a:r>
                      <a:r>
                        <a:rPr lang="en" altLang="ko-KR" sz="1000" b="0" dirty="0" err="1"/>
                        <a:t>time_stamp</a:t>
                      </a:r>
                      <a:r>
                        <a:rPr lang="en" altLang="ko-KR" sz="1000" b="0" dirty="0"/>
                        <a:t>": "1521111197115569",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"height": "1",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</a:t>
                      </a:r>
                      <a:r>
                        <a:rPr lang="en" altLang="ko-KR" sz="1000" b="0" dirty="0" err="1"/>
                        <a:t>peer_id</a:t>
                      </a:r>
                      <a:r>
                        <a:rPr lang="en" altLang="ko-KR" sz="1000" b="0" dirty="0"/>
                        <a:t>": "e54b340a-2824-11e8-bf1c-acde48001122"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}</a:t>
                      </a:r>
                    </a:p>
                    <a:p>
                      <a:pPr latinLnBrk="1"/>
                      <a:r>
                        <a:rPr lang="en" altLang="ko-KR" sz="1000" b="0" dirty="0"/>
                        <a:t>  }</a:t>
                      </a:r>
                    </a:p>
                    <a:p>
                      <a:pPr latinLnBrk="1"/>
                      <a:r>
                        <a:rPr lang="en" altLang="ko-KR" sz="1000" b="0" dirty="0"/>
                        <a:t>  $</a:t>
                      </a:r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1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652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사용한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61327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Linux</a:t>
            </a:r>
            <a:r>
              <a:rPr lang="ko-KR" altLang="en-US" sz="1200" b="1" dirty="0"/>
              <a:t>에서 </a:t>
            </a:r>
            <a:r>
              <a:rPr lang="en-US" altLang="ko-KR" sz="1200" b="1" dirty="0"/>
              <a:t>Docker </a:t>
            </a:r>
            <a:r>
              <a:rPr lang="ko-KR" altLang="en-US" sz="1200" b="1" dirty="0"/>
              <a:t>설치하기</a:t>
            </a:r>
            <a:endParaRPr lang="en-US" altLang="ko-KR" sz="1200" b="1" dirty="0"/>
          </a:p>
          <a:p>
            <a:r>
              <a:rPr lang="en-US" altLang="ko-KR" sz="1000" dirty="0"/>
              <a:t>Docker CE(Community Edition)X86-64, Docker EE(Enterprise edition) X86-64</a:t>
            </a:r>
            <a:r>
              <a:rPr lang="ko-KR" altLang="en-US" sz="1000" dirty="0"/>
              <a:t>를 운용할 수 있는 최신 환경이면 됩니다</a:t>
            </a:r>
            <a:r>
              <a:rPr lang="en-US" altLang="ko-KR" sz="1000" dirty="0"/>
              <a:t>.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r>
              <a:rPr lang="en-US" altLang="ko-KR" sz="1000" dirty="0"/>
              <a:t>Docker CE: </a:t>
            </a:r>
            <a:r>
              <a:rPr lang="ko-KR" altLang="en-US" sz="1000" dirty="0"/>
              <a:t>무료 사용 버전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r>
              <a:rPr lang="en-US" altLang="ko-KR" sz="1000" dirty="0"/>
              <a:t>Docker EE: </a:t>
            </a:r>
            <a:r>
              <a:rPr lang="ko-KR" altLang="en-US" sz="1000" dirty="0"/>
              <a:t>상용 버전</a:t>
            </a:r>
            <a:r>
              <a:rPr lang="en-US" altLang="ko-KR" sz="1000" dirty="0"/>
              <a:t>, </a:t>
            </a:r>
            <a:r>
              <a:rPr lang="ko-KR" altLang="en-US" sz="1000" dirty="0"/>
              <a:t>무료 </a:t>
            </a:r>
            <a:r>
              <a:rPr lang="en-US" altLang="ko-KR" sz="1000" dirty="0"/>
              <a:t>Hosted Trial </a:t>
            </a:r>
            <a:r>
              <a:rPr lang="ko-KR" altLang="en-US" sz="1000" dirty="0"/>
              <a:t>사용 가능</a:t>
            </a:r>
            <a:r>
              <a:rPr lang="en-US" altLang="ko-KR" sz="1000" dirty="0"/>
              <a:t>. </a:t>
            </a:r>
            <a:r>
              <a:rPr lang="ko-KR" altLang="en-US" sz="1000" dirty="0"/>
              <a:t>각종 </a:t>
            </a:r>
            <a:r>
              <a:rPr lang="en-US" altLang="ko-KR" sz="1000" dirty="0"/>
              <a:t>OS</a:t>
            </a:r>
            <a:r>
              <a:rPr lang="ko-KR" altLang="en-US" sz="1000" dirty="0"/>
              <a:t>들에 대한 지원 추가제공</a:t>
            </a:r>
            <a:r>
              <a:rPr lang="en-US" altLang="ko-KR" sz="1000" dirty="0"/>
              <a:t>.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r>
              <a:rPr lang="ko-KR" altLang="en-US" sz="1000" dirty="0"/>
              <a:t>모든 상황에서 방법이 없으면 </a:t>
            </a:r>
            <a:r>
              <a:rPr lang="en-US" altLang="ko-KR" sz="1000" dirty="0"/>
              <a:t>Docker</a:t>
            </a:r>
            <a:r>
              <a:rPr lang="ko-KR" altLang="en-US" sz="1000" dirty="0"/>
              <a:t>를 </a:t>
            </a:r>
            <a:r>
              <a:rPr lang="en-US" altLang="ko-KR" sz="1000" dirty="0"/>
              <a:t>Binary</a:t>
            </a:r>
            <a:r>
              <a:rPr lang="ko-KR" altLang="en-US" sz="1000" dirty="0"/>
              <a:t>로부터 설치할 수 있는 방법이 있습니다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>
                <a:hlinkClick r:id="rId3"/>
              </a:rPr>
              <a:t>https://docs.docker.com/install/linux/docker-ce/binaries/</a:t>
            </a:r>
            <a:r>
              <a:rPr lang="en-US" altLang="ko-KR" sz="1000" dirty="0"/>
              <a:t>)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92075"/>
            <a:r>
              <a:rPr lang="ko-KR" altLang="en-US" sz="1000" dirty="0"/>
              <a:t>자세한 정보는 </a:t>
            </a:r>
            <a:r>
              <a:rPr lang="en-US" altLang="ko-KR" sz="1000" dirty="0"/>
              <a:t>Docker </a:t>
            </a:r>
            <a:r>
              <a:rPr lang="ko-KR" altLang="en-US" sz="1000" dirty="0"/>
              <a:t>홈페이지의 </a:t>
            </a:r>
            <a:r>
              <a:rPr lang="en-US" altLang="ko-KR" sz="1000" dirty="0">
                <a:hlinkClick r:id="rId4"/>
              </a:rPr>
              <a:t>https://</a:t>
            </a:r>
            <a:r>
              <a:rPr lang="en-US" altLang="ko-KR" sz="1000" dirty="0" err="1">
                <a:hlinkClick r:id="rId4"/>
              </a:rPr>
              <a:t>docs.docker.com</a:t>
            </a:r>
            <a:r>
              <a:rPr lang="en-US" altLang="ko-KR" sz="1000" dirty="0">
                <a:hlinkClick r:id="rId4"/>
              </a:rPr>
              <a:t>/install/ </a:t>
            </a:r>
            <a:r>
              <a:rPr lang="ko-KR" altLang="en-US" sz="1000" dirty="0"/>
              <a:t>페이지를 참조하여서 설치하시면 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8F7E673-35FA-254F-B31F-5244197B0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87934"/>
              </p:ext>
            </p:extLst>
          </p:nvPr>
        </p:nvGraphicFramePr>
        <p:xfrm>
          <a:off x="468812" y="2292427"/>
          <a:ext cx="8760337" cy="3734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371">
                  <a:extLst>
                    <a:ext uri="{9D8B030D-6E8A-4147-A177-3AD203B41FA5}">
                      <a16:colId xmlns:a16="http://schemas.microsoft.com/office/drawing/2014/main" val="2370248457"/>
                    </a:ext>
                  </a:extLst>
                </a:gridCol>
                <a:gridCol w="1516212">
                  <a:extLst>
                    <a:ext uri="{9D8B030D-6E8A-4147-A177-3AD203B41FA5}">
                      <a16:colId xmlns:a16="http://schemas.microsoft.com/office/drawing/2014/main" val="2600483530"/>
                    </a:ext>
                  </a:extLst>
                </a:gridCol>
                <a:gridCol w="1507549">
                  <a:extLst>
                    <a:ext uri="{9D8B030D-6E8A-4147-A177-3AD203B41FA5}">
                      <a16:colId xmlns:a16="http://schemas.microsoft.com/office/drawing/2014/main" val="4177016689"/>
                    </a:ext>
                  </a:extLst>
                </a:gridCol>
                <a:gridCol w="3889205">
                  <a:extLst>
                    <a:ext uri="{9D8B030D-6E8A-4147-A177-3AD203B41FA5}">
                      <a16:colId xmlns:a16="http://schemas.microsoft.com/office/drawing/2014/main" val="4035763585"/>
                    </a:ext>
                  </a:extLst>
                </a:gridCol>
              </a:tblGrid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Platform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Docker CE X86_64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Docker EE X86_64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Note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11086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CentOS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CentOS 7</a:t>
                      </a:r>
                      <a:r>
                        <a:rPr lang="ko-KR" altLang="en-US" sz="1000" dirty="0"/>
                        <a:t>이상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5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60403"/>
                  </a:ext>
                </a:extLst>
              </a:tr>
              <a:tr h="554129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Devian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Stretch (stable) / Raspbian Stretch Jessie 8.0 (LTS) </a:t>
                      </a:r>
                    </a:p>
                    <a:p>
                      <a:pPr latinLnBrk="1"/>
                      <a:r>
                        <a:rPr lang="en" altLang="ko-KR" sz="1000" dirty="0"/>
                        <a:t>/ Raspbian Jessie Wheezy 7.7 (LTS).</a:t>
                      </a:r>
                    </a:p>
                    <a:p>
                      <a:pPr latinLnBrk="1"/>
                      <a:r>
                        <a:rPr lang="en" altLang="ko-KR" sz="1000" dirty="0"/>
                        <a:t> </a:t>
                      </a:r>
                      <a:r>
                        <a:rPr lang="en" altLang="ko-KR" sz="1000" dirty="0">
                          <a:hlinkClick r:id="rId6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71004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Fedora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Fedora 24, 25 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7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257828"/>
                  </a:ext>
                </a:extLst>
              </a:tr>
              <a:tr h="37455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Windows Server 2016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>
                          <a:hlinkClick r:id="rId8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01552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Oracle Linux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7.3 </a:t>
                      </a:r>
                      <a:r>
                        <a:rPr lang="ko-KR" altLang="en-US" sz="1000" dirty="0"/>
                        <a:t>이상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" altLang="ko-KR" sz="1000" dirty="0">
                          <a:hlinkClick r:id="rId9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26168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Red Hat Enterprise Linux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64bit version Redhat Enterprise Linux 7 on an X86 or S390x. </a:t>
                      </a:r>
                      <a:r>
                        <a:rPr lang="en" altLang="ko-KR" sz="1000" dirty="0">
                          <a:hlinkClick r:id="rId10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534654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SUSE Linux Enterprise server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SUSE 12.x version (OpenSUSE</a:t>
                      </a:r>
                      <a:r>
                        <a:rPr lang="ko-KR" altLang="en-US" sz="1000" dirty="0"/>
                        <a:t>지원 안함</a:t>
                      </a:r>
                      <a:r>
                        <a:rPr lang="en-US" altLang="ko-KR" sz="1000" dirty="0"/>
                        <a:t>).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11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99502"/>
                  </a:ext>
                </a:extLst>
              </a:tr>
              <a:tr h="37455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Ubuntu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EE : Xenial 16.04 (LTS) / Trusty 14.04 (LTS) , CE : Zesty 17.04 </a:t>
                      </a:r>
                    </a:p>
                    <a:p>
                      <a:pPr latinLnBrk="1"/>
                      <a:r>
                        <a:rPr lang="en" altLang="ko-KR" sz="1000" dirty="0"/>
                        <a:t>/ Xenial 16.04 (LTS) / Trusty 14.04 (LTS) 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12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98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91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사용한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Windows / Mac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설치하기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2075"/>
            <a:r>
              <a:rPr lang="en-US" altLang="ko-KR" sz="1000" dirty="0"/>
              <a:t>Docker </a:t>
            </a:r>
            <a:r>
              <a:rPr lang="ko-KR" altLang="en-US" sz="1000" dirty="0"/>
              <a:t>홈페이지의 </a:t>
            </a:r>
            <a:r>
              <a:rPr lang="en-US" altLang="ko-KR" sz="1000" dirty="0">
                <a:hlinkClick r:id="rId3"/>
              </a:rPr>
              <a:t>https://docs.docker.com/install/ </a:t>
            </a:r>
            <a:r>
              <a:rPr lang="ko-KR" altLang="en-US" sz="1000" dirty="0"/>
              <a:t>페이지를 참조하여서 설치하시면 됩니다</a:t>
            </a:r>
            <a:r>
              <a:rPr lang="en-US" altLang="ko-KR" sz="1000" dirty="0"/>
              <a:t>.</a:t>
            </a:r>
          </a:p>
          <a:p>
            <a:pPr lvl="0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동작 확인 하기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/>
              <a:t>"docker version" </a:t>
            </a:r>
            <a:r>
              <a:rPr lang="ko-KR" altLang="en-US" sz="1000" dirty="0"/>
              <a:t>명령어로 </a:t>
            </a:r>
            <a:r>
              <a:rPr lang="en-US" altLang="ko-KR" sz="1000" dirty="0"/>
              <a:t>Docker </a:t>
            </a:r>
            <a:r>
              <a:rPr lang="ko-KR" altLang="en-US" sz="1000" dirty="0"/>
              <a:t>가 정상 설치되었는지 확인합니다</a:t>
            </a:r>
            <a:r>
              <a:rPr lang="en-US" altLang="ko-KR" sz="1000" dirty="0"/>
              <a:t>.  </a:t>
            </a:r>
            <a:r>
              <a:rPr lang="ko-KR" altLang="en-US" sz="1000" dirty="0"/>
              <a:t>다음의 화면을 참고하셔서 확인하십시오</a:t>
            </a:r>
            <a:r>
              <a:rPr lang="en-US" altLang="ko-KR" sz="1000" dirty="0"/>
              <a:t>.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r>
              <a:rPr lang="en-US" altLang="ko-KR" sz="1000" dirty="0"/>
              <a:t>TIP : Docker </a:t>
            </a:r>
            <a:r>
              <a:rPr lang="ko-KR" altLang="en-US" sz="1000" dirty="0"/>
              <a:t>사용자 설정</a:t>
            </a:r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A5EE984-D332-214E-B98C-231E9FB6C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56736"/>
              </p:ext>
            </p:extLst>
          </p:nvPr>
        </p:nvGraphicFramePr>
        <p:xfrm>
          <a:off x="325781" y="5175051"/>
          <a:ext cx="8765877" cy="119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5877">
                  <a:extLst>
                    <a:ext uri="{9D8B030D-6E8A-4147-A177-3AD203B41FA5}">
                      <a16:colId xmlns:a16="http://schemas.microsoft.com/office/drawing/2014/main" val="315657141"/>
                    </a:ext>
                  </a:extLst>
                </a:gridCol>
              </a:tblGrid>
              <a:tr h="1197481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Add the docker group if it doesn't already exist:</a:t>
                      </a:r>
                    </a:p>
                    <a:p>
                      <a:pPr latinLnBrk="1"/>
                      <a:r>
                        <a:rPr lang="en" altLang="ko-KR" sz="1000" dirty="0"/>
                        <a:t>  $ sudo groupadd docker</a:t>
                      </a:r>
                    </a:p>
                    <a:p>
                      <a:pPr latinLnBrk="1"/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  Add the connected user "$USER" to the docker group. Change the user name to match your preferred user if you do not want to use your current user:</a:t>
                      </a:r>
                    </a:p>
                    <a:p>
                      <a:pPr latinLnBrk="1"/>
                      <a:r>
                        <a:rPr lang="en" altLang="ko-KR" sz="1000" dirty="0"/>
                        <a:t>  $ sudo gpasswd -a $USER docker</a:t>
                      </a:r>
                    </a:p>
                    <a:p>
                      <a:pPr latinLnBrk="1"/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  Either do a "newgrp docker" or log out/in to activate the changes to groups.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58700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3D897F-AC90-6541-AB62-CB4C0B3DE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84680"/>
              </p:ext>
            </p:extLst>
          </p:nvPr>
        </p:nvGraphicFramePr>
        <p:xfrm>
          <a:off x="325781" y="2082431"/>
          <a:ext cx="6604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792538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docker version</a:t>
                      </a:r>
                    </a:p>
                    <a:p>
                      <a:pPr latinLnBrk="1"/>
                      <a:r>
                        <a:rPr lang="en" altLang="ko-KR" sz="1000" b="0" dirty="0"/>
                        <a:t>Client:</a:t>
                      </a:r>
                    </a:p>
                    <a:p>
                      <a:pPr latinLnBrk="1"/>
                      <a:r>
                        <a:rPr lang="en" altLang="ko-KR" sz="1000" b="0" dirty="0"/>
                        <a:t> Version:   17.12.0-ce</a:t>
                      </a:r>
                    </a:p>
                    <a:p>
                      <a:pPr latinLnBrk="1"/>
                      <a:r>
                        <a:rPr lang="en" altLang="ko-KR" sz="1000" b="0" dirty="0"/>
                        <a:t> API version:   1.35</a:t>
                      </a:r>
                    </a:p>
                    <a:p>
                      <a:pPr latinLnBrk="1"/>
                      <a:r>
                        <a:rPr lang="en" altLang="ko-KR" sz="1000" b="0" dirty="0"/>
                        <a:t> Go version:    go1.9.2</a:t>
                      </a:r>
                    </a:p>
                    <a:p>
                      <a:pPr latinLnBrk="1"/>
                      <a:r>
                        <a:rPr lang="en" altLang="ko-KR" sz="1000" b="0" dirty="0"/>
                        <a:t> </a:t>
                      </a:r>
                      <a:r>
                        <a:rPr lang="en" altLang="ko-KR" sz="1000" b="0" dirty="0" err="1"/>
                        <a:t>Git</a:t>
                      </a:r>
                      <a:r>
                        <a:rPr lang="en" altLang="ko-KR" sz="1000" b="0" dirty="0"/>
                        <a:t> commit:    c97c6d6</a:t>
                      </a:r>
                    </a:p>
                    <a:p>
                      <a:pPr latinLnBrk="1"/>
                      <a:r>
                        <a:rPr lang="en" altLang="ko-KR" sz="1000" b="0" dirty="0"/>
                        <a:t> Built: Wed Dec 27 20:03:51 2017</a:t>
                      </a:r>
                    </a:p>
                    <a:p>
                      <a:pPr latinLnBrk="1"/>
                      <a:r>
                        <a:rPr lang="en" altLang="ko-KR" sz="1000" b="0" dirty="0"/>
                        <a:t> OS/Arch:   </a:t>
                      </a:r>
                      <a:r>
                        <a:rPr lang="en" altLang="ko-KR" sz="1000" b="0" dirty="0" err="1"/>
                        <a:t>darwin</a:t>
                      </a:r>
                      <a:r>
                        <a:rPr lang="en" altLang="ko-KR" sz="1000" b="0" dirty="0"/>
                        <a:t>/amd64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Server:</a:t>
                      </a:r>
                    </a:p>
                    <a:p>
                      <a:pPr latinLnBrk="1"/>
                      <a:r>
                        <a:rPr lang="en" altLang="ko-KR" sz="1000" b="0" dirty="0"/>
                        <a:t> Engine:</a:t>
                      </a:r>
                    </a:p>
                    <a:p>
                      <a:pPr latinLnBrk="1"/>
                      <a:r>
                        <a:rPr lang="en" altLang="ko-KR" sz="1000" b="0" dirty="0"/>
                        <a:t>  Version:  17.12.0-ce</a:t>
                      </a:r>
                    </a:p>
                    <a:p>
                      <a:pPr latinLnBrk="1"/>
                      <a:r>
                        <a:rPr lang="en" altLang="ko-KR" sz="1000" b="0" dirty="0"/>
                        <a:t>  API version:  1.35 (minimum version 1.12)</a:t>
                      </a:r>
                    </a:p>
                    <a:p>
                      <a:pPr latinLnBrk="1"/>
                      <a:r>
                        <a:rPr lang="en" altLang="ko-KR" sz="1000" b="0" dirty="0"/>
                        <a:t>  Go version:   go1.9.2</a:t>
                      </a:r>
                    </a:p>
                    <a:p>
                      <a:pPr latinLnBrk="1"/>
                      <a:r>
                        <a:rPr lang="en" altLang="ko-KR" sz="1000" b="0" dirty="0"/>
                        <a:t>  </a:t>
                      </a:r>
                      <a:r>
                        <a:rPr lang="en" altLang="ko-KR" sz="1000" b="0" dirty="0" err="1"/>
                        <a:t>Git</a:t>
                      </a:r>
                      <a:r>
                        <a:rPr lang="en" altLang="ko-KR" sz="1000" b="0" dirty="0"/>
                        <a:t> commit:   c97c6d6</a:t>
                      </a:r>
                    </a:p>
                    <a:p>
                      <a:pPr latinLnBrk="1"/>
                      <a:r>
                        <a:rPr lang="en" altLang="ko-KR" sz="1000" b="0" dirty="0"/>
                        <a:t>  Built:    Wed Dec 27 20:12:29 2017</a:t>
                      </a:r>
                    </a:p>
                    <a:p>
                      <a:pPr latinLnBrk="1"/>
                      <a:r>
                        <a:rPr lang="en" altLang="ko-KR" sz="1000" b="0" dirty="0"/>
                        <a:t>  OS/Arch:  </a:t>
                      </a:r>
                      <a:r>
                        <a:rPr lang="en" altLang="ko-KR" sz="1000" b="0" dirty="0" err="1"/>
                        <a:t>linux</a:t>
                      </a:r>
                      <a:r>
                        <a:rPr lang="en" altLang="ko-KR" sz="1000" b="0" dirty="0"/>
                        <a:t>/amd64</a:t>
                      </a:r>
                    </a:p>
                    <a:p>
                      <a:pPr latinLnBrk="1"/>
                      <a:r>
                        <a:rPr lang="en" altLang="ko-KR" sz="1000" b="0" dirty="0"/>
                        <a:t>  Experimental: true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8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96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사용한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24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 Docker Image</a:t>
            </a:r>
          </a:p>
          <a:p>
            <a:pPr lvl="0"/>
            <a:r>
              <a:rPr lang="en-US" altLang="ko-KR" sz="1000" dirty="0"/>
              <a:t>loopchain</a:t>
            </a:r>
            <a:r>
              <a:rPr lang="ko-KR" altLang="en-US" sz="1000" dirty="0"/>
              <a:t>의 </a:t>
            </a:r>
            <a:r>
              <a:rPr lang="en-US" altLang="ko-KR" sz="1000" dirty="0"/>
              <a:t>Docker image</a:t>
            </a:r>
            <a:r>
              <a:rPr lang="ko-KR" altLang="en-US" sz="1000" dirty="0"/>
              <a:t>는 다음의 </a:t>
            </a:r>
            <a:r>
              <a:rPr lang="en-US" altLang="ko-KR" sz="1000" dirty="0"/>
              <a:t>3</a:t>
            </a:r>
            <a:r>
              <a:rPr lang="ko-KR" altLang="en-US" sz="1000" dirty="0"/>
              <a:t>종류가 있습니다</a:t>
            </a:r>
            <a:r>
              <a:rPr lang="en-US" altLang="ko-KR" sz="100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looprs</a:t>
            </a:r>
            <a:r>
              <a:rPr lang="en-US" altLang="ko-KR" sz="1000" dirty="0"/>
              <a:t>: RadioStation docker image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looppeer</a:t>
            </a:r>
            <a:r>
              <a:rPr lang="en-US" altLang="ko-KR" sz="1000" dirty="0"/>
              <a:t>: Peer docker image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loopchain-</a:t>
            </a:r>
            <a:r>
              <a:rPr lang="en-US" altLang="ko-KR" sz="1000" dirty="0" err="1"/>
              <a:t>fluentd</a:t>
            </a:r>
            <a:r>
              <a:rPr lang="en-US" altLang="ko-KR" sz="1000" dirty="0"/>
              <a:t>: log</a:t>
            </a:r>
            <a:r>
              <a:rPr lang="ko-KR" altLang="en-US" sz="1000" dirty="0"/>
              <a:t>를 저장하기 위해서 수정한 </a:t>
            </a:r>
            <a:r>
              <a:rPr lang="en-US" altLang="ko-KR" sz="1000" dirty="0" err="1"/>
              <a:t>fluentd</a:t>
            </a:r>
            <a:r>
              <a:rPr lang="en-US" altLang="ko-KR" sz="1000" dirty="0"/>
              <a:t> image</a:t>
            </a:r>
          </a:p>
          <a:p>
            <a:pPr lvl="0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image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받기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아래 화면과 같이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pull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명령을 이용하여서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hub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로부터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 docker image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들을 다운 받아옵니다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E163E58-BD57-B74D-8D8F-1FD2CC7EA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00795"/>
              </p:ext>
            </p:extLst>
          </p:nvPr>
        </p:nvGraphicFramePr>
        <p:xfrm>
          <a:off x="339035" y="2904066"/>
          <a:ext cx="6604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112551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docker pull loopchain/</a:t>
                      </a:r>
                      <a:r>
                        <a:rPr lang="en" altLang="ko-KR" sz="1000" dirty="0" err="1"/>
                        <a:t>looprs</a:t>
                      </a:r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dirty="0"/>
                        <a:t>$ docker pull loopchain/</a:t>
                      </a:r>
                      <a:r>
                        <a:rPr lang="en" altLang="ko-KR" sz="1000" dirty="0" err="1"/>
                        <a:t>looppeer</a:t>
                      </a:r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dirty="0"/>
                        <a:t>$ docker pull loopchain/loopchain-</a:t>
                      </a:r>
                      <a:r>
                        <a:rPr lang="en" altLang="ko-KR" sz="1000" dirty="0" err="1"/>
                        <a:t>fluentd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37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560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3D65322-0933-8C43-9C1D-A6B356E01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91" y="4433033"/>
            <a:ext cx="2872740" cy="217932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목적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자신의 컴퓨터상에서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이용하여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1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개로 구성된 네트워크 환경을 구성하고 정상적으로 동작하는지 테스트를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다음의 그림과 같은 구조로 네트워크가 구성이 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디렉토리 구성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문서의 내용을 따라하게 되면 다음과 같은 디렉토리 구성이 만들어지게 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D316E7-AB3C-A242-AC19-BE171C71D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95" y="1826039"/>
            <a:ext cx="6000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3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설정 파일 생성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b="1" dirty="0"/>
              <a:t>1.</a:t>
            </a:r>
            <a:r>
              <a:rPr lang="ko-KR" altLang="en-US" sz="1000" b="1" dirty="0"/>
              <a:t> 디렉토리 생성</a:t>
            </a:r>
            <a:endParaRPr lang="en-US" altLang="ko-KR" sz="1000" b="1" dirty="0"/>
          </a:p>
          <a:p>
            <a:pPr lvl="0"/>
            <a:r>
              <a:rPr lang="ko-KR" altLang="en-US" sz="900" dirty="0"/>
              <a:t>로그 서버의 설정 파일 폴더를 생성하고 로그를 따로 저장할 폴더를 생성합니다</a:t>
            </a:r>
            <a:r>
              <a:rPr lang="en-US" altLang="ko-KR" sz="900" dirty="0"/>
              <a:t>. </a:t>
            </a:r>
            <a:r>
              <a:rPr lang="ko-KR" altLang="en-US" sz="900" dirty="0"/>
              <a:t>그리고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과  </a:t>
            </a:r>
            <a:r>
              <a:rPr lang="en-US" altLang="ko-KR" sz="900" dirty="0"/>
              <a:t>Peer</a:t>
            </a:r>
            <a:r>
              <a:rPr lang="ko-KR" altLang="en-US" sz="900" dirty="0"/>
              <a:t>의 설정파일을 따로 보관할 폴더를 만듭니다</a:t>
            </a:r>
            <a:r>
              <a:rPr lang="en-US" altLang="ko-KR" sz="900" dirty="0"/>
              <a:t>.</a:t>
            </a:r>
          </a:p>
          <a:p>
            <a:pPr lvl="0"/>
            <a:endParaRPr lang="en-US" altLang="ko-KR" sz="900" dirty="0"/>
          </a:p>
          <a:p>
            <a:pPr lvl="0"/>
            <a:endParaRPr lang="en-US" altLang="ko-KR" sz="900" dirty="0"/>
          </a:p>
          <a:p>
            <a:pPr lvl="0"/>
            <a:r>
              <a:rPr lang="en-US" altLang="ko-KR" sz="1000" b="1" dirty="0"/>
              <a:t>2. log </a:t>
            </a:r>
            <a:r>
              <a:rPr lang="ko-KR" altLang="en-US" sz="1000" b="1" dirty="0"/>
              <a:t>서버의 설정</a:t>
            </a:r>
            <a:endParaRPr lang="en-US" altLang="ko-KR" sz="1000" b="1" dirty="0"/>
          </a:p>
          <a:p>
            <a:pPr lvl="0"/>
            <a:r>
              <a:rPr lang="en-US" altLang="ko-KR" sz="900" dirty="0"/>
              <a:t>log </a:t>
            </a:r>
            <a:r>
              <a:rPr lang="ko-KR" altLang="en-US" sz="900" dirty="0"/>
              <a:t>서버의 설정 파일을 작성하고 설정 파일 위치로 이동합니다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이것은 모든 </a:t>
            </a:r>
            <a:r>
              <a:rPr lang="en-US" altLang="ko-KR" sz="900" dirty="0"/>
              <a:t>log </a:t>
            </a:r>
            <a:r>
              <a:rPr lang="ko-KR" altLang="en-US" sz="900" dirty="0"/>
              <a:t>들을 파일로 남기는 설정입니다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r>
              <a:rPr lang="en-US" altLang="ko-KR" sz="900" dirty="0" err="1"/>
              <a:t>fluent.conf</a:t>
            </a:r>
            <a:r>
              <a:rPr lang="ko-KR" altLang="en-US" sz="900" dirty="0"/>
              <a:t>을 아래와 같이 만듭니다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r>
              <a:rPr lang="ko-KR" altLang="en-US" sz="900" dirty="0"/>
              <a:t>작성된 </a:t>
            </a:r>
            <a:r>
              <a:rPr lang="en-US" altLang="ko-KR" sz="900" dirty="0" err="1"/>
              <a:t>fluent.conf</a:t>
            </a:r>
            <a:r>
              <a:rPr lang="ko-KR" altLang="en-US" sz="900" dirty="0"/>
              <a:t>를 </a:t>
            </a:r>
            <a:r>
              <a:rPr lang="en-US" altLang="ko-KR" sz="900" dirty="0" err="1"/>
              <a:t>fluentd</a:t>
            </a:r>
            <a:r>
              <a:rPr lang="en-US" altLang="ko-KR" sz="900" dirty="0"/>
              <a:t>/</a:t>
            </a:r>
            <a:r>
              <a:rPr lang="en-US" altLang="ko-KR" sz="900" dirty="0" err="1"/>
              <a:t>etc</a:t>
            </a:r>
            <a:r>
              <a:rPr lang="en-US" altLang="ko-KR" sz="900" dirty="0"/>
              <a:t> </a:t>
            </a:r>
            <a:r>
              <a:rPr lang="ko-KR" altLang="en-US" sz="900" dirty="0"/>
              <a:t>디렉토리로 이동합니다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lvl="0"/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15912F-61E0-6B40-AF18-634BC9B9D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261188"/>
              </p:ext>
            </p:extLst>
          </p:nvPr>
        </p:nvGraphicFramePr>
        <p:xfrm>
          <a:off x="352287" y="1737874"/>
          <a:ext cx="6604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00855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-p </a:t>
                      </a:r>
                      <a:r>
                        <a:rPr lang="en" altLang="ko-KR" sz="1000" b="0" dirty="0" err="1"/>
                        <a:t>fluentd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etc</a:t>
                      </a:r>
                      <a:r>
                        <a:rPr lang="en" altLang="ko-KR" sz="1000" b="0" dirty="0"/>
                        <a:t>	                               # </a:t>
                      </a:r>
                      <a:r>
                        <a:rPr lang="ko-KR" altLang="en-US" sz="1000" b="0" dirty="0"/>
                        <a:t>로그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서버의 설정 파일 폴더를 생성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logs			# </a:t>
                      </a:r>
                      <a:r>
                        <a:rPr lang="ko-KR" altLang="en-US" sz="1000" b="0" dirty="0"/>
                        <a:t>로그를 따로 저장할 폴더를 생성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</a:t>
                      </a:r>
                      <a:r>
                        <a:rPr lang="en" altLang="ko-KR" sz="1000" b="0" dirty="0" err="1"/>
                        <a:t>conf</a:t>
                      </a:r>
                      <a:r>
                        <a:rPr lang="en" altLang="ko-KR" sz="1000" b="0" dirty="0"/>
                        <a:t>			# RadioStation</a:t>
                      </a:r>
                      <a:r>
                        <a:rPr lang="ko-KR" altLang="en-US" sz="1000" b="0" dirty="0"/>
                        <a:t>과  </a:t>
                      </a:r>
                      <a:r>
                        <a:rPr lang="en" altLang="ko-KR" sz="1000" b="0" dirty="0"/>
                        <a:t>Peer</a:t>
                      </a:r>
                      <a:r>
                        <a:rPr lang="ko-KR" altLang="en-US" sz="1000" b="0" dirty="0"/>
                        <a:t>의 설정파일을 따로 보관할 폴더를 생성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3942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BC5DA3-396A-224A-8273-95F0EA49D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12146"/>
              </p:ext>
            </p:extLst>
          </p:nvPr>
        </p:nvGraphicFramePr>
        <p:xfrm>
          <a:off x="352287" y="3043793"/>
          <a:ext cx="6604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003906721"/>
                    </a:ext>
                  </a:extLst>
                </a:gridCol>
              </a:tblGrid>
              <a:tr h="2919686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&lt;source&gt;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@type forward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@id input1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port 24224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bind 0.0.0.0</a:t>
                      </a:r>
                    </a:p>
                    <a:p>
                      <a:pPr latinLnBrk="1"/>
                      <a:r>
                        <a:rPr lang="en" altLang="ko-KR" sz="1000" b="0" dirty="0"/>
                        <a:t> &lt;/source&gt;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&lt;match **&gt; # Add your log tag to show in &lt;&gt;.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@type copy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&lt;store&gt; # Add your log tag to show in &lt;&gt;.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@type file # Leave log file in path.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path /logs/data.*.log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symlink_path</a:t>
                      </a:r>
                      <a:r>
                        <a:rPr lang="en" altLang="ko-KR" sz="1000" b="0" dirty="0"/>
                        <a:t> /logs/</a:t>
                      </a:r>
                      <a:r>
                        <a:rPr lang="en" altLang="ko-KR" sz="1000" b="0" dirty="0" err="1"/>
                        <a:t>data.log</a:t>
                      </a:r>
                      <a:r>
                        <a:rPr lang="en" altLang="ko-KR" sz="1000" b="0" dirty="0"/>
                        <a:t> </a:t>
                      </a:r>
                      <a:r>
                        <a:rPr lang="en" altLang="ko-KR" sz="1000" b="0" dirty="0" err="1"/>
                        <a:t>time_slice_format</a:t>
                      </a:r>
                      <a:r>
                        <a:rPr lang="en" altLang="ko-KR" sz="1000" b="0" dirty="0"/>
                        <a:t> %</a:t>
                      </a:r>
                      <a:r>
                        <a:rPr lang="en" altLang="ko-KR" sz="1000" b="0" dirty="0" err="1"/>
                        <a:t>Y%m%d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time_slice_wait</a:t>
                      </a:r>
                      <a:r>
                        <a:rPr lang="en" altLang="ko-KR" sz="1000" b="0" dirty="0"/>
                        <a:t> 10m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time_format</a:t>
                      </a:r>
                      <a:r>
                        <a:rPr lang="en" altLang="ko-KR" sz="1000" b="0" dirty="0"/>
                        <a:t> %</a:t>
                      </a:r>
                      <a:r>
                        <a:rPr lang="en" altLang="ko-KR" sz="1000" b="0" dirty="0" err="1"/>
                        <a:t>Y%m%dT%H%M%S%z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compress </a:t>
                      </a:r>
                      <a:r>
                        <a:rPr lang="en" altLang="ko-KR" sz="1000" b="0" dirty="0" err="1"/>
                        <a:t>gzip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utc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&lt;/store&gt;</a:t>
                      </a:r>
                    </a:p>
                    <a:p>
                      <a:pPr latinLnBrk="1"/>
                      <a:r>
                        <a:rPr lang="en" altLang="ko-KR" sz="1000" b="0" dirty="0"/>
                        <a:t> &lt;/match&gt;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428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A74FFE-DE12-1D47-A770-1830377CA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76503"/>
              </p:ext>
            </p:extLst>
          </p:nvPr>
        </p:nvGraphicFramePr>
        <p:xfrm>
          <a:off x="352287" y="6228031"/>
          <a:ext cx="6604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671039868"/>
                    </a:ext>
                  </a:extLst>
                </a:gridCol>
              </a:tblGrid>
              <a:tr h="20176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mv </a:t>
                      </a:r>
                      <a:r>
                        <a:rPr lang="en" altLang="ko-KR" sz="1000" dirty="0" err="1"/>
                        <a:t>fluent.conf</a:t>
                      </a:r>
                      <a:r>
                        <a:rPr lang="en" altLang="ko-KR" sz="1000" dirty="0"/>
                        <a:t> ./</a:t>
                      </a:r>
                      <a:r>
                        <a:rPr lang="en" altLang="ko-KR" sz="1000" dirty="0" err="1"/>
                        <a:t>fluentd</a:t>
                      </a:r>
                      <a:r>
                        <a:rPr lang="en" altLang="ko-KR" sz="1000" dirty="0"/>
                        <a:t>/</a:t>
                      </a:r>
                      <a:r>
                        <a:rPr lang="en" altLang="ko-KR" sz="1000" dirty="0" err="1"/>
                        <a:t>etc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82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643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3. channel_manage_data.json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900" dirty="0"/>
              <a:t>이 설정 파일은 </a:t>
            </a:r>
            <a:r>
              <a:rPr lang="en-US" altLang="ko-KR" sz="900" dirty="0" err="1"/>
              <a:t>MultiChannel</a:t>
            </a:r>
            <a:r>
              <a:rPr lang="ko-KR" altLang="en-US" sz="900" dirty="0"/>
              <a:t>을 사용할 때에 설정하는 파일입니다</a:t>
            </a:r>
            <a:r>
              <a:rPr lang="en-US" altLang="ko-KR" sz="900" dirty="0"/>
              <a:t>. </a:t>
            </a:r>
            <a:r>
              <a:rPr lang="ko-KR" altLang="en-US" sz="900" dirty="0"/>
              <a:t>해당 파일은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에서 사용됩니다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900" dirty="0"/>
              <a:t>channel_manage_data.json </a:t>
            </a:r>
            <a:r>
              <a:rPr lang="ko-KR" altLang="en-US" sz="900" dirty="0"/>
              <a:t>파일을 아래와 같이 작성합니다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‘channel1’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이라는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loopchain/default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라는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를 이용합니다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loopchain/default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는 기본적으로 각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peer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들이 가지고 있는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파일 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900" dirty="0"/>
              <a:t>작성된 </a:t>
            </a:r>
            <a:r>
              <a:rPr lang="en-US" altLang="ko-KR" sz="900" dirty="0"/>
              <a:t>channel_manage_data.json</a:t>
            </a:r>
            <a:r>
              <a:rPr lang="ko-KR" altLang="en-US" sz="900" dirty="0"/>
              <a:t>를 </a:t>
            </a:r>
            <a:r>
              <a:rPr lang="en-US" altLang="ko-KR" sz="900" dirty="0"/>
              <a:t>/</a:t>
            </a:r>
            <a:r>
              <a:rPr lang="en-US" altLang="ko-KR" sz="900" dirty="0" err="1"/>
              <a:t>conf</a:t>
            </a:r>
            <a:r>
              <a:rPr lang="en-US" altLang="ko-KR" sz="900" dirty="0"/>
              <a:t> </a:t>
            </a:r>
            <a:r>
              <a:rPr lang="ko-KR" altLang="en-US" sz="900" dirty="0"/>
              <a:t>디렉토리로 이동합니다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24701B-B4BC-1644-8B2F-7873349AA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7981"/>
              </p:ext>
            </p:extLst>
          </p:nvPr>
        </p:nvGraphicFramePr>
        <p:xfrm>
          <a:off x="531189" y="1777629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14646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"channel1":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"score_package": "loopchain/default"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926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B6B242-B103-0148-8221-BA5705EB6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05813"/>
              </p:ext>
            </p:extLst>
          </p:nvPr>
        </p:nvGraphicFramePr>
        <p:xfrm>
          <a:off x="531189" y="3467859"/>
          <a:ext cx="6604000" cy="26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222479274"/>
                    </a:ext>
                  </a:extLst>
                </a:gridCol>
              </a:tblGrid>
              <a:tr h="263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mv </a:t>
                      </a:r>
                      <a:r>
                        <a:rPr lang="en" altLang="ko-KR" sz="1000" dirty="0" err="1"/>
                        <a:t>channel_manage_data.json</a:t>
                      </a:r>
                      <a:r>
                        <a:rPr lang="en" altLang="ko-KR" sz="1000" dirty="0"/>
                        <a:t> ./</a:t>
                      </a:r>
                      <a:r>
                        <a:rPr lang="en" altLang="ko-KR" sz="1000" dirty="0" err="1"/>
                        <a:t>conf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5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653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4. </a:t>
            </a:r>
            <a:r>
              <a:rPr lang="en-US" altLang="ko-KR" sz="1000" b="1" dirty="0" err="1"/>
              <a:t>rs_conf.json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1000" dirty="0"/>
              <a:t>이 설정 파일은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의 설정들을 담고 있는 파일입니다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000" dirty="0" err="1"/>
              <a:t>rs_conf.json</a:t>
            </a:r>
            <a:r>
              <a:rPr lang="en-US" altLang="ko-KR" sz="1000" dirty="0"/>
              <a:t> </a:t>
            </a:r>
            <a:r>
              <a:rPr lang="ko-KR" altLang="en-US" sz="1000" dirty="0"/>
              <a:t>파일을 아래와 같이 작성합니다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CHANNEL_MANAGE_DATA_PATH: 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이 어디에 있는지 지정해줍니다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LOOPCHAIN_DEFAULT_CHANNEL: RadioStation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설정한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중에 별도로 지정하지 않고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request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들어오면 기본적으로 사용할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을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ENABLE_CHANNEL_AUTH: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정해진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Server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들만 각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별로 들어올 수 있는 제한을 하는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Option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..</a:t>
            </a:r>
          </a:p>
          <a:p>
            <a:pPr marL="228600" indent="-228600">
              <a:buAutoNum type="arabicParenR"/>
            </a:pPr>
            <a:r>
              <a:rPr lang="ko-KR" altLang="en-US" sz="1000" dirty="0"/>
              <a:t>작성된 </a:t>
            </a:r>
            <a:r>
              <a:rPr lang="en-US" altLang="ko-KR" sz="1000" dirty="0" err="1"/>
              <a:t>rs_conf.json</a:t>
            </a:r>
            <a:r>
              <a:rPr lang="ko-KR" altLang="en-US" sz="1000" dirty="0"/>
              <a:t>를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conf</a:t>
            </a:r>
            <a:r>
              <a:rPr lang="en-US" altLang="ko-KR" sz="1000" dirty="0"/>
              <a:t> </a:t>
            </a:r>
            <a:r>
              <a:rPr lang="ko-KR" altLang="en-US" sz="1000" dirty="0"/>
              <a:t>디렉토리로 이동합니다</a:t>
            </a:r>
            <a:r>
              <a:rPr lang="en-US" altLang="ko-KR" sz="1000" dirty="0"/>
              <a:t>.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56069B-5B8E-574F-9699-CC59C89D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72190"/>
              </p:ext>
            </p:extLst>
          </p:nvPr>
        </p:nvGraphicFramePr>
        <p:xfrm>
          <a:off x="537818" y="1830639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"CHANNEL_MANAGE_DATA_PATH": "/</a:t>
                      </a:r>
                      <a:r>
                        <a:rPr lang="en" altLang="ko-KR" sz="1000" b="0" dirty="0" err="1"/>
                        <a:t>conf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channel_manage_data.json</a:t>
                      </a:r>
                      <a:r>
                        <a:rPr lang="en" altLang="ko-KR" sz="1000" b="0" dirty="0"/>
                        <a:t>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"ENABLE_CHANNEL_AUTH": false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2ABB3-7D6D-4A43-8255-C68F14079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77615"/>
              </p:ext>
            </p:extLst>
          </p:nvPr>
        </p:nvGraphicFramePr>
        <p:xfrm>
          <a:off x="537818" y="3893533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94455538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mv </a:t>
                      </a:r>
                      <a:r>
                        <a:rPr lang="en" altLang="ko-KR" sz="1000" b="0" dirty="0" err="1"/>
                        <a:t>rs_conf.json</a:t>
                      </a:r>
                      <a:r>
                        <a:rPr lang="en" altLang="ko-KR" sz="1000" b="0" dirty="0"/>
                        <a:t> ./</a:t>
                      </a:r>
                      <a:r>
                        <a:rPr lang="en" altLang="ko-KR" sz="1000" b="0" dirty="0" err="1"/>
                        <a:t>conf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1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56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5. </a:t>
            </a:r>
            <a:r>
              <a:rPr lang="en-US" altLang="ko-KR" sz="1000" b="1" dirty="0" err="1"/>
              <a:t>peer_conf.json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1000" dirty="0"/>
              <a:t>이 설정 파일은 각 </a:t>
            </a:r>
            <a:r>
              <a:rPr lang="en-US" altLang="ko-KR" sz="1000" dirty="0"/>
              <a:t>Peer</a:t>
            </a:r>
            <a:r>
              <a:rPr lang="ko-KR" altLang="en-US" sz="1000" dirty="0"/>
              <a:t>들의 설정을 담고 있는 파일입니다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000" dirty="0" err="1"/>
              <a:t>peer_conf.json</a:t>
            </a:r>
            <a:r>
              <a:rPr lang="en-US" altLang="ko-KR" sz="1000" dirty="0"/>
              <a:t> </a:t>
            </a:r>
            <a:r>
              <a:rPr lang="ko-KR" altLang="en-US" sz="1000" dirty="0"/>
              <a:t>파일을 아래와 같이 작성합니다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LOOPCHAIN_DEFAULT_CHANNEL: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해당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peer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설정한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중에 별도로 지정하지 않고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request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들어오면 기본적으로 사용할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을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DEFAULT_SCORE_BRANCH: 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를 사용할 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어떤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branch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이용 할지를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기본값은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master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참고로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로 원격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clone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해서 쓰거나 따로 파일로 읽어오게 해야 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000" dirty="0"/>
              <a:t>작성된 </a:t>
            </a:r>
            <a:r>
              <a:rPr lang="en-US" altLang="ko-KR" sz="1000" dirty="0" err="1"/>
              <a:t>peer_conf.json</a:t>
            </a:r>
            <a:r>
              <a:rPr lang="ko-KR" altLang="en-US" sz="1000" dirty="0"/>
              <a:t>를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conf</a:t>
            </a:r>
            <a:r>
              <a:rPr lang="en-US" altLang="ko-KR" sz="1000" dirty="0"/>
              <a:t> </a:t>
            </a:r>
            <a:r>
              <a:rPr lang="ko-KR" altLang="en-US" sz="1000" dirty="0"/>
              <a:t>디렉토리로 이동합니다</a:t>
            </a:r>
            <a:r>
              <a:rPr lang="en-US" altLang="ko-KR" sz="1000" dirty="0"/>
              <a:t>.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56069B-5B8E-574F-9699-CC59C89D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90523"/>
              </p:ext>
            </p:extLst>
          </p:nvPr>
        </p:nvGraphicFramePr>
        <p:xfrm>
          <a:off x="537818" y="1751127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"DEFAULT_SCORE_BRANCH": "master"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2ABB3-7D6D-4A43-8255-C68F14079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223345"/>
              </p:ext>
            </p:extLst>
          </p:nvPr>
        </p:nvGraphicFramePr>
        <p:xfrm>
          <a:off x="537818" y="3529098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94455538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mv </a:t>
                      </a:r>
                      <a:r>
                        <a:rPr lang="en" altLang="ko-KR" sz="1000" b="0" dirty="0" err="1"/>
                        <a:t>peer_conf.json</a:t>
                      </a:r>
                      <a:r>
                        <a:rPr lang="en" altLang="ko-KR" sz="1000" b="0" dirty="0"/>
                        <a:t> ./</a:t>
                      </a:r>
                      <a:r>
                        <a:rPr lang="en" altLang="ko-KR" sz="1000" b="0" dirty="0" err="1"/>
                        <a:t>conf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1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59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5260992"/>
          </a:xfrm>
        </p:spPr>
        <p:txBody>
          <a:bodyPr vert="horz" lIns="91440" tIns="45720" rIns="91440" bIns="45720" rtlCol="0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GB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‘loopchain </a:t>
            </a:r>
            <a:r>
              <a:rPr lang="ko-KR" alt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이란</a:t>
            </a:r>
            <a:r>
              <a:rPr lang="en-US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  <a:p>
            <a:pPr marL="1143000" lvl="1" indent="-457200">
              <a:buFont typeface="+mj-lt"/>
              <a:buAutoNum type="arabicParenR"/>
            </a:pPr>
            <a:r>
              <a:rPr lang="en-GB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주요 특징</a:t>
            </a:r>
            <a:endParaRPr lang="en-US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0" lvl="1" indent="-457200">
              <a:buFont typeface="+mj-lt"/>
              <a:buAutoNum type="arabicParenR"/>
            </a:pP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 구조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설치 </a:t>
            </a:r>
            <a:r>
              <a:rPr lang="en-GB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</a:p>
          <a:p>
            <a:pPr marL="1085850" lvl="1" indent="-400050">
              <a:buFont typeface="+mj-lt"/>
              <a:buAutoNum type="arabicParenR"/>
            </a:pP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설정 가이드</a:t>
            </a:r>
            <a:endParaRPr lang="en-US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085850" lvl="1" indent="-400050">
              <a:buFont typeface="+mj-lt"/>
              <a:buAutoNum type="arabicParenR"/>
            </a:pP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Python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환경을 구축하고 </a:t>
            </a: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GitHub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프로젝트를 </a:t>
            </a: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clone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하여 설치</a:t>
            </a:r>
            <a:endParaRPr lang="en-US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085850" lvl="1" indent="-400050">
              <a:buFont typeface="+mj-lt"/>
              <a:buAutoNum type="arabicParenR"/>
            </a:pP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제공되는 </a:t>
            </a:r>
            <a:r>
              <a:rPr lang="en-US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Docker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이미지를 이용하여 설치</a:t>
            </a:r>
            <a:endParaRPr lang="en-US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543050" lvl="2" indent="-400050">
              <a:buFont typeface="+mj-lt"/>
              <a:buAutoNum type="arabicParenR"/>
            </a:pP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Local computer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과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1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개의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로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Blockchain network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구성</a:t>
            </a:r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543050" lvl="2" indent="-400050">
              <a:buFont typeface="+mj-lt"/>
              <a:buAutoNum type="arabicParenR"/>
            </a:pP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Local computer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과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2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개의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로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Blockchain network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구성</a:t>
            </a:r>
            <a:endParaRPr lang="en-GB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GB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SCORE(Smart Contract On Reliable Environment) </a:t>
            </a:r>
            <a:r>
              <a:rPr lang="ko-KR" alt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lang="en-US" altLang="ko-KR" sz="2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85850" lvl="1" indent="-400050">
              <a:buFont typeface="+mj-lt"/>
              <a:buAutoNum type="arabicParenR"/>
            </a:pPr>
            <a:r>
              <a:rPr lang="en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Local computer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</a:t>
            </a:r>
            <a:r>
              <a:rPr lang="en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환경 만들기 </a:t>
            </a:r>
            <a:r>
              <a:rPr lang="en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Tutorial</a:t>
            </a:r>
          </a:p>
          <a:p>
            <a:pPr marL="1085850" lvl="1" indent="-400050">
              <a:buFont typeface="+mj-lt"/>
              <a:buAutoNum type="arabicParenR"/>
            </a:pPr>
            <a:r>
              <a:rPr lang="en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SCORE </a:t>
            </a: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개발</a:t>
            </a:r>
          </a:p>
          <a:p>
            <a:pPr marL="400050" indent="-400050">
              <a:buFont typeface="+mj-lt"/>
              <a:buAutoNum type="romanUcPeriod"/>
            </a:pPr>
            <a:r>
              <a:rPr lang="en-GB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Appendix. </a:t>
            </a:r>
          </a:p>
          <a:p>
            <a:pPr marL="1085850" lvl="1" indent="-400050">
              <a:buFont typeface="+mj-lt"/>
              <a:buAutoNum type="arabicParenR"/>
            </a:pPr>
            <a:r>
              <a:rPr lang="en-GB" altLang="ko-K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RESTful API</a:t>
            </a:r>
          </a:p>
          <a:p>
            <a:pPr marL="1543050" lvl="2" indent="-400050">
              <a:buFont typeface="+mj-lt"/>
              <a:buAutoNum type="arabicParenR"/>
            </a:pPr>
            <a:r>
              <a:rPr lang="en-GB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 - RESTful API</a:t>
            </a:r>
          </a:p>
          <a:p>
            <a:pPr marL="1543050" lvl="2" indent="-400050">
              <a:buFont typeface="+mj-lt"/>
              <a:buAutoNum type="arabicParenR"/>
            </a:pPr>
            <a:r>
              <a:rPr lang="en-GB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 - RESTful API</a:t>
            </a:r>
          </a:p>
          <a:p>
            <a:pPr marL="1085850" lvl="1" indent="-400050">
              <a:buFont typeface="+mj-lt"/>
              <a:buAutoNum type="arabicParenR"/>
            </a:pPr>
            <a:r>
              <a:rPr lang="ko-KR" alt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설정</a:t>
            </a:r>
            <a:endParaRPr lang="en-GB" altLang="ko-KR" sz="16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Contents</a:t>
            </a:r>
            <a:endParaRPr lang="ko-KR" alt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01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Container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/>
              <a:t>Docker Container</a:t>
            </a:r>
            <a:r>
              <a:rPr lang="ko-KR" altLang="en-US" sz="1000" dirty="0"/>
              <a:t>를 실행하는 순서는 다음과 같습니다</a:t>
            </a:r>
            <a:r>
              <a:rPr lang="en-US" altLang="ko-KR" sz="1000" dirty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1000" dirty="0"/>
              <a:t>Log </a:t>
            </a:r>
            <a:r>
              <a:rPr lang="ko-KR" altLang="en-US" sz="1000" dirty="0"/>
              <a:t>서버를 실행합니다</a:t>
            </a:r>
            <a:r>
              <a:rPr lang="en-US" altLang="ko-KR" sz="1000" dirty="0"/>
              <a:t>.</a:t>
            </a:r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AF03AF-C299-F446-A0C6-3F25E4813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868034"/>
              </p:ext>
            </p:extLst>
          </p:nvPr>
        </p:nvGraphicFramePr>
        <p:xfrm>
          <a:off x="511312" y="1751127"/>
          <a:ext cx="8717837" cy="216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7837">
                  <a:extLst>
                    <a:ext uri="{9D8B030D-6E8A-4147-A177-3AD203B41FA5}">
                      <a16:colId xmlns:a16="http://schemas.microsoft.com/office/drawing/2014/main" val="3322160918"/>
                    </a:ext>
                  </a:extLst>
                </a:gridCol>
              </a:tblGrid>
              <a:tr h="216489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export TAG=latest     # </a:t>
                      </a:r>
                      <a:r>
                        <a:rPr lang="ko-KR" altLang="en-US" sz="900" b="0" dirty="0"/>
                        <a:t>환경 변수를 설정합니다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endParaRPr lang="en-US" altLang="ko-KR" sz="900" b="0" dirty="0"/>
                    </a:p>
                    <a:p>
                      <a:pPr latinLnBrk="1"/>
                      <a:r>
                        <a:rPr lang="en-US" altLang="ko-KR" sz="900" b="0" dirty="0"/>
                        <a:t># </a:t>
                      </a:r>
                      <a:r>
                        <a:rPr lang="en" altLang="ko-KR" sz="900" b="0" dirty="0"/>
                        <a:t>Log server </a:t>
                      </a:r>
                      <a:r>
                        <a:rPr lang="ko-KR" altLang="en-US" sz="900" b="0" dirty="0"/>
                        <a:t>컨테이너를 실행합니다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run -d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--name loop-logger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--publish 24224:24224/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--volume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--volume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)/logs:/logs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loopchain/loopchain-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:${TAG}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Log server </a:t>
                      </a:r>
                      <a:r>
                        <a:rPr lang="ko-KR" altLang="en-US" sz="900" b="0" dirty="0"/>
                        <a:t>컨테이너를 정상적으로 실행되었는지 확인합니다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--filter name=loop-logger</a:t>
                      </a:r>
                    </a:p>
                    <a:p>
                      <a:pPr latinLnBrk="1"/>
                      <a:r>
                        <a:rPr lang="en" altLang="ko-KR" sz="900" b="0" dirty="0"/>
                        <a:t>CONTAINER ID        IMAGE                                COMMAND                  CREATED             STATUS              PORTS                                           NAMES</a:t>
                      </a:r>
                    </a:p>
                    <a:p>
                      <a:pPr latinLnBrk="1"/>
                      <a:r>
                        <a:rPr lang="en" altLang="ko-KR" sz="900" b="0" dirty="0"/>
                        <a:t>268c79cd104b        loopchain/</a:t>
                      </a:r>
                      <a:r>
                        <a:rPr lang="en" altLang="ko-KR" sz="900" b="0" dirty="0" err="1"/>
                        <a:t>loopchain-fluentd:latest</a:t>
                      </a:r>
                      <a:r>
                        <a:rPr lang="en" altLang="ko-KR" sz="900" b="0" dirty="0"/>
                        <a:t>   "/bin/</a:t>
                      </a:r>
                      <a:r>
                        <a:rPr lang="en" altLang="ko-KR" sz="900" b="0" dirty="0" err="1"/>
                        <a:t>entrypoint.sh</a:t>
                      </a:r>
                      <a:r>
                        <a:rPr lang="en" altLang="ko-KR" sz="900" b="0" dirty="0"/>
                        <a:t> …"   6 minutes ago       Up 6 minutes        5140/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24284/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0.0.0.0:24224-&gt;24224/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  loop-logger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225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206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실행합니다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A0C24D-0B7E-8444-A759-F9F3FF090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07522"/>
              </p:ext>
            </p:extLst>
          </p:nvPr>
        </p:nvGraphicFramePr>
        <p:xfrm>
          <a:off x="392042" y="1161406"/>
          <a:ext cx="9149523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9523">
                  <a:extLst>
                    <a:ext uri="{9D8B030D-6E8A-4147-A177-3AD203B41FA5}">
                      <a16:colId xmlns:a16="http://schemas.microsoft.com/office/drawing/2014/main" val="4287482995"/>
                    </a:ext>
                  </a:extLst>
                </a:gridCol>
              </a:tblGrid>
              <a:tr h="2595585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 RadioStation</a:t>
                      </a:r>
                      <a:r>
                        <a:rPr lang="ko-KR" altLang="en-US" sz="900" b="0" dirty="0"/>
                        <a:t>에서 이용할 </a:t>
                      </a:r>
                      <a:r>
                        <a:rPr lang="ko-KR" altLang="en-US" sz="900" b="0" dirty="0" err="1"/>
                        <a:t>데이타</a:t>
                      </a:r>
                      <a:r>
                        <a:rPr lang="ko-KR" altLang="en-US" sz="900" b="0" dirty="0"/>
                        <a:t> 저장 공간을 만듭니다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</a:t>
                      </a:r>
                      <a:r>
                        <a:rPr lang="en" altLang="ko-KR" sz="900" b="0" dirty="0" err="1"/>
                        <a:t>storageRS</a:t>
                      </a:r>
                      <a:endParaRPr lang="en" altLang="ko-KR" sz="900" b="0" dirty="0"/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RadioStation </a:t>
                      </a:r>
                      <a:r>
                        <a:rPr lang="ko-KR" altLang="en-US" sz="900" b="0" dirty="0"/>
                        <a:t>컨테이너를 실행합니다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run -d --name 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storageRS</a:t>
                      </a:r>
                      <a:r>
                        <a:rPr lang="en" altLang="ko-KR" sz="900" b="0" dirty="0"/>
                        <a:t>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7102:7102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9002:9002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looprs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radiostation.py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</a:t>
                      </a:r>
                      <a:r>
                        <a:rPr lang="en" altLang="ko-KR" sz="900" b="0" dirty="0" err="1"/>
                        <a:t>rs_conf.json</a:t>
                      </a:r>
                      <a:endParaRPr lang="en" altLang="ko-KR" sz="900" b="0" dirty="0"/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RadioStation </a:t>
                      </a:r>
                      <a:r>
                        <a:rPr lang="ko-KR" altLang="en-US" sz="900" b="0" dirty="0"/>
                        <a:t>컨테이너가 정상적으로 실행되었는지 확인합니다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--filter name=</a:t>
                      </a:r>
                      <a:r>
                        <a:rPr lang="en" altLang="ko-KR" sz="900" b="0" dirty="0" err="1"/>
                        <a:t>radio_station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CONTAINER ID        IMAGE                     COMMAND                  CREATED              STATUS              PORTS                                                           NAMES</a:t>
                      </a:r>
                    </a:p>
                    <a:p>
                      <a:pPr latinLnBrk="1"/>
                      <a:r>
                        <a:rPr lang="en" altLang="ko-KR" sz="900" b="0" dirty="0"/>
                        <a:t>556b407669fc        loopchain/</a:t>
                      </a:r>
                      <a:r>
                        <a:rPr lang="en" altLang="ko-KR" sz="900" b="0" dirty="0" err="1"/>
                        <a:t>looprs:latest</a:t>
                      </a:r>
                      <a:r>
                        <a:rPr lang="en" altLang="ko-KR" sz="900" b="0" dirty="0"/>
                        <a:t>   "python3 </a:t>
                      </a:r>
                      <a:r>
                        <a:rPr lang="en" altLang="ko-KR" sz="900" b="0" dirty="0" err="1"/>
                        <a:t>radiostatio</a:t>
                      </a:r>
                      <a:r>
                        <a:rPr lang="en" altLang="ko-KR" sz="900" b="0" dirty="0"/>
                        <a:t>…"   About a minute ago   Up About a minute   0.0.0.0:7102-&gt;7102/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7100-7101/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0.0.0.0:9002-&gt;9002/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  </a:t>
                      </a:r>
                      <a:r>
                        <a:rPr lang="en" altLang="ko-KR" sz="900" b="0" dirty="0" err="1"/>
                        <a:t>radio_station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723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465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순차적으로 실행합니다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.(peer0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D876D6-6EB6-D741-965F-8CEFEC2A8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80492"/>
              </p:ext>
            </p:extLst>
          </p:nvPr>
        </p:nvGraphicFramePr>
        <p:xfrm>
          <a:off x="516835" y="1205948"/>
          <a:ext cx="8813019" cy="262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019">
                  <a:extLst>
                    <a:ext uri="{9D8B030D-6E8A-4147-A177-3AD203B41FA5}">
                      <a16:colId xmlns:a16="http://schemas.microsoft.com/office/drawing/2014/main" val="1886267255"/>
                    </a:ext>
                  </a:extLst>
                </a:gridCol>
              </a:tblGrid>
              <a:tr h="262393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 Peer 0</a:t>
                      </a:r>
                      <a:r>
                        <a:rPr lang="ko-KR" altLang="en-US" sz="900" b="0" dirty="0"/>
                        <a:t>번에서 이용할 </a:t>
                      </a:r>
                      <a:r>
                        <a:rPr lang="ko-KR" altLang="en-US" sz="900" b="0" dirty="0" err="1"/>
                        <a:t>데이타</a:t>
                      </a:r>
                      <a:r>
                        <a:rPr lang="ko-KR" altLang="en-US" sz="900" b="0" dirty="0"/>
                        <a:t> 저장 공간을 만듭니다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storage0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Peer0 </a:t>
                      </a:r>
                      <a:r>
                        <a:rPr lang="ko-KR" altLang="en-US" sz="900" b="0" dirty="0"/>
                        <a:t>컨테이너를 실행합니다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run -d --name peer0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)/storage0:/.storage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--link </a:t>
                      </a:r>
                      <a:r>
                        <a:rPr lang="en" altLang="ko-KR" sz="900" b="0" dirty="0" err="1"/>
                        <a:t>radio_station:radio_station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7100:7100 -p 9000:9000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looppeer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</a:t>
                      </a:r>
                      <a:r>
                        <a:rPr lang="en" altLang="ko-KR" sz="900" b="0" dirty="0" err="1"/>
                        <a:t>peer_conf.json</a:t>
                      </a:r>
                      <a:r>
                        <a:rPr lang="en" altLang="ko-KR" sz="900" b="0" dirty="0"/>
                        <a:t> -r radio_station:7102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Peer0 </a:t>
                      </a:r>
                      <a:r>
                        <a:rPr lang="ko-KR" altLang="en-US" sz="900" b="0" dirty="0"/>
                        <a:t>컨테이너가 정상적으로 실행되었는지 확인합니다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--filter name=peer0</a:t>
                      </a:r>
                    </a:p>
                    <a:p>
                      <a:pPr latinLnBrk="1"/>
                      <a:r>
                        <a:rPr lang="en" altLang="ko-KR" sz="900" b="0" dirty="0"/>
                        <a:t>CONTAINER ID        IMAGE                       COMMAND                  CREATED              STATUS              PORTS                                                           NAMES</a:t>
                      </a:r>
                    </a:p>
                    <a:p>
                      <a:pPr latinLnBrk="1"/>
                      <a:r>
                        <a:rPr lang="en" altLang="ko-KR" sz="900" b="0" dirty="0"/>
                        <a:t>bc2f9c5f76fb        loopchain/</a:t>
                      </a:r>
                      <a:r>
                        <a:rPr lang="en" altLang="ko-KR" sz="900" b="0" dirty="0" err="1"/>
                        <a:t>looppeer:latest</a:t>
                      </a:r>
                      <a:r>
                        <a:rPr lang="en" altLang="ko-KR" sz="900" b="0" dirty="0"/>
                        <a:t>   "python3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…"   About a minute ago   Up About a minute   0.0.0.0:7100-&gt;7100/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0.0.0.0:9000-&gt;9000/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7101-7102/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  peer0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705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472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572604"/>
          </a:xfrm>
          <a:noFill/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확인하기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/>
              <a:t>제대로 설치되고 실행이 되고 있는지 확인하는 방법은 다음과 같습니다</a:t>
            </a:r>
            <a:r>
              <a:rPr lang="en-US" altLang="ko-KR" sz="1000" dirty="0"/>
              <a:t>.</a:t>
            </a:r>
          </a:p>
          <a:p>
            <a:pPr marL="228600" lvl="0" indent="-228600">
              <a:buAutoNum type="arabicPeriod"/>
            </a:pPr>
            <a:r>
              <a:rPr lang="en" altLang="ko-KR" sz="1000" b="1" dirty="0"/>
              <a:t>RadioStation</a:t>
            </a:r>
            <a:r>
              <a:rPr lang="ko-KR" altLang="en-US" sz="1000" b="1" dirty="0"/>
              <a:t>의 </a:t>
            </a:r>
            <a:r>
              <a:rPr lang="en" altLang="ko-KR" sz="1000" b="1" dirty="0"/>
              <a:t>Channel1</a:t>
            </a:r>
            <a:r>
              <a:rPr lang="ko-KR" altLang="en-US" sz="1000" b="1" dirty="0"/>
              <a:t>에 접속된 </a:t>
            </a:r>
            <a:r>
              <a:rPr lang="en" altLang="ko-KR" sz="1000" b="1" dirty="0"/>
              <a:t>Peer</a:t>
            </a:r>
            <a:r>
              <a:rPr lang="ko-KR" altLang="en-US" sz="1000" b="1" dirty="0"/>
              <a:t>들의 정보 출력</a:t>
            </a:r>
            <a:endParaRPr lang="en-US" altLang="ko-KR" sz="1000" b="1" dirty="0"/>
          </a:p>
          <a:p>
            <a:pPr lvl="0"/>
            <a:r>
              <a:rPr lang="en-US" altLang="ko-KR" sz="1000" dirty="0"/>
              <a:t>curl http://localhost:9002/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/v1/peer/</a:t>
            </a:r>
            <a:r>
              <a:rPr lang="en-US" altLang="ko-KR" sz="1000" dirty="0" err="1"/>
              <a:t>list?channel</a:t>
            </a:r>
            <a:r>
              <a:rPr lang="en-US" altLang="ko-KR" sz="1000" dirty="0"/>
              <a:t>=channel1 | python -m </a:t>
            </a:r>
            <a:r>
              <a:rPr lang="en-US" altLang="ko-KR" sz="1000" dirty="0" err="1"/>
              <a:t>json.tool</a:t>
            </a:r>
            <a:r>
              <a:rPr lang="en-US" altLang="ko-KR" sz="1000" dirty="0"/>
              <a:t> </a:t>
            </a:r>
            <a:r>
              <a:rPr lang="ko-KR" altLang="en-US" sz="1000" dirty="0"/>
              <a:t>명령어를 입력합니다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정상적으로 동작하고 있다면 다음과 비슷한 </a:t>
            </a:r>
            <a:r>
              <a:rPr lang="ko-KR" altLang="en-US" sz="1000" dirty="0" err="1"/>
              <a:t>메세지가</a:t>
            </a:r>
            <a:r>
              <a:rPr lang="ko-KR" altLang="en-US" sz="1000" dirty="0"/>
              <a:t> 출력이 될 것입니다</a:t>
            </a:r>
            <a:r>
              <a:rPr lang="en-US" altLang="ko-KR" sz="1000" dirty="0"/>
              <a:t>.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E5A707-4F71-A544-B1C0-84D7EE6D0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46174"/>
              </p:ext>
            </p:extLst>
          </p:nvPr>
        </p:nvGraphicFramePr>
        <p:xfrm>
          <a:off x="372165" y="2195074"/>
          <a:ext cx="8759251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251">
                  <a:extLst>
                    <a:ext uri="{9D8B030D-6E8A-4147-A177-3AD203B41FA5}">
                      <a16:colId xmlns:a16="http://schemas.microsoft.com/office/drawing/2014/main" val="63354984"/>
                    </a:ext>
                  </a:extLst>
                </a:gridCol>
              </a:tblGrid>
              <a:tr h="231178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$ curl http://localhost:9002/</a:t>
                      </a:r>
                      <a:r>
                        <a:rPr lang="en" altLang="ko-KR" sz="800" b="0" dirty="0" err="1"/>
                        <a:t>api</a:t>
                      </a:r>
                      <a:r>
                        <a:rPr lang="en" altLang="ko-KR" sz="800" b="0" dirty="0"/>
                        <a:t>/v1/peer/</a:t>
                      </a:r>
                      <a:r>
                        <a:rPr lang="en" altLang="ko-KR" sz="800" b="0" dirty="0" err="1"/>
                        <a:t>list?channel</a:t>
                      </a:r>
                      <a:r>
                        <a:rPr lang="en" altLang="ko-KR" sz="800" b="0" dirty="0"/>
                        <a:t>=channel1 | python -m </a:t>
                      </a:r>
                      <a:r>
                        <a:rPr lang="en" altLang="ko-KR" sz="800" b="0" dirty="0" err="1"/>
                        <a:t>json.tool</a:t>
                      </a:r>
                      <a:endParaRPr lang="en" altLang="ko-KR" sz="800" b="0" dirty="0"/>
                    </a:p>
                    <a:p>
                      <a:pPr latinLnBrk="1"/>
                      <a:r>
                        <a:rPr lang="en" altLang="ko-KR" sz="800" b="0" dirty="0"/>
                        <a:t>  % Total    % Received % </a:t>
                      </a:r>
                      <a:r>
                        <a:rPr lang="en" altLang="ko-KR" sz="800" b="0" dirty="0" err="1"/>
                        <a:t>Xferd</a:t>
                      </a:r>
                      <a:r>
                        <a:rPr lang="en" altLang="ko-KR" sz="800" b="0" dirty="0"/>
                        <a:t>  Average Speed   Time    Time     Time  Current            </a:t>
                      </a:r>
                      <a:r>
                        <a:rPr lang="en" altLang="ko-KR" sz="800" b="0" dirty="0" err="1"/>
                        <a:t>Dload</a:t>
                      </a:r>
                      <a:r>
                        <a:rPr lang="en" altLang="ko-KR" sz="800" b="0" dirty="0"/>
                        <a:t>  Upload   Total   Spent    Left  Speed</a:t>
                      </a:r>
                    </a:p>
                    <a:p>
                      <a:pPr latinLnBrk="1"/>
                      <a:r>
                        <a:rPr lang="en" altLang="ko-KR" sz="800" b="0" dirty="0"/>
                        <a:t>100   855  100   855    0     0  43354      0 --:--:-- --:--:-- --:--:-- 45000</a:t>
                      </a:r>
                    </a:p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connected_peer_count</a:t>
                      </a:r>
                      <a:r>
                        <a:rPr lang="en" altLang="ko-KR" sz="8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connected_peer_list</a:t>
                      </a:r>
                      <a:r>
                        <a:rPr lang="en" altLang="ko-KR" sz="800" b="0" dirty="0"/>
                        <a:t>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"cert": "MFYwEAYHKoZIzj0CAQYFK4EEAAoDQgAE+HQPBowjyJnyinsYjiztl5i6hQ1JiWdpRmyFR1T283M4liQia7weerQQ4Qw6jDVwd+RkwHeenvR0xxovUFCTQg==",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group_id</a:t>
                      </a:r>
                      <a:r>
                        <a:rPr lang="en" altLang="ko-KR" sz="800" b="0" dirty="0"/>
                        <a:t>": "9f109b10-1b8b-11e8-9ab2-0242ac110004",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"order":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"9f109b10-1b8b-11e8-9ab2-0242ac110004",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"status":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status_update_time</a:t>
                      </a:r>
                      <a:r>
                        <a:rPr lang="en" altLang="ko-KR" sz="800" b="0" dirty="0"/>
                        <a:t>": "2018-03-02 09:15:48.303004",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"target": "172.17.0.4:7100"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],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registered_peer_count</a:t>
                      </a:r>
                      <a:r>
                        <a:rPr lang="en" altLang="ko-KR" sz="8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registered_peer_list</a:t>
                      </a:r>
                      <a:r>
                        <a:rPr lang="en" altLang="ko-KR" sz="800" b="0" dirty="0"/>
                        <a:t>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"cert": "MFYwEAYHKoZIzj0CAQYFK4EEAAoDQgAE+HQPBowjyJnyinsYjiztl5i6hQ1JiWdpRmyFR1T283M4liQia7weerQQ4Qw6jDVwd+RkwHeenvR0xxovUFCTQg==",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group_id</a:t>
                      </a:r>
                      <a:r>
                        <a:rPr lang="en" altLang="ko-KR" sz="800" b="0" dirty="0"/>
                        <a:t>": "9f109b10-1b8b-11e8-9ab2-0242ac110004",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"order":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"9f109b10-1b8b-11e8-9ab2-0242ac110004",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"status": 1,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</a:t>
                      </a:r>
                      <a:r>
                        <a:rPr lang="en" altLang="ko-KR" sz="800" b="0" dirty="0" err="1"/>
                        <a:t>status_update_time</a:t>
                      </a:r>
                      <a:r>
                        <a:rPr lang="en" altLang="ko-KR" sz="800" b="0" dirty="0"/>
                        <a:t>": "2018-03-02 09:15:48.303004",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"target": "172.17.0.4:7100"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]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0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87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332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34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상태정보를 출력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900" dirty="0"/>
              <a:t>curl http://localhost:9000/</a:t>
            </a:r>
            <a:r>
              <a:rPr lang="en-US" altLang="ko-KR" sz="900" dirty="0" err="1"/>
              <a:t>api</a:t>
            </a:r>
            <a:r>
              <a:rPr lang="en-US" altLang="ko-KR" sz="900" dirty="0"/>
              <a:t>/v1/status/</a:t>
            </a:r>
            <a:r>
              <a:rPr lang="en-US" altLang="ko-KR" sz="900" dirty="0" err="1"/>
              <a:t>peer?channel</a:t>
            </a:r>
            <a:r>
              <a:rPr lang="en-US" altLang="ko-KR" sz="900" dirty="0"/>
              <a:t>=channel1 | python -m </a:t>
            </a:r>
            <a:r>
              <a:rPr lang="en-US" altLang="ko-KR" sz="900" dirty="0" err="1"/>
              <a:t>json.tool</a:t>
            </a:r>
            <a:r>
              <a:rPr lang="en-US" altLang="ko-KR" sz="900" dirty="0"/>
              <a:t> </a:t>
            </a:r>
            <a:r>
              <a:rPr lang="ko-KR" altLang="en-US" sz="900" dirty="0"/>
              <a:t>명령어를 입력합니다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정상적으로 동작하고 있다면 다음과 비슷한 </a:t>
            </a:r>
            <a:r>
              <a:rPr lang="ko-KR" altLang="en-US" sz="900" dirty="0" err="1"/>
              <a:t>메세지가</a:t>
            </a:r>
            <a:r>
              <a:rPr lang="ko-KR" altLang="en-US" sz="900" dirty="0"/>
              <a:t> 출력이 될 것입니다</a:t>
            </a:r>
            <a:r>
              <a:rPr lang="en-US" altLang="ko-KR" sz="900" dirty="0"/>
              <a:t>.</a:t>
            </a:r>
          </a:p>
          <a:p>
            <a:pPr lvl="0"/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68065C0-FA64-F548-B908-9C8314D72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53082"/>
              </p:ext>
            </p:extLst>
          </p:nvPr>
        </p:nvGraphicFramePr>
        <p:xfrm>
          <a:off x="418547" y="1578848"/>
          <a:ext cx="6604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183814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curl http://localhost:9000/</a:t>
                      </a:r>
                      <a:r>
                        <a:rPr lang="en" altLang="ko-KR" sz="900" b="0" dirty="0" err="1"/>
                        <a:t>api</a:t>
                      </a:r>
                      <a:r>
                        <a:rPr lang="en" altLang="ko-KR" sz="900" b="0" dirty="0"/>
                        <a:t>/v1/status/</a:t>
                      </a:r>
                      <a:r>
                        <a:rPr lang="en" altLang="ko-KR" sz="900" b="0" dirty="0" err="1"/>
                        <a:t>peer?channel</a:t>
                      </a:r>
                      <a:r>
                        <a:rPr lang="en" altLang="ko-KR" sz="900" b="0" dirty="0"/>
                        <a:t>=channel1 | python -m </a:t>
                      </a:r>
                      <a:r>
                        <a:rPr lang="en" altLang="ko-KR" sz="900" b="0" dirty="0" err="1"/>
                        <a:t>json.tool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  % Total    % Received % </a:t>
                      </a:r>
                      <a:r>
                        <a:rPr lang="en" altLang="ko-KR" sz="900" b="0" dirty="0" err="1"/>
                        <a:t>Xferd</a:t>
                      </a:r>
                      <a:r>
                        <a:rPr lang="en" altLang="ko-KR" sz="900" b="0" dirty="0"/>
                        <a:t>  Average Speed   Time    Time     Time  Current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                           </a:t>
                      </a:r>
                      <a:r>
                        <a:rPr lang="en" altLang="ko-KR" sz="900" b="0" dirty="0" err="1"/>
                        <a:t>Dload</a:t>
                      </a:r>
                      <a:r>
                        <a:rPr lang="en" altLang="ko-KR" sz="900" b="0" dirty="0"/>
                        <a:t>  Upload   Total   Spent    Left  Speed</a:t>
                      </a:r>
                    </a:p>
                    <a:p>
                      <a:pPr latinLnBrk="1"/>
                      <a:r>
                        <a:rPr lang="en" altLang="ko-KR" sz="900" b="0" dirty="0"/>
                        <a:t>100   264  100   264    0     0  13932      0 --:--:-- --:--:-- --:--:-- 14666</a:t>
                      </a:r>
                    </a:p>
                    <a:p>
                      <a:pPr latinLnBrk="1"/>
                      <a:r>
                        <a:rPr lang="en" altLang="ko-KR" sz="900" b="0" dirty="0"/>
                        <a:t>{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audience_count</a:t>
                      </a:r>
                      <a:r>
                        <a:rPr lang="en" altLang="ko-KR" sz="900" b="0" dirty="0"/>
                        <a:t>": "0",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block_height</a:t>
                      </a:r>
                      <a:r>
                        <a:rPr lang="en" altLang="ko-KR" sz="9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"consensus": "</a:t>
                      </a:r>
                      <a:r>
                        <a:rPr lang="en" altLang="ko-KR" sz="900" b="0" dirty="0" err="1"/>
                        <a:t>siever</a:t>
                      </a:r>
                      <a:r>
                        <a:rPr lang="en" altLang="ko-KR" sz="900" b="0" dirty="0"/>
                        <a:t>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leader_complaint</a:t>
                      </a:r>
                      <a:r>
                        <a:rPr lang="en" altLang="ko-KR" sz="9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made_block_count</a:t>
                      </a:r>
                      <a:r>
                        <a:rPr lang="en" altLang="ko-KR" sz="9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peer_id</a:t>
                      </a:r>
                      <a:r>
                        <a:rPr lang="en" altLang="ko-KR" sz="900" b="0" dirty="0"/>
                        <a:t>": "9f109b10-1b8b-11e8-9ab2-0242ac110004",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"peer_target": "172.17.0.4:7100",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peer_type</a:t>
                      </a:r>
                      <a:r>
                        <a:rPr lang="en" altLang="ko-KR" sz="900" b="0" dirty="0"/>
                        <a:t>": "1",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"status": "Service is online: 1",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total_tx</a:t>
                      </a:r>
                      <a:r>
                        <a:rPr lang="en" altLang="ko-KR" sz="900" b="0" dirty="0"/>
                        <a:t>": 0</a:t>
                      </a:r>
                    </a:p>
                    <a:p>
                      <a:pPr latinLnBrk="1"/>
                      <a:r>
                        <a:rPr lang="en" altLang="ko-KR" sz="900" b="0" dirty="0"/>
                        <a:t>}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4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08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저장되고 있는지 확인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튜토리얼에서는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/logs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폴더에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로그가 저장되고 있습니다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확인하기 위해서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/logs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폴더안에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파일들이 생성되고 있는지 확인합니다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D32A71-B552-5C43-AC37-D1A193C9F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71722"/>
              </p:ext>
            </p:extLst>
          </p:nvPr>
        </p:nvGraphicFramePr>
        <p:xfrm>
          <a:off x="438426" y="1585475"/>
          <a:ext cx="66040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597250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ls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)/logs/</a:t>
                      </a:r>
                    </a:p>
                    <a:p>
                      <a:pPr latinLnBrk="1"/>
                      <a:r>
                        <a:rPr lang="en" altLang="ko-KR" sz="900" b="0" dirty="0"/>
                        <a:t>data.20180227_0.log.gz              data.b5666a1e8575e5ccf80ac068a1b617503.log  </a:t>
                      </a:r>
                      <a:r>
                        <a:rPr lang="en" altLang="ko-KR" sz="900" b="0" dirty="0" err="1"/>
                        <a:t>data.log</a:t>
                      </a:r>
                      <a:r>
                        <a:rPr lang="en" altLang="ko-KR" sz="900" b="0" dirty="0"/>
                        <a:t> </a:t>
                      </a:r>
                      <a:r>
                        <a:rPr lang="en" altLang="ko-KR" sz="900" b="0" dirty="0" err="1"/>
                        <a:t>time_slice_format</a:t>
                      </a:r>
                      <a:r>
                        <a:rPr lang="en" altLang="ko-KR" sz="900" b="0" dirty="0"/>
                        <a:t> %</a:t>
                      </a:r>
                      <a:r>
                        <a:rPr lang="en" altLang="ko-KR" sz="900" b="0" dirty="0" err="1"/>
                        <a:t>Y%m%d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data.20180228_0.log.gz              data.b5666a1e8575e5ccf80ac068a1b617503.log.meta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58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853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스크립트 작성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/>
              <a:t>실제 </a:t>
            </a:r>
            <a:r>
              <a:rPr lang="en-US" altLang="ko-KR" sz="1000" dirty="0"/>
              <a:t>loopchain </a:t>
            </a:r>
            <a:r>
              <a:rPr lang="ko-KR" altLang="en-US" sz="1000" dirty="0"/>
              <a:t>운영의 편의를 위해서 위와 같이 매번 명령어를 직접 입력하기 보다는 실행스크립트 작성이 필요합니다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다음과 같이 총 </a:t>
            </a:r>
            <a:r>
              <a:rPr lang="en-US" altLang="ko-KR" sz="1000" dirty="0"/>
              <a:t>3</a:t>
            </a:r>
            <a:r>
              <a:rPr lang="ko-KR" altLang="en-US" sz="1000" dirty="0"/>
              <a:t>개의 실행스크립트를 작성하고 실행해 보겠습니다</a:t>
            </a:r>
            <a:r>
              <a:rPr lang="en-US" altLang="ko-KR" sz="1000" dirty="0"/>
              <a:t>.</a:t>
            </a:r>
          </a:p>
          <a:p>
            <a:pPr marL="228600" lvl="0" indent="-228600">
              <a:buAutoNum type="arabicPeriod"/>
            </a:pPr>
            <a:r>
              <a:rPr lang="ko-KR" altLang="en-US" sz="1000" b="1" dirty="0"/>
              <a:t>시작 </a:t>
            </a:r>
            <a:r>
              <a:rPr lang="en-US" altLang="ko-KR" sz="1000" b="1" dirty="0"/>
              <a:t>- </a:t>
            </a:r>
            <a:r>
              <a:rPr lang="en" altLang="ko-KR" sz="1000" b="1" dirty="0" err="1"/>
              <a:t>start.sh</a:t>
            </a:r>
            <a:r>
              <a:rPr lang="en" altLang="ko-KR" sz="1000" b="1" dirty="0"/>
              <a:t> (</a:t>
            </a:r>
            <a:r>
              <a:rPr lang="ko-KR" altLang="en-US" sz="1000" b="1" dirty="0"/>
              <a:t>새로운 컨테이너 실행</a:t>
            </a:r>
            <a:r>
              <a:rPr lang="en-US" altLang="ko-KR" sz="1000" b="1" dirty="0"/>
              <a:t>)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A9EECCD-ACFB-AA4A-9D5D-59DAFF5D6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83579"/>
              </p:ext>
            </p:extLst>
          </p:nvPr>
        </p:nvGraphicFramePr>
        <p:xfrm>
          <a:off x="511312" y="1875183"/>
          <a:ext cx="8480288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144">
                  <a:extLst>
                    <a:ext uri="{9D8B030D-6E8A-4147-A177-3AD203B41FA5}">
                      <a16:colId xmlns:a16="http://schemas.microsoft.com/office/drawing/2014/main" val="212504388"/>
                    </a:ext>
                  </a:extLst>
                </a:gridCol>
                <a:gridCol w="4240144">
                  <a:extLst>
                    <a:ext uri="{9D8B030D-6E8A-4147-A177-3AD203B41FA5}">
                      <a16:colId xmlns:a16="http://schemas.microsoft.com/office/drawing/2014/main" val="3497401254"/>
                    </a:ext>
                  </a:extLst>
                </a:gridCol>
              </a:tblGrid>
              <a:tr h="4598505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#!/</a:t>
                      </a:r>
                      <a:r>
                        <a:rPr lang="en" altLang="ko-KR" sz="900" b="0" dirty="0" err="1"/>
                        <a:t>usr</a:t>
                      </a:r>
                      <a:r>
                        <a:rPr lang="en" altLang="ko-KR" sz="900" b="0" dirty="0"/>
                        <a:t>/bin/</a:t>
                      </a:r>
                      <a:r>
                        <a:rPr lang="en" altLang="ko-KR" sz="900" b="0" dirty="0" err="1"/>
                        <a:t>env</a:t>
                      </a:r>
                      <a:r>
                        <a:rPr lang="en" altLang="ko-KR" sz="900" b="0" dirty="0"/>
                        <a:t> bash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    </a:t>
                      </a:r>
                      <a:r>
                        <a:rPr lang="ko-KR" altLang="en-US" sz="900" b="0" dirty="0"/>
                        <a:t>환경변수등록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export TAG=latest</a:t>
                      </a:r>
                    </a:p>
                    <a:p>
                      <a:pPr latinLnBrk="1"/>
                      <a:r>
                        <a:rPr lang="en" altLang="ko-KR" sz="900" b="0" dirty="0"/>
                        <a:t>export CONF=$(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export LOGS=$(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)/logs</a:t>
                      </a:r>
                    </a:p>
                    <a:p>
                      <a:pPr latinLnBrk="1"/>
                      <a:r>
                        <a:rPr lang="en" altLang="ko-KR" sz="900" b="0" dirty="0"/>
                        <a:t>export FLUENTD=$(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fluentd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export STORAGE_RS=$(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storageRS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export STORAGE_PEER_0=$(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)/storage0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</a:t>
                      </a:r>
                      <a:r>
                        <a:rPr lang="ko-KR" altLang="en-US" sz="900" b="0" dirty="0"/>
                        <a:t>로그 및 데이터 디렉토리 생성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if [ ! -d ${LOGS} ]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then   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${LOGS}</a:t>
                      </a:r>
                    </a:p>
                    <a:p>
                      <a:pPr latinLnBrk="1"/>
                      <a:r>
                        <a:rPr lang="en" altLang="ko-KR" sz="900" b="0" dirty="0"/>
                        <a:t>fi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if [ ! -d ${STORAGE_RS} ]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then   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${STORAGE_RS}</a:t>
                      </a:r>
                    </a:p>
                    <a:p>
                      <a:pPr latinLnBrk="1"/>
                      <a:r>
                        <a:rPr lang="en" altLang="ko-KR" sz="900" b="0" dirty="0"/>
                        <a:t>fi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if [ ! -d ${STORAGE_PEER_0} ]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then   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${STORAGE_PEER_0}</a:t>
                      </a:r>
                    </a:p>
                    <a:p>
                      <a:pPr latinLnBrk="1"/>
                      <a:r>
                        <a:rPr lang="en" altLang="ko-KR" sz="900" b="0" dirty="0"/>
                        <a:t>fi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    </a:t>
                      </a:r>
                      <a:r>
                        <a:rPr lang="ko-KR" altLang="en-US" sz="900" b="0" dirty="0"/>
                        <a:t>로그서버실행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docker run -d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--name loop-logger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--publish 24224:24224/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\</a:t>
                      </a:r>
                      <a:endParaRPr lang="ko-KR" alt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--volume ${FLUENTD}:/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--volume ${LOGS}:/logs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loopchain/loopchain-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:${TAG}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Radio Station </a:t>
                      </a:r>
                      <a:r>
                        <a:rPr lang="ko-KR" altLang="en-US" sz="9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docker run -d --name 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${CONF}:/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${STORAGE_RS}/</a:t>
                      </a:r>
                      <a:r>
                        <a:rPr lang="en" altLang="ko-KR" sz="900" b="0" dirty="0" err="1"/>
                        <a:t>storageRS</a:t>
                      </a:r>
                      <a:r>
                        <a:rPr lang="en" altLang="ko-KR" sz="900" b="0" dirty="0"/>
                        <a:t>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7102:7102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9002:9002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looprs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radiostation.py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</a:t>
                      </a:r>
                      <a:r>
                        <a:rPr lang="en" altLang="ko-KR" sz="900" b="0" dirty="0" err="1"/>
                        <a:t>rs_conf.json</a:t>
                      </a:r>
                      <a:endParaRPr lang="en" altLang="ko-KR" sz="900" b="0" dirty="0"/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    Peer0 </a:t>
                      </a:r>
                      <a:r>
                        <a:rPr lang="ko-KR" altLang="en-US" sz="9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docker run -d --name peer0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${CONF}:/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${STORAGE_PEER_0}/storage0:/.storage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--link </a:t>
                      </a:r>
                      <a:r>
                        <a:rPr lang="en" altLang="ko-KR" sz="900" b="0" dirty="0" err="1"/>
                        <a:t>radio_station:radio_station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7100:7100 -p 9000:9000 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looppeer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</a:t>
                      </a:r>
                      <a:r>
                        <a:rPr lang="en" altLang="ko-KR" sz="900" b="0" dirty="0" err="1"/>
                        <a:t>peer_conf.json</a:t>
                      </a:r>
                      <a:r>
                        <a:rPr lang="en" altLang="ko-KR" sz="900" b="0" dirty="0"/>
                        <a:t>  -r radio_station:7102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2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664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stop.sh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중인 컨테이너를 종료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삭제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delete.sh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종료된 컨테이너를 삭제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28600" indent="-228600">
              <a:buFont typeface="+mj-lt"/>
              <a:buAutoNum type="arabicPeriod" startAt="2"/>
            </a:pP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C83D73-7976-DD46-AB57-0A1A64E3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23523"/>
              </p:ext>
            </p:extLst>
          </p:nvPr>
        </p:nvGraphicFramePr>
        <p:xfrm>
          <a:off x="478182" y="1181283"/>
          <a:ext cx="660400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425835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#!/</a:t>
                      </a:r>
                      <a:r>
                        <a:rPr lang="en" altLang="ko-KR" sz="900" b="0" dirty="0" err="1"/>
                        <a:t>usr</a:t>
                      </a:r>
                      <a:r>
                        <a:rPr lang="en" altLang="ko-KR" sz="900" b="0" dirty="0"/>
                        <a:t>/bin/</a:t>
                      </a:r>
                      <a:r>
                        <a:rPr lang="en" altLang="ko-KR" sz="900" b="0" dirty="0" err="1"/>
                        <a:t>env</a:t>
                      </a:r>
                      <a:r>
                        <a:rPr lang="en" altLang="ko-KR" sz="900" b="0" dirty="0"/>
                        <a:t> bash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docker stop $(docker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-q --filter name=loop-logger --filter name=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--filter name=peer0)</a:t>
                      </a:r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09194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E4B0B35-63C9-E741-8789-0639BFE5F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80870"/>
              </p:ext>
            </p:extLst>
          </p:nvPr>
        </p:nvGraphicFramePr>
        <p:xfrm>
          <a:off x="478182" y="2089057"/>
          <a:ext cx="6604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75423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#!/</a:t>
                      </a:r>
                      <a:r>
                        <a:rPr lang="en" altLang="ko-KR" sz="900" b="0" dirty="0" err="1"/>
                        <a:t>usr</a:t>
                      </a:r>
                      <a:r>
                        <a:rPr lang="en" altLang="ko-KR" sz="900" b="0" dirty="0"/>
                        <a:t>/bin/</a:t>
                      </a:r>
                      <a:r>
                        <a:rPr lang="en" altLang="ko-KR" sz="900" b="0" dirty="0" err="1"/>
                        <a:t>env</a:t>
                      </a:r>
                      <a:r>
                        <a:rPr lang="en" altLang="ko-KR" sz="900" b="0" dirty="0"/>
                        <a:t> bash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rm</a:t>
                      </a:r>
                      <a:r>
                        <a:rPr lang="en" altLang="ko-KR" sz="900" b="0" dirty="0"/>
                        <a:t> -f $(docker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-a -q --filter name=loop-logger --filter name=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--filter name=peer0)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70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688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9D3B427-244B-544C-BA07-B70E3EAFF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52" y="1315336"/>
            <a:ext cx="3657600" cy="27432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목적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자신의 컴퓨터상에서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이용하여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2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개로 구성된 네트워크 환경을 구성하고 정상적으로 동작하는지 테스트를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다음의 그림과 같은 구조로 네트워크가 구성이 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디렉토리 구성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문서의 내용을 따라하게 되면 다음과 같은 디렉토리 구성이 만들어지게 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9A2FEE-52F3-9746-8CB8-7D666C8EA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3" y="4483132"/>
            <a:ext cx="2679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34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설정 파일 생성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b="1" dirty="0"/>
              <a:t>1.</a:t>
            </a:r>
            <a:r>
              <a:rPr lang="ko-KR" altLang="en-US" sz="1000" b="1" dirty="0"/>
              <a:t> 디렉토리 생성</a:t>
            </a:r>
            <a:endParaRPr lang="en-US" altLang="ko-KR" sz="1000" b="1" dirty="0"/>
          </a:p>
          <a:p>
            <a:pPr lvl="0"/>
            <a:r>
              <a:rPr lang="ko-KR" altLang="en-US" sz="900" dirty="0"/>
              <a:t>로그 서버의 설정 파일 폴더를 생성하고 로그를 따로 저장할 폴더를 생성합니다</a:t>
            </a:r>
            <a:r>
              <a:rPr lang="en-US" altLang="ko-KR" sz="900" dirty="0"/>
              <a:t>. </a:t>
            </a:r>
            <a:r>
              <a:rPr lang="ko-KR" altLang="en-US" sz="900" dirty="0"/>
              <a:t>그리고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과  </a:t>
            </a:r>
            <a:r>
              <a:rPr lang="en-US" altLang="ko-KR" sz="900" dirty="0"/>
              <a:t>Peer</a:t>
            </a:r>
            <a:r>
              <a:rPr lang="ko-KR" altLang="en-US" sz="900" dirty="0"/>
              <a:t>의 설정파일을 따로 보관할 폴더를 만듭니다</a:t>
            </a:r>
            <a:r>
              <a:rPr lang="en-US" altLang="ko-KR" sz="900" dirty="0"/>
              <a:t>.</a:t>
            </a:r>
          </a:p>
          <a:p>
            <a:pPr lvl="0"/>
            <a:endParaRPr lang="en-US" altLang="ko-KR" sz="900" dirty="0"/>
          </a:p>
          <a:p>
            <a:pPr lvl="0"/>
            <a:endParaRPr lang="en-US" altLang="ko-KR" sz="900" dirty="0"/>
          </a:p>
          <a:p>
            <a:pPr lvl="0"/>
            <a:r>
              <a:rPr lang="en-US" altLang="ko-KR" sz="1000" b="1" dirty="0"/>
              <a:t>2. log </a:t>
            </a:r>
            <a:r>
              <a:rPr lang="ko-KR" altLang="en-US" sz="1000" b="1" dirty="0"/>
              <a:t>서버의 설정</a:t>
            </a:r>
            <a:endParaRPr lang="en-US" altLang="ko-KR" sz="1000" b="1" dirty="0"/>
          </a:p>
          <a:p>
            <a:pPr lvl="0"/>
            <a:r>
              <a:rPr lang="en-US" altLang="ko-KR" sz="900" dirty="0"/>
              <a:t>log </a:t>
            </a:r>
            <a:r>
              <a:rPr lang="ko-KR" altLang="en-US" sz="900" dirty="0"/>
              <a:t>서버의 설정 파일을 작성하고 설정 파일 위치로 이동합니다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이것은 모든 </a:t>
            </a:r>
            <a:r>
              <a:rPr lang="en-US" altLang="ko-KR" sz="900" dirty="0"/>
              <a:t>log </a:t>
            </a:r>
            <a:r>
              <a:rPr lang="ko-KR" altLang="en-US" sz="900" dirty="0"/>
              <a:t>들을 파일로 남기는 설정입니다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r>
              <a:rPr lang="en-US" altLang="ko-KR" sz="900" dirty="0" err="1"/>
              <a:t>fluent.conf</a:t>
            </a:r>
            <a:r>
              <a:rPr lang="ko-KR" altLang="en-US" sz="900" dirty="0"/>
              <a:t>을 아래와 같이 만듭니다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marL="228600" lvl="0" indent="-228600">
              <a:buAutoNum type="arabicParenR"/>
            </a:pPr>
            <a:r>
              <a:rPr lang="ko-KR" altLang="en-US" sz="900" dirty="0"/>
              <a:t>작성된 </a:t>
            </a:r>
            <a:r>
              <a:rPr lang="en-US" altLang="ko-KR" sz="900" dirty="0" err="1"/>
              <a:t>fluent.conf</a:t>
            </a:r>
            <a:r>
              <a:rPr lang="ko-KR" altLang="en-US" sz="900" dirty="0"/>
              <a:t>를 </a:t>
            </a:r>
            <a:r>
              <a:rPr lang="en-US" altLang="ko-KR" sz="900" dirty="0" err="1"/>
              <a:t>fluentd</a:t>
            </a:r>
            <a:r>
              <a:rPr lang="en-US" altLang="ko-KR" sz="900" dirty="0"/>
              <a:t>/</a:t>
            </a:r>
            <a:r>
              <a:rPr lang="en-US" altLang="ko-KR" sz="900" dirty="0" err="1"/>
              <a:t>etc</a:t>
            </a:r>
            <a:r>
              <a:rPr lang="en-US" altLang="ko-KR" sz="900" dirty="0"/>
              <a:t> </a:t>
            </a:r>
            <a:r>
              <a:rPr lang="ko-KR" altLang="en-US" sz="900" dirty="0"/>
              <a:t>디렉토리로 이동합니다</a:t>
            </a:r>
            <a:r>
              <a:rPr lang="en-US" altLang="ko-KR" sz="900" dirty="0"/>
              <a:t>.</a:t>
            </a:r>
          </a:p>
          <a:p>
            <a:pPr marL="228600" lvl="0" indent="-228600">
              <a:buAutoNum type="arabicParenR"/>
            </a:pPr>
            <a:endParaRPr lang="en-US" altLang="ko-KR" sz="900" dirty="0"/>
          </a:p>
          <a:p>
            <a:pPr lvl="0"/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15912F-61E0-6B40-AF18-634BC9B9D4B1}"/>
              </a:ext>
            </a:extLst>
          </p:cNvPr>
          <p:cNvGraphicFramePr>
            <a:graphicFrameLocks noGrp="1"/>
          </p:cNvGraphicFramePr>
          <p:nvPr/>
        </p:nvGraphicFramePr>
        <p:xfrm>
          <a:off x="352287" y="1737874"/>
          <a:ext cx="6604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00855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-p </a:t>
                      </a:r>
                      <a:r>
                        <a:rPr lang="en" altLang="ko-KR" sz="1000" b="0" dirty="0" err="1"/>
                        <a:t>fluentd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etc</a:t>
                      </a:r>
                      <a:r>
                        <a:rPr lang="en" altLang="ko-KR" sz="1000" b="0" dirty="0"/>
                        <a:t>	                               # </a:t>
                      </a:r>
                      <a:r>
                        <a:rPr lang="ko-KR" altLang="en-US" sz="1000" b="0" dirty="0"/>
                        <a:t>로그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서버의 설정 파일 폴더를 생성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logs			# </a:t>
                      </a:r>
                      <a:r>
                        <a:rPr lang="ko-KR" altLang="en-US" sz="1000" b="0" dirty="0"/>
                        <a:t>로그를 따로 저장할 폴더를 생성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$ </a:t>
                      </a:r>
                      <a:r>
                        <a:rPr lang="en" altLang="ko-KR" sz="1000" b="0" dirty="0" err="1"/>
                        <a:t>mkdir</a:t>
                      </a:r>
                      <a:r>
                        <a:rPr lang="en" altLang="ko-KR" sz="1000" b="0" dirty="0"/>
                        <a:t> </a:t>
                      </a:r>
                      <a:r>
                        <a:rPr lang="en" altLang="ko-KR" sz="1000" b="0" dirty="0" err="1"/>
                        <a:t>conf</a:t>
                      </a:r>
                      <a:r>
                        <a:rPr lang="en" altLang="ko-KR" sz="1000" b="0" dirty="0"/>
                        <a:t>			# RadioStation</a:t>
                      </a:r>
                      <a:r>
                        <a:rPr lang="ko-KR" altLang="en-US" sz="1000" b="0" dirty="0"/>
                        <a:t>과  </a:t>
                      </a:r>
                      <a:r>
                        <a:rPr lang="en" altLang="ko-KR" sz="1000" b="0" dirty="0"/>
                        <a:t>Peer</a:t>
                      </a:r>
                      <a:r>
                        <a:rPr lang="ko-KR" altLang="en-US" sz="1000" b="0" dirty="0"/>
                        <a:t>의 설정파일을 따로 보관할 폴더를 생성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3942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BC5DA3-396A-224A-8273-95F0EA49D17C}"/>
              </a:ext>
            </a:extLst>
          </p:cNvPr>
          <p:cNvGraphicFramePr>
            <a:graphicFrameLocks noGrp="1"/>
          </p:cNvGraphicFramePr>
          <p:nvPr/>
        </p:nvGraphicFramePr>
        <p:xfrm>
          <a:off x="352287" y="3043793"/>
          <a:ext cx="6604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003906721"/>
                    </a:ext>
                  </a:extLst>
                </a:gridCol>
              </a:tblGrid>
              <a:tr h="2919686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&lt;source&gt;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@type forward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@id input1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port 24224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bind 0.0.0.0</a:t>
                      </a:r>
                    </a:p>
                    <a:p>
                      <a:pPr latinLnBrk="1"/>
                      <a:r>
                        <a:rPr lang="en" altLang="ko-KR" sz="1000" b="0" dirty="0"/>
                        <a:t> &lt;/source&gt;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&lt;match **&gt; # Add your log tag to show in &lt;&gt;.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@type copy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&lt;store&gt; # Add your log tag to show in &lt;&gt;.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@type file # Leave log file in path.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path /logs/data.*.log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symlink_path</a:t>
                      </a:r>
                      <a:r>
                        <a:rPr lang="en" altLang="ko-KR" sz="1000" b="0" dirty="0"/>
                        <a:t> /logs/</a:t>
                      </a:r>
                      <a:r>
                        <a:rPr lang="en" altLang="ko-KR" sz="1000" b="0" dirty="0" err="1"/>
                        <a:t>data.log</a:t>
                      </a:r>
                      <a:r>
                        <a:rPr lang="en" altLang="ko-KR" sz="1000" b="0" dirty="0"/>
                        <a:t> </a:t>
                      </a:r>
                      <a:r>
                        <a:rPr lang="en" altLang="ko-KR" sz="1000" b="0" dirty="0" err="1"/>
                        <a:t>time_slice_format</a:t>
                      </a:r>
                      <a:r>
                        <a:rPr lang="en" altLang="ko-KR" sz="1000" b="0" dirty="0"/>
                        <a:t> %</a:t>
                      </a:r>
                      <a:r>
                        <a:rPr lang="en" altLang="ko-KR" sz="1000" b="0" dirty="0" err="1"/>
                        <a:t>Y%m%d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time_slice_wait</a:t>
                      </a:r>
                      <a:r>
                        <a:rPr lang="en" altLang="ko-KR" sz="1000" b="0" dirty="0"/>
                        <a:t> 10m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time_format</a:t>
                      </a:r>
                      <a:r>
                        <a:rPr lang="en" altLang="ko-KR" sz="1000" b="0" dirty="0"/>
                        <a:t> %</a:t>
                      </a:r>
                      <a:r>
                        <a:rPr lang="en" altLang="ko-KR" sz="1000" b="0" dirty="0" err="1"/>
                        <a:t>Y%m%dT%H%M%S%z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compress </a:t>
                      </a:r>
                      <a:r>
                        <a:rPr lang="en" altLang="ko-KR" sz="1000" b="0" dirty="0" err="1"/>
                        <a:t>gzip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    </a:t>
                      </a:r>
                      <a:r>
                        <a:rPr lang="en" altLang="ko-KR" sz="1000" b="0" dirty="0" err="1"/>
                        <a:t>utc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  &lt;/store&gt;</a:t>
                      </a:r>
                    </a:p>
                    <a:p>
                      <a:pPr latinLnBrk="1"/>
                      <a:r>
                        <a:rPr lang="en" altLang="ko-KR" sz="1000" b="0" dirty="0"/>
                        <a:t> &lt;/match&gt;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428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A74FFE-DE12-1D47-A770-1830377CAEEA}"/>
              </a:ext>
            </a:extLst>
          </p:cNvPr>
          <p:cNvGraphicFramePr>
            <a:graphicFrameLocks noGrp="1"/>
          </p:cNvGraphicFramePr>
          <p:nvPr/>
        </p:nvGraphicFramePr>
        <p:xfrm>
          <a:off x="352287" y="6228031"/>
          <a:ext cx="6604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671039868"/>
                    </a:ext>
                  </a:extLst>
                </a:gridCol>
              </a:tblGrid>
              <a:tr h="20176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mv </a:t>
                      </a:r>
                      <a:r>
                        <a:rPr lang="en" altLang="ko-KR" sz="1000" dirty="0" err="1"/>
                        <a:t>fluent.conf</a:t>
                      </a:r>
                      <a:r>
                        <a:rPr lang="en" altLang="ko-KR" sz="1000" dirty="0"/>
                        <a:t> ./</a:t>
                      </a:r>
                      <a:r>
                        <a:rPr lang="en" altLang="ko-KR" sz="1000" dirty="0" err="1"/>
                        <a:t>fluentd</a:t>
                      </a:r>
                      <a:r>
                        <a:rPr lang="en" altLang="ko-KR" sz="1000" dirty="0"/>
                        <a:t>/</a:t>
                      </a:r>
                      <a:r>
                        <a:rPr lang="en" altLang="ko-KR" sz="1000" dirty="0" err="1"/>
                        <a:t>etc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82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84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loopchain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82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3. channel_manage_data.json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900" dirty="0"/>
              <a:t>이 설정 파일은 </a:t>
            </a:r>
            <a:r>
              <a:rPr lang="en-US" altLang="ko-KR" sz="900" dirty="0" err="1"/>
              <a:t>MultiChannel</a:t>
            </a:r>
            <a:r>
              <a:rPr lang="ko-KR" altLang="en-US" sz="900" dirty="0"/>
              <a:t>을 사용할 때에 설정하는 파일입니다</a:t>
            </a:r>
            <a:r>
              <a:rPr lang="en-US" altLang="ko-KR" sz="900" dirty="0"/>
              <a:t>. </a:t>
            </a:r>
            <a:r>
              <a:rPr lang="ko-KR" altLang="en-US" sz="900" dirty="0"/>
              <a:t>해당 파일은 </a:t>
            </a:r>
            <a:r>
              <a:rPr lang="en-US" altLang="ko-KR" sz="900" dirty="0"/>
              <a:t>RadioStation</a:t>
            </a:r>
            <a:r>
              <a:rPr lang="ko-KR" altLang="en-US" sz="900" dirty="0"/>
              <a:t>에서 사용됩니다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900" dirty="0"/>
              <a:t>channel_manage_data.json </a:t>
            </a:r>
            <a:r>
              <a:rPr lang="ko-KR" altLang="en-US" sz="900" dirty="0"/>
              <a:t>파일을 아래와 같이 작성합니다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‘channel1’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이라는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loopchain/default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라는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를 이용합니다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loopchain/default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는 기본적으로 각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peer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들이 가지고 있는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파일 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900" dirty="0"/>
              <a:t>작성된 </a:t>
            </a:r>
            <a:r>
              <a:rPr lang="en-US" altLang="ko-KR" sz="900" dirty="0"/>
              <a:t>channel_manage_data.json</a:t>
            </a:r>
            <a:r>
              <a:rPr lang="ko-KR" altLang="en-US" sz="900" dirty="0"/>
              <a:t>를 </a:t>
            </a:r>
            <a:r>
              <a:rPr lang="en-US" altLang="ko-KR" sz="900" dirty="0"/>
              <a:t>/</a:t>
            </a:r>
            <a:r>
              <a:rPr lang="en-US" altLang="ko-KR" sz="900" dirty="0" err="1"/>
              <a:t>conf</a:t>
            </a:r>
            <a:r>
              <a:rPr lang="en-US" altLang="ko-KR" sz="900" dirty="0"/>
              <a:t> </a:t>
            </a:r>
            <a:r>
              <a:rPr lang="ko-KR" altLang="en-US" sz="900" dirty="0"/>
              <a:t>디렉토리로 이동합니다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24701B-B4BC-1644-8B2F-7873349AA01D}"/>
              </a:ext>
            </a:extLst>
          </p:cNvPr>
          <p:cNvGraphicFramePr>
            <a:graphicFrameLocks noGrp="1"/>
          </p:cNvGraphicFramePr>
          <p:nvPr/>
        </p:nvGraphicFramePr>
        <p:xfrm>
          <a:off x="531189" y="1777629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14646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"channel1":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"score_package": "loopchain/default"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926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B6B242-B103-0148-8221-BA5705EB6FE6}"/>
              </a:ext>
            </a:extLst>
          </p:cNvPr>
          <p:cNvGraphicFramePr>
            <a:graphicFrameLocks noGrp="1"/>
          </p:cNvGraphicFramePr>
          <p:nvPr/>
        </p:nvGraphicFramePr>
        <p:xfrm>
          <a:off x="531189" y="3467859"/>
          <a:ext cx="6604000" cy="26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222479274"/>
                    </a:ext>
                  </a:extLst>
                </a:gridCol>
              </a:tblGrid>
              <a:tr h="263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$ mv </a:t>
                      </a:r>
                      <a:r>
                        <a:rPr lang="en" altLang="ko-KR" sz="1000" dirty="0" err="1"/>
                        <a:t>channel_manage_data.json</a:t>
                      </a:r>
                      <a:r>
                        <a:rPr lang="en" altLang="ko-KR" sz="1000" dirty="0"/>
                        <a:t> ./</a:t>
                      </a:r>
                      <a:r>
                        <a:rPr lang="en" altLang="ko-KR" sz="1000" dirty="0" err="1"/>
                        <a:t>conf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5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24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4. </a:t>
            </a:r>
            <a:r>
              <a:rPr lang="en-US" altLang="ko-KR" sz="1000" b="1" dirty="0" err="1"/>
              <a:t>rs_conf.json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1000" dirty="0"/>
              <a:t>이 설정 파일은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의 설정들을 담고 있는 파일입니다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000" dirty="0" err="1"/>
              <a:t>rs_conf.json</a:t>
            </a:r>
            <a:r>
              <a:rPr lang="en-US" altLang="ko-KR" sz="1000" dirty="0"/>
              <a:t> </a:t>
            </a:r>
            <a:r>
              <a:rPr lang="ko-KR" altLang="en-US" sz="1000" dirty="0"/>
              <a:t>파일을 아래와 같이 작성합니다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CHANNEL_MANAGE_DATA_PATH: 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이 어디에 있는지 지정해줍니다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LOOPCHAIN_DEFAULT_CHANNEL: RadioStation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설정한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중에 별도로 지정하지 않고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request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들어오면 기본적으로 사용할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을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ENABLE_CHANNEL_AUTH: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정해진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Server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들만 각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별로 들어올 수 있는 제한을 하는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Option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..</a:t>
            </a:r>
          </a:p>
          <a:p>
            <a:pPr marL="228600" indent="-228600">
              <a:buAutoNum type="arabicParenR"/>
            </a:pPr>
            <a:r>
              <a:rPr lang="ko-KR" altLang="en-US" sz="1000" dirty="0"/>
              <a:t>작성된 </a:t>
            </a:r>
            <a:r>
              <a:rPr lang="en-US" altLang="ko-KR" sz="1000" dirty="0" err="1"/>
              <a:t>rs_conf.json</a:t>
            </a:r>
            <a:r>
              <a:rPr lang="ko-KR" altLang="en-US" sz="1000" dirty="0"/>
              <a:t>를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conf</a:t>
            </a:r>
            <a:r>
              <a:rPr lang="en-US" altLang="ko-KR" sz="1000" dirty="0"/>
              <a:t> </a:t>
            </a:r>
            <a:r>
              <a:rPr lang="ko-KR" altLang="en-US" sz="1000" dirty="0"/>
              <a:t>디렉토리로 이동합니다</a:t>
            </a:r>
            <a:r>
              <a:rPr lang="en-US" altLang="ko-KR" sz="1000" dirty="0"/>
              <a:t>.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56069B-5B8E-574F-9699-CC59C89DEBDC}"/>
              </a:ext>
            </a:extLst>
          </p:cNvPr>
          <p:cNvGraphicFramePr>
            <a:graphicFrameLocks noGrp="1"/>
          </p:cNvGraphicFramePr>
          <p:nvPr/>
        </p:nvGraphicFramePr>
        <p:xfrm>
          <a:off x="537818" y="1830639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"CHANNEL_MANAGE_DATA_PATH": "/</a:t>
                      </a:r>
                      <a:r>
                        <a:rPr lang="en" altLang="ko-KR" sz="1000" b="0" dirty="0" err="1"/>
                        <a:t>conf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channel_manage_data.json</a:t>
                      </a:r>
                      <a:r>
                        <a:rPr lang="en" altLang="ko-KR" sz="1000" b="0" dirty="0"/>
                        <a:t>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"ENABLE_CHANNEL_AUTH": false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2ABB3-7D6D-4A43-8255-C68F14079592}"/>
              </a:ext>
            </a:extLst>
          </p:cNvPr>
          <p:cNvGraphicFramePr>
            <a:graphicFrameLocks noGrp="1"/>
          </p:cNvGraphicFramePr>
          <p:nvPr/>
        </p:nvGraphicFramePr>
        <p:xfrm>
          <a:off x="537818" y="3893533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94455538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mv </a:t>
                      </a:r>
                      <a:r>
                        <a:rPr lang="en" altLang="ko-KR" sz="1000" b="0" dirty="0" err="1"/>
                        <a:t>rs_conf.json</a:t>
                      </a:r>
                      <a:r>
                        <a:rPr lang="en" altLang="ko-KR" sz="1000" b="0" dirty="0"/>
                        <a:t> ./</a:t>
                      </a:r>
                      <a:r>
                        <a:rPr lang="en" altLang="ko-KR" sz="1000" b="0" dirty="0" err="1"/>
                        <a:t>conf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1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58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5. peer_conf0.json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1000" dirty="0"/>
              <a:t>이 설정 파일은 각 </a:t>
            </a:r>
            <a:r>
              <a:rPr lang="en-US" altLang="ko-KR" sz="1000" dirty="0"/>
              <a:t>Peer</a:t>
            </a:r>
            <a:r>
              <a:rPr lang="ko-KR" altLang="en-US" sz="1000" dirty="0"/>
              <a:t>들의 설정을 담고 있는 파일입니다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000" dirty="0"/>
              <a:t>peer_conf0.json </a:t>
            </a:r>
            <a:r>
              <a:rPr lang="ko-KR" altLang="en-US" sz="1000" dirty="0"/>
              <a:t>파일을 아래와 같이 작성합니다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LOOPCHAIN_DEFAULT_CHANNEL: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해당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peer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설정한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중에 별도로 지정하지 않고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request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들어오면 기본적으로 사용할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을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DEFAULT_SCORE_BRANCH: 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를 사용할 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어떤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branch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이용 할지를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기본값은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master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참고로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로 원격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clone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해서 쓰거나 따로 파일로 읽어오게 해야 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000" dirty="0"/>
              <a:t>작성된 </a:t>
            </a:r>
            <a:r>
              <a:rPr lang="en-US" altLang="ko-KR" sz="1000" dirty="0"/>
              <a:t>peer_conf0.json</a:t>
            </a:r>
            <a:r>
              <a:rPr lang="ko-KR" altLang="en-US" sz="1000" dirty="0"/>
              <a:t>를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conf</a:t>
            </a:r>
            <a:r>
              <a:rPr lang="en-US" altLang="ko-KR" sz="1000" dirty="0"/>
              <a:t> </a:t>
            </a:r>
            <a:r>
              <a:rPr lang="ko-KR" altLang="en-US" sz="1000" dirty="0"/>
              <a:t>디렉토리로 이동합니다</a:t>
            </a:r>
            <a:r>
              <a:rPr lang="en-US" altLang="ko-KR" sz="1000" dirty="0"/>
              <a:t>.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56069B-5B8E-574F-9699-CC59C89DEBDC}"/>
              </a:ext>
            </a:extLst>
          </p:cNvPr>
          <p:cNvGraphicFramePr>
            <a:graphicFrameLocks noGrp="1"/>
          </p:cNvGraphicFramePr>
          <p:nvPr/>
        </p:nvGraphicFramePr>
        <p:xfrm>
          <a:off x="537818" y="1751127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"DEFAULT_SCORE_BRANCH": "master"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2ABB3-7D6D-4A43-8255-C68F14079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71857"/>
              </p:ext>
            </p:extLst>
          </p:nvPr>
        </p:nvGraphicFramePr>
        <p:xfrm>
          <a:off x="537818" y="3529098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94455538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mv peer_conf0.json ./</a:t>
                      </a:r>
                      <a:r>
                        <a:rPr lang="en" altLang="ko-KR" sz="1000" b="0" dirty="0" err="1"/>
                        <a:t>conf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1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939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000" b="1" dirty="0"/>
              <a:t>5. peer_conf1.json </a:t>
            </a:r>
            <a:r>
              <a:rPr lang="ko-KR" altLang="en-US" sz="1000" b="1" dirty="0"/>
              <a:t>작성</a:t>
            </a:r>
            <a:endParaRPr lang="en-US" altLang="ko-KR" sz="1000" b="1" dirty="0"/>
          </a:p>
          <a:p>
            <a:r>
              <a:rPr lang="ko-KR" altLang="en-US" sz="1000" dirty="0"/>
              <a:t>이 설정 파일은 각 </a:t>
            </a:r>
            <a:r>
              <a:rPr lang="en-US" altLang="ko-KR" sz="1000" dirty="0"/>
              <a:t>Peer</a:t>
            </a:r>
            <a:r>
              <a:rPr lang="ko-KR" altLang="en-US" sz="1000" dirty="0"/>
              <a:t>들의 설정을 담고 있는 파일입니다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000" dirty="0"/>
              <a:t>peer_conf1.json </a:t>
            </a:r>
            <a:r>
              <a:rPr lang="ko-KR" altLang="en-US" sz="1000" dirty="0"/>
              <a:t>파일을 아래와 같이 작성합니다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LOOPCHAIN_DEFAULT_CHANNEL: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해당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peer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channel_manage_data.json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에서 설정한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중에 별도로 지정하지 않고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request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가 들어오면 기본적으로 사용할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channel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을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914400" lvl="1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DEFAULT_SCORE_BRANCH: 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를 사용할 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어떤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branch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이용 할지를 정합니다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기본값은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master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참고로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SCORE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로 원격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git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 repository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의 것을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clone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해서 쓰거나 따로 파일로 읽어오게 해야 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000" dirty="0"/>
              <a:t>작성된 </a:t>
            </a:r>
            <a:r>
              <a:rPr lang="en-US" altLang="ko-KR" sz="1000" dirty="0"/>
              <a:t>peer_conf1.json</a:t>
            </a:r>
            <a:r>
              <a:rPr lang="ko-KR" altLang="en-US" sz="1000" dirty="0"/>
              <a:t>를 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conf</a:t>
            </a:r>
            <a:r>
              <a:rPr lang="en-US" altLang="ko-KR" sz="1000" dirty="0"/>
              <a:t> </a:t>
            </a:r>
            <a:r>
              <a:rPr lang="ko-KR" altLang="en-US" sz="1000" dirty="0"/>
              <a:t>디렉토리로 이동합니다</a:t>
            </a:r>
            <a:r>
              <a:rPr lang="en-US" altLang="ko-KR" sz="1000" dirty="0"/>
              <a:t>.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56069B-5B8E-574F-9699-CC59C89DEBDC}"/>
              </a:ext>
            </a:extLst>
          </p:cNvPr>
          <p:cNvGraphicFramePr>
            <a:graphicFrameLocks noGrp="1"/>
          </p:cNvGraphicFramePr>
          <p:nvPr/>
        </p:nvGraphicFramePr>
        <p:xfrm>
          <a:off x="537818" y="1751127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"DEFAULT_SCORE_BRANCH": "master"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52ABB3-7D6D-4A43-8255-C68F14079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49227"/>
              </p:ext>
            </p:extLst>
          </p:nvPr>
        </p:nvGraphicFramePr>
        <p:xfrm>
          <a:off x="537818" y="3529098"/>
          <a:ext cx="6604000" cy="25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94455538"/>
                    </a:ext>
                  </a:extLst>
                </a:gridCol>
              </a:tblGrid>
              <a:tr h="2565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mv peer_conf1.json ./</a:t>
                      </a:r>
                      <a:r>
                        <a:rPr lang="en" altLang="ko-KR" sz="1000" b="0" dirty="0" err="1"/>
                        <a:t>conf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1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203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44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Container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/>
              <a:t>Docker Container</a:t>
            </a:r>
            <a:r>
              <a:rPr lang="ko-KR" altLang="en-US" sz="1000" dirty="0"/>
              <a:t>를 실행하는 순서는 다음과 같습니다</a:t>
            </a:r>
            <a:r>
              <a:rPr lang="en-US" altLang="ko-KR" sz="1000" dirty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1000" dirty="0"/>
              <a:t>Log </a:t>
            </a:r>
            <a:r>
              <a:rPr lang="ko-KR" altLang="en-US" sz="1000" dirty="0"/>
              <a:t>서버를 실행합니다</a:t>
            </a:r>
            <a:r>
              <a:rPr lang="en-US" altLang="ko-KR" sz="1000" dirty="0"/>
              <a:t>.</a:t>
            </a:r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AF03AF-C299-F446-A0C6-3F25E4813CF2}"/>
              </a:ext>
            </a:extLst>
          </p:cNvPr>
          <p:cNvGraphicFramePr>
            <a:graphicFrameLocks noGrp="1"/>
          </p:cNvGraphicFramePr>
          <p:nvPr/>
        </p:nvGraphicFramePr>
        <p:xfrm>
          <a:off x="511312" y="1751127"/>
          <a:ext cx="8717837" cy="216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7837">
                  <a:extLst>
                    <a:ext uri="{9D8B030D-6E8A-4147-A177-3AD203B41FA5}">
                      <a16:colId xmlns:a16="http://schemas.microsoft.com/office/drawing/2014/main" val="3322160918"/>
                    </a:ext>
                  </a:extLst>
                </a:gridCol>
              </a:tblGrid>
              <a:tr h="216489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export TAG=latest     # </a:t>
                      </a:r>
                      <a:r>
                        <a:rPr lang="ko-KR" altLang="en-US" sz="900" b="0" dirty="0"/>
                        <a:t>환경 변수를 설정합니다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endParaRPr lang="en-US" altLang="ko-KR" sz="900" b="0" dirty="0"/>
                    </a:p>
                    <a:p>
                      <a:pPr latinLnBrk="1"/>
                      <a:r>
                        <a:rPr lang="en-US" altLang="ko-KR" sz="900" b="0" dirty="0"/>
                        <a:t># </a:t>
                      </a:r>
                      <a:r>
                        <a:rPr lang="en" altLang="ko-KR" sz="900" b="0" dirty="0"/>
                        <a:t>Log server </a:t>
                      </a:r>
                      <a:r>
                        <a:rPr lang="ko-KR" altLang="en-US" sz="900" b="0" dirty="0"/>
                        <a:t>컨테이너를 실행합니다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run -d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--name loop-logger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--publish 24224:24224/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--volume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--volume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)/logs:/logs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loopchain/loopchain-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:${TAG}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Log server </a:t>
                      </a:r>
                      <a:r>
                        <a:rPr lang="ko-KR" altLang="en-US" sz="900" b="0" dirty="0"/>
                        <a:t>컨테이너를 정상적으로 실행되었는지 확인합니다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--filter name=loop-logger</a:t>
                      </a:r>
                    </a:p>
                    <a:p>
                      <a:pPr latinLnBrk="1"/>
                      <a:r>
                        <a:rPr lang="en" altLang="ko-KR" sz="900" b="0" dirty="0"/>
                        <a:t>CONTAINER ID        IMAGE                                COMMAND                  CREATED             STATUS              PORTS                                           NAMES</a:t>
                      </a:r>
                    </a:p>
                    <a:p>
                      <a:pPr latinLnBrk="1"/>
                      <a:r>
                        <a:rPr lang="en" altLang="ko-KR" sz="900" b="0" dirty="0"/>
                        <a:t>268c79cd104b        loopchain/</a:t>
                      </a:r>
                      <a:r>
                        <a:rPr lang="en" altLang="ko-KR" sz="900" b="0" dirty="0" err="1"/>
                        <a:t>loopchain-fluentd:latest</a:t>
                      </a:r>
                      <a:r>
                        <a:rPr lang="en" altLang="ko-KR" sz="900" b="0" dirty="0"/>
                        <a:t>   "/bin/</a:t>
                      </a:r>
                      <a:r>
                        <a:rPr lang="en" altLang="ko-KR" sz="900" b="0" dirty="0" err="1"/>
                        <a:t>entrypoint.sh</a:t>
                      </a:r>
                      <a:r>
                        <a:rPr lang="en" altLang="ko-KR" sz="900" b="0" dirty="0"/>
                        <a:t> …"   6 minutes ago       Up 6 minutes        5140/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24284/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0.0.0.0:24224-&gt;24224/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  loop-logger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225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3001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실행합니다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A0C24D-0B7E-8444-A759-F9F3FF090B91}"/>
              </a:ext>
            </a:extLst>
          </p:cNvPr>
          <p:cNvGraphicFramePr>
            <a:graphicFrameLocks noGrp="1"/>
          </p:cNvGraphicFramePr>
          <p:nvPr/>
        </p:nvGraphicFramePr>
        <p:xfrm>
          <a:off x="392042" y="1161406"/>
          <a:ext cx="9149523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9523">
                  <a:extLst>
                    <a:ext uri="{9D8B030D-6E8A-4147-A177-3AD203B41FA5}">
                      <a16:colId xmlns:a16="http://schemas.microsoft.com/office/drawing/2014/main" val="4287482995"/>
                    </a:ext>
                  </a:extLst>
                </a:gridCol>
              </a:tblGrid>
              <a:tr h="2595585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 RadioStation</a:t>
                      </a:r>
                      <a:r>
                        <a:rPr lang="ko-KR" altLang="en-US" sz="900" b="0" dirty="0"/>
                        <a:t>에서 이용할 </a:t>
                      </a:r>
                      <a:r>
                        <a:rPr lang="ko-KR" altLang="en-US" sz="900" b="0" dirty="0" err="1"/>
                        <a:t>데이타</a:t>
                      </a:r>
                      <a:r>
                        <a:rPr lang="ko-KR" altLang="en-US" sz="900" b="0" dirty="0"/>
                        <a:t> 저장 공간을 만듭니다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</a:t>
                      </a:r>
                      <a:r>
                        <a:rPr lang="en" altLang="ko-KR" sz="900" b="0" dirty="0" err="1"/>
                        <a:t>storageRS</a:t>
                      </a:r>
                      <a:endParaRPr lang="en" altLang="ko-KR" sz="900" b="0" dirty="0"/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RadioStation </a:t>
                      </a:r>
                      <a:r>
                        <a:rPr lang="ko-KR" altLang="en-US" sz="900" b="0" dirty="0"/>
                        <a:t>컨테이너를 실행합니다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run -d --name 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storageRS</a:t>
                      </a:r>
                      <a:r>
                        <a:rPr lang="en" altLang="ko-KR" sz="900" b="0" dirty="0"/>
                        <a:t>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7102:7102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9002:9002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looprs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radiostation.py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</a:t>
                      </a:r>
                      <a:r>
                        <a:rPr lang="en" altLang="ko-KR" sz="900" b="0" dirty="0" err="1"/>
                        <a:t>rs_conf.json</a:t>
                      </a:r>
                      <a:endParaRPr lang="en" altLang="ko-KR" sz="900" b="0" dirty="0"/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RadioStation </a:t>
                      </a:r>
                      <a:r>
                        <a:rPr lang="ko-KR" altLang="en-US" sz="900" b="0" dirty="0"/>
                        <a:t>컨테이너가 정상적으로 실행되었는지 확인합니다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--filter name=</a:t>
                      </a:r>
                      <a:r>
                        <a:rPr lang="en" altLang="ko-KR" sz="900" b="0" dirty="0" err="1"/>
                        <a:t>radio_station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CONTAINER ID        IMAGE                     COMMAND                  CREATED              STATUS              PORTS                                                           NAMES</a:t>
                      </a:r>
                    </a:p>
                    <a:p>
                      <a:pPr latinLnBrk="1"/>
                      <a:r>
                        <a:rPr lang="en" altLang="ko-KR" sz="900" b="0" dirty="0"/>
                        <a:t>556b407669fc        loopchain/</a:t>
                      </a:r>
                      <a:r>
                        <a:rPr lang="en" altLang="ko-KR" sz="900" b="0" dirty="0" err="1"/>
                        <a:t>looprs:latest</a:t>
                      </a:r>
                      <a:r>
                        <a:rPr lang="en" altLang="ko-KR" sz="900" b="0" dirty="0"/>
                        <a:t>   "python3 </a:t>
                      </a:r>
                      <a:r>
                        <a:rPr lang="en" altLang="ko-KR" sz="900" b="0" dirty="0" err="1"/>
                        <a:t>radiostatio</a:t>
                      </a:r>
                      <a:r>
                        <a:rPr lang="en" altLang="ko-KR" sz="900" b="0" dirty="0"/>
                        <a:t>…"   About a minute ago   Up About a minute   0.0.0.0:7102-&gt;7102/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7100-7101/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0.0.0.0:9002-&gt;9002/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  </a:t>
                      </a:r>
                      <a:r>
                        <a:rPr lang="en" altLang="ko-KR" sz="900" b="0" dirty="0" err="1"/>
                        <a:t>radio_station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723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4283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순차적으로 실행합니다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.(peer0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D876D6-6EB6-D741-965F-8CEFEC2A8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618608"/>
              </p:ext>
            </p:extLst>
          </p:nvPr>
        </p:nvGraphicFramePr>
        <p:xfrm>
          <a:off x="516835" y="1205948"/>
          <a:ext cx="881301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019">
                  <a:extLst>
                    <a:ext uri="{9D8B030D-6E8A-4147-A177-3AD203B41FA5}">
                      <a16:colId xmlns:a16="http://schemas.microsoft.com/office/drawing/2014/main" val="1886267255"/>
                    </a:ext>
                  </a:extLst>
                </a:gridCol>
              </a:tblGrid>
              <a:tr h="262393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 Peer 0</a:t>
                      </a:r>
                      <a:r>
                        <a:rPr lang="ko-KR" altLang="en-US" sz="900" b="0" dirty="0"/>
                        <a:t>번에서 이용할 </a:t>
                      </a:r>
                      <a:r>
                        <a:rPr lang="ko-KR" altLang="en-US" sz="900" b="0" dirty="0" err="1"/>
                        <a:t>데이타</a:t>
                      </a:r>
                      <a:r>
                        <a:rPr lang="ko-KR" altLang="en-US" sz="900" b="0" dirty="0"/>
                        <a:t> 저장 공간을 만듭니다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storage0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Peer0 </a:t>
                      </a:r>
                      <a:r>
                        <a:rPr lang="ko-KR" altLang="en-US" sz="900" b="0" dirty="0"/>
                        <a:t>컨테이너를 실행합니다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run -d --name peer0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)/storage0:/.storage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--link </a:t>
                      </a:r>
                      <a:r>
                        <a:rPr lang="en" altLang="ko-KR" sz="900" b="0" dirty="0" err="1"/>
                        <a:t>radio_station:radio_station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7100:7100 -p 9000:9000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looppeer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/peer_conf0.json -p 7100 -r radio_station:7102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Peer0 </a:t>
                      </a:r>
                      <a:r>
                        <a:rPr lang="ko-KR" altLang="en-US" sz="900" b="0" dirty="0"/>
                        <a:t>컨테이너가 정상적으로 실행되었는지 확인합니다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--filter name=peer0</a:t>
                      </a:r>
                    </a:p>
                    <a:p>
                      <a:pPr latinLnBrk="1"/>
                      <a:r>
                        <a:rPr lang="en" altLang="ko-KR" sz="900" b="0" dirty="0"/>
                        <a:t>CONTAINER ID        IMAGE                       COMMAND                  CREATED             STATUS              PORTS                                                           NAMES</a:t>
                      </a:r>
                    </a:p>
                    <a:p>
                      <a:pPr latinLnBrk="1"/>
                      <a:r>
                        <a:rPr lang="en" altLang="ko-KR" sz="900" b="0" dirty="0"/>
                        <a:t>f18c4e082a30        loopchain/</a:t>
                      </a:r>
                      <a:r>
                        <a:rPr lang="en" altLang="ko-KR" sz="900" b="0" dirty="0" err="1"/>
                        <a:t>looppeer:latest</a:t>
                      </a:r>
                      <a:r>
                        <a:rPr lang="en" altLang="ko-KR" sz="900" b="0" dirty="0"/>
                        <a:t>   "python3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…"   7 minutes ago       Up 7 minutes        0.0.0.0:7100-&gt;7100/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0.0.0.0:9000-&gt;9000/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7101-7102/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  peer0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705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065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4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순차적으로 실행합니다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.(peer1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D876D6-6EB6-D741-965F-8CEFEC2A8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72542"/>
              </p:ext>
            </p:extLst>
          </p:nvPr>
        </p:nvGraphicFramePr>
        <p:xfrm>
          <a:off x="516835" y="1205948"/>
          <a:ext cx="8813019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019">
                  <a:extLst>
                    <a:ext uri="{9D8B030D-6E8A-4147-A177-3AD203B41FA5}">
                      <a16:colId xmlns:a16="http://schemas.microsoft.com/office/drawing/2014/main" val="1886267255"/>
                    </a:ext>
                  </a:extLst>
                </a:gridCol>
              </a:tblGrid>
              <a:tr h="262393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 Peer 1</a:t>
                      </a:r>
                      <a:r>
                        <a:rPr lang="ko-KR" altLang="en-US" sz="900" b="0" dirty="0"/>
                        <a:t>번에서 이용할 </a:t>
                      </a:r>
                      <a:r>
                        <a:rPr lang="ko-KR" altLang="en-US" sz="900" b="0" dirty="0" err="1"/>
                        <a:t>데이타</a:t>
                      </a:r>
                      <a:r>
                        <a:rPr lang="ko-KR" altLang="en-US" sz="900" b="0" dirty="0"/>
                        <a:t> 저장 공간을 만듭니다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storage1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Peer1 </a:t>
                      </a:r>
                      <a:r>
                        <a:rPr lang="ko-KR" altLang="en-US" sz="900" b="0" dirty="0"/>
                        <a:t>컨테이너를 실행합니다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</a:t>
                      </a:r>
                      <a:r>
                        <a:rPr lang="en" altLang="ko-KR" sz="900" b="0" dirty="0"/>
                        <a:t>docker run -d --name peer1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)/storage1:/.storage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--link </a:t>
                      </a:r>
                      <a:r>
                        <a:rPr lang="en" altLang="ko-KR" sz="900" b="0" dirty="0" err="1"/>
                        <a:t>radio_station:radio_station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7200:7200 -p 9100:9100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looppeer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/peer_conf1.json -p 7200 -r radio_station:7102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 Peer1 </a:t>
                      </a:r>
                      <a:r>
                        <a:rPr lang="ko-KR" altLang="en-US" sz="900" b="0" dirty="0"/>
                        <a:t>컨테이너가 정상적으로 실행되었는지 확인합니다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latinLnBrk="1"/>
                      <a:r>
                        <a:rPr lang="en-US" altLang="ko-KR" sz="900" b="0" dirty="0"/>
                        <a:t>$ $ </a:t>
                      </a:r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--filter name=peer1</a:t>
                      </a:r>
                    </a:p>
                    <a:p>
                      <a:pPr latinLnBrk="1"/>
                      <a:r>
                        <a:rPr lang="en" altLang="ko-KR" sz="900" b="0" dirty="0"/>
                        <a:t>CONTAINER ID        IMAGE                       COMMAND                  CREATED             STATUS              PORTS                                                                     NAMES</a:t>
                      </a:r>
                    </a:p>
                    <a:p>
                      <a:pPr latinLnBrk="1"/>
                      <a:r>
                        <a:rPr lang="en" altLang="ko-KR" sz="900" b="0" dirty="0"/>
                        <a:t>c10d2938efee        loopchain/</a:t>
                      </a:r>
                      <a:r>
                        <a:rPr lang="en" altLang="ko-KR" sz="900" b="0" dirty="0" err="1"/>
                        <a:t>looppeer:latest</a:t>
                      </a:r>
                      <a:r>
                        <a:rPr lang="en" altLang="ko-KR" sz="900" b="0" dirty="0"/>
                        <a:t>   "python3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…"   7 minutes ago       Up 7 minutes        7100-7102/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0.0.0.0:7200-&gt;7200/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9000/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, 0.0.0.0:9100-&gt;9100/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  peer1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705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358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572604"/>
          </a:xfrm>
          <a:noFill/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확인하기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/>
              <a:t>제대로 설치되고 실행이 되고 있는지 확인하는 방법은 다음과 같습니다</a:t>
            </a:r>
            <a:r>
              <a:rPr lang="en-US" altLang="ko-KR" sz="1000" dirty="0"/>
              <a:t>.</a:t>
            </a:r>
          </a:p>
          <a:p>
            <a:pPr marL="228600" lvl="0" indent="-228600">
              <a:buAutoNum type="arabicPeriod"/>
            </a:pPr>
            <a:r>
              <a:rPr lang="en" altLang="ko-KR" sz="1000" b="1" dirty="0"/>
              <a:t>RadioStation</a:t>
            </a:r>
            <a:r>
              <a:rPr lang="ko-KR" altLang="en-US" sz="1000" b="1" dirty="0"/>
              <a:t>의 </a:t>
            </a:r>
            <a:r>
              <a:rPr lang="en" altLang="ko-KR" sz="1000" b="1" dirty="0"/>
              <a:t>Channel1</a:t>
            </a:r>
            <a:r>
              <a:rPr lang="ko-KR" altLang="en-US" sz="1000" b="1" dirty="0"/>
              <a:t>에 접속된 </a:t>
            </a:r>
            <a:r>
              <a:rPr lang="en" altLang="ko-KR" sz="1000" b="1" dirty="0"/>
              <a:t>Peer</a:t>
            </a:r>
            <a:r>
              <a:rPr lang="ko-KR" altLang="en-US" sz="1000" b="1" dirty="0"/>
              <a:t>들의 정보 출력</a:t>
            </a:r>
            <a:endParaRPr lang="en-US" altLang="ko-KR" sz="1000" b="1" dirty="0"/>
          </a:p>
          <a:p>
            <a:pPr lvl="0"/>
            <a:r>
              <a:rPr lang="en-US" altLang="ko-KR" sz="1000" dirty="0"/>
              <a:t>curl http://localhost:9002/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/v1/peer/</a:t>
            </a:r>
            <a:r>
              <a:rPr lang="en-US" altLang="ko-KR" sz="1000" dirty="0" err="1"/>
              <a:t>list?channel</a:t>
            </a:r>
            <a:r>
              <a:rPr lang="en-US" altLang="ko-KR" sz="1000" dirty="0"/>
              <a:t>=channel1 | python -m </a:t>
            </a:r>
            <a:r>
              <a:rPr lang="en-US" altLang="ko-KR" sz="1000" dirty="0" err="1"/>
              <a:t>json.tool</a:t>
            </a:r>
            <a:r>
              <a:rPr lang="en-US" altLang="ko-KR" sz="1000" dirty="0"/>
              <a:t> </a:t>
            </a:r>
            <a:r>
              <a:rPr lang="ko-KR" altLang="en-US" sz="1000" dirty="0"/>
              <a:t>명령어를 입력합니다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정상적으로 동작하고 있다면 다음과 비슷한 </a:t>
            </a:r>
            <a:r>
              <a:rPr lang="ko-KR" altLang="en-US" sz="1000" dirty="0" err="1"/>
              <a:t>메세지가</a:t>
            </a:r>
            <a:r>
              <a:rPr lang="ko-KR" altLang="en-US" sz="1000" dirty="0"/>
              <a:t> 출력이 될 것입니다</a:t>
            </a:r>
            <a:r>
              <a:rPr lang="en-US" altLang="ko-KR" sz="1000" dirty="0"/>
              <a:t>.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E5A707-4F71-A544-B1C0-84D7EE6D0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02767"/>
              </p:ext>
            </p:extLst>
          </p:nvPr>
        </p:nvGraphicFramePr>
        <p:xfrm>
          <a:off x="372165" y="2195074"/>
          <a:ext cx="875925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251">
                  <a:extLst>
                    <a:ext uri="{9D8B030D-6E8A-4147-A177-3AD203B41FA5}">
                      <a16:colId xmlns:a16="http://schemas.microsoft.com/office/drawing/2014/main" val="63354984"/>
                    </a:ext>
                  </a:extLst>
                </a:gridCol>
              </a:tblGrid>
              <a:tr h="231178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$ curl http://localhost:9002/</a:t>
                      </a:r>
                      <a:r>
                        <a:rPr lang="en" altLang="ko-KR" sz="800" b="0" dirty="0" err="1"/>
                        <a:t>api</a:t>
                      </a:r>
                      <a:r>
                        <a:rPr lang="en" altLang="ko-KR" sz="800" b="0" dirty="0"/>
                        <a:t>/v1/peer/</a:t>
                      </a:r>
                      <a:r>
                        <a:rPr lang="en" altLang="ko-KR" sz="800" b="0" dirty="0" err="1"/>
                        <a:t>list?channel</a:t>
                      </a:r>
                      <a:r>
                        <a:rPr lang="en" altLang="ko-KR" sz="800" b="0" dirty="0"/>
                        <a:t>=channel1 | python -m </a:t>
                      </a:r>
                      <a:r>
                        <a:rPr lang="en" altLang="ko-KR" sz="800" b="0" dirty="0" err="1"/>
                        <a:t>json.tool</a:t>
                      </a:r>
                      <a:endParaRPr lang="en" altLang="ko-KR" sz="800" b="0" dirty="0"/>
                    </a:p>
                    <a:p>
                      <a:pPr latinLnBrk="1"/>
                      <a:r>
                        <a:rPr lang="en" altLang="ko-KR" sz="800" b="0" dirty="0"/>
                        <a:t>  % Total    % Received % </a:t>
                      </a:r>
                      <a:r>
                        <a:rPr lang="en" altLang="ko-KR" sz="800" b="0" dirty="0" err="1"/>
                        <a:t>Xferd</a:t>
                      </a:r>
                      <a:r>
                        <a:rPr lang="en" altLang="ko-KR" sz="800" b="0" dirty="0"/>
                        <a:t>  Average Speed   Time    Time     Time  Current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                     </a:t>
                      </a:r>
                      <a:r>
                        <a:rPr lang="en" altLang="ko-KR" sz="800" b="0" dirty="0" err="1"/>
                        <a:t>Dload</a:t>
                      </a:r>
                      <a:r>
                        <a:rPr lang="en" altLang="ko-KR" sz="800" b="0" dirty="0"/>
                        <a:t>  Upload   Total   Spent    Left  Speed</a:t>
                      </a:r>
                    </a:p>
                    <a:p>
                      <a:pPr latinLnBrk="1"/>
                      <a:r>
                        <a:rPr lang="en" altLang="ko-KR" sz="800" b="0" dirty="0"/>
                        <a:t>100  1573  100  1573    0     0  64583      0 --:--:-- --:--:-- --:--:-- 65541</a:t>
                      </a:r>
                    </a:p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connected_peer_count</a:t>
                      </a:r>
                      <a:r>
                        <a:rPr lang="en" altLang="ko-KR" sz="800" b="0" dirty="0"/>
                        <a:t>": 2,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connected_peer_list</a:t>
                      </a:r>
                      <a:r>
                        <a:rPr lang="en" altLang="ko-KR" sz="800" b="0" dirty="0"/>
                        <a:t>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</a:t>
                      </a:r>
                      <a:r>
                        <a:rPr lang="en-US" altLang="ko-KR" sz="800" b="0" dirty="0"/>
                        <a:t>…….</a:t>
                      </a:r>
                      <a:r>
                        <a:rPr lang="en" altLang="ko-KR" sz="800" b="0" dirty="0"/>
                        <a:t> 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중간 생략</a:t>
                      </a:r>
                      <a:r>
                        <a:rPr lang="en-US" altLang="ko-KR" sz="800" b="0" dirty="0"/>
                        <a:t>)……</a:t>
                      </a:r>
                      <a:endParaRPr lang="en" altLang="ko-KR" sz="800" b="0" dirty="0"/>
                    </a:p>
                    <a:p>
                      <a:pPr latinLnBrk="1"/>
                      <a:r>
                        <a:rPr lang="en" altLang="ko-KR" sz="800" b="0" dirty="0"/>
                        <a:t>        ],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registered_peer_count</a:t>
                      </a:r>
                      <a:r>
                        <a:rPr lang="en" altLang="ko-KR" sz="800" b="0" dirty="0"/>
                        <a:t>": 2,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registered_peer_list</a:t>
                      </a:r>
                      <a:r>
                        <a:rPr lang="en" altLang="ko-KR" sz="800" b="0" dirty="0"/>
                        <a:t>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</a:t>
                      </a:r>
                      <a:r>
                        <a:rPr lang="en-US" altLang="ko-KR" sz="800" b="0" dirty="0"/>
                        <a:t>…….</a:t>
                      </a:r>
                      <a:r>
                        <a:rPr lang="en" altLang="ko-KR" sz="800" b="0" dirty="0"/>
                        <a:t> 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중간 생략</a:t>
                      </a:r>
                      <a:r>
                        <a:rPr lang="en-US" altLang="ko-KR" sz="800" b="0" dirty="0"/>
                        <a:t>)……</a:t>
                      </a:r>
                      <a:endParaRPr lang="en" altLang="ko-KR" sz="800" b="0" dirty="0"/>
                    </a:p>
                    <a:p>
                      <a:pPr latinLnBrk="1"/>
                      <a:r>
                        <a:rPr lang="en" altLang="ko-KR" sz="800" b="0" dirty="0"/>
                        <a:t>        ]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0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  <a:p>
                      <a:pPr latinLnBrk="1"/>
                      <a:r>
                        <a:rPr lang="en" altLang="ko-KR" sz="800" b="0" dirty="0"/>
                        <a:t>$</a:t>
                      </a:r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87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6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상태정보를 출력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900" dirty="0"/>
              <a:t>curl http://localhost:9000/</a:t>
            </a:r>
            <a:r>
              <a:rPr lang="en-US" altLang="ko-KR" sz="900" dirty="0" err="1"/>
              <a:t>api</a:t>
            </a:r>
            <a:r>
              <a:rPr lang="en-US" altLang="ko-KR" sz="900" dirty="0"/>
              <a:t>/v1/status/</a:t>
            </a:r>
            <a:r>
              <a:rPr lang="en-US" altLang="ko-KR" sz="900" dirty="0" err="1"/>
              <a:t>peer?channel</a:t>
            </a:r>
            <a:r>
              <a:rPr lang="en-US" altLang="ko-KR" sz="900" dirty="0"/>
              <a:t>=channel1 | python -m </a:t>
            </a:r>
            <a:r>
              <a:rPr lang="en-US" altLang="ko-KR" sz="900" dirty="0" err="1"/>
              <a:t>json.tool</a:t>
            </a:r>
            <a:r>
              <a:rPr lang="en-US" altLang="ko-KR" sz="900" dirty="0"/>
              <a:t> </a:t>
            </a:r>
            <a:r>
              <a:rPr lang="ko-KR" altLang="en-US" sz="900" dirty="0"/>
              <a:t>명령어를 입력합니다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정상적으로 동작하고 있다면 다음과 비슷한 </a:t>
            </a:r>
            <a:r>
              <a:rPr lang="ko-KR" altLang="en-US" sz="900" dirty="0" err="1"/>
              <a:t>메세지가</a:t>
            </a:r>
            <a:r>
              <a:rPr lang="ko-KR" altLang="en-US" sz="900" dirty="0"/>
              <a:t> 출력이 될 것입니다</a:t>
            </a:r>
            <a:r>
              <a:rPr lang="en-US" altLang="ko-KR" sz="900" dirty="0"/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68065C0-FA64-F548-B908-9C8314D72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92639"/>
              </p:ext>
            </p:extLst>
          </p:nvPr>
        </p:nvGraphicFramePr>
        <p:xfrm>
          <a:off x="418547" y="1578848"/>
          <a:ext cx="6604000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183814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curl http://localhost:9000/</a:t>
                      </a:r>
                      <a:r>
                        <a:rPr lang="en" altLang="ko-KR" sz="900" b="0" dirty="0" err="1"/>
                        <a:t>api</a:t>
                      </a:r>
                      <a:r>
                        <a:rPr lang="en" altLang="ko-KR" sz="900" b="0" dirty="0"/>
                        <a:t>/v1/status/</a:t>
                      </a:r>
                      <a:r>
                        <a:rPr lang="en" altLang="ko-KR" sz="900" b="0" dirty="0" err="1"/>
                        <a:t>peer?channel</a:t>
                      </a:r>
                      <a:r>
                        <a:rPr lang="en" altLang="ko-KR" sz="900" b="0" dirty="0"/>
                        <a:t>=channel1 | python -m </a:t>
                      </a:r>
                      <a:r>
                        <a:rPr lang="en" altLang="ko-KR" sz="900" b="0" dirty="0" err="1"/>
                        <a:t>json.tool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  % Total    % Received % </a:t>
                      </a:r>
                      <a:r>
                        <a:rPr lang="en" altLang="ko-KR" sz="900" b="0" dirty="0" err="1"/>
                        <a:t>Xferd</a:t>
                      </a:r>
                      <a:r>
                        <a:rPr lang="en" altLang="ko-KR" sz="900" b="0" dirty="0"/>
                        <a:t>  Average Speed   Time    Time     Time  Current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                           </a:t>
                      </a:r>
                      <a:r>
                        <a:rPr lang="en" altLang="ko-KR" sz="900" b="0" dirty="0" err="1"/>
                        <a:t>Dload</a:t>
                      </a:r>
                      <a:r>
                        <a:rPr lang="en" altLang="ko-KR" sz="900" b="0" dirty="0"/>
                        <a:t>  Upload   Total   Spent    Left  Speed</a:t>
                      </a:r>
                    </a:p>
                    <a:p>
                      <a:pPr latinLnBrk="1"/>
                      <a:r>
                        <a:rPr lang="en" altLang="ko-KR" sz="900" b="0" dirty="0"/>
                        <a:t>100   264  100   264    0     0  19717      0 --:--:-- --:--:-- --:--:-- 20307</a:t>
                      </a:r>
                    </a:p>
                    <a:p>
                      <a:pPr latinLnBrk="1"/>
                      <a:r>
                        <a:rPr lang="en" altLang="ko-KR" sz="900" b="0" dirty="0"/>
                        <a:t>{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audience_count</a:t>
                      </a:r>
                      <a:r>
                        <a:rPr lang="en" altLang="ko-KR" sz="900" b="0" dirty="0"/>
                        <a:t>": "0",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block_height</a:t>
                      </a:r>
                      <a:r>
                        <a:rPr lang="en" altLang="ko-KR" sz="9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"consensus": "</a:t>
                      </a:r>
                      <a:r>
                        <a:rPr lang="en" altLang="ko-KR" sz="900" b="0" dirty="0" err="1"/>
                        <a:t>siever</a:t>
                      </a:r>
                      <a:r>
                        <a:rPr lang="en" altLang="ko-KR" sz="900" b="0" dirty="0"/>
                        <a:t>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leader_complaint</a:t>
                      </a:r>
                      <a:r>
                        <a:rPr lang="en" altLang="ko-KR" sz="9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made_block_count</a:t>
                      </a:r>
                      <a:r>
                        <a:rPr lang="en" altLang="ko-KR" sz="9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peer_id</a:t>
                      </a:r>
                      <a:r>
                        <a:rPr lang="en" altLang="ko-KR" sz="900" b="0" dirty="0"/>
                        <a:t>": "9f109b10-1b8b-11e8-9ab2-0242ac110004",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"peer_target": "172.17.0.4:7100",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peer_type</a:t>
                      </a:r>
                      <a:r>
                        <a:rPr lang="en" altLang="ko-KR" sz="900" b="0" dirty="0"/>
                        <a:t>": "1",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"status": "Service is online: 1",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total_tx</a:t>
                      </a:r>
                      <a:r>
                        <a:rPr lang="en" altLang="ko-KR" sz="900" b="0" dirty="0"/>
                        <a:t>": 0</a:t>
                      </a:r>
                    </a:p>
                    <a:p>
                      <a:pPr latinLnBrk="1"/>
                      <a:r>
                        <a:rPr lang="en" altLang="ko-KR" sz="900" b="0" dirty="0"/>
                        <a:t>}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4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97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>
                <a:latin typeface="Roboto" panose="02000000000000000000" pitchFamily="2" charset="0"/>
              </a:rPr>
              <a:pPr/>
              <a:t>5</a:t>
            </a:fld>
            <a:endParaRPr lang="ko-KR" altLang="en-US"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558374"/>
          </a:xfrm>
        </p:spPr>
        <p:txBody>
          <a:bodyPr>
            <a:normAutofit/>
          </a:bodyPr>
          <a:lstStyle/>
          <a:p>
            <a:r>
              <a:rPr lang="en-GB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은 효율적인 </a:t>
            </a:r>
            <a:r>
              <a:rPr lang="en-GB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Smart Contract</a:t>
            </a:r>
            <a:r>
              <a:rPr lang="ko-KR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기반으로 실시간 거래를 지원할 수 있는 고성능 블록체인</a:t>
            </a:r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</a:t>
            </a:r>
            <a:r>
              <a:rPr lang="ko-KR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주요 특징</a:t>
            </a:r>
          </a:p>
        </p:txBody>
      </p:sp>
      <p:sp>
        <p:nvSpPr>
          <p:cNvPr id="78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E40585-F04F-E140-83AC-E7E0F49EF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96" y="1906759"/>
            <a:ext cx="665988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646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50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Peer1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상태정보를 출력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900" dirty="0"/>
              <a:t>curl http://localhost:9100/</a:t>
            </a:r>
            <a:r>
              <a:rPr lang="en-US" altLang="ko-KR" sz="900" dirty="0" err="1"/>
              <a:t>api</a:t>
            </a:r>
            <a:r>
              <a:rPr lang="en-US" altLang="ko-KR" sz="900" dirty="0"/>
              <a:t>/v1/status/</a:t>
            </a:r>
            <a:r>
              <a:rPr lang="en-US" altLang="ko-KR" sz="900" dirty="0" err="1"/>
              <a:t>peer?channel</a:t>
            </a:r>
            <a:r>
              <a:rPr lang="en-US" altLang="ko-KR" sz="900" dirty="0"/>
              <a:t>=channel1 | python -m </a:t>
            </a:r>
            <a:r>
              <a:rPr lang="en-US" altLang="ko-KR" sz="900" dirty="0" err="1"/>
              <a:t>json.tool</a:t>
            </a:r>
            <a:r>
              <a:rPr lang="en-US" altLang="ko-KR" sz="900" dirty="0"/>
              <a:t> </a:t>
            </a:r>
            <a:r>
              <a:rPr lang="ko-KR" altLang="en-US" sz="900" dirty="0"/>
              <a:t>명령어를 입력합니다</a:t>
            </a:r>
            <a:r>
              <a:rPr lang="en-US" altLang="ko-KR" sz="900" dirty="0"/>
              <a:t>. </a:t>
            </a:r>
            <a:r>
              <a:rPr lang="ko-KR" altLang="en-US" sz="900" dirty="0"/>
              <a:t>정상적으로 동작하고 있다면 다음과 비슷한 </a:t>
            </a:r>
            <a:r>
              <a:rPr lang="ko-KR" altLang="en-US" sz="900" dirty="0" err="1"/>
              <a:t>메세지가</a:t>
            </a:r>
            <a:r>
              <a:rPr lang="ko-KR" altLang="en-US" sz="900" dirty="0"/>
              <a:t> 출력이 될 것입니다</a:t>
            </a:r>
            <a:r>
              <a:rPr lang="en-US" altLang="ko-KR" sz="900" dirty="0"/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68065C0-FA64-F548-B908-9C8314D72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05649"/>
              </p:ext>
            </p:extLst>
          </p:nvPr>
        </p:nvGraphicFramePr>
        <p:xfrm>
          <a:off x="418547" y="1578848"/>
          <a:ext cx="6604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183814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curl http://localhost:9100/</a:t>
                      </a:r>
                      <a:r>
                        <a:rPr lang="en" altLang="ko-KR" sz="900" b="0" dirty="0" err="1"/>
                        <a:t>api</a:t>
                      </a:r>
                      <a:r>
                        <a:rPr lang="en" altLang="ko-KR" sz="900" b="0" dirty="0"/>
                        <a:t>/v1/status/</a:t>
                      </a:r>
                      <a:r>
                        <a:rPr lang="en" altLang="ko-KR" sz="900" b="0" dirty="0" err="1"/>
                        <a:t>peer?channel</a:t>
                      </a:r>
                      <a:r>
                        <a:rPr lang="en" altLang="ko-KR" sz="900" b="0" dirty="0"/>
                        <a:t>=channel1 | python -m </a:t>
                      </a:r>
                      <a:r>
                        <a:rPr lang="en" altLang="ko-KR" sz="900" b="0" dirty="0" err="1"/>
                        <a:t>json.tool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  % Total    % Received % </a:t>
                      </a:r>
                      <a:r>
                        <a:rPr lang="en" altLang="ko-KR" sz="900" b="0" dirty="0" err="1"/>
                        <a:t>Xferd</a:t>
                      </a:r>
                      <a:r>
                        <a:rPr lang="en" altLang="ko-KR" sz="900" b="0" dirty="0"/>
                        <a:t>  Average Speed   Time    Time     Time  Current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                           </a:t>
                      </a:r>
                      <a:r>
                        <a:rPr lang="en" altLang="ko-KR" sz="900" b="0" dirty="0" err="1"/>
                        <a:t>Dload</a:t>
                      </a:r>
                      <a:r>
                        <a:rPr lang="en" altLang="ko-KR" sz="900" b="0" dirty="0"/>
                        <a:t>  Upload   Total   Spent    Left  Speed</a:t>
                      </a:r>
                    </a:p>
                    <a:p>
                      <a:pPr latinLnBrk="1"/>
                      <a:r>
                        <a:rPr lang="en" altLang="ko-KR" sz="900" b="0" dirty="0"/>
                        <a:t>100   264  100   264    0     0  17546      0 --:--:-- --:--:-- --:--:-- 18857</a:t>
                      </a:r>
                    </a:p>
                    <a:p>
                      <a:pPr latinLnBrk="1"/>
                      <a:r>
                        <a:rPr lang="en" altLang="ko-KR" sz="900" b="0" dirty="0"/>
                        <a:t>{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audience_count</a:t>
                      </a:r>
                      <a:r>
                        <a:rPr lang="en" altLang="ko-KR" sz="900" b="0" dirty="0"/>
                        <a:t>": "0",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block_height</a:t>
                      </a:r>
                      <a:r>
                        <a:rPr lang="en" altLang="ko-KR" sz="9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"consensus": "</a:t>
                      </a:r>
                      <a:r>
                        <a:rPr lang="en" altLang="ko-KR" sz="900" b="0" dirty="0" err="1"/>
                        <a:t>siever</a:t>
                      </a:r>
                      <a:r>
                        <a:rPr lang="en" altLang="ko-KR" sz="900" b="0" dirty="0"/>
                        <a:t>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leader_complaint</a:t>
                      </a:r>
                      <a:r>
                        <a:rPr lang="en" altLang="ko-KR" sz="9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made_block_count</a:t>
                      </a:r>
                      <a:r>
                        <a:rPr lang="en" altLang="ko-KR" sz="9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peer_id</a:t>
                      </a:r>
                      <a:r>
                        <a:rPr lang="en" altLang="ko-KR" sz="900" b="0" dirty="0"/>
                        <a:t>": "c41c2488-2045-11e8-bae4-0242ac110005",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"peer_target": "172.17.0.5:7200",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peer_type</a:t>
                      </a:r>
                      <a:r>
                        <a:rPr lang="en" altLang="ko-KR" sz="900" b="0" dirty="0"/>
                        <a:t>": "0",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"status": "Service is online: 0",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"</a:t>
                      </a:r>
                      <a:r>
                        <a:rPr lang="en" altLang="ko-KR" sz="900" b="0" dirty="0" err="1"/>
                        <a:t>total_tx</a:t>
                      </a:r>
                      <a:r>
                        <a:rPr lang="en" altLang="ko-KR" sz="900" b="0" dirty="0"/>
                        <a:t>": 0</a:t>
                      </a:r>
                    </a:p>
                    <a:p>
                      <a:pPr latinLnBrk="1"/>
                      <a:r>
                        <a:rPr lang="en" altLang="ko-KR" sz="900" b="0" dirty="0"/>
                        <a:t>}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4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202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51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4"/>
            </a:pPr>
            <a:r>
              <a:rPr lang="en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저장되고 있는지 확인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튜토리얼에서는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/logs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폴더에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로그가 저장되고 있습니다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확인하기 위해서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/logs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폴더안에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파일들이 생성되고 있는지 확인합니다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D32A71-B552-5C43-AC37-D1A193C9F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00601"/>
              </p:ext>
            </p:extLst>
          </p:nvPr>
        </p:nvGraphicFramePr>
        <p:xfrm>
          <a:off x="438426" y="1585475"/>
          <a:ext cx="66040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597250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ls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)/logs/</a:t>
                      </a:r>
                    </a:p>
                    <a:p>
                      <a:pPr latinLnBrk="1"/>
                      <a:r>
                        <a:rPr lang="en" altLang="ko-KR" sz="900" b="0" dirty="0"/>
                        <a:t>data.b5669f50a57554db1a74bc2c19ddb6c16.log  </a:t>
                      </a:r>
                      <a:r>
                        <a:rPr lang="en" altLang="ko-KR" sz="900" b="0" dirty="0" err="1"/>
                        <a:t>data.log</a:t>
                      </a:r>
                      <a:r>
                        <a:rPr lang="en" altLang="ko-KR" sz="900" b="0" dirty="0"/>
                        <a:t> </a:t>
                      </a:r>
                      <a:r>
                        <a:rPr lang="en" altLang="ko-KR" sz="900" b="0" dirty="0" err="1"/>
                        <a:t>time_slice_format</a:t>
                      </a:r>
                      <a:r>
                        <a:rPr lang="en" altLang="ko-KR" sz="900" b="0" dirty="0"/>
                        <a:t> %</a:t>
                      </a:r>
                      <a:r>
                        <a:rPr lang="en" altLang="ko-KR" sz="900" b="0" dirty="0" err="1"/>
                        <a:t>Y%m%d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data.20180228_0.log.gz              data.20180302_0.log.gz              data.b5669f50a57554db1a74bc2c19ddb6c16.log.meta</a:t>
                      </a:r>
                    </a:p>
                    <a:p>
                      <a:pPr latinLnBrk="1"/>
                      <a:r>
                        <a:rPr lang="en" altLang="ko-KR" sz="900" b="0" dirty="0"/>
                        <a:t>$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58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2534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52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스크립트 작성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/>
              <a:t>실제 </a:t>
            </a:r>
            <a:r>
              <a:rPr lang="en-US" altLang="ko-KR" sz="1000" dirty="0"/>
              <a:t>loopchain </a:t>
            </a:r>
            <a:r>
              <a:rPr lang="ko-KR" altLang="en-US" sz="1000" dirty="0"/>
              <a:t>운영의 편의를 위해서 위와 같이 매번 명령어를 직접 입력하기 보다는 실행스크립트 작성이 필요합니다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다음과 같이 총 </a:t>
            </a:r>
            <a:r>
              <a:rPr lang="en-US" altLang="ko-KR" sz="1000" dirty="0"/>
              <a:t>3</a:t>
            </a:r>
            <a:r>
              <a:rPr lang="ko-KR" altLang="en-US" sz="1000" dirty="0"/>
              <a:t>개의 실행스크립트를 작성하고 실행해 보겠습니다</a:t>
            </a:r>
            <a:r>
              <a:rPr lang="en-US" altLang="ko-KR" sz="1000" dirty="0"/>
              <a:t>.</a:t>
            </a:r>
          </a:p>
          <a:p>
            <a:pPr marL="228600" lvl="0" indent="-228600">
              <a:buAutoNum type="arabicPeriod"/>
            </a:pPr>
            <a:r>
              <a:rPr lang="ko-KR" altLang="en-US" sz="1000" b="1" dirty="0"/>
              <a:t>시작 </a:t>
            </a:r>
            <a:r>
              <a:rPr lang="en-US" altLang="ko-KR" sz="1000" b="1" dirty="0"/>
              <a:t>- </a:t>
            </a:r>
            <a:r>
              <a:rPr lang="en" altLang="ko-KR" sz="1000" b="1" dirty="0" err="1"/>
              <a:t>start.sh</a:t>
            </a:r>
            <a:r>
              <a:rPr lang="en" altLang="ko-KR" sz="1000" b="1" dirty="0"/>
              <a:t> (</a:t>
            </a:r>
            <a:r>
              <a:rPr lang="ko-KR" altLang="en-US" sz="1000" b="1" dirty="0"/>
              <a:t>새로운 컨테이너 실행</a:t>
            </a:r>
            <a:r>
              <a:rPr lang="en-US" altLang="ko-KR" sz="1000" b="1" dirty="0"/>
              <a:t>)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A9EECCD-ACFB-AA4A-9D5D-59DAFF5D6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16495"/>
              </p:ext>
            </p:extLst>
          </p:nvPr>
        </p:nvGraphicFramePr>
        <p:xfrm>
          <a:off x="511312" y="1875183"/>
          <a:ext cx="848028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144">
                  <a:extLst>
                    <a:ext uri="{9D8B030D-6E8A-4147-A177-3AD203B41FA5}">
                      <a16:colId xmlns:a16="http://schemas.microsoft.com/office/drawing/2014/main" val="212504388"/>
                    </a:ext>
                  </a:extLst>
                </a:gridCol>
                <a:gridCol w="4240144">
                  <a:extLst>
                    <a:ext uri="{9D8B030D-6E8A-4147-A177-3AD203B41FA5}">
                      <a16:colId xmlns:a16="http://schemas.microsoft.com/office/drawing/2014/main" val="3497401254"/>
                    </a:ext>
                  </a:extLst>
                </a:gridCol>
              </a:tblGrid>
              <a:tr h="4598505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#!/</a:t>
                      </a:r>
                      <a:r>
                        <a:rPr lang="en" altLang="ko-KR" sz="900" b="0" dirty="0" err="1"/>
                        <a:t>usr</a:t>
                      </a:r>
                      <a:r>
                        <a:rPr lang="en" altLang="ko-KR" sz="900" b="0" dirty="0"/>
                        <a:t>/bin/</a:t>
                      </a:r>
                      <a:r>
                        <a:rPr lang="en" altLang="ko-KR" sz="900" b="0" dirty="0" err="1"/>
                        <a:t>env</a:t>
                      </a:r>
                      <a:r>
                        <a:rPr lang="en" altLang="ko-KR" sz="900" b="0" dirty="0"/>
                        <a:t> bash</a:t>
                      </a:r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    </a:t>
                      </a:r>
                      <a:r>
                        <a:rPr lang="ko-KR" altLang="en-US" sz="900" b="0" dirty="0"/>
                        <a:t>환경변수등록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export TAG=latest</a:t>
                      </a:r>
                    </a:p>
                    <a:p>
                      <a:pPr latinLnBrk="1"/>
                      <a:r>
                        <a:rPr lang="en" altLang="ko-KR" sz="900" b="0" dirty="0"/>
                        <a:t>export CONF=$(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export LOGS=$(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)/logs</a:t>
                      </a:r>
                    </a:p>
                    <a:p>
                      <a:pPr latinLnBrk="1"/>
                      <a:r>
                        <a:rPr lang="en" altLang="ko-KR" sz="900" b="0" dirty="0"/>
                        <a:t>export FLUENTD=$(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fluentd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export STORAGE_RS=$(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storageRS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export STORAGE_PEER_0=$(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)/storage0</a:t>
                      </a:r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</a:t>
                      </a:r>
                      <a:r>
                        <a:rPr lang="ko-KR" altLang="en-US" sz="900" b="0" dirty="0"/>
                        <a:t>로그 및 데이터 디렉토리 생성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if [ ! -d ${LOGS} ]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then   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${LOGS}</a:t>
                      </a:r>
                    </a:p>
                    <a:p>
                      <a:pPr latinLnBrk="1"/>
                      <a:r>
                        <a:rPr lang="en" altLang="ko-KR" sz="900" b="0" dirty="0"/>
                        <a:t>fi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if [ ! -d ${STORAGE_RS} ]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then   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${STORAGE_RS}</a:t>
                      </a:r>
                    </a:p>
                    <a:p>
                      <a:pPr latinLnBrk="1"/>
                      <a:r>
                        <a:rPr lang="en" altLang="ko-KR" sz="900" b="0" dirty="0"/>
                        <a:t>fi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if [ ! -d ${STORAGE_PEER_0} ]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then    </a:t>
                      </a:r>
                      <a:r>
                        <a:rPr lang="en" altLang="ko-KR" sz="900" b="0" dirty="0" err="1"/>
                        <a:t>mkdir</a:t>
                      </a:r>
                      <a:r>
                        <a:rPr lang="en" altLang="ko-KR" sz="900" b="0" dirty="0"/>
                        <a:t> -p ${STORAGE_PEER_0}</a:t>
                      </a:r>
                    </a:p>
                    <a:p>
                      <a:pPr latinLnBrk="1"/>
                      <a:r>
                        <a:rPr lang="en" altLang="ko-KR" sz="900" b="0" dirty="0"/>
                        <a:t>fi</a:t>
                      </a:r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    </a:t>
                      </a:r>
                      <a:r>
                        <a:rPr lang="ko-KR" altLang="en-US" sz="900" b="0" dirty="0"/>
                        <a:t>로그서버실행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docker run -d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--name loop-logger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--publish 24224:24224/</a:t>
                      </a:r>
                      <a:r>
                        <a:rPr lang="en" altLang="ko-KR" sz="900" b="0" dirty="0" err="1"/>
                        <a:t>tcp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--volume ${FLUENTD}:/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--volume ${LOGS}:/logs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loopchain/loopchain-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:${TAG}</a:t>
                      </a:r>
                      <a:endParaRPr lang="ko-KR" alt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Radio Station </a:t>
                      </a:r>
                      <a:r>
                        <a:rPr lang="ko-KR" altLang="en-US" sz="9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docker run -d --name 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${CONF}:/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${STORAGE_RS}/</a:t>
                      </a:r>
                      <a:r>
                        <a:rPr lang="en" altLang="ko-KR" sz="900" b="0" dirty="0" err="1"/>
                        <a:t>storageRS</a:t>
                      </a:r>
                      <a:r>
                        <a:rPr lang="en" altLang="ko-KR" sz="900" b="0" dirty="0"/>
                        <a:t>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7102:7102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9002:9002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looprs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radiostation.py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</a:t>
                      </a:r>
                      <a:r>
                        <a:rPr lang="en" altLang="ko-KR" sz="900" b="0" dirty="0" err="1"/>
                        <a:t>rs_conf.json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    Peer0 </a:t>
                      </a:r>
                      <a:r>
                        <a:rPr lang="ko-KR" altLang="en-US" sz="9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docker run -d --name peer0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)/storage0:/.storage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--link </a:t>
                      </a:r>
                      <a:r>
                        <a:rPr lang="en" altLang="ko-KR" sz="900" b="0" dirty="0" err="1"/>
                        <a:t>radio_station:radio_station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7100:7100 -p 9000:9000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looppeer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/peer_conf0.json -p 7100 -r radio_station:7102</a:t>
                      </a:r>
                    </a:p>
                    <a:p>
                      <a:pPr latinLnBrk="1"/>
                      <a:r>
                        <a:rPr lang="en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#           Peer1 </a:t>
                      </a:r>
                      <a:r>
                        <a:rPr lang="ko-KR" altLang="en-US" sz="9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9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900" b="0" dirty="0"/>
                        <a:t>docker run -d --name peer1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:/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-v $(</a:t>
                      </a:r>
                      <a:r>
                        <a:rPr lang="en" altLang="ko-KR" sz="900" b="0" dirty="0" err="1"/>
                        <a:t>pwd</a:t>
                      </a:r>
                      <a:r>
                        <a:rPr lang="en" altLang="ko-KR" sz="900" b="0" dirty="0"/>
                        <a:t>)/storage1:/.storage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--link </a:t>
                      </a:r>
                      <a:r>
                        <a:rPr lang="en" altLang="ko-KR" sz="900" b="0" dirty="0" err="1"/>
                        <a:t>radio_station:radio_station</a:t>
                      </a:r>
                      <a:r>
                        <a:rPr lang="en" altLang="ko-KR" sz="900" b="0" dirty="0"/>
                        <a:t> \</a:t>
                      </a:r>
                    </a:p>
                    <a:p>
                      <a:pPr latinLnBrk="1"/>
                      <a:r>
                        <a:rPr lang="en" altLang="ko-KR" sz="900" b="0" dirty="0"/>
                        <a:t>--log-driver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 --log-opt </a:t>
                      </a:r>
                      <a:r>
                        <a:rPr lang="en" altLang="ko-KR" sz="900" b="0" dirty="0" err="1"/>
                        <a:t>fluentd</a:t>
                      </a:r>
                      <a:r>
                        <a:rPr lang="en" altLang="ko-KR" sz="900" b="0" dirty="0"/>
                        <a:t>-address=localhost:24224 \</a:t>
                      </a:r>
                    </a:p>
                    <a:p>
                      <a:pPr latinLnBrk="1"/>
                      <a:r>
                        <a:rPr lang="en" altLang="ko-KR" sz="900" b="0" dirty="0"/>
                        <a:t>-p 7200:7200 -p 9100:9100 \</a:t>
                      </a:r>
                    </a:p>
                    <a:p>
                      <a:pPr latinLnBrk="1"/>
                      <a:r>
                        <a:rPr lang="en" altLang="ko-KR" sz="900" b="0" dirty="0"/>
                        <a:t>loopchain/</a:t>
                      </a:r>
                      <a:r>
                        <a:rPr lang="en" altLang="ko-KR" sz="900" b="0" dirty="0" err="1"/>
                        <a:t>looppeer</a:t>
                      </a:r>
                      <a:r>
                        <a:rPr lang="en" altLang="ko-KR" sz="900" b="0" dirty="0"/>
                        <a:t>:${TAG} \</a:t>
                      </a:r>
                    </a:p>
                    <a:p>
                      <a:pPr latinLnBrk="1"/>
                      <a:r>
                        <a:rPr lang="en" altLang="ko-KR" sz="900" b="0" dirty="0"/>
                        <a:t>python3 </a:t>
                      </a:r>
                      <a:r>
                        <a:rPr lang="en" altLang="ko-KR" sz="900" b="0" dirty="0" err="1"/>
                        <a:t>peer.py</a:t>
                      </a:r>
                      <a:r>
                        <a:rPr lang="en" altLang="ko-KR" sz="900" b="0" dirty="0"/>
                        <a:t> -o /</a:t>
                      </a:r>
                      <a:r>
                        <a:rPr lang="en" altLang="ko-KR" sz="900" b="0" dirty="0" err="1"/>
                        <a:t>conf</a:t>
                      </a:r>
                      <a:r>
                        <a:rPr lang="en" altLang="ko-KR" sz="900" b="0" dirty="0"/>
                        <a:t>/peer_conf1.json -p 7200 -r radio_station:7102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2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8945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53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stop.sh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중인 컨테이너를 종료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삭제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delete.sh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종료된 컨테이너를 삭제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28600" indent="-228600">
              <a:buFont typeface="+mj-lt"/>
              <a:buAutoNum type="arabicPeriod" startAt="2"/>
            </a:pP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C83D73-7976-DD46-AB57-0A1A64E3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804392"/>
              </p:ext>
            </p:extLst>
          </p:nvPr>
        </p:nvGraphicFramePr>
        <p:xfrm>
          <a:off x="478182" y="1181283"/>
          <a:ext cx="660400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425835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#!/</a:t>
                      </a:r>
                      <a:r>
                        <a:rPr lang="en" altLang="ko-KR" sz="900" b="0" dirty="0" err="1"/>
                        <a:t>usr</a:t>
                      </a:r>
                      <a:r>
                        <a:rPr lang="en" altLang="ko-KR" sz="900" b="0" dirty="0"/>
                        <a:t>/bin/</a:t>
                      </a:r>
                      <a:r>
                        <a:rPr lang="en" altLang="ko-KR" sz="900" b="0" dirty="0" err="1"/>
                        <a:t>env</a:t>
                      </a:r>
                      <a:r>
                        <a:rPr lang="en" altLang="ko-KR" sz="900" b="0" dirty="0"/>
                        <a:t> bash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docker stop $(docker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-q --filter name=loop-logger --filter name=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--filter name=peer0 --filter name=peer1)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09194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E4B0B35-63C9-E741-8789-0639BFE5F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8528"/>
              </p:ext>
            </p:extLst>
          </p:nvPr>
        </p:nvGraphicFramePr>
        <p:xfrm>
          <a:off x="478182" y="2089057"/>
          <a:ext cx="6604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75423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#!/</a:t>
                      </a:r>
                      <a:r>
                        <a:rPr lang="en" altLang="ko-KR" sz="900" b="0" dirty="0" err="1"/>
                        <a:t>usr</a:t>
                      </a:r>
                      <a:r>
                        <a:rPr lang="en" altLang="ko-KR" sz="900" b="0" dirty="0"/>
                        <a:t>/bin/</a:t>
                      </a:r>
                      <a:r>
                        <a:rPr lang="en" altLang="ko-KR" sz="900" b="0" dirty="0" err="1"/>
                        <a:t>env</a:t>
                      </a:r>
                      <a:r>
                        <a:rPr lang="en" altLang="ko-KR" sz="900" b="0" dirty="0"/>
                        <a:t> bash</a:t>
                      </a:r>
                    </a:p>
                    <a:p>
                      <a:pPr latinLnBrk="1"/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docker </a:t>
                      </a:r>
                      <a:r>
                        <a:rPr lang="en" altLang="ko-KR" sz="900" b="0" dirty="0" err="1"/>
                        <a:t>rm</a:t>
                      </a:r>
                      <a:r>
                        <a:rPr lang="en" altLang="ko-KR" sz="900" b="0" dirty="0"/>
                        <a:t> -f $(docker </a:t>
                      </a:r>
                      <a:r>
                        <a:rPr lang="en" altLang="ko-KR" sz="900" b="0" dirty="0" err="1"/>
                        <a:t>ps</a:t>
                      </a:r>
                      <a:r>
                        <a:rPr lang="en" altLang="ko-KR" sz="900" b="0" dirty="0"/>
                        <a:t> -</a:t>
                      </a:r>
                      <a:r>
                        <a:rPr lang="en" altLang="ko-KR" sz="900" b="0" dirty="0" err="1"/>
                        <a:t>aq</a:t>
                      </a:r>
                      <a:r>
                        <a:rPr lang="en" altLang="ko-KR" sz="900" b="0" dirty="0"/>
                        <a:t> --filter name=loop-logger --filter name=</a:t>
                      </a:r>
                      <a:r>
                        <a:rPr lang="en" altLang="ko-KR" sz="900" b="0" dirty="0" err="1"/>
                        <a:t>radio_station</a:t>
                      </a:r>
                      <a:r>
                        <a:rPr lang="en" altLang="ko-KR" sz="900" b="0" dirty="0"/>
                        <a:t> --filter name=peer0 --filter name=peer1)</a:t>
                      </a:r>
                    </a:p>
                    <a:p>
                      <a:pPr latinLnBrk="1"/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70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2888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2412023" y="2749671"/>
            <a:ext cx="5081953" cy="53530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III. SCORE </a:t>
            </a:r>
            <a:r>
              <a:rPr lang="ko-KR" altLang="en-US" dirty="0"/>
              <a:t>구축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3960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903E6D4-D074-384D-81D2-E4C02E0D4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41" y="2282135"/>
            <a:ext cx="6649720" cy="446278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4958465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목적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Tutorial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에서는 사용자의 컴퓨터에서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실행하면서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있는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사용하는 것을 실습하여 봅니다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r>
              <a:rPr lang="en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 생성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sample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fork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해오기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Sample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hlinkClick r:id="rId3"/>
              </a:rPr>
              <a:t>https://github.com/theloopkr/contract_sample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fork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하여서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환경을 위한 테스트용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저장소를 생성합니다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871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3613369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저장소와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통신을 위해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키를 생성하기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ssh-keygen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명령어를 사용하셔서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id_tutorial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이라는 이름으로 생성합니다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아래 화면을 참고하시고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자신의 이메일주소로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키를 생성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하셔야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상세한 내용은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외부 링크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참고해주세요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만약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Sierra 10.12.2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혹은 그 이후의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macOS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사용하시는 분들은 링크의 내용을 참고하셔서 추가적으로 진행하셔야 하는 내용이 있으니 꼭 확인하시고 따라 하십시오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F6CB294-CD58-FF47-859D-B29156FAC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79568"/>
              </p:ext>
            </p:extLst>
          </p:nvPr>
        </p:nvGraphicFramePr>
        <p:xfrm>
          <a:off x="431800" y="2089057"/>
          <a:ext cx="6604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689542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</a:t>
                      </a:r>
                      <a:r>
                        <a:rPr lang="en" altLang="ko-KR" sz="1000" b="0" dirty="0" err="1"/>
                        <a:t>ssh-keygen</a:t>
                      </a:r>
                      <a:r>
                        <a:rPr lang="en" altLang="ko-KR" sz="1000" b="0" dirty="0"/>
                        <a:t> -t </a:t>
                      </a:r>
                      <a:r>
                        <a:rPr lang="en" altLang="ko-KR" sz="1000" b="0" dirty="0" err="1"/>
                        <a:t>rsa</a:t>
                      </a:r>
                      <a:r>
                        <a:rPr lang="en" altLang="ko-KR" sz="1000" b="0" dirty="0"/>
                        <a:t> -b 4096 -C "</a:t>
                      </a:r>
                      <a:r>
                        <a:rPr lang="en" altLang="ko-KR" sz="1000" b="0" dirty="0" err="1"/>
                        <a:t>your_email@example.com</a:t>
                      </a:r>
                      <a:r>
                        <a:rPr lang="en" altLang="ko-KR" sz="1000" b="0" dirty="0"/>
                        <a:t>"</a:t>
                      </a:r>
                    </a:p>
                    <a:p>
                      <a:pPr latinLnBrk="1"/>
                      <a:r>
                        <a:rPr lang="en" altLang="ko-KR" sz="1000" b="0" dirty="0"/>
                        <a:t>  Generating public/private </a:t>
                      </a:r>
                      <a:r>
                        <a:rPr lang="en" altLang="ko-KR" sz="1000" b="0" dirty="0" err="1"/>
                        <a:t>rsa</a:t>
                      </a:r>
                      <a:r>
                        <a:rPr lang="en" altLang="ko-KR" sz="1000" b="0" dirty="0"/>
                        <a:t> key pair.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Enter file in which to save the key (/Users/{</a:t>
                      </a:r>
                      <a:r>
                        <a:rPr lang="en" altLang="ko-KR" sz="1000" b="0" dirty="0" err="1"/>
                        <a:t>user_id</a:t>
                      </a:r>
                      <a:r>
                        <a:rPr lang="en" altLang="ko-KR" sz="1000" b="0" dirty="0"/>
                        <a:t>}/.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id_rsa</a:t>
                      </a:r>
                      <a:r>
                        <a:rPr lang="en" altLang="ko-KR" sz="1000" b="0" dirty="0"/>
                        <a:t>): /Users/{</a:t>
                      </a:r>
                      <a:r>
                        <a:rPr lang="en" altLang="ko-KR" sz="1000" b="0" dirty="0" err="1"/>
                        <a:t>user_id</a:t>
                      </a:r>
                      <a:r>
                        <a:rPr lang="en" altLang="ko-KR" sz="1000" b="0" dirty="0"/>
                        <a:t>}/.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id_tutorial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......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$ ls -la ~/.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 | grep </a:t>
                      </a:r>
                      <a:r>
                        <a:rPr lang="en" altLang="ko-KR" sz="1000" b="0" dirty="0" err="1"/>
                        <a:t>id_tutorial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-</a:t>
                      </a:r>
                      <a:r>
                        <a:rPr lang="en" altLang="ko-KR" sz="1000" b="0" dirty="0" err="1"/>
                        <a:t>rw</a:t>
                      </a:r>
                      <a:r>
                        <a:rPr lang="en" altLang="ko-KR" sz="1000" b="0" dirty="0"/>
                        <a:t>-------   1 </a:t>
                      </a:r>
                      <a:r>
                        <a:rPr lang="en" altLang="ko-KR" sz="1000" b="0" dirty="0" err="1"/>
                        <a:t>donghanlee</a:t>
                      </a:r>
                      <a:r>
                        <a:rPr lang="en" altLang="ko-KR" sz="1000" b="0" dirty="0"/>
                        <a:t>  staff  1679  3  7 09:45 </a:t>
                      </a:r>
                      <a:r>
                        <a:rPr lang="en" altLang="ko-KR" sz="1000" b="0" dirty="0" err="1"/>
                        <a:t>id_tutorial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  -</a:t>
                      </a:r>
                      <a:r>
                        <a:rPr lang="en" altLang="ko-KR" sz="1000" b="0" dirty="0" err="1"/>
                        <a:t>rw</a:t>
                      </a:r>
                      <a:r>
                        <a:rPr lang="en" altLang="ko-KR" sz="1000" b="0" dirty="0"/>
                        <a:t>-r--r--   1 </a:t>
                      </a:r>
                      <a:r>
                        <a:rPr lang="en" altLang="ko-KR" sz="1000" b="0" dirty="0" err="1"/>
                        <a:t>donghanlee</a:t>
                      </a:r>
                      <a:r>
                        <a:rPr lang="en" altLang="ko-KR" sz="1000" b="0" dirty="0"/>
                        <a:t>  staff   420  3  7 09:45 </a:t>
                      </a:r>
                      <a:r>
                        <a:rPr lang="en" altLang="ko-KR" sz="1000" b="0" dirty="0" err="1"/>
                        <a:t>id_tutorial.pub</a:t>
                      </a:r>
                      <a:endParaRPr lang="en" altLang="ko-KR" sz="1000" b="0" dirty="0"/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5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0601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4865700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Deployment key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등록하기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앞서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Fork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저장소에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 public key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예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id_tutorial.pub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등록합니다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914400" lvl="1">
              <a:buFont typeface="+mj-lt"/>
              <a:buAutoNum type="arabicParenR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Public key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내용을 확인합니다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>
              <a:buFont typeface="+mj-lt"/>
              <a:buAutoNum type="arabicParenR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Public key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내용을 아래처럼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Fork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package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deployment key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등록합니다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2B11EE-4848-8349-8CB0-F681EC952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82467"/>
              </p:ext>
            </p:extLst>
          </p:nvPr>
        </p:nvGraphicFramePr>
        <p:xfrm>
          <a:off x="1081156" y="1558970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152307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cat 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id_tutorial.pub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 err="1"/>
                        <a:t>ssh-rsa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......YOUR_PUBLIC_KEY........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== </a:t>
                      </a:r>
                      <a:r>
                        <a:rPr lang="en" altLang="ko-KR" sz="1000" b="0" dirty="0" err="1"/>
                        <a:t>your_email@example.com</a:t>
                      </a:r>
                      <a:endParaRPr lang="en" altLang="ko-KR" sz="1000" b="0" dirty="0"/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8035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C5E51A5-1D0C-344A-86A8-8D774E660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226" y="2788066"/>
            <a:ext cx="6534150" cy="4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248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4693422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환경설정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Local computer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Blockchain network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구성하기 내용을 기반으로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환경설정을 하겠습니다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파일과 디렉토리를 복사하여서 다른 디렉토리로 만들고 아래 내용대로 추가 하거나 수정합니다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AutoNum type="arabicPeriod"/>
            </a:pPr>
            <a:r>
              <a:rPr lang="en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설정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  </a:t>
            </a:r>
            <a:r>
              <a:rPr lang="en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 경로 설정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channel_manage_data.json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열어서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score_package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값으로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{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your_github_id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}/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contract_sample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＂수정합니다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5DDB7D-FEFB-DF44-BD93-11D88933B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03426"/>
              </p:ext>
            </p:extLst>
          </p:nvPr>
        </p:nvGraphicFramePr>
        <p:xfrm>
          <a:off x="345661" y="2075805"/>
          <a:ext cx="6604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087302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"channel1":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"score_package": "{</a:t>
                      </a:r>
                      <a:r>
                        <a:rPr lang="en" altLang="ko-KR" sz="1000" b="0" dirty="0" err="1"/>
                        <a:t>your_github_id</a:t>
                      </a:r>
                      <a:r>
                        <a:rPr lang="en" altLang="ko-KR" sz="1000" b="0" dirty="0"/>
                        <a:t>}/</a:t>
                      </a:r>
                      <a:r>
                        <a:rPr lang="en" altLang="ko-KR" sz="1000" b="0" dirty="0" err="1"/>
                        <a:t>contract_sample</a:t>
                      </a:r>
                      <a:r>
                        <a:rPr lang="en" altLang="ko-KR" sz="1000" b="0" dirty="0"/>
                        <a:t>"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}</a:t>
                      </a:r>
                    </a:p>
                    <a:p>
                      <a:pPr latinLnBrk="1"/>
                      <a:r>
                        <a:rPr lang="en" altLang="ko-KR" sz="1000" b="0" dirty="0"/>
                        <a:t>  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4005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2314656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시작 스크립트인 </a:t>
            </a:r>
            <a:r>
              <a:rPr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start.sh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스크립트의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부분을 수정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1" indent="-457200">
              <a:buFont typeface="+mj-lt"/>
              <a:buAutoNum type="arabicParenR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환경변수 추가 등록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export SSH_KEY_FOLDER=/Users/{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user_id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}/.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id_tutorial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1" indent="-457200">
              <a:buFont typeface="+mj-lt"/>
              <a:buAutoNum type="arabicParenR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 key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경로설정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-v "${SSH_KEY_FOLDER}:/root/.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id_tutorial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"</a:t>
            </a:r>
          </a:p>
          <a:p>
            <a:pPr marL="1143000" lvl="1" indent="-457200">
              <a:buFont typeface="+mj-lt"/>
              <a:buAutoNum type="arabicParenR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 도메인 설정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-e "DEFAULT_SCORE_HOST=github.com”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sz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변</a:t>
            </a:r>
            <a:endParaRPr lang="en-US" altLang="ko-KR" sz="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변경된  </a:t>
            </a:r>
            <a:r>
              <a:rPr lang="en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start.sh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 내용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1F7A7D-825B-F74A-8E85-DE85B8DD2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166027"/>
              </p:ext>
            </p:extLst>
          </p:nvPr>
        </p:nvGraphicFramePr>
        <p:xfrm>
          <a:off x="372165" y="2095683"/>
          <a:ext cx="6604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04127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```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#           </a:t>
                      </a:r>
                      <a:r>
                        <a:rPr lang="ko-KR" altLang="en-US" sz="1000" b="0" dirty="0"/>
                        <a:t>환경변수등록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000" b="0" dirty="0"/>
                        <a:t>export SSH_KEY_FOLDER=/Users/{</a:t>
                      </a:r>
                      <a:r>
                        <a:rPr lang="en" altLang="ko-KR" sz="1000" b="0" dirty="0" err="1"/>
                        <a:t>user_id</a:t>
                      </a:r>
                      <a:r>
                        <a:rPr lang="en" altLang="ko-KR" sz="1000" b="0" dirty="0"/>
                        <a:t>}/.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id_tutorial</a:t>
                      </a:r>
                      <a:endParaRPr lang="en" altLang="ko-KR" sz="1000" b="0" dirty="0"/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000" b="0" dirty="0"/>
                        <a:t>#           Peer0 </a:t>
                      </a:r>
                      <a:r>
                        <a:rPr lang="ko-KR" altLang="en-US" sz="10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000" b="0" dirty="0"/>
                        <a:t>docker run -d --name peer0 \</a:t>
                      </a:r>
                    </a:p>
                    <a:p>
                      <a:pPr latinLnBrk="1"/>
                      <a:r>
                        <a:rPr lang="en" altLang="ko-KR" sz="1000" b="0" dirty="0"/>
                        <a:t>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-v ${SSH_KEY_FOLDER}:/root/.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id_rsa</a:t>
                      </a:r>
                      <a:r>
                        <a:rPr lang="en" altLang="ko-KR" sz="1000" b="0" dirty="0"/>
                        <a:t> \</a:t>
                      </a:r>
                    </a:p>
                    <a:p>
                      <a:pPr latinLnBrk="1"/>
                      <a:r>
                        <a:rPr lang="en" altLang="ko-KR" sz="1000" b="0" dirty="0"/>
                        <a:t>-e "DEFAULT_SCORE_HOST=</a:t>
                      </a:r>
                      <a:r>
                        <a:rPr lang="en" altLang="ko-KR" sz="1000" b="0" dirty="0" err="1"/>
                        <a:t>github.com</a:t>
                      </a:r>
                      <a:r>
                        <a:rPr lang="en" altLang="ko-KR" sz="1000" b="0" dirty="0"/>
                        <a:t>" \</a:t>
                      </a:r>
                    </a:p>
                    <a:p>
                      <a:pPr latinLnBrk="1"/>
                      <a:r>
                        <a:rPr lang="en" altLang="ko-KR" sz="1000" b="0" dirty="0"/>
                        <a:t>.....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000" b="0" dirty="0"/>
                        <a:t>#           Peer1 </a:t>
                      </a:r>
                      <a:r>
                        <a:rPr lang="ko-KR" altLang="en-US" sz="10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000" b="0" dirty="0"/>
                        <a:t>docker run -d --name peer1 \</a:t>
                      </a:r>
                    </a:p>
                    <a:p>
                      <a:pPr latinLnBrk="1"/>
                      <a:r>
                        <a:rPr lang="en" altLang="ko-KR" sz="1000" b="0" dirty="0"/>
                        <a:t>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-v ${SSH_KEY_FOLDER}:/root/.</a:t>
                      </a:r>
                      <a:r>
                        <a:rPr lang="en" altLang="ko-KR" sz="1000" b="0" dirty="0" err="1"/>
                        <a:t>ssh</a:t>
                      </a:r>
                      <a:r>
                        <a:rPr lang="en" altLang="ko-KR" sz="1000" b="0" dirty="0"/>
                        <a:t>/</a:t>
                      </a:r>
                      <a:r>
                        <a:rPr lang="en" altLang="ko-KR" sz="1000" b="0" dirty="0" err="1"/>
                        <a:t>id_rsa</a:t>
                      </a:r>
                      <a:r>
                        <a:rPr lang="en" altLang="ko-KR" sz="1000" b="0" dirty="0"/>
                        <a:t> \</a:t>
                      </a:r>
                    </a:p>
                    <a:p>
                      <a:pPr latinLnBrk="1"/>
                      <a:r>
                        <a:rPr lang="en" altLang="ko-KR" sz="1000" b="0" dirty="0"/>
                        <a:t>-e "DEFAULT_SCORE_HOST=</a:t>
                      </a:r>
                      <a:r>
                        <a:rPr lang="en" altLang="ko-KR" sz="1000" b="0" dirty="0" err="1"/>
                        <a:t>github.com</a:t>
                      </a:r>
                      <a:r>
                        <a:rPr lang="en" altLang="ko-KR" sz="1000" b="0" dirty="0"/>
                        <a:t>" \</a:t>
                      </a:r>
                    </a:p>
                    <a:p>
                      <a:pPr latinLnBrk="1"/>
                      <a:r>
                        <a:rPr lang="en" altLang="ko-KR" sz="1000" b="0" dirty="0"/>
                        <a:t>...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```</a:t>
                      </a:r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20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87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</a:t>
            </a:r>
            <a:r>
              <a:rPr lang="ko-KR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주요 특징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ko-KR" altLang="en-US" dirty="0"/>
              <a:t>금융 서비스에 적용할 수 있고 엔진부터 응용까지 전 스택에서 커스터마이징이 가능한 </a:t>
            </a:r>
            <a:r>
              <a:rPr kumimoji="1" lang="en-US" altLang="ko-KR" dirty="0"/>
              <a:t>Private Blockchain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3F8119-0783-F640-992D-2567382F9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33" y="1617501"/>
            <a:ext cx="7545070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744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2639335"/>
          </a:xfrm>
        </p:spPr>
        <p:txBody>
          <a:bodyPr>
            <a:noAutofit/>
          </a:bodyPr>
          <a:lstStyle/>
          <a:p>
            <a:pPr lvl="0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환경설정 확인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r>
              <a:rPr lang="en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 </a:t>
            </a:r>
            <a:r>
              <a:rPr lang="ko-KR" altLang="en-US" sz="9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도커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컨테이너를 모두 실행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" altLang="ko-KR" sz="9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start.sh</a:t>
            </a:r>
            <a:endParaRPr lang="en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목록 조회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Blockchain network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연결된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들을 보여줍니다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connected_peer_count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registered_peer_count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값이 같아야 합니다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AEA8A9A-BE82-DC42-BBA6-82DBAC02E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5680"/>
              </p:ext>
            </p:extLst>
          </p:nvPr>
        </p:nvGraphicFramePr>
        <p:xfrm>
          <a:off x="464931" y="1419823"/>
          <a:ext cx="6604000" cy="28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28308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 $ ./</a:t>
                      </a:r>
                      <a:r>
                        <a:rPr lang="en" altLang="ko-KR" sz="1000" b="0" dirty="0" err="1"/>
                        <a:t>start.sh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C4771F-E330-2746-A0EE-5F4C41239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57374"/>
              </p:ext>
            </p:extLst>
          </p:nvPr>
        </p:nvGraphicFramePr>
        <p:xfrm>
          <a:off x="464931" y="1956536"/>
          <a:ext cx="6604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612076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http://localhost:9002/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/v1/peer/list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"data":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</a:t>
                      </a:r>
                      <a:r>
                        <a:rPr lang="en" altLang="ko-KR" sz="1000" b="0" dirty="0" err="1"/>
                        <a:t>connected_peer_count</a:t>
                      </a:r>
                      <a:r>
                        <a:rPr lang="en" altLang="ko-KR" sz="1000" b="0" dirty="0"/>
                        <a:t>": 2,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</a:t>
                      </a:r>
                      <a:r>
                        <a:rPr lang="en" altLang="ko-KR" sz="1000" b="0" dirty="0" err="1"/>
                        <a:t>connected_peer_list</a:t>
                      </a:r>
                      <a:r>
                        <a:rPr lang="en" altLang="ko-KR" sz="1000" b="0" dirty="0"/>
                        <a:t>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.......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.......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}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],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</a:t>
                      </a:r>
                      <a:r>
                        <a:rPr lang="en" altLang="ko-KR" sz="1000" b="0" dirty="0" err="1"/>
                        <a:t>registered_peer_count</a:t>
                      </a:r>
                      <a:r>
                        <a:rPr lang="en" altLang="ko-KR" sz="1000" b="0" dirty="0"/>
                        <a:t>": 2,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</a:t>
                      </a:r>
                      <a:r>
                        <a:rPr lang="en" altLang="ko-KR" sz="1000" b="0" dirty="0" err="1"/>
                        <a:t>registered_peer_list</a:t>
                      </a:r>
                      <a:r>
                        <a:rPr lang="en" altLang="ko-KR" sz="1000" b="0" dirty="0"/>
                        <a:t>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.......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.......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}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]</a:t>
                      </a:r>
                    </a:p>
                    <a:p>
                      <a:pPr latinLnBrk="1"/>
                      <a:r>
                        <a:rPr lang="en" altLang="ko-KR" sz="1000" b="0" dirty="0"/>
                        <a:t>},</a:t>
                      </a:r>
                    </a:p>
                    <a:p>
                      <a:pPr latinLnBrk="1"/>
                      <a:r>
                        <a:rPr lang="en" altLang="ko-KR" sz="1000" b="0" dirty="0"/>
                        <a:t>"response_code": 0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1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7717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89161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상태 조회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block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들의 높이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상태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갯수등을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보여줍니다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 startAt="4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조회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올라온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버전들을 보여줍니다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SCORE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내부에서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버전을 관리하기 때문에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상에서 각 버전의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SHA-1 hash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보여줍니다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D3090C1-607F-F94B-85FA-6F5F318B5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77741"/>
              </p:ext>
            </p:extLst>
          </p:nvPr>
        </p:nvGraphicFramePr>
        <p:xfrm>
          <a:off x="557695" y="1068640"/>
          <a:ext cx="6604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978341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/v1/status/peer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"</a:t>
                      </a:r>
                      <a:r>
                        <a:rPr lang="en" altLang="ko-KR" sz="1000" b="0" dirty="0" err="1"/>
                        <a:t>audience_count</a:t>
                      </a:r>
                      <a:r>
                        <a:rPr lang="en" altLang="ko-KR" sz="1000" b="0" dirty="0"/>
                        <a:t>": "0",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</a:t>
                      </a:r>
                      <a:r>
                        <a:rPr lang="en" altLang="ko-KR" sz="1000" b="0" dirty="0" err="1"/>
                        <a:t>block_height</a:t>
                      </a:r>
                      <a:r>
                        <a:rPr lang="en" altLang="ko-KR" sz="10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1000" b="0" dirty="0"/>
                        <a:t>"consensus": "</a:t>
                      </a:r>
                      <a:r>
                        <a:rPr lang="en" altLang="ko-KR" sz="1000" b="0" dirty="0" err="1"/>
                        <a:t>siever</a:t>
                      </a:r>
                      <a:r>
                        <a:rPr lang="en" altLang="ko-KR" sz="1000" b="0" dirty="0"/>
                        <a:t>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</a:t>
                      </a:r>
                      <a:r>
                        <a:rPr lang="en" altLang="ko-KR" sz="1000" b="0" dirty="0" err="1"/>
                        <a:t>leader_complaint</a:t>
                      </a:r>
                      <a:r>
                        <a:rPr lang="en" altLang="ko-KR" sz="10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1000" b="0" dirty="0"/>
                        <a:t>"</a:t>
                      </a:r>
                      <a:r>
                        <a:rPr lang="en" altLang="ko-KR" sz="1000" b="0" dirty="0" err="1"/>
                        <a:t>made_block_count</a:t>
                      </a:r>
                      <a:r>
                        <a:rPr lang="en" altLang="ko-KR" sz="10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1000" b="0" dirty="0"/>
                        <a:t>"</a:t>
                      </a:r>
                      <a:r>
                        <a:rPr lang="en" altLang="ko-KR" sz="1000" b="0" dirty="0" err="1"/>
                        <a:t>peer_id</a:t>
                      </a:r>
                      <a:r>
                        <a:rPr lang="en" altLang="ko-KR" sz="1000" b="0" dirty="0"/>
                        <a:t>": "d0060308-22b2-11e8-b58b-0242ac110004",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"peer_target": "172.17.0.4:7100",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</a:t>
                      </a:r>
                      <a:r>
                        <a:rPr lang="en" altLang="ko-KR" sz="1000" b="0" dirty="0" err="1"/>
                        <a:t>peer_type</a:t>
                      </a:r>
                      <a:r>
                        <a:rPr lang="en" altLang="ko-KR" sz="1000" b="0" dirty="0"/>
                        <a:t>": "1",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"status": "Service is online: 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"</a:t>
                      </a:r>
                      <a:r>
                        <a:rPr lang="en" altLang="ko-KR" sz="1000" b="0" dirty="0" err="1"/>
                        <a:t>total_tx</a:t>
                      </a:r>
                      <a:r>
                        <a:rPr lang="en" altLang="ko-KR" sz="1000" b="0" dirty="0"/>
                        <a:t>": 0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3853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A95124-8BA6-E946-9234-7E23075F9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38902"/>
              </p:ext>
            </p:extLst>
          </p:nvPr>
        </p:nvGraphicFramePr>
        <p:xfrm>
          <a:off x="557695" y="3703063"/>
          <a:ext cx="66040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691594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900" b="0" dirty="0"/>
                        <a:t>$ curl http://localhost:9000/</a:t>
                      </a:r>
                      <a:r>
                        <a:rPr lang="en" altLang="ko-KR" sz="900" b="0" dirty="0" err="1"/>
                        <a:t>api</a:t>
                      </a:r>
                      <a:r>
                        <a:rPr lang="en" altLang="ko-KR" sz="900" b="0" dirty="0"/>
                        <a:t>/v1/status/score | python -m </a:t>
                      </a:r>
                      <a:r>
                        <a:rPr lang="en" altLang="ko-KR" sz="900" b="0" dirty="0" err="1"/>
                        <a:t>json.tool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{</a:t>
                      </a:r>
                    </a:p>
                    <a:p>
                      <a:pPr latinLnBrk="1"/>
                      <a:r>
                        <a:rPr lang="en" altLang="ko-KR" sz="900" b="0" dirty="0"/>
                        <a:t>  "</a:t>
                      </a:r>
                      <a:r>
                        <a:rPr lang="en" altLang="ko-KR" sz="900" b="0" dirty="0" err="1"/>
                        <a:t>all_version</a:t>
                      </a:r>
                      <a:r>
                        <a:rPr lang="en" altLang="ko-KR" sz="900" b="0" dirty="0"/>
                        <a:t>": [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"f58b8b3e955984a09674a1f74c493001678d706c",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"b39064b358b84798f20f024fca066a113ec88b18",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"99923ce139350cf8f37ef9f72fddf3f327da4d7a",</a:t>
                      </a:r>
                    </a:p>
                    <a:p>
                      <a:pPr latinLnBrk="1"/>
                      <a:r>
                        <a:rPr lang="ko-KR" altLang="en-US" sz="900" b="0" dirty="0"/>
                        <a:t>         </a:t>
                      </a:r>
                      <a:r>
                        <a:rPr lang="en-US" altLang="ko-KR" sz="900" b="0" dirty="0"/>
                        <a:t>………….(</a:t>
                      </a:r>
                      <a:r>
                        <a:rPr lang="ko-KR" altLang="en-US" sz="900" b="0" dirty="0" err="1"/>
                        <a:t>중간생략</a:t>
                      </a:r>
                      <a:r>
                        <a:rPr lang="en-US" altLang="ko-KR" sz="900" b="0" dirty="0"/>
                        <a:t>)……..</a:t>
                      </a:r>
                      <a:endParaRPr lang="en" altLang="ko-KR" sz="900" b="0" dirty="0"/>
                    </a:p>
                    <a:p>
                      <a:pPr latinLnBrk="1"/>
                      <a:r>
                        <a:rPr lang="en" altLang="ko-KR" sz="900" b="0" dirty="0"/>
                        <a:t>      "e38140e76766f2e51f30858a0ee3c82a90b9c258",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"af7c49743fecd315d4e4491751fbdae9b92dead7",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    "bcc0d0f05d1a219cd4ed47955a86b0e16d1b2778"</a:t>
                      </a:r>
                    </a:p>
                    <a:p>
                      <a:pPr latinLnBrk="1"/>
                      <a:r>
                        <a:rPr lang="en" altLang="ko-KR" sz="900" b="0" dirty="0"/>
                        <a:t>  ],</a:t>
                      </a:r>
                    </a:p>
                    <a:p>
                      <a:pPr latinLnBrk="1"/>
                      <a:r>
                        <a:rPr lang="en" altLang="ko-KR" sz="900" b="0" dirty="0"/>
                        <a:t>  "id": "{</a:t>
                      </a:r>
                      <a:r>
                        <a:rPr lang="en" altLang="ko-KR" sz="900" b="0" dirty="0" err="1"/>
                        <a:t>your_github_id</a:t>
                      </a:r>
                      <a:r>
                        <a:rPr lang="en" altLang="ko-KR" sz="900" b="0" dirty="0"/>
                        <a:t>}/</a:t>
                      </a:r>
                      <a:r>
                        <a:rPr lang="en" altLang="ko-KR" sz="900" b="0" dirty="0" err="1"/>
                        <a:t>contract_sample</a:t>
                      </a:r>
                      <a:r>
                        <a:rPr lang="en" altLang="ko-KR" sz="900" b="0" dirty="0"/>
                        <a:t>",</a:t>
                      </a:r>
                    </a:p>
                    <a:p>
                      <a:pPr latinLnBrk="1"/>
                      <a:r>
                        <a:rPr lang="en" altLang="ko-KR" sz="900" b="0" dirty="0"/>
                        <a:t>  "status": 0,</a:t>
                      </a:r>
                    </a:p>
                    <a:p>
                      <a:pPr latinLnBrk="1"/>
                      <a:r>
                        <a:rPr lang="en" altLang="ko-KR" sz="900" b="0" dirty="0"/>
                        <a:t>  "version": "f58b8b3e955984a09674a1f74c493001678d706c"</a:t>
                      </a:r>
                    </a:p>
                    <a:p>
                      <a:pPr latinLnBrk="1"/>
                      <a:r>
                        <a:rPr lang="en" altLang="ko-KR" sz="900" b="0" dirty="0"/>
                        <a:t>}</a:t>
                      </a:r>
                      <a:endParaRPr lang="ko-KR" alt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31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9149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522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5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Transaction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생성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5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5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5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5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5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새로운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Transaction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만들기 위해서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invoke()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아래 구현된 함수를 부릅니다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위해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함수를 부를 수 있는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json-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rpc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2.0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형태의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JSON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만들어 부릅니다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여기서는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propose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라는 함수를 불러본 것입니다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결과로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Hash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값을 되돌려줍니다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+mj-lt"/>
              <a:buAutoNum type="arabicPeriod" startAt="6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Transaction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조회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9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tx_hash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    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(7bc856e972da62a6cba3deff71e74e848174fc1e28feaae66f58ff2447875f0a)</a:t>
            </a:r>
          </a:p>
          <a:p>
            <a:pPr marL="228600" lvl="0" indent="-228600">
              <a:buFont typeface="Arial" panose="020B0604020202020204" pitchFamily="34" charset="0"/>
              <a:buAutoNum type="arabicPeriod" startAt="6"/>
            </a:pP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Arial" panose="020B0604020202020204" pitchFamily="34" charset="0"/>
              <a:buAutoNum type="arabicPeriod" startAt="6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Arial" panose="020B0604020202020204" pitchFamily="34" charset="0"/>
              <a:buAutoNum type="arabicPeriod" startAt="6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Arial" panose="020B0604020202020204" pitchFamily="34" charset="0"/>
              <a:buAutoNum type="arabicPeriod" startAt="6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Arial" panose="020B0604020202020204" pitchFamily="34" charset="0"/>
              <a:buAutoNum type="arabicPeriod" startAt="6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앞서 만든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hash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가지고 결과를 조회해봅니다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response_code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면 정상입니다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28600" lvl="0" indent="-228600">
              <a:buFont typeface="Arial" panose="020B0604020202020204" pitchFamily="34" charset="0"/>
              <a:buAutoNum type="arabicPeriod" startAt="6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Arial" panose="020B0604020202020204" pitchFamily="34" charset="0"/>
              <a:buAutoNum type="arabicPeriod" startAt="6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E262DB-30B4-FA4D-8074-A92CA4BE3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860928"/>
              </p:ext>
            </p:extLst>
          </p:nvPr>
        </p:nvGraphicFramePr>
        <p:xfrm>
          <a:off x="463826" y="1101772"/>
          <a:ext cx="895184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1844">
                  <a:extLst>
                    <a:ext uri="{9D8B030D-6E8A-4147-A177-3AD203B41FA5}">
                      <a16:colId xmlns:a16="http://schemas.microsoft.com/office/drawing/2014/main" val="269408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-H "Content-Type: application/json" -X POST -d '{"jsonrpc":"2.0","method":"propose","params":{"proposer":"</a:t>
                      </a:r>
                      <a:r>
                        <a:rPr lang="en" altLang="ko-KR" sz="1000" b="0" dirty="0" err="1"/>
                        <a:t>RealEstateAgent</a:t>
                      </a:r>
                      <a:r>
                        <a:rPr lang="en" altLang="ko-KR" sz="1000" b="0" dirty="0"/>
                        <a:t>" , "counterparties": ["leaseholder","</a:t>
                      </a:r>
                      <a:r>
                        <a:rPr lang="en" altLang="ko-KR" sz="1000" b="0" dirty="0" err="1"/>
                        <a:t>jinho</a:t>
                      </a:r>
                      <a:r>
                        <a:rPr lang="en" altLang="ko-KR" sz="1000" b="0" dirty="0"/>
                        <a:t>"], "content": "</a:t>
                      </a:r>
                      <a:r>
                        <a:rPr lang="en" altLang="ko-KR" sz="1000" b="0" dirty="0" err="1"/>
                        <a:t>Theloop</a:t>
                      </a:r>
                      <a:r>
                        <a:rPr lang="en" altLang="ko-KR" sz="1000" b="0" dirty="0"/>
                        <a:t> APT 101-3001, lease for 3 months from 3th April,2018", "quorum": "3"}}' 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/v1/transactions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"more_info": "",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"response_code": "0",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"tx_hash": "7bc856e972da62a6cba3deff71e74e848174fc1e28feaae66f58ff2447875f0a"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56316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001D0B5-51C1-DE46-8A5C-12525A99F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638182"/>
              </p:ext>
            </p:extLst>
          </p:nvPr>
        </p:nvGraphicFramePr>
        <p:xfrm>
          <a:off x="463826" y="3069718"/>
          <a:ext cx="895184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1844">
                  <a:extLst>
                    <a:ext uri="{9D8B030D-6E8A-4147-A177-3AD203B41FA5}">
                      <a16:colId xmlns:a16="http://schemas.microsoft.com/office/drawing/2014/main" val="3096857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/v1/transactions/</a:t>
                      </a:r>
                      <a:r>
                        <a:rPr lang="en" altLang="ko-KR" sz="1000" b="0" dirty="0" err="1"/>
                        <a:t>result?hash</a:t>
                      </a:r>
                      <a:r>
                        <a:rPr lang="en" altLang="ko-KR" sz="1000" b="0" dirty="0"/>
                        <a:t>=7bc856e972da62a6cba3deff71e74e848174fc1e28feaae66f58ff2447875f0a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"response":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"code": 0,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</a:t>
                      </a:r>
                      <a:r>
                        <a:rPr lang="en" altLang="ko-KR" sz="1000" b="0" dirty="0" err="1"/>
                        <a:t>jsonrpc</a:t>
                      </a:r>
                      <a:r>
                        <a:rPr lang="en" altLang="ko-KR" sz="1000" b="0" dirty="0"/>
                        <a:t>": "2.0"</a:t>
                      </a:r>
                    </a:p>
                    <a:p>
                      <a:pPr latinLnBrk="1"/>
                      <a:r>
                        <a:rPr lang="en" altLang="ko-KR" sz="1000" b="0" dirty="0"/>
                        <a:t>},</a:t>
                      </a:r>
                    </a:p>
                    <a:p>
                      <a:pPr latinLnBrk="1"/>
                      <a:r>
                        <a:rPr lang="en" altLang="ko-KR" sz="1000" b="0" dirty="0"/>
                        <a:t>"response_code": "0"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15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791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43554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7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Transaction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결과 조회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(Query)</a:t>
            </a: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만들어진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Transaction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찾기 위해서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query()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아래 구현된 함수를 부릅니다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위해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함수를 부를 수 있는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json-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rpc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2.0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형태의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JSON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만들어 부릅니다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여기서는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user_contracts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라는 함수를 불러본 것입니다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6C320E8-5B99-2243-A397-1C133020F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99558"/>
              </p:ext>
            </p:extLst>
          </p:nvPr>
        </p:nvGraphicFramePr>
        <p:xfrm>
          <a:off x="478183" y="1106972"/>
          <a:ext cx="66040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54451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-H "Content-Type: application/json" -X POST -d '{"</a:t>
                      </a:r>
                      <a:r>
                        <a:rPr lang="en" altLang="ko-KR" sz="1000" b="0" dirty="0" err="1"/>
                        <a:t>jsonrpc</a:t>
                      </a:r>
                      <a:r>
                        <a:rPr lang="en" altLang="ko-KR" sz="1000" b="0" dirty="0"/>
                        <a:t>": "2.0","channel":"channel1","method":"get_user_contracts","id":"11233","params":{"user_id":"</a:t>
                      </a:r>
                      <a:r>
                        <a:rPr lang="en" altLang="ko-KR" sz="1000" b="0" dirty="0" err="1"/>
                        <a:t>jinho</a:t>
                      </a:r>
                      <a:r>
                        <a:rPr lang="en" altLang="ko-KR" sz="1000" b="0" dirty="0"/>
                        <a:t>"}}'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/v1/query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"response":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"code": 0,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"id": "11233",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</a:t>
                      </a:r>
                      <a:r>
                        <a:rPr lang="en" altLang="ko-KR" sz="1000" b="0" dirty="0" err="1"/>
                        <a:t>jsonrpc</a:t>
                      </a:r>
                      <a:r>
                        <a:rPr lang="en" altLang="ko-KR" sz="10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"response":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</a:t>
                      </a:r>
                      <a:r>
                        <a:rPr lang="en" altLang="ko-KR" sz="1000" b="0" dirty="0" err="1"/>
                        <a:t>user_contracts</a:t>
                      </a:r>
                      <a:r>
                        <a:rPr lang="en" altLang="ko-KR" sz="1000" b="0" dirty="0"/>
                        <a:t>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"approvers":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    "</a:t>
                      </a:r>
                      <a:r>
                        <a:rPr lang="en" altLang="ko-KR" sz="1000" b="0" dirty="0" err="1"/>
                        <a:t>RealEstateAgent</a:t>
                      </a:r>
                      <a:r>
                        <a:rPr lang="en" altLang="ko-KR" sz="1000" b="0" dirty="0"/>
                        <a:t>"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],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"content": "</a:t>
                      </a:r>
                      <a:r>
                        <a:rPr lang="en" altLang="ko-KR" sz="1000" b="0" dirty="0" err="1"/>
                        <a:t>Theloop</a:t>
                      </a:r>
                      <a:r>
                        <a:rPr lang="en" altLang="ko-KR" sz="1000" b="0" dirty="0"/>
                        <a:t> APT 101-3001, lease for 3 months from 3th April,2018",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"</a:t>
                      </a:r>
                      <a:r>
                        <a:rPr lang="en" altLang="ko-KR" sz="1000" b="0" dirty="0" err="1"/>
                        <a:t>contract_id</a:t>
                      </a:r>
                      <a:r>
                        <a:rPr lang="en" altLang="ko-KR" sz="10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"counterparties":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    "leaseholder",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    "</a:t>
                      </a:r>
                      <a:r>
                        <a:rPr lang="en" altLang="ko-KR" sz="1000" b="0" dirty="0" err="1"/>
                        <a:t>jinho</a:t>
                      </a:r>
                      <a:r>
                        <a:rPr lang="en" altLang="ko-KR" sz="1000" b="0" dirty="0"/>
                        <a:t>"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],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"proposer": "</a:t>
                      </a:r>
                      <a:r>
                        <a:rPr lang="en" altLang="ko-KR" sz="1000" b="0" dirty="0" err="1"/>
                        <a:t>RealEstateAgent</a:t>
                      </a:r>
                      <a:r>
                        <a:rPr lang="en" altLang="ko-KR" sz="1000" b="0" dirty="0"/>
                        <a:t>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    "quorum": "3"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    }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]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}</a:t>
                      </a:r>
                    </a:p>
                    <a:p>
                      <a:pPr latinLnBrk="1"/>
                      <a:r>
                        <a:rPr lang="en" altLang="ko-KR" sz="1000" b="0" dirty="0"/>
                        <a:t>  },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"response_code": "0"]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42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9585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4554274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8"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상태 조회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9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block_height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9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made_block_count,total_tx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변화 확인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앞서 만든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total_tx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증가된 것을 확인할 수 있습니다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ED4747-5F35-D142-98A7-0309FB5AA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674842"/>
              </p:ext>
            </p:extLst>
          </p:nvPr>
        </p:nvGraphicFramePr>
        <p:xfrm>
          <a:off x="431800" y="1108396"/>
          <a:ext cx="660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728733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curl http://localhost:9000/</a:t>
                      </a:r>
                      <a:r>
                        <a:rPr lang="en" altLang="ko-KR" sz="1000" b="0" dirty="0" err="1"/>
                        <a:t>api</a:t>
                      </a:r>
                      <a:r>
                        <a:rPr lang="en" altLang="ko-KR" sz="1000" b="0" dirty="0"/>
                        <a:t>/v1/status/peer | python -m </a:t>
                      </a:r>
                      <a:r>
                        <a:rPr lang="en" altLang="ko-KR" sz="1000" b="0" dirty="0" err="1"/>
                        <a:t>json.tool</a:t>
                      </a:r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audience_count</a:t>
                      </a:r>
                      <a:r>
                        <a:rPr lang="en" altLang="ko-KR" sz="1000" b="0" dirty="0"/>
                        <a:t>": "0",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block_height</a:t>
                      </a:r>
                      <a:r>
                        <a:rPr lang="en" altLang="ko-KR" sz="10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"consensus": "</a:t>
                      </a:r>
                      <a:r>
                        <a:rPr lang="en" altLang="ko-KR" sz="1000" b="0" dirty="0" err="1"/>
                        <a:t>siever</a:t>
                      </a:r>
                      <a:r>
                        <a:rPr lang="en" altLang="ko-KR" sz="1000" b="0" dirty="0"/>
                        <a:t>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leader_complaint</a:t>
                      </a:r>
                      <a:r>
                        <a:rPr lang="en" altLang="ko-KR" sz="10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made_block_count</a:t>
                      </a:r>
                      <a:r>
                        <a:rPr lang="en" altLang="ko-KR" sz="1000" b="0" dirty="0"/>
                        <a:t>": 1,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peer_id</a:t>
                      </a:r>
                      <a:r>
                        <a:rPr lang="en" altLang="ko-KR" sz="1000" b="0" dirty="0"/>
                        <a:t>": "d0060308-22b2-11e8-b58b-0242ac110004",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"peer_target": "172.17.0.4:7100",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peer_type</a:t>
                      </a:r>
                      <a:r>
                        <a:rPr lang="en" altLang="ko-KR" sz="1000" b="0" dirty="0"/>
                        <a:t>": "1",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"status": "Service is online: 1",</a:t>
                      </a:r>
                    </a:p>
                    <a:p>
                      <a:pPr latinLnBrk="1"/>
                      <a:r>
                        <a:rPr lang="en" altLang="ko-KR" sz="1000" b="0" dirty="0"/>
                        <a:t>  "</a:t>
                      </a:r>
                      <a:r>
                        <a:rPr lang="en" altLang="ko-KR" sz="1000" b="0" dirty="0" err="1"/>
                        <a:t>total_tx</a:t>
                      </a:r>
                      <a:r>
                        <a:rPr lang="en" altLang="ko-KR" sz="1000" b="0" dirty="0"/>
                        <a:t>": 1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14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6015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522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SCORE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개발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803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522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SCORE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개발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49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522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SCORE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개발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5418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522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SCORE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개발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8338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522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SCORE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개발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3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 (Smart Contract on Reliable Environment)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1720958"/>
          </a:xfrm>
        </p:spPr>
        <p:txBody>
          <a:bodyPr>
            <a:noAutofit/>
          </a:bodyPr>
          <a:lstStyle/>
          <a:p>
            <a:r>
              <a:rPr lang="en" altLang="ko-KR" dirty="0"/>
              <a:t>SCORE</a:t>
            </a:r>
            <a:r>
              <a:rPr lang="ko-KR" altLang="en-US" dirty="0"/>
              <a:t>는 </a:t>
            </a:r>
            <a:r>
              <a:rPr lang="en" altLang="ko-KR" dirty="0"/>
              <a:t>loopchain</a:t>
            </a:r>
            <a:r>
              <a:rPr lang="ko-KR" altLang="en-US" dirty="0"/>
              <a:t>에서 지원하는 </a:t>
            </a:r>
            <a:r>
              <a:rPr lang="en" altLang="ko-KR" dirty="0"/>
              <a:t>Smart Contract</a:t>
            </a:r>
            <a:r>
              <a:rPr lang="ko-KR" altLang="en-US" dirty="0"/>
              <a:t>을 지칭하는 것으로 별도의 </a:t>
            </a:r>
            <a:r>
              <a:rPr lang="en" altLang="ko-KR" dirty="0"/>
              <a:t>VM(Virtual Machine) </a:t>
            </a:r>
            <a:r>
              <a:rPr lang="ko-KR" altLang="en-US" dirty="0"/>
              <a:t>없이 노드 운영환경에서 직접적으로 실행되는 고성능 </a:t>
            </a:r>
            <a:r>
              <a:rPr lang="en" altLang="ko-KR" dirty="0"/>
              <a:t>Smart Contract </a:t>
            </a:r>
            <a:r>
              <a:rPr lang="ko-KR" altLang="en-US" dirty="0"/>
              <a:t>지원 기능입니다</a:t>
            </a:r>
            <a:r>
              <a:rPr lang="en-US" altLang="ko-KR" dirty="0"/>
              <a:t>.</a:t>
            </a:r>
          </a:p>
          <a:p>
            <a:pPr marL="971550" lvl="1" indent="-285750"/>
            <a:r>
              <a:rPr lang="en" altLang="ko-KR" sz="1200" dirty="0"/>
              <a:t>SCORE</a:t>
            </a:r>
            <a:r>
              <a:rPr lang="ko-KR" altLang="en-US" sz="1200" dirty="0"/>
              <a:t>는 쉽게 작성할 수 있어서 높은 개발 생산성을 가진 </a:t>
            </a:r>
            <a:r>
              <a:rPr lang="en" altLang="ko-KR" sz="1200" dirty="0"/>
              <a:t>Smart Contract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971550" lvl="1" indent="-285750"/>
            <a:r>
              <a:rPr lang="en" altLang="ko-KR" sz="1200" dirty="0"/>
              <a:t>SCORE</a:t>
            </a:r>
            <a:r>
              <a:rPr lang="ko-KR" altLang="en-US" sz="1200" dirty="0"/>
              <a:t>는 블록체인 프로세스와 별도의 프로세스로 동작하면서 다양한 업무를 개발할 수 있도록 지원합니다</a:t>
            </a:r>
            <a:r>
              <a:rPr lang="en-US" altLang="ko-KR" sz="1200" dirty="0"/>
              <a:t>.</a:t>
            </a:r>
          </a:p>
          <a:p>
            <a:pPr marL="971550" lvl="1" indent="-285750"/>
            <a:r>
              <a:rPr lang="en" altLang="ko-KR" sz="1200" dirty="0"/>
              <a:t>SCORE store</a:t>
            </a:r>
            <a:r>
              <a:rPr lang="ko-KR" altLang="en-US" sz="1200" dirty="0"/>
              <a:t>를 통한 등록</a:t>
            </a:r>
            <a:r>
              <a:rPr lang="en-US" altLang="ko-KR" sz="1200" dirty="0"/>
              <a:t>, </a:t>
            </a:r>
            <a:r>
              <a:rPr lang="ko-KR" altLang="en-US" sz="1200" dirty="0"/>
              <a:t>배포 및 버전 관리를 제공합니다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3CC61A-F80D-D14E-8CCF-50341513D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46" y="2398346"/>
            <a:ext cx="52197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42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522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SCORE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개발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066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5223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SCORE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개발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168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IV. Appendix.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0068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3410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ko-KR" altLang="en-US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Concept of ‘</a:t>
            </a:r>
            <a:r>
              <a:rPr lang="en-US" altLang="ko-KR" dirty="0" err="1">
                <a:latin typeface="Roboto" panose="02000000000000000000" pitchFamily="2" charset="0"/>
                <a:ea typeface="Roboto" panose="02000000000000000000" pitchFamily="2" charset="0"/>
              </a:rPr>
              <a:t>loopchain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’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450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3410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ko-KR" altLang="en-US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Concept of ‘</a:t>
            </a:r>
            <a:r>
              <a:rPr lang="en-US" altLang="ko-KR" dirty="0" err="1">
                <a:latin typeface="Roboto" panose="02000000000000000000" pitchFamily="2" charset="0"/>
                <a:ea typeface="Roboto" panose="02000000000000000000" pitchFamily="2" charset="0"/>
              </a:rPr>
              <a:t>loopchain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’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0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3410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Concept of ‘</a:t>
            </a:r>
            <a:r>
              <a:rPr lang="en-US" altLang="ko-KR" dirty="0" err="1">
                <a:latin typeface="Roboto" panose="02000000000000000000" pitchFamily="2" charset="0"/>
                <a:ea typeface="Roboto" panose="02000000000000000000" pitchFamily="2" charset="0"/>
              </a:rPr>
              <a:t>loopchain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’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540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1368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 Log level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설정하기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LOOPCHAIN_LOG_LEVEL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이용하세요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아래 중 하나의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값을 가지면 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"DEBUG"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입니다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(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제일 많이 모든 로그를 보여줍니다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.)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옵션값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CRITICAL ,ERROR , WARNING, INFO , DEBUG (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오른쪽에서 왼쪽으로 갈수로 더 많은 로그를 남김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 Peer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외부 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LOOPCHAIN_HOST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값을 설정합니다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기본적으로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는 시작할 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해당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속한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사설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IP(Private IP)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가지고 다른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들과 통신하려고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외부와 통신하지 않고 내부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로만 동작하는 경우에는 문제가 없습니다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그러나 상황에 따라서 공용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IP(Public IP)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가지고 통신하는 것이 나을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예를 들어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Network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구성하는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들이 기존 인터넷 망을 이용하거나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VPN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이용해서 통신을 하는 경우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는 기존 인터넷망이나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VPN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접근 가능한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여야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하지만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안타깝게도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상에서는 이런 상황에서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가져올 수가 없습니다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그래서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LOOPCHAIN_HOST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이용해서 다른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들과 통신을 하기 위해 사용할 공용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지정할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LOOPCHAIN_HOST:$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현재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보여주어야 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375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313827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&lt;SCORE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불러오는 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Repository URL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바꾸기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DEFAULT_SCORE_HOST: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현재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Blockchain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서비스에서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가져오기 위해 사용할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 repository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설정해주면 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실행할 때의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DEFAULT_SCORE_HOST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옵션으로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가져올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 service URL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지정합니다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$ docker run -d --name peer0 \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.....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-e "DEFAULT_SCORE_HOST=github.com" \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.....</a:t>
            </a: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7397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120497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&lt;Multichannel -1&gt;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사용하기 위해서는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정보에 대해서 알고 있어야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`channel_manage_data.json`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수정합니다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이름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실행되는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이름 그리고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들의 목록을 작성합니다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4EB260-2B7F-544A-B63E-86EFBFFCE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70261"/>
              </p:ext>
            </p:extLst>
          </p:nvPr>
        </p:nvGraphicFramePr>
        <p:xfrm>
          <a:off x="396968" y="1848149"/>
          <a:ext cx="6604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959496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"%CHANNEL_NAME1%": { // 1st channel name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"score_package": "your_score_package", // </a:t>
                      </a:r>
                      <a:r>
                        <a:rPr lang="ko-KR" altLang="en-US" sz="1000" b="0" dirty="0"/>
                        <a:t>이 채널에서 실행되는 </a:t>
                      </a:r>
                      <a:r>
                        <a:rPr lang="en" altLang="ko-KR" sz="1000" b="0" dirty="0"/>
                        <a:t>SCORE</a:t>
                      </a:r>
                      <a:r>
                        <a:rPr lang="ko-KR" altLang="en-US" sz="1000" b="0" dirty="0"/>
                        <a:t>의 이름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</a:t>
                      </a:r>
                      <a:r>
                        <a:rPr lang="en-US" altLang="ko-KR" sz="1000" b="0" dirty="0"/>
                        <a:t>"</a:t>
                      </a:r>
                      <a:r>
                        <a:rPr lang="en" altLang="ko-KR" sz="1000" b="0" dirty="0"/>
                        <a:t>peers":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"peer_target": "%IP%:%PORT%" // </a:t>
                      </a:r>
                      <a:r>
                        <a:rPr lang="ko-KR" altLang="en-US" sz="1000" b="0" dirty="0"/>
                        <a:t>채널에 포함되는 </a:t>
                      </a:r>
                      <a:r>
                        <a:rPr lang="en" altLang="ko-KR" sz="1000" b="0" dirty="0"/>
                        <a:t>peer</a:t>
                      </a:r>
                      <a:r>
                        <a:rPr lang="ko-KR" altLang="en-US" sz="1000" b="0" dirty="0"/>
                        <a:t>의 정보 </a:t>
                      </a:r>
                      <a:r>
                        <a:rPr lang="en-US" altLang="ko-KR" sz="1000" b="0" dirty="0"/>
                        <a:t>&amp; </a:t>
                      </a:r>
                      <a:r>
                        <a:rPr lang="ko-KR" altLang="en-US" sz="1000" b="0" dirty="0"/>
                        <a:t>리스트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  </a:t>
                      </a:r>
                      <a:r>
                        <a:rPr lang="en-US" altLang="ko-KR" sz="1000" b="0" dirty="0"/>
                        <a:t>},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 ........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]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},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"%</a:t>
                      </a:r>
                      <a:r>
                        <a:rPr lang="en" altLang="ko-KR" sz="1000" b="0" dirty="0"/>
                        <a:t>CHANNEL_NAME2%": {  // 2nd channel name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"score_package": "your_score_package", // </a:t>
                      </a:r>
                      <a:r>
                        <a:rPr lang="ko-KR" altLang="en-US" sz="1000" b="0" dirty="0"/>
                        <a:t>이 채널에서 실행되는 </a:t>
                      </a:r>
                      <a:r>
                        <a:rPr lang="en" altLang="ko-KR" sz="1000" b="0" dirty="0"/>
                        <a:t>SCORE</a:t>
                      </a:r>
                      <a:r>
                        <a:rPr lang="ko-KR" altLang="en-US" sz="1000" b="0" dirty="0"/>
                        <a:t>의 이름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</a:t>
                      </a:r>
                      <a:r>
                        <a:rPr lang="en-US" altLang="ko-KR" sz="1000" b="0" dirty="0"/>
                        <a:t>"</a:t>
                      </a:r>
                      <a:r>
                        <a:rPr lang="en" altLang="ko-KR" sz="1000" b="0" dirty="0"/>
                        <a:t>peers":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"peer_target": ""%IP%:%PORT%"   // </a:t>
                      </a:r>
                      <a:r>
                        <a:rPr lang="ko-KR" altLang="en-US" sz="1000" b="0" dirty="0"/>
                        <a:t>채널에 포함되는 </a:t>
                      </a:r>
                      <a:r>
                        <a:rPr lang="en" altLang="ko-KR" sz="1000" b="0" dirty="0"/>
                        <a:t>peer</a:t>
                      </a:r>
                      <a:r>
                        <a:rPr lang="ko-KR" altLang="en-US" sz="1000" b="0" dirty="0"/>
                        <a:t>의 정보 </a:t>
                      </a:r>
                      <a:r>
                        <a:rPr lang="en-US" altLang="ko-KR" sz="1000" b="0" dirty="0"/>
                        <a:t>&amp; </a:t>
                      </a:r>
                      <a:r>
                        <a:rPr lang="ko-KR" altLang="en-US" sz="1000" b="0" dirty="0"/>
                        <a:t>리스트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  </a:t>
                      </a:r>
                      <a:r>
                        <a:rPr lang="en-US" altLang="ko-KR" sz="1000" b="0" dirty="0"/>
                        <a:t>},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  .......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]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}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587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51264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&lt;Multichannel -2&gt;</a:t>
            </a:r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예를 들어서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wework_0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wework_1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채널이 각각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score/code1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score/code2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을 사용한다면 다음과 같이 작성이 될 것입니다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  <a:endParaRPr lang="ko-KR" alt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</a:rPr>
              <a:t>설정</a:t>
            </a: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118CFE-CF2A-4640-9C54-56F6A22CF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17335"/>
              </p:ext>
            </p:extLst>
          </p:nvPr>
        </p:nvGraphicFramePr>
        <p:xfrm>
          <a:off x="475347" y="1410545"/>
          <a:ext cx="6604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126387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 {</a:t>
                      </a:r>
                    </a:p>
                    <a:p>
                      <a:pPr latinLnBrk="1"/>
                      <a:r>
                        <a:rPr lang="en" altLang="ko-KR" sz="1000" dirty="0"/>
                        <a:t>   "wework_0": {</a:t>
                      </a:r>
                    </a:p>
                    <a:p>
                      <a:pPr latinLnBrk="1"/>
                      <a:r>
                        <a:rPr lang="en" altLang="ko-KR" sz="1000" dirty="0"/>
                        <a:t>     "score_package": "score/code1",</a:t>
                      </a:r>
                    </a:p>
                    <a:p>
                      <a:pPr latinLnBrk="1"/>
                      <a:r>
                        <a:rPr lang="en" altLang="ko-KR" sz="1000" dirty="0"/>
                        <a:t>     "peers": [</a:t>
                      </a:r>
                    </a:p>
                    <a:p>
                      <a:pPr latinLnBrk="1"/>
                      <a:r>
                        <a:rPr lang="en" altLang="ko-KR" sz="1000" dirty="0"/>
                        <a:t>      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"peer_target": "~~~~"</a:t>
                      </a:r>
                    </a:p>
                    <a:p>
                      <a:pPr latinLnBrk="1"/>
                      <a:r>
                        <a:rPr lang="en" altLang="ko-KR" sz="1000" dirty="0"/>
                        <a:t>       },</a:t>
                      </a:r>
                    </a:p>
                    <a:p>
                      <a:pPr latinLnBrk="1"/>
                      <a:r>
                        <a:rPr lang="en" altLang="ko-KR" sz="1000" dirty="0"/>
                        <a:t>       ......</a:t>
                      </a:r>
                    </a:p>
                    <a:p>
                      <a:pPr latinLnBrk="1"/>
                      <a:r>
                        <a:rPr lang="en" altLang="ko-KR" sz="1000" dirty="0"/>
                        <a:t>     ]</a:t>
                      </a:r>
                    </a:p>
                    <a:p>
                      <a:pPr latinLnBrk="1"/>
                      <a:r>
                        <a:rPr lang="en" altLang="ko-KR" sz="1000" dirty="0"/>
                        <a:t>   },</a:t>
                      </a:r>
                    </a:p>
                    <a:p>
                      <a:pPr latinLnBrk="1"/>
                      <a:r>
                        <a:rPr lang="en" altLang="ko-KR" sz="1000" dirty="0"/>
                        <a:t>   "wework_1": {</a:t>
                      </a:r>
                    </a:p>
                    <a:p>
                      <a:pPr latinLnBrk="1"/>
                      <a:r>
                        <a:rPr lang="en" altLang="ko-KR" sz="1000" dirty="0"/>
                        <a:t>     "score_package": "score/code2",</a:t>
                      </a:r>
                    </a:p>
                    <a:p>
                      <a:pPr latinLnBrk="1"/>
                      <a:r>
                        <a:rPr lang="en" altLang="ko-KR" sz="1000" dirty="0"/>
                        <a:t>     "peers": [</a:t>
                      </a:r>
                    </a:p>
                    <a:p>
                      <a:pPr latinLnBrk="1"/>
                      <a:r>
                        <a:rPr lang="en" altLang="ko-KR" sz="1000" dirty="0"/>
                        <a:t>      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"peer_target": "~~~~"</a:t>
                      </a:r>
                    </a:p>
                    <a:p>
                      <a:pPr latinLnBrk="1"/>
                      <a:r>
                        <a:rPr lang="en" altLang="ko-KR" sz="1000" dirty="0"/>
                        <a:t>       },</a:t>
                      </a:r>
                    </a:p>
                    <a:p>
                      <a:pPr latinLnBrk="1"/>
                      <a:r>
                        <a:rPr lang="en" altLang="ko-KR" sz="1000" dirty="0"/>
                        <a:t>       ........</a:t>
                      </a:r>
                    </a:p>
                    <a:p>
                      <a:pPr latinLnBrk="1"/>
                      <a:r>
                        <a:rPr lang="en" altLang="ko-KR" sz="1000" dirty="0"/>
                        <a:t>     ]</a:t>
                      </a:r>
                    </a:p>
                    <a:p>
                      <a:pPr latinLnBrk="1"/>
                      <a:r>
                        <a:rPr lang="en" altLang="ko-KR" sz="1000" dirty="0"/>
                        <a:t>   }</a:t>
                      </a:r>
                    </a:p>
                    <a:p>
                      <a:pPr latinLnBrk="1"/>
                      <a:r>
                        <a:rPr lang="en" altLang="ko-KR" sz="1000" dirty="0"/>
                        <a:t>  }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749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21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LFT algorithm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1974176"/>
          </a:xfrm>
        </p:spPr>
        <p:txBody>
          <a:bodyPr>
            <a:noAutofit/>
          </a:bodyPr>
          <a:lstStyle/>
          <a:p>
            <a:r>
              <a:rPr lang="en" altLang="ko-KR" dirty="0"/>
              <a:t>LFT algorithm</a:t>
            </a:r>
            <a:r>
              <a:rPr lang="ko-KR" altLang="en-US" dirty="0"/>
              <a:t>은 </a:t>
            </a:r>
            <a:r>
              <a:rPr lang="en" altLang="ko-KR" dirty="0"/>
              <a:t>BFT(Byzantine Fault Tolerance) </a:t>
            </a:r>
            <a:r>
              <a:rPr lang="ko-KR" altLang="en-US" dirty="0"/>
              <a:t>계열의 알고리즘으로 분기가 없는 빠른 합의를  지원합니다</a:t>
            </a:r>
            <a:r>
              <a:rPr lang="en-US" altLang="ko-KR" dirty="0"/>
              <a:t>. </a:t>
            </a:r>
            <a:r>
              <a:rPr lang="en" altLang="ko-KR" dirty="0"/>
              <a:t>BFT </a:t>
            </a:r>
            <a:r>
              <a:rPr lang="ko-KR" altLang="en-US" dirty="0"/>
              <a:t>계열 합의 알고리즘은 머신의 개수나</a:t>
            </a:r>
            <a:r>
              <a:rPr lang="en-US" altLang="ko-KR" dirty="0"/>
              <a:t>, </a:t>
            </a:r>
            <a:r>
              <a:rPr lang="ko-KR" altLang="en-US" dirty="0"/>
              <a:t>지분을 통하여 투표를 하여 합의하는 방식으로 에너지 낭비가 없고 즉각적인 합의가 가능하다는 장점이 있습니다</a:t>
            </a:r>
            <a:r>
              <a:rPr lang="en-US" altLang="ko-KR" dirty="0"/>
              <a:t>.</a:t>
            </a:r>
          </a:p>
          <a:p>
            <a:pPr marL="971550" lvl="1" indent="-285750"/>
            <a:r>
              <a:rPr lang="ko-KR" altLang="en-US" sz="1200" dirty="0"/>
              <a:t>기존 </a:t>
            </a:r>
            <a:r>
              <a:rPr lang="en" altLang="ko-KR" sz="1200" dirty="0"/>
              <a:t>PBFT</a:t>
            </a:r>
            <a:r>
              <a:rPr lang="ko-KR" altLang="en-US" sz="1200" dirty="0"/>
              <a:t>를 사용하는 합의 알고리즘에서 발생하는 통신 오버헤드를 </a:t>
            </a:r>
            <a:r>
              <a:rPr lang="en" altLang="ko-KR" sz="1200" dirty="0"/>
              <a:t>Piggybacking(</a:t>
            </a:r>
            <a:r>
              <a:rPr lang="ko-KR" altLang="en-US" sz="1200" dirty="0"/>
              <a:t>네트워크에서 메시지를 통합하여 통신 오버헤드를 감소시키는 방법</a:t>
            </a:r>
            <a:r>
              <a:rPr lang="en-US" altLang="ko-KR" sz="1200" dirty="0"/>
              <a:t>)</a:t>
            </a:r>
            <a:r>
              <a:rPr lang="ko-KR" altLang="en-US" sz="1200" dirty="0"/>
              <a:t>을 이용하여 감소</a:t>
            </a:r>
          </a:p>
          <a:p>
            <a:pPr marL="971550" lvl="1" indent="-285750"/>
            <a:r>
              <a:rPr lang="en" altLang="ko-KR" sz="1200" dirty="0"/>
              <a:t>Spinning(</a:t>
            </a:r>
            <a:r>
              <a:rPr lang="ko-KR" altLang="en-US" sz="1200" dirty="0"/>
              <a:t>리더를 매번 교체하는 기법</a:t>
            </a:r>
            <a:r>
              <a:rPr lang="en-US" altLang="ko-KR" sz="1200" dirty="0"/>
              <a:t>) </a:t>
            </a:r>
            <a:r>
              <a:rPr lang="ko-KR" altLang="en-US" sz="1200" dirty="0"/>
              <a:t>기법을 이용하여 일정한 개수의 블록 생성 시 마다 리더를 교체하여 비잔틴 리더에 발생할 수 있는 서비스 장애 요소</a:t>
            </a:r>
            <a:r>
              <a:rPr lang="en-US" altLang="ko-KR" sz="1200" dirty="0"/>
              <a:t>(</a:t>
            </a:r>
            <a:r>
              <a:rPr lang="ko-KR" altLang="en-US" sz="1200" dirty="0"/>
              <a:t>특정 노드의 트랜잭션을 거부하는 문제</a:t>
            </a:r>
            <a:r>
              <a:rPr lang="en-US" altLang="ko-KR" sz="1200" dirty="0"/>
              <a:t>, </a:t>
            </a:r>
            <a:r>
              <a:rPr lang="ko-KR" altLang="en-US" sz="1200" dirty="0"/>
              <a:t>리더가 매번 시간 초과 시간에 맞춰 블록을 생성하려는 시도에 대한 피해</a:t>
            </a:r>
            <a:r>
              <a:rPr lang="en-US" altLang="ko-KR" sz="1200" dirty="0"/>
              <a:t>)</a:t>
            </a:r>
            <a:r>
              <a:rPr lang="ko-KR" altLang="en-US" sz="1200" dirty="0"/>
              <a:t>를 최소화</a:t>
            </a:r>
          </a:p>
          <a:p>
            <a:pPr marL="971550" lvl="1" indent="-285750"/>
            <a:r>
              <a:rPr lang="ko-KR" altLang="en-US" sz="1200" dirty="0"/>
              <a:t>기존 알고리즘들이 가지고 있는 지나치게 복잡한 리더 선정 알고리즘을 단순화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150B90-3311-9D47-ABEA-ED2B0B945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85" y="2813538"/>
            <a:ext cx="6563360" cy="30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671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A078DF7-B379-5E41-B165-E49498123418}"/>
              </a:ext>
            </a:extLst>
          </p:cNvPr>
          <p:cNvSpPr txBox="1"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439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&lt;Multichannel -3&gt;</a:t>
            </a:r>
            <a:endParaRPr kumimoji="1" lang="en" altLang="ko-KR" sz="1200" dirty="0"/>
          </a:p>
          <a:p>
            <a:r>
              <a:rPr kumimoji="1" lang="en" altLang="ko-KR" sz="1200" dirty="0"/>
              <a:t>2. </a:t>
            </a:r>
            <a:r>
              <a:rPr kumimoji="1" lang="ko-KR" altLang="en-US" sz="1200" dirty="0"/>
              <a:t>설정 파일을 사용하여서 </a:t>
            </a:r>
            <a:r>
              <a:rPr kumimoji="1" lang="en" altLang="ko-KR" sz="1200" dirty="0"/>
              <a:t>RadioStation</a:t>
            </a:r>
            <a:r>
              <a:rPr kumimoji="1" lang="ko-KR" altLang="en-US" sz="1200" dirty="0"/>
              <a:t>을 실행합니다</a:t>
            </a:r>
            <a:r>
              <a:rPr kumimoji="1" lang="en-US" altLang="ko-KR" sz="1200" dirty="0"/>
              <a:t>.</a:t>
            </a:r>
          </a:p>
          <a:p>
            <a:r>
              <a:rPr kumimoji="1" lang="en-US" altLang="ko-KR" sz="1200" dirty="0"/>
              <a:t>  </a:t>
            </a:r>
            <a:r>
              <a:rPr kumimoji="1" lang="ko-KR" altLang="en-US" sz="1200" dirty="0"/>
              <a:t>추후에 </a:t>
            </a:r>
            <a:r>
              <a:rPr kumimoji="1" lang="en" altLang="ko-KR" sz="1200" dirty="0"/>
              <a:t>Docker</a:t>
            </a:r>
            <a:r>
              <a:rPr kumimoji="1" lang="ko-KR" altLang="en-US" sz="1200" dirty="0"/>
              <a:t>로 </a:t>
            </a:r>
            <a:r>
              <a:rPr kumimoji="1" lang="en" altLang="ko-KR" sz="1200" dirty="0"/>
              <a:t>blockchain</a:t>
            </a:r>
            <a:r>
              <a:rPr kumimoji="1" lang="ko-KR" altLang="en-US" sz="1200" dirty="0"/>
              <a:t>을 로컬 컴퓨터에서 구현하는 예제에서 자세히 다시 설명이 되겠지만 다음과 같은 순서로 </a:t>
            </a:r>
            <a:r>
              <a:rPr kumimoji="1" lang="en" altLang="ko-KR" sz="1200" dirty="0"/>
              <a:t>RadioStaion</a:t>
            </a:r>
            <a:r>
              <a:rPr kumimoji="1" lang="ko-KR" altLang="en-US" sz="1200" dirty="0"/>
              <a:t>이 설정파일을 읽으면서 실행이 됩니다</a:t>
            </a:r>
            <a:r>
              <a:rPr kumimoji="1" lang="en-US" altLang="ko-KR" sz="1200" dirty="0"/>
              <a:t>.</a:t>
            </a:r>
          </a:p>
          <a:p>
            <a:r>
              <a:rPr kumimoji="1" lang="en" altLang="ko-KR" sz="1200" dirty="0"/>
              <a:t>$ ./radiostation.py -o rs_config.json</a:t>
            </a:r>
          </a:p>
          <a:p>
            <a:pPr marL="914400" lvl="1" indent="-457200">
              <a:buFont typeface="+mj-lt"/>
              <a:buAutoNum type="arabicParenR"/>
            </a:pPr>
            <a:r>
              <a:rPr kumimoji="1" lang="en" altLang="ko-KR" sz="1200" dirty="0"/>
              <a:t>RadioStaion</a:t>
            </a:r>
            <a:r>
              <a:rPr kumimoji="1" lang="ko-KR" altLang="en-US" sz="1200" dirty="0"/>
              <a:t>이 실행 될 때 가장 먼저 </a:t>
            </a:r>
            <a:r>
              <a:rPr kumimoji="1" lang="en" altLang="ko-KR" sz="1200" b="1" dirty="0" err="1"/>
              <a:t>rs_conf.json</a:t>
            </a:r>
            <a:r>
              <a:rPr kumimoji="1" lang="ko-KR" altLang="en-US" sz="1200" b="1" dirty="0"/>
              <a:t> </a:t>
            </a:r>
            <a:r>
              <a:rPr kumimoji="1" lang="ko-KR" altLang="en-US" sz="1200" dirty="0"/>
              <a:t>설정 파일이 먼저 로딩됩니다</a:t>
            </a:r>
            <a:r>
              <a:rPr kumimoji="1" lang="en-US" altLang="ko-KR" sz="1200" dirty="0"/>
              <a:t>. </a:t>
            </a:r>
            <a:r>
              <a:rPr kumimoji="1" lang="en" altLang="ko-KR" sz="1200" dirty="0" err="1"/>
              <a:t>rs_conf.json</a:t>
            </a:r>
            <a:r>
              <a:rPr kumimoji="1" lang="en" altLang="ko-KR" sz="1200" dirty="0"/>
              <a:t> </a:t>
            </a:r>
            <a:r>
              <a:rPr kumimoji="1" lang="ko-KR" altLang="en-US" sz="1200" dirty="0"/>
              <a:t>파일에 </a:t>
            </a:r>
            <a:r>
              <a:rPr kumimoji="1" lang="en" altLang="ko-KR" sz="1200" dirty="0" err="1"/>
              <a:t>channel_manage_data.json</a:t>
            </a:r>
            <a:r>
              <a:rPr kumimoji="1" lang="ko-KR" altLang="en-US" sz="1200" dirty="0"/>
              <a:t>파일의 위치가 있습니다</a:t>
            </a:r>
            <a:r>
              <a:rPr kumimoji="1" lang="en-US" altLang="ko-KR" sz="1200" dirty="0"/>
              <a:t>.</a:t>
            </a:r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r>
              <a:rPr kumimoji="1" lang="en-US" altLang="ko-KR" sz="1000" dirty="0"/>
              <a:t>	parameter</a:t>
            </a:r>
            <a:r>
              <a:rPr kumimoji="1" lang="ko-KR" altLang="en-US" sz="1000" dirty="0"/>
              <a:t>는 다음과 같은 의미가 있습니다</a:t>
            </a:r>
            <a:r>
              <a:rPr kumimoji="1" lang="en-US" altLang="ko-KR" sz="1000" dirty="0"/>
              <a:t>.</a:t>
            </a:r>
          </a:p>
          <a:p>
            <a:pPr lvl="2"/>
            <a:r>
              <a:rPr kumimoji="1" lang="en-US" altLang="ko-KR" sz="1000" dirty="0"/>
              <a:t>CHANNEL_MANAGE_DATA_PATH: Multichannel </a:t>
            </a:r>
            <a:r>
              <a:rPr kumimoji="1" lang="ko-KR" altLang="en-US" sz="1000" dirty="0"/>
              <a:t>을 위한 환경 설정 파일의 위치와 이름</a:t>
            </a:r>
          </a:p>
          <a:p>
            <a:pPr lvl="2"/>
            <a:r>
              <a:rPr kumimoji="1" lang="en-US" altLang="ko-KR" sz="1000" dirty="0"/>
              <a:t>ENABLE_CHANNEL_AUTH</a:t>
            </a:r>
          </a:p>
          <a:p>
            <a:pPr lvl="3"/>
            <a:r>
              <a:rPr kumimoji="1" lang="en-US" altLang="ko-KR" sz="1000" dirty="0"/>
              <a:t>true = channel</a:t>
            </a:r>
            <a:r>
              <a:rPr kumimoji="1" lang="ko-KR" altLang="en-US" sz="1000" dirty="0"/>
              <a:t>에 등록된 채널만 </a:t>
            </a:r>
            <a:r>
              <a:rPr kumimoji="1" lang="en-US" altLang="ko-KR" sz="1000" dirty="0"/>
              <a:t>join</a:t>
            </a:r>
            <a:r>
              <a:rPr kumimoji="1" lang="ko-KR" altLang="en-US" sz="1000" dirty="0"/>
              <a:t>이 가능하다</a:t>
            </a:r>
            <a:r>
              <a:rPr kumimoji="1" lang="en-US" altLang="ko-KR" sz="1000" dirty="0"/>
              <a:t>.</a:t>
            </a:r>
          </a:p>
          <a:p>
            <a:pPr lvl="3"/>
            <a:r>
              <a:rPr kumimoji="1" lang="en-US" altLang="ko-KR" sz="1000" dirty="0"/>
              <a:t>false= </a:t>
            </a:r>
            <a:r>
              <a:rPr kumimoji="1" lang="ko-KR" altLang="en-US" sz="1000" dirty="0"/>
              <a:t>어떤 </a:t>
            </a:r>
            <a:r>
              <a:rPr kumimoji="1" lang="en-US" altLang="ko-KR" sz="1000" dirty="0"/>
              <a:t>peer</a:t>
            </a:r>
            <a:r>
              <a:rPr kumimoji="1" lang="ko-KR" altLang="en-US" sz="1000" dirty="0"/>
              <a:t>도 등록이 가능하다</a:t>
            </a:r>
            <a:r>
              <a:rPr kumimoji="1" lang="en-US" altLang="ko-KR" sz="1000" dirty="0"/>
              <a:t>. </a:t>
            </a:r>
            <a:r>
              <a:rPr kumimoji="1" lang="ko-KR" altLang="en-US" sz="1000" dirty="0"/>
              <a:t>따로 </a:t>
            </a:r>
            <a:r>
              <a:rPr kumimoji="1" lang="en-US" altLang="ko-KR" sz="1000" dirty="0"/>
              <a:t>peer </a:t>
            </a:r>
            <a:r>
              <a:rPr kumimoji="1" lang="ko-KR" altLang="en-US" sz="1000" dirty="0"/>
              <a:t>목록이 없는 경우에 사용</a:t>
            </a:r>
            <a:r>
              <a:rPr kumimoji="1" lang="en-US" altLang="ko-KR" sz="1000" dirty="0"/>
              <a:t>.</a:t>
            </a:r>
          </a:p>
          <a:p>
            <a:pPr lvl="3"/>
            <a:endParaRPr kumimoji="1" lang="en-US" altLang="ko-KR" sz="1000" dirty="0"/>
          </a:p>
          <a:p>
            <a:pPr marL="914400" lvl="1" indent="-457200">
              <a:buFont typeface="+mj-lt"/>
              <a:buAutoNum type="arabicParenR" startAt="2"/>
            </a:pPr>
            <a:r>
              <a:rPr kumimoji="1" lang="en" altLang="ko-KR" sz="1200" dirty="0" err="1"/>
              <a:t>channel_manage_data.json</a:t>
            </a:r>
            <a:r>
              <a:rPr kumimoji="1" lang="ko-KR" altLang="en-US" sz="1200" dirty="0"/>
              <a:t>파일에서 </a:t>
            </a:r>
            <a:r>
              <a:rPr kumimoji="1" lang="en" altLang="ko-KR" sz="1200" dirty="0" err="1"/>
              <a:t>MultiChannel</a:t>
            </a:r>
            <a:r>
              <a:rPr kumimoji="1" lang="ko-KR" altLang="en-US" sz="1200" dirty="0"/>
              <a:t>에 대한 환경 설정을 읽어옵니다</a:t>
            </a:r>
            <a:r>
              <a:rPr kumimoji="1" lang="en-US" altLang="ko-KR" sz="1200" dirty="0"/>
              <a:t>.</a:t>
            </a:r>
            <a:endParaRPr kumimoji="1" lang="ko-KR" altLang="en-US" sz="12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611A535-D836-C64C-8449-5BBA7C704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99823"/>
              </p:ext>
            </p:extLst>
          </p:nvPr>
        </p:nvGraphicFramePr>
        <p:xfrm>
          <a:off x="1175656" y="2717072"/>
          <a:ext cx="6478451" cy="92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8451">
                  <a:extLst>
                    <a:ext uri="{9D8B030D-6E8A-4147-A177-3AD203B41FA5}">
                      <a16:colId xmlns:a16="http://schemas.microsoft.com/office/drawing/2014/main" val="1919886411"/>
                    </a:ext>
                  </a:extLst>
                </a:gridCol>
              </a:tblGrid>
              <a:tr h="92722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dirty="0"/>
                        <a:t>{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"CHANNEL_MANAGE_DATA_PATH" : "./</a:t>
                      </a:r>
                      <a:r>
                        <a:rPr lang="en" altLang="ko-KR" sz="1200" b="0" dirty="0" err="1"/>
                        <a:t>channel_manage_data.json</a:t>
                      </a:r>
                      <a:r>
                        <a:rPr lang="en" altLang="ko-KR" sz="1200" b="0" dirty="0"/>
                        <a:t>",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"ENABLE_CHANNEL_AUTH" : true</a:t>
                      </a:r>
                    </a:p>
                    <a:p>
                      <a:pPr latinLnBrk="1"/>
                      <a:r>
                        <a:rPr lang="en" altLang="ko-KR" sz="1200" b="0" dirty="0"/>
                        <a:t>  }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3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9057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318399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&lt;Multichannel -4&gt;</a:t>
            </a:r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Peer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설정 파일을 이용하여서 실행합니다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peer_config.json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파일이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사용하는 설정 파일입니다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latinLnBrk="1">
              <a:lnSpc>
                <a:spcPct val="90000"/>
              </a:lnSpc>
              <a:spcBef>
                <a:spcPts val="500"/>
              </a:spcBef>
            </a:pP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들은 다음과 같은 의미가 있습니다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LOOPCHAIN_DEFAULT_CHANNEL : 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사용하는 기본 채널</a:t>
            </a:r>
          </a:p>
          <a:p>
            <a:pPr marL="171450" indent="-1714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DEFAULT_SCORE_BRANCH : 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사용하는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Branch. 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기본값은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입니다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kumimoji="1" lang="en-US" altLang="ko-KR" sz="1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>
              <a:lnSpc>
                <a:spcPct val="90000"/>
              </a:lnSpc>
              <a:spcBef>
                <a:spcPts val="500"/>
              </a:spcBef>
            </a:pP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터미널에서 다음과 같은 명령어로 실행하면 됩니다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atinLnBrk="1">
              <a:lnSpc>
                <a:spcPct val="90000"/>
              </a:lnSpc>
              <a:spcBef>
                <a:spcPts val="500"/>
              </a:spcBef>
            </a:pP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./</a:t>
            </a:r>
            <a:r>
              <a:rPr kumimoji="1" lang="en" altLang="ko-KR" sz="1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peer.py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-o </a:t>
            </a:r>
            <a:r>
              <a:rPr kumimoji="1" lang="en" altLang="ko-KR" sz="1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peer_config.json</a:t>
            </a:r>
            <a:endParaRPr kumimoji="1" lang="ko-KR" altLang="en-US" sz="1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438FF21-0A4D-234F-ABBC-3CEDFB311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6463"/>
              </p:ext>
            </p:extLst>
          </p:nvPr>
        </p:nvGraphicFramePr>
        <p:xfrm>
          <a:off x="481877" y="1808963"/>
          <a:ext cx="6604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60709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dirty="0"/>
                        <a:t>{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   "LOOPCHAIN_DEFAULT_CHANNEL" : "wework_0",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   "DEFAULT_SCORE_BRANCH": "master"</a:t>
                      </a:r>
                    </a:p>
                    <a:p>
                      <a:pPr latinLnBrk="1"/>
                      <a:r>
                        <a:rPr lang="en" altLang="ko-KR" sz="1200" b="0" dirty="0"/>
                        <a:t>  }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9461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528711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&lt;RESTful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응답의 성능 높이기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USE_GUNICORN_HA_SERVER 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실제 운영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단계에 들어가는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많은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RESTful API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대한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들을 잘 받을 수 있게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gunicorn web service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쓸지 말지 결정해주는 변수입니다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입니다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실제 서비스에 올릴 때는 반드시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 설정되어야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&lt;Network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가 느릴 경우 조절해야 하는 것들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&gt;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상황에 따라서 느린 네트워크에 운용을 하게 된다면 여러가지 네트워크 속도에 장애가 있는지 아닌지 확인하고 설정을 바꿔야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Case 1. RadioStaion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Hart beat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시간</a:t>
            </a:r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조절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은 리더 장애를 파악하기 위해 주기적으로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들에게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Heart Beat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보내고 허용된 횟수만큼 리더가 응답이 없을 경우 리더를 교체하는 과정을 수행합니다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그러나 네트워크 사정이 설치되는 환경에 따라 다를 것이기 때문에 아래의 변수들을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설정해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주셔야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SLEEP_SECONDS_IN_RADIOSTATION_HEARTBEAT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Status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확인하는 시간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단위는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Second.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30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초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NO_RESPONSE_COUNT_ALLOW_BY_HEARTBEAT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Status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확인이 안되는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Leader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교체할 횟수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5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"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SLEEP_SECONDS_IN_RADIOSTATION_HEARTBEAT"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X 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"NO_RESPONSE_COUNT_ALLOW_BY_HEARTBEAT"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횟수 만큼 리더 응답이 없으면 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리더를 교체합니다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Case 2. Peer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들의 연결 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Timeout 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설정하기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네트워크 상태에 따라서 아래 변수들을 수정해야 할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보통의 경우에는 설정할 필요가 없지만 네트워크가 매우 안좋은 상황에는 시도해볼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GRPC_TIMEOUT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gRPC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연결하는 시간의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Timeout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한계치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단위는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Second.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GRPC_TIMEOUT_BROADCAST_RETRY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gRPC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로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data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broadcasting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하는 시간의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Timeout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한계치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단위는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Second.</a:t>
            </a:r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300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26876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&lt;Hardware 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성능의 문제로 </a:t>
            </a:r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담기는 </a:t>
            </a:r>
            <a:r>
              <a:rPr lang="en-US" altLang="ko-KR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숫자를 조절</a:t>
            </a:r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ko-KR" altLang="en-US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Blockchain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은 검증된 여러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들을 담고 있는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들의 연결입니다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그러나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Hardware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와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제약으로 이를 조절해야 할 경우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그리고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크기가 너무 크게 될 때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아래의 변수들을 수정해주십시오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참고로 한개의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안에 담기는 정보가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3MB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이하로 쓰기를 권장합니다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MAX_BLOCK_TX_NUM: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블록의 담기는 트랜잭션의 최대 개수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LEADER_BLOCK_CREATION_LIMIT: Leader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생성 개수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이 개수 이상의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만들면 다른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변경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BLOCK_VOTE_TIMEOUT: Block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대한 투표 응답을 기다리는 최대 시간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단위는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Seconds.</a:t>
            </a:r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682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46346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&lt;</a:t>
            </a:r>
            <a:r>
              <a:rPr lang="en" altLang="ko-KR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KeyLoad</a:t>
            </a:r>
            <a:r>
              <a:rPr lang="en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설정 방법</a:t>
            </a:r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&gt;</a:t>
            </a:r>
            <a:endParaRPr lang="ko-KR" altLang="en-US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&lt;</a:t>
            </a:r>
            <a:r>
              <a:rPr lang="en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Key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구성요소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에서는 보안 통신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트랜잭션 서명 등을 위하여 인증서와 키 옵션을 설정해 주어야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사용하는 키는 다음과 같습니다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Channel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별 서명 키</a:t>
            </a:r>
          </a:p>
          <a:p>
            <a:pPr marL="857250" lvl="1" indent="-171450"/>
            <a:r>
              <a:rPr lang="en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ecdsa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secp256k</a:t>
            </a:r>
          </a:p>
          <a:p>
            <a:pPr marL="857250" lvl="1" indent="-171450"/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X.509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인증서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Public key</a:t>
            </a:r>
          </a:p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&lt;</a:t>
            </a:r>
            <a:r>
              <a:rPr lang="en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Channel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별 서명 키 옵션 설정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&gt;</a:t>
            </a:r>
            <a:endParaRPr lang="ko-KR" altLang="en-US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에서는 트랜잭션 생성 및 블록 생성시 각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검증하기위하여 공개키 기반 암호화 알고리즘을 통해 인증 서명을 사용합니다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이때 사용하는 알고리즘은 </a:t>
            </a:r>
            <a:r>
              <a:rPr lang="en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ecdsa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secp256k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사용하고 인증서 형태와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Public key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형태를 지원합니다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는 키를 로드 하기 위해 공개 키의 형태와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(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cert, public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key),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키 세트 로드 방식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키 위치 등을 설정하여야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형태로 옵션을 설정해야 하며 다음 예제는 키 옵션 별로 세팅해야 될 세팅을 설명합니다</a:t>
            </a:r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Ex) channel1 = </a:t>
            </a:r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key_file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을 통해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load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한다면 아래와 같이 해준다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5394903-4F79-574A-863C-7A26A87C8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166331"/>
              </p:ext>
            </p:extLst>
          </p:nvPr>
        </p:nvGraphicFramePr>
        <p:xfrm>
          <a:off x="442685" y="4230188"/>
          <a:ext cx="6604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800752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{</a:t>
                      </a:r>
                    </a:p>
                    <a:p>
                      <a:pPr latinLnBrk="1"/>
                      <a:r>
                        <a:rPr lang="en" altLang="ko-KR" sz="1000" dirty="0"/>
                        <a:t>    "CHANNEL_OPTION" :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"channel1" :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load_cert</a:t>
                      </a:r>
                      <a:r>
                        <a:rPr lang="en" altLang="ko-KR" sz="1000" dirty="0"/>
                        <a:t>" : false,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consensus_cert_use</a:t>
                      </a:r>
                      <a:r>
                        <a:rPr lang="en" altLang="ko-KR" sz="1000" dirty="0"/>
                        <a:t>" : false,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tx_cert_use</a:t>
                      </a:r>
                      <a:r>
                        <a:rPr lang="en" altLang="ko-KR" sz="1000" dirty="0"/>
                        <a:t>" : false,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key_load_type</a:t>
                      </a:r>
                      <a:r>
                        <a:rPr lang="en" altLang="ko-KR" sz="1000" dirty="0"/>
                        <a:t>": 0,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public_path</a:t>
                      </a:r>
                      <a:r>
                        <a:rPr lang="en" altLang="ko-KR" sz="1000" dirty="0"/>
                        <a:t>" : "{</a:t>
                      </a:r>
                      <a:r>
                        <a:rPr lang="en" altLang="ko-KR" sz="1000" dirty="0" err="1"/>
                        <a:t>public_key</a:t>
                      </a:r>
                      <a:r>
                        <a:rPr lang="en" altLang="ko-KR" sz="1000" dirty="0"/>
                        <a:t> path}",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private_path</a:t>
                      </a:r>
                      <a:r>
                        <a:rPr lang="en" altLang="ko-KR" sz="1000" dirty="0"/>
                        <a:t>" : "{</a:t>
                      </a:r>
                      <a:r>
                        <a:rPr lang="en" altLang="ko-KR" sz="1000" dirty="0" err="1"/>
                        <a:t>private_key</a:t>
                      </a:r>
                      <a:r>
                        <a:rPr lang="en" altLang="ko-KR" sz="1000" dirty="0"/>
                        <a:t> path}",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private_password</a:t>
                      </a:r>
                      <a:r>
                        <a:rPr lang="en" altLang="ko-KR" sz="1000" dirty="0"/>
                        <a:t>" : "{</a:t>
                      </a:r>
                      <a:r>
                        <a:rPr lang="en" altLang="ko-KR" sz="1000" dirty="0" err="1"/>
                        <a:t>private_key</a:t>
                      </a:r>
                      <a:r>
                        <a:rPr lang="en" altLang="ko-KR" sz="1000" dirty="0"/>
                        <a:t> password}"</a:t>
                      </a:r>
                    </a:p>
                    <a:p>
                      <a:pPr latinLnBrk="1"/>
                      <a:r>
                        <a:rPr lang="en" altLang="ko-KR" sz="1000" dirty="0"/>
                        <a:t>        }</a:t>
                      </a:r>
                    </a:p>
                    <a:p>
                      <a:pPr latinLnBrk="1"/>
                      <a:r>
                        <a:rPr lang="en" altLang="ko-KR" sz="1000" dirty="0"/>
                        <a:t>    }</a:t>
                      </a:r>
                    </a:p>
                    <a:p>
                      <a:pPr latinLnBrk="1"/>
                      <a:r>
                        <a:rPr lang="en" altLang="ko-KR" sz="1000" dirty="0"/>
                        <a:t>}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9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7650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22957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각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들의 내용들은 다음과 같습니다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load_cert :load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할 인증서의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cert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true, public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consensus_cert_use: block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및 투표 서명에 사용할 공개키 타입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(true : cert, false : public key)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tx_cert_use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Transaction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서명 및 검증에 사용할 공개키 타입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(true : cert, false : public key)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key_load_type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0 (File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읽음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public_path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Public key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있는 위치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private_path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Private key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있는 위치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private_password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Private key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Password.</a:t>
            </a: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272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09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6291860-9549-9A45-AF75-B5DB0FA82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49" y="733650"/>
            <a:ext cx="6949440" cy="322326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LFT algorithm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(2)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5752" y="4023360"/>
            <a:ext cx="8956230" cy="2406430"/>
          </a:xfrm>
        </p:spPr>
        <p:txBody>
          <a:bodyPr>
            <a:noAutofit/>
          </a:bodyPr>
          <a:lstStyle/>
          <a:p>
            <a:r>
              <a:rPr lang="en" altLang="ko-KR" sz="1200" b="1" dirty="0"/>
              <a:t>LFT </a:t>
            </a:r>
            <a:r>
              <a:rPr lang="ko-KR" altLang="en-US" sz="1200" b="1" dirty="0"/>
              <a:t>합의 순서</a:t>
            </a:r>
          </a:p>
          <a:p>
            <a:pPr marL="914400" lvl="1">
              <a:buFont typeface="+mj-lt"/>
              <a:buAutoNum type="arabicPeriod"/>
            </a:pPr>
            <a:r>
              <a:rPr lang="ko-KR" altLang="en-US" sz="1100" dirty="0"/>
              <a:t>합의가 시작되면 검증 노드들은 리더 노드에 처리하기 원하는 트랜잭션을 전송합니다</a:t>
            </a:r>
            <a:r>
              <a:rPr lang="en-US" altLang="ko-KR" sz="1100" dirty="0"/>
              <a:t>.</a:t>
            </a:r>
          </a:p>
          <a:p>
            <a:pPr marL="914400" lvl="1">
              <a:buFont typeface="+mj-lt"/>
              <a:buAutoNum type="arabicPeriod"/>
            </a:pPr>
            <a:r>
              <a:rPr lang="ko-KR" altLang="en-US" sz="1100" dirty="0"/>
              <a:t>리더 노드는 수집한 트랜잭션을 이용하여 블록을 생성하고 자신의 서명과 함께 다른 모든 검증 노드에 전송합니다</a:t>
            </a:r>
            <a:r>
              <a:rPr lang="en-US" altLang="ko-KR" sz="1100" dirty="0"/>
              <a:t>.(</a:t>
            </a:r>
            <a:r>
              <a:rPr lang="en" altLang="ko-KR" sz="1100" dirty="0"/>
              <a:t>Broadcast Block)</a:t>
            </a:r>
          </a:p>
          <a:p>
            <a:pPr marL="914400" lvl="1">
              <a:buFont typeface="+mj-lt"/>
              <a:buAutoNum type="arabicPeriod"/>
            </a:pPr>
            <a:r>
              <a:rPr lang="ko-KR" altLang="en-US" sz="1100" dirty="0"/>
              <a:t>각 검증 노드들은 블록을 받으면 다음의 순서로 검증합니다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현재 리더가 블록을 생성했는지 확인합니다</a:t>
            </a:r>
            <a:r>
              <a:rPr lang="en-US" altLang="ko-KR" sz="1000" dirty="0"/>
              <a:t>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블록의 높이와 이전 블록 해시가 올바른지 확인합니다</a:t>
            </a:r>
            <a:r>
              <a:rPr lang="en-US" altLang="ko-KR" sz="1000" dirty="0"/>
              <a:t>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블록의 메시지가 올바른지 확인합니다</a:t>
            </a:r>
            <a:r>
              <a:rPr lang="en-US" altLang="ko-KR" sz="1000" dirty="0"/>
              <a:t>.(</a:t>
            </a:r>
            <a:r>
              <a:rPr lang="en" altLang="ko-KR" sz="1000" dirty="0"/>
              <a:t>Verify block).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검증 노드는 검증 결과에 따라 투표 메시지를 모든 노드 들에게 보냅니다</a:t>
            </a:r>
            <a:r>
              <a:rPr lang="en-US" altLang="ko-KR" sz="1000" dirty="0"/>
              <a:t>.(</a:t>
            </a:r>
            <a:r>
              <a:rPr lang="en" altLang="ko-KR" sz="1000" dirty="0"/>
              <a:t>Broadcast Vote)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각 노드가 정족수 이상의 투표를 받게 되면 해당 높이의 블록을 자신의 블록체인에 추가합니다</a:t>
            </a:r>
            <a:r>
              <a:rPr lang="en-US" altLang="ko-KR" sz="1000" dirty="0"/>
              <a:t>.(</a:t>
            </a:r>
            <a:r>
              <a:rPr lang="en" altLang="ko-KR" sz="1000" dirty="0"/>
              <a:t>Count Vote). </a:t>
            </a:r>
            <a:r>
              <a:rPr lang="ko-KR" altLang="en-US" sz="1000" dirty="0"/>
              <a:t>리더 노드는 정족수 이상의 투표를 받으면 해당 높이의 블록 생성을 성공으로 처리합니다</a:t>
            </a:r>
            <a:r>
              <a:rPr lang="en-US" altLang="ko-KR" sz="1000" dirty="0"/>
              <a:t>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다른 노드에서 받은 트랜잭션을 모아 새로운 높이의 블록을 생성하고 다른 모든 피어에 새로운 높이의 블록 메시지를 보냅니다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8435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496B0"/>
      </a:accent1>
      <a:accent2>
        <a:srgbClr val="323F4F"/>
      </a:accent2>
      <a:accent3>
        <a:srgbClr val="AEABAB"/>
      </a:accent3>
      <a:accent4>
        <a:srgbClr val="757070"/>
      </a:accent4>
      <a:accent5>
        <a:srgbClr val="B4C6E7"/>
      </a:accent5>
      <a:accent6>
        <a:srgbClr val="2F5496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13221</TotalTime>
  <Words>11792</Words>
  <Application>Microsoft Macintosh PowerPoint</Application>
  <PresentationFormat>A4 용지(210x297mm)</PresentationFormat>
  <Paragraphs>1745</Paragraphs>
  <Slides>86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98" baseType="lpstr">
      <vt:lpstr>나눔바른고딕</vt:lpstr>
      <vt:lpstr>맑은 고딕</vt:lpstr>
      <vt:lpstr>FjallaOne</vt:lpstr>
      <vt:lpstr>KoPub돋움체 Bold</vt:lpstr>
      <vt:lpstr>Open Sans</vt:lpstr>
      <vt:lpstr>roberto</vt:lpstr>
      <vt:lpstr>Roboto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Contents</vt:lpstr>
      <vt:lpstr>PowerPoint 프레젠테이션</vt:lpstr>
      <vt:lpstr>loopchain 주요 특징</vt:lpstr>
      <vt:lpstr>loopchain 주요 특징</vt:lpstr>
      <vt:lpstr>SCORE (Smart Contract on Reliable Environment)</vt:lpstr>
      <vt:lpstr>LFT algorithm</vt:lpstr>
      <vt:lpstr>LFT algorithm (2)</vt:lpstr>
      <vt:lpstr>Multi Channel</vt:lpstr>
      <vt:lpstr>Tiered Channel</vt:lpstr>
      <vt:lpstr>Modular Architecture</vt:lpstr>
      <vt:lpstr>loopchain 기본 구조</vt:lpstr>
      <vt:lpstr>PowerPoint 프레젠테이션</vt:lpstr>
      <vt:lpstr>설정 가이드</vt:lpstr>
      <vt:lpstr>설정 가이드</vt:lpstr>
      <vt:lpstr>GitHub으로부터 설치 - macOS 기준</vt:lpstr>
      <vt:lpstr>GitHub으로부터 설치 - macOS 기준</vt:lpstr>
      <vt:lpstr>GitHub으로부터 설치</vt:lpstr>
      <vt:lpstr>GitHub으로부터 설치</vt:lpstr>
      <vt:lpstr>GitHub으로부터 설치</vt:lpstr>
      <vt:lpstr>Docker를 사용한 설치</vt:lpstr>
      <vt:lpstr>Docker를 사용한 설치</vt:lpstr>
      <vt:lpstr>Docker를 사용한 설치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PowerPoint 프레젠테이션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loopchain SCORE 개발</vt:lpstr>
      <vt:lpstr>loopchain SCORE 개발</vt:lpstr>
      <vt:lpstr>loopchain SCORE 개발</vt:lpstr>
      <vt:lpstr>loopchain SCORE 개발</vt:lpstr>
      <vt:lpstr>loopchain SCORE 개발</vt:lpstr>
      <vt:lpstr>loopchain SCORE 개발</vt:lpstr>
      <vt:lpstr>loopchain SCORE 개발</vt:lpstr>
      <vt:lpstr>PowerPoint 프레젠테이션</vt:lpstr>
      <vt:lpstr>Concept of ‘loopchain’</vt:lpstr>
      <vt:lpstr>Concept of ‘loopchain’</vt:lpstr>
      <vt:lpstr>Concept of ‘loopchain’</vt:lpstr>
      <vt:lpstr>설정</vt:lpstr>
      <vt:lpstr>설정</vt:lpstr>
      <vt:lpstr>설정</vt:lpstr>
      <vt:lpstr>설정</vt:lpstr>
      <vt:lpstr>설정</vt:lpstr>
      <vt:lpstr>설정</vt:lpstr>
      <vt:lpstr>설정</vt:lpstr>
      <vt:lpstr>설정</vt:lpstr>
      <vt:lpstr>설정</vt:lpstr>
      <vt:lpstr>설정</vt:lpstr>
      <vt:lpstr>PowerPoint 프레젠테이션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정은정</dc:creator>
  <cp:lastModifiedBy>이 동한</cp:lastModifiedBy>
  <cp:revision>859</cp:revision>
  <cp:lastPrinted>2016-12-27T02:10:51Z</cp:lastPrinted>
  <dcterms:created xsi:type="dcterms:W3CDTF">2016-12-09T04:56:20Z</dcterms:created>
  <dcterms:modified xsi:type="dcterms:W3CDTF">2018-03-20T12:52:13Z</dcterms:modified>
</cp:coreProperties>
</file>