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256" r:id="rId2"/>
    <p:sldId id="295" r:id="rId3"/>
    <p:sldId id="296" r:id="rId4"/>
    <p:sldId id="339" r:id="rId5"/>
    <p:sldId id="291" r:id="rId6"/>
    <p:sldId id="343" r:id="rId7"/>
    <p:sldId id="341" r:id="rId8"/>
    <p:sldId id="346" r:id="rId9"/>
    <p:sldId id="347" r:id="rId10"/>
    <p:sldId id="345" r:id="rId11"/>
    <p:sldId id="348" r:id="rId12"/>
    <p:sldId id="297" r:id="rId13"/>
    <p:sldId id="349" r:id="rId14"/>
    <p:sldId id="360" r:id="rId15"/>
    <p:sldId id="441" r:id="rId16"/>
    <p:sldId id="354" r:id="rId17"/>
    <p:sldId id="356" r:id="rId18"/>
    <p:sldId id="448" r:id="rId19"/>
    <p:sldId id="449" r:id="rId20"/>
    <p:sldId id="444" r:id="rId21"/>
    <p:sldId id="375" r:id="rId22"/>
    <p:sldId id="376" r:id="rId23"/>
    <p:sldId id="377" r:id="rId24"/>
    <p:sldId id="378" r:id="rId25"/>
    <p:sldId id="379" r:id="rId26"/>
    <p:sldId id="380" r:id="rId27"/>
    <p:sldId id="450" r:id="rId28"/>
    <p:sldId id="382" r:id="rId29"/>
    <p:sldId id="385" r:id="rId30"/>
    <p:sldId id="390" r:id="rId31"/>
    <p:sldId id="393" r:id="rId32"/>
    <p:sldId id="451" r:id="rId33"/>
    <p:sldId id="452" r:id="rId34"/>
    <p:sldId id="453" r:id="rId35"/>
    <p:sldId id="454" r:id="rId36"/>
    <p:sldId id="400" r:id="rId37"/>
    <p:sldId id="403" r:id="rId38"/>
    <p:sldId id="299" r:id="rId39"/>
    <p:sldId id="324" r:id="rId40"/>
    <p:sldId id="410" r:id="rId41"/>
    <p:sldId id="412" r:id="rId42"/>
    <p:sldId id="455" r:id="rId43"/>
    <p:sldId id="414" r:id="rId44"/>
    <p:sldId id="411" r:id="rId45"/>
    <p:sldId id="415" r:id="rId46"/>
    <p:sldId id="446" r:id="rId47"/>
    <p:sldId id="300" r:id="rId48"/>
    <p:sldId id="330" r:id="rId49"/>
    <p:sldId id="424" r:id="rId50"/>
    <p:sldId id="425" r:id="rId51"/>
    <p:sldId id="426" r:id="rId52"/>
    <p:sldId id="427" r:id="rId53"/>
    <p:sldId id="428" r:id="rId54"/>
    <p:sldId id="429" r:id="rId55"/>
    <p:sldId id="430" r:id="rId56"/>
    <p:sldId id="431" r:id="rId57"/>
    <p:sldId id="432" r:id="rId58"/>
    <p:sldId id="433" r:id="rId59"/>
    <p:sldId id="434" r:id="rId60"/>
    <p:sldId id="435" r:id="rId61"/>
    <p:sldId id="436" r:id="rId62"/>
    <p:sldId id="437" r:id="rId63"/>
    <p:sldId id="438" r:id="rId64"/>
    <p:sldId id="439" r:id="rId65"/>
    <p:sldId id="440" r:id="rId66"/>
    <p:sldId id="447" r:id="rId67"/>
    <p:sldId id="359" r:id="rId68"/>
    <p:sldId id="361" r:id="rId69"/>
    <p:sldId id="362" r:id="rId70"/>
    <p:sldId id="363" r:id="rId71"/>
    <p:sldId id="364" r:id="rId72"/>
    <p:sldId id="365" r:id="rId73"/>
    <p:sldId id="366" r:id="rId74"/>
    <p:sldId id="367" r:id="rId75"/>
    <p:sldId id="370" r:id="rId76"/>
    <p:sldId id="371" r:id="rId77"/>
    <p:sldId id="310" r:id="rId78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동한" initials="이동" lastIdx="1" clrIdx="0">
    <p:extLst>
      <p:ext uri="{19B8F6BF-5375-455C-9EA6-DF929625EA0E}">
        <p15:presenceInfo xmlns:p15="http://schemas.microsoft.com/office/powerpoint/2012/main" userId="68999ae8-7a8f-447b-a0bc-336ef74a8d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DCE5"/>
    <a:srgbClr val="606164"/>
    <a:srgbClr val="ADB9CA"/>
    <a:srgbClr val="8497B0"/>
    <a:srgbClr val="333F50"/>
    <a:srgbClr val="E98A43"/>
    <a:srgbClr val="BFBFBF"/>
    <a:srgbClr val="2F3256"/>
    <a:srgbClr val="FFFFF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26" autoAdjust="0"/>
    <p:restoredTop sz="79076" autoAdjust="0"/>
  </p:normalViewPr>
  <p:slideViewPr>
    <p:cSldViewPr snapToGrid="0">
      <p:cViewPr varScale="1">
        <p:scale>
          <a:sx n="162" d="100"/>
          <a:sy n="162" d="100"/>
        </p:scale>
        <p:origin x="2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126"/>
    </p:cViewPr>
  </p:sorterViewPr>
  <p:notesViewPr>
    <p:cSldViewPr snapToGrid="0">
      <p:cViewPr varScale="1">
        <p:scale>
          <a:sx n="82" d="100"/>
          <a:sy n="82" d="100"/>
        </p:scale>
        <p:origin x="3016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66FA8-3799-477A-856C-E64D82926346}" type="datetimeFigureOut">
              <a:rPr lang="ko-KR" altLang="en-US" smtClean="0"/>
              <a:t>2018. 3. 23.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8FDBF-2C58-4C08-BC63-1A14867F1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01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F14CA-C75F-4A26-8879-1D58DBB78936}" type="datetimeFigureOut">
              <a:rPr lang="ko-KR" altLang="en-US" smtClean="0"/>
              <a:t>2018. 3. 23.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05E02-2A9A-4D06-A2DB-75BE491BF6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50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4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로그의 의미는 로컬에서 </a:t>
            </a:r>
            <a:r>
              <a:rPr lang="en-US" altLang="ko-KR" sz="1200" dirty="0"/>
              <a:t>9002</a:t>
            </a:r>
            <a:r>
              <a:rPr lang="ko-KR" altLang="en-US" sz="1200" dirty="0"/>
              <a:t>번 포트로 다른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들의 연결을 기다리고 있다는 의미입니다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이제 </a:t>
            </a:r>
            <a:r>
              <a:rPr lang="en-US" altLang="ko-KR" sz="1200" dirty="0"/>
              <a:t>RadioStation </a:t>
            </a:r>
            <a:r>
              <a:rPr lang="ko-KR" altLang="en-US" sz="1200" dirty="0"/>
              <a:t>서비스를 성공적으로 시작한 것입니다</a:t>
            </a:r>
            <a:r>
              <a:rPr lang="en-US" altLang="ko-KR" sz="1200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67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로그의 의미는 로컬에서 </a:t>
            </a:r>
            <a:r>
              <a:rPr lang="en-US" altLang="ko-KR" sz="1200" dirty="0"/>
              <a:t>9002</a:t>
            </a:r>
            <a:r>
              <a:rPr lang="ko-KR" altLang="en-US" sz="1200" dirty="0"/>
              <a:t>번 포트로 다른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들의 연결을 기다리고 있다는 의미입니다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이제 </a:t>
            </a:r>
            <a:r>
              <a:rPr lang="en-US" altLang="ko-KR" sz="1200" dirty="0"/>
              <a:t>RadioStation </a:t>
            </a:r>
            <a:r>
              <a:rPr lang="ko-KR" altLang="en-US" sz="1200" dirty="0"/>
              <a:t>서비스를 성공적으로 시작한 것입니다</a:t>
            </a:r>
            <a:r>
              <a:rPr lang="en-US" altLang="ko-KR" sz="1200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785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dirty="0"/>
              <a:t>curl http://localhost:9002/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/v1/peer/list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python -m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json.tool</a:t>
            </a:r>
            <a:r>
              <a:rPr lang="en" altLang="ko-KR" sz="1200" dirty="0"/>
              <a:t> # Shows a list of peers that are currently configuring the </a:t>
            </a:r>
            <a:r>
              <a:rPr lang="en" altLang="ko-KR" sz="1200" dirty="0" err="1"/>
              <a:t>blockchain</a:t>
            </a:r>
            <a:r>
              <a:rPr lang="en" altLang="ko-KR" sz="1200" dirty="0"/>
              <a:t> network in </a:t>
            </a:r>
            <a:r>
              <a:rPr lang="en" altLang="ko-KR" sz="1200" dirty="0" err="1"/>
              <a:t>Radiostation</a:t>
            </a:r>
            <a:r>
              <a:rPr lang="en" altLang="ko-KR" sz="1200" dirty="0"/>
              <a:t>.</a:t>
            </a:r>
          </a:p>
          <a:p>
            <a:pPr latinLnBrk="1"/>
            <a:r>
              <a:rPr lang="en" altLang="ko-KR" sz="1200" dirty="0"/>
              <a:t>curl http://localhost:9000/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/v1/status/peer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python -m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json.tool</a:t>
            </a:r>
            <a:r>
              <a:rPr lang="en" altLang="ko-KR" sz="1200" dirty="0"/>
              <a:t>  # Shows the current status of peer0</a:t>
            </a:r>
          </a:p>
          <a:p>
            <a:pPr latinLnBrk="1"/>
            <a:r>
              <a:rPr lang="en" altLang="ko-KR" sz="1200" dirty="0"/>
              <a:t>curl http://localhost:9001/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/v1/status/peer 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python -m 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json.tool</a:t>
            </a:r>
            <a:r>
              <a:rPr lang="en" altLang="ko-KR" sz="1200" dirty="0"/>
              <a:t>  # Shows the current status of peer1</a:t>
            </a:r>
            <a:endParaRPr lang="ko-KR" altLang="en-US" sz="120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107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dirty="0"/>
              <a:t>curl -H "Content-Type: application/</a:t>
            </a:r>
            <a:r>
              <a:rPr lang="en" altLang="ko-KR" sz="1200" dirty="0" err="1"/>
              <a:t>json</a:t>
            </a:r>
            <a:r>
              <a:rPr lang="en" altLang="ko-KR" sz="1200" dirty="0"/>
              <a:t>" -d '{"</a:t>
            </a:r>
            <a:r>
              <a:rPr lang="en" altLang="ko-KR" sz="1200" dirty="0" err="1"/>
              <a:t>data":"hello</a:t>
            </a:r>
            <a:r>
              <a:rPr lang="en" altLang="ko-KR" sz="1200" dirty="0"/>
              <a:t>"}' http://localhost:9000/</a:t>
            </a:r>
            <a:r>
              <a:rPr lang="en" altLang="ko-KR" sz="1200" dirty="0" err="1"/>
              <a:t>api</a:t>
            </a:r>
            <a:r>
              <a:rPr lang="en" altLang="ko-KR" sz="1200" dirty="0"/>
              <a:t>/v1/transactions</a:t>
            </a:r>
          </a:p>
          <a:p>
            <a:pPr latinLnBrk="1"/>
            <a:endParaRPr lang="en" altLang="ko-KR" sz="1200" dirty="0"/>
          </a:p>
          <a:p>
            <a:pPr latinLnBrk="1"/>
            <a:r>
              <a:rPr lang="en" altLang="ko-KR" sz="1200" b="0" dirty="0"/>
              <a:t>curl http://localhost:9000/</a:t>
            </a:r>
            <a:r>
              <a:rPr lang="en" altLang="ko-KR" sz="1200" b="0" dirty="0" err="1"/>
              <a:t>api</a:t>
            </a:r>
            <a:r>
              <a:rPr lang="en" altLang="ko-KR" sz="1200" b="0" dirty="0"/>
              <a:t>/v1/blocks | python -m </a:t>
            </a:r>
            <a:r>
              <a:rPr lang="en" altLang="ko-KR" sz="1200" b="0" dirty="0" err="1"/>
              <a:t>json.tool</a:t>
            </a:r>
            <a:r>
              <a:rPr lang="en" altLang="ko-KR" sz="1200" b="0" dirty="0"/>
              <a:t> 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522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089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818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298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2586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-p 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/</a:t>
            </a:r>
            <a:r>
              <a:rPr lang="en" altLang="ko-KR" sz="1200" b="0" dirty="0" err="1"/>
              <a:t>etc</a:t>
            </a:r>
            <a:r>
              <a:rPr lang="en" altLang="ko-KR" sz="1200" b="0" dirty="0"/>
              <a:t>	                               # </a:t>
            </a:r>
            <a:r>
              <a:rPr lang="ko-KR" altLang="en-US" sz="1200" b="0" dirty="0"/>
              <a:t>로그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서버의 설정 파일 폴더를 생성</a:t>
            </a:r>
            <a:r>
              <a:rPr lang="en-US" altLang="ko-KR" sz="1200" b="0" dirty="0"/>
              <a:t>.</a:t>
            </a:r>
          </a:p>
          <a:p>
            <a:pPr latinLnBrk="1"/>
            <a:r>
              <a:rPr lang="en-US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logs			# </a:t>
            </a:r>
            <a:r>
              <a:rPr lang="ko-KR" altLang="en-US" sz="1200" b="0" dirty="0"/>
              <a:t>로그를 따로 저장할 폴더를 생성</a:t>
            </a:r>
            <a:r>
              <a:rPr lang="en-US" altLang="ko-KR" sz="1200" b="0" dirty="0"/>
              <a:t>.</a:t>
            </a:r>
          </a:p>
          <a:p>
            <a:pPr latinLnBrk="1"/>
            <a:r>
              <a:rPr lang="en-US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			# RadioStation</a:t>
            </a:r>
            <a:r>
              <a:rPr lang="ko-KR" altLang="en-US" sz="1200" b="0" dirty="0"/>
              <a:t>과  </a:t>
            </a:r>
            <a:r>
              <a:rPr lang="en" altLang="ko-KR" sz="1200" b="0" dirty="0"/>
              <a:t>Peer</a:t>
            </a:r>
            <a:r>
              <a:rPr lang="ko-KR" altLang="en-US" sz="1200" b="0" dirty="0"/>
              <a:t>의 설정파일을 따로 보관할 폴더를 생성</a:t>
            </a:r>
            <a:r>
              <a:rPr lang="en-US" altLang="ko-KR" sz="1200" b="0" dirty="0"/>
              <a:t>.</a:t>
            </a:r>
            <a:endParaRPr lang="ko-KR" altLang="en-US" sz="1200" b="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173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34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71550" lvl="1" indent="-285750"/>
            <a:r>
              <a:rPr lang="ko-KR" altLang="en-US" sz="1200" dirty="0"/>
              <a:t>기존 </a:t>
            </a:r>
            <a:r>
              <a:rPr lang="en" altLang="ko-KR" sz="1200" dirty="0"/>
              <a:t>PBFT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사용하는 합의 알고리즘에서 발생하는 통신 오버헤드를 </a:t>
            </a:r>
            <a:r>
              <a:rPr lang="en" altLang="ko-KR" sz="1200" dirty="0"/>
              <a:t>Piggybacking(</a:t>
            </a:r>
            <a:r>
              <a:rPr lang="ko-KR" altLang="en-US" sz="1200" dirty="0"/>
              <a:t>네트워크에서 메시지를 통합하여 통신 오버헤드를 감소시키는 방법</a:t>
            </a:r>
            <a:r>
              <a:rPr lang="en-US" altLang="ko-KR" sz="1200" dirty="0"/>
              <a:t>)</a:t>
            </a:r>
            <a:r>
              <a:rPr lang="ko-KR" altLang="en-US" sz="1200" dirty="0"/>
              <a:t>을 이용하여 감소</a:t>
            </a:r>
          </a:p>
          <a:p>
            <a:pPr marL="971550" lvl="1" indent="-285750"/>
            <a:r>
              <a:rPr lang="en" altLang="ko-KR" sz="1200" dirty="0"/>
              <a:t>Spinning(</a:t>
            </a:r>
            <a:r>
              <a:rPr lang="ko-KR" altLang="en-US" sz="1200" dirty="0"/>
              <a:t>리더를 매번 교체하는 기법</a:t>
            </a:r>
            <a:r>
              <a:rPr lang="en-US" altLang="ko-KR" sz="1200" dirty="0"/>
              <a:t>) </a:t>
            </a:r>
            <a:r>
              <a:rPr lang="ko-KR" altLang="en-US" sz="1200" dirty="0"/>
              <a:t>기법을 이용하여 일정한 개수의 블록 생성 시 마다 리더를 교체하여 비잔틴 리더에 발생할 수 있는 서비스 장애 요소</a:t>
            </a:r>
            <a:r>
              <a:rPr lang="en-US" altLang="ko-KR" sz="1200" dirty="0"/>
              <a:t>(</a:t>
            </a:r>
            <a:r>
              <a:rPr lang="ko-KR" altLang="en-US" sz="1200" dirty="0"/>
              <a:t>특정 노드의 트랜잭션을 거부하는 문제</a:t>
            </a:r>
            <a:r>
              <a:rPr lang="en-US" altLang="ko-KR" sz="1200" dirty="0"/>
              <a:t>, </a:t>
            </a:r>
            <a:r>
              <a:rPr lang="ko-KR" altLang="en-US" sz="1200" dirty="0"/>
              <a:t>리더가 매번 시간 초과 시간에 맞춰 블록을 생성하려는 시도에 대한 피해</a:t>
            </a:r>
            <a:r>
              <a:rPr lang="en-US" altLang="ko-KR" sz="1200" dirty="0"/>
              <a:t>)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최소화</a:t>
            </a:r>
            <a:endParaRPr lang="en-US" altLang="ko-KR" sz="1200" dirty="0"/>
          </a:p>
          <a:p>
            <a:pPr marL="971550" lvl="1" indent="-285750"/>
            <a:r>
              <a:rPr lang="ko-KR" altLang="en-US" sz="1200" dirty="0"/>
              <a:t>기존 알고리즘들이 가지고 있는 지나치게 복잡한 리더 선정 알고리즘을 단순화</a:t>
            </a:r>
          </a:p>
          <a:p>
            <a:endParaRPr lang="en" altLang="ko-KR" sz="1200" b="1" dirty="0"/>
          </a:p>
          <a:p>
            <a:endParaRPr lang="en" altLang="ko-KR" sz="1200" b="1" dirty="0"/>
          </a:p>
          <a:p>
            <a:r>
              <a:rPr lang="en" altLang="ko-KR" sz="1200" b="1" dirty="0"/>
              <a:t>LFT </a:t>
            </a:r>
            <a:r>
              <a:rPr lang="ko-KR" altLang="en-US" sz="1200" b="1" dirty="0"/>
              <a:t>합의 순서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합의가 시작되면 검증 노드들은 리더 노드에 처리하기 원하는 트랜잭션을 전송합니다</a:t>
            </a:r>
            <a:r>
              <a:rPr lang="en-US" altLang="ko-KR" sz="1100" dirty="0"/>
              <a:t>.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리더 노드는 수집한 트랜잭션을 이용하여 블록을 생성하고 자신의 서명과 함께 다른 모든 검증 노드에 전송합니다</a:t>
            </a:r>
            <a:r>
              <a:rPr lang="en-US" altLang="ko-KR" sz="1100" dirty="0"/>
              <a:t>.(</a:t>
            </a:r>
            <a:r>
              <a:rPr lang="en" altLang="ko-KR" sz="1100" dirty="0"/>
              <a:t>Broadcast Block)</a:t>
            </a:r>
          </a:p>
          <a:p>
            <a:pPr marL="914400" lvl="1">
              <a:buFont typeface="+mj-lt"/>
              <a:buAutoNum type="arabicPeriod"/>
            </a:pPr>
            <a:r>
              <a:rPr lang="ko-KR" altLang="en-US" sz="1100" dirty="0"/>
              <a:t>각 검증 노드들은 블록을 받으면 다음의 순서로 검증합니다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현재 리더가 블록을 생성했는지 확인합니다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블록의 높이와 이전 블록 해시가 올바른지 확인합니다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블록의 메시지가 올바른지 확인합니다</a:t>
            </a:r>
            <a:r>
              <a:rPr lang="en-US" altLang="ko-KR" sz="1000" dirty="0"/>
              <a:t>.(</a:t>
            </a:r>
            <a:r>
              <a:rPr lang="en" altLang="ko-KR" sz="1000" dirty="0"/>
              <a:t>Verify block).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검증 노드는 검증 결과에 따라 투표 메시지를 모든 노드 들에게 보냅니다</a:t>
            </a:r>
            <a:r>
              <a:rPr lang="en-US" altLang="ko-KR" sz="1000" dirty="0"/>
              <a:t>.(</a:t>
            </a:r>
            <a:r>
              <a:rPr lang="en" altLang="ko-KR" sz="1000" dirty="0"/>
              <a:t>Broadcast Vote)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각 노드가 정족수 이상의 투표를 받게 되면 해당 높이의 블록을 자신의 블록체인에 추가합니다</a:t>
            </a:r>
            <a:r>
              <a:rPr lang="en-US" altLang="ko-KR" sz="1000" dirty="0"/>
              <a:t>.(</a:t>
            </a:r>
            <a:r>
              <a:rPr lang="en" altLang="ko-KR" sz="1000" dirty="0"/>
              <a:t>Count Vote). </a:t>
            </a:r>
            <a:r>
              <a:rPr lang="ko-KR" altLang="en-US" sz="1000" dirty="0"/>
              <a:t>리더 노드는 정족수 이상의 투표를 받으면 해당 높이의 블록 생성을 성공으로 처리합니다</a:t>
            </a:r>
            <a:r>
              <a:rPr lang="en-US" altLang="ko-KR" sz="1000" dirty="0"/>
              <a:t>.</a:t>
            </a:r>
          </a:p>
          <a:p>
            <a:pPr marL="1371600" lvl="2">
              <a:buFont typeface="+mj-ea"/>
              <a:buAutoNum type="circleNumDbPlain"/>
            </a:pPr>
            <a:r>
              <a:rPr lang="ko-KR" altLang="en-US" sz="1000" dirty="0"/>
              <a:t>다른 노드에서 받은 트랜잭션을 모아 새로운 높이의 블록을 생성하고 다른 모든 피어에 새로운 높이의 블록 메시지를 보냅니다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9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293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 err="1">
                <a:effectLst/>
              </a:rPr>
              <a:t>docker</a:t>
            </a:r>
            <a:r>
              <a:rPr lang="en" altLang="ko-KR" dirty="0">
                <a:effectLst/>
              </a:rPr>
              <a:t> run -d --name loop-logger --publish 24224:24224/</a:t>
            </a:r>
            <a:r>
              <a:rPr lang="en" altLang="ko-KR" dirty="0" err="1">
                <a:effectLst/>
              </a:rPr>
              <a:t>tcp</a:t>
            </a:r>
            <a:r>
              <a:rPr lang="en" altLang="ko-KR" dirty="0">
                <a:effectLst/>
              </a:rPr>
              <a:t> --volume $(</a:t>
            </a:r>
            <a:r>
              <a:rPr lang="en" altLang="ko-KR" dirty="0" err="1">
                <a:effectLst/>
              </a:rPr>
              <a:t>pwd</a:t>
            </a:r>
            <a:r>
              <a:rPr lang="en" altLang="ko-KR" dirty="0">
                <a:effectLst/>
              </a:rPr>
              <a:t>)/</a:t>
            </a:r>
            <a:r>
              <a:rPr lang="en" altLang="ko-KR" dirty="0" err="1">
                <a:effectLst/>
              </a:rPr>
              <a:t>fluentd</a:t>
            </a:r>
            <a:r>
              <a:rPr lang="en" altLang="ko-KR" dirty="0">
                <a:effectLst/>
              </a:rPr>
              <a:t>:/</a:t>
            </a:r>
            <a:r>
              <a:rPr lang="en" altLang="ko-KR" dirty="0" err="1">
                <a:effectLst/>
              </a:rPr>
              <a:t>fluentd</a:t>
            </a:r>
            <a:r>
              <a:rPr lang="en" altLang="ko-KR" dirty="0">
                <a:effectLst/>
              </a:rPr>
              <a:t> --volume $(</a:t>
            </a:r>
            <a:r>
              <a:rPr lang="en" altLang="ko-KR" dirty="0" err="1">
                <a:effectLst/>
              </a:rPr>
              <a:t>pwd</a:t>
            </a:r>
            <a:r>
              <a:rPr lang="en" altLang="ko-KR" dirty="0">
                <a:effectLst/>
              </a:rPr>
              <a:t>)/logs:/logs loopchain/loopchain-</a:t>
            </a:r>
            <a:r>
              <a:rPr lang="en" altLang="ko-KR" dirty="0" err="1">
                <a:effectLst/>
              </a:rPr>
              <a:t>fluentd</a:t>
            </a:r>
            <a:r>
              <a:rPr lang="en" altLang="ko-KR" dirty="0">
                <a:effectLst/>
              </a:rPr>
              <a:t>:${TAG}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93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curl http://localhost:9002/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/v1/peer/</a:t>
            </a:r>
            <a:r>
              <a:rPr lang="en-US" altLang="ko-KR" sz="1200" dirty="0" err="1"/>
              <a:t>list?channel</a:t>
            </a:r>
            <a:r>
              <a:rPr lang="en-US" altLang="ko-KR" sz="1200" dirty="0"/>
              <a:t>=channel1 | python -m </a:t>
            </a:r>
            <a:r>
              <a:rPr lang="en-US" altLang="ko-KR" sz="1200" dirty="0" err="1"/>
              <a:t>json.tool</a:t>
            </a:r>
            <a:r>
              <a:rPr lang="en-US" altLang="ko-KR" sz="1200" dirty="0"/>
              <a:t> </a:t>
            </a:r>
          </a:p>
          <a:p>
            <a:endParaRPr kumimoji="1" lang="en-US" altLang="ko-KR" dirty="0"/>
          </a:p>
          <a:p>
            <a:r>
              <a:rPr lang="en-US" altLang="ko-KR" sz="1200" dirty="0"/>
              <a:t>curl http://localhost:9000/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/v1/status/</a:t>
            </a:r>
            <a:r>
              <a:rPr lang="en-US" altLang="ko-KR" sz="1200" dirty="0" err="1"/>
              <a:t>peer?channel</a:t>
            </a:r>
            <a:r>
              <a:rPr lang="en-US" altLang="ko-KR" sz="1200" dirty="0"/>
              <a:t>=channel1 | python -m </a:t>
            </a:r>
            <a:r>
              <a:rPr lang="en-US" altLang="ko-KR" sz="1200" dirty="0" err="1"/>
              <a:t>json.tool</a:t>
            </a:r>
            <a:r>
              <a:rPr lang="en-US" altLang="ko-KR" sz="1200" dirty="0"/>
              <a:t> </a:t>
            </a:r>
          </a:p>
          <a:p>
            <a:endParaRPr kumimoji="1"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/>
              <a:t>$ ls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)/logs/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/a/Mhzu4lNtwzVONveUcHTccnjU1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11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/a/WqV63tltLyvHWRucKcRxgOtLR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4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40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en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-p </a:t>
            </a:r>
            <a:r>
              <a:rPr lang="en" altLang="ko-KR" sz="1200" b="0" dirty="0" err="1"/>
              <a:t>fluentd</a:t>
            </a:r>
            <a:r>
              <a:rPr lang="en" altLang="ko-KR" sz="1200" b="0" dirty="0"/>
              <a:t>/</a:t>
            </a:r>
            <a:r>
              <a:rPr lang="en" altLang="ko-KR" sz="1200" b="0" dirty="0" err="1"/>
              <a:t>etc</a:t>
            </a:r>
            <a:r>
              <a:rPr lang="en" altLang="ko-KR" sz="1200" b="0" dirty="0"/>
              <a:t>	                               # </a:t>
            </a:r>
            <a:r>
              <a:rPr lang="ko-KR" altLang="en-US" sz="1200" b="0" dirty="0"/>
              <a:t>로그</a:t>
            </a:r>
            <a:r>
              <a:rPr lang="en-US" altLang="ko-KR" sz="1200" b="0" dirty="0"/>
              <a:t> </a:t>
            </a:r>
            <a:r>
              <a:rPr lang="ko-KR" altLang="en-US" sz="1200" b="0" dirty="0"/>
              <a:t>서버의 설정 파일 폴더를 생성</a:t>
            </a:r>
            <a:r>
              <a:rPr lang="en-US" altLang="ko-KR" sz="1200" b="0" dirty="0"/>
              <a:t>.</a:t>
            </a:r>
          </a:p>
          <a:p>
            <a:pPr latinLnBrk="1"/>
            <a:r>
              <a:rPr lang="en-US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logs			# </a:t>
            </a:r>
            <a:r>
              <a:rPr lang="ko-KR" altLang="en-US" sz="1200" b="0" dirty="0"/>
              <a:t>로그를 따로 저장할 폴더를 생성</a:t>
            </a:r>
            <a:r>
              <a:rPr lang="en-US" altLang="ko-KR" sz="1200" b="0" dirty="0"/>
              <a:t>.</a:t>
            </a:r>
          </a:p>
          <a:p>
            <a:pPr latinLnBrk="1"/>
            <a:r>
              <a:rPr lang="en-US" altLang="ko-KR" sz="1200" b="0" dirty="0"/>
              <a:t>$ </a:t>
            </a:r>
            <a:r>
              <a:rPr lang="en" altLang="ko-KR" sz="1200" b="0" dirty="0" err="1"/>
              <a:t>mkdir</a:t>
            </a:r>
            <a:r>
              <a:rPr lang="en" altLang="ko-KR" sz="1200" b="0" dirty="0"/>
              <a:t> </a:t>
            </a:r>
            <a:r>
              <a:rPr lang="en" altLang="ko-KR" sz="1200" b="0" dirty="0" err="1"/>
              <a:t>conf</a:t>
            </a:r>
            <a:r>
              <a:rPr lang="en" altLang="ko-KR" sz="1200" b="0" dirty="0"/>
              <a:t>			# RadioStation</a:t>
            </a:r>
            <a:r>
              <a:rPr lang="ko-KR" altLang="en-US" sz="1200" b="0" dirty="0"/>
              <a:t>과  </a:t>
            </a:r>
            <a:r>
              <a:rPr lang="en" altLang="ko-KR" sz="1200" b="0" dirty="0"/>
              <a:t>Peer</a:t>
            </a:r>
            <a:r>
              <a:rPr lang="ko-KR" altLang="en-US" sz="1200" b="0" dirty="0"/>
              <a:t>의 설정파일을 따로 보관할 폴더를 생성</a:t>
            </a:r>
            <a:r>
              <a:rPr lang="en-US" altLang="ko-KR" sz="1200" b="0" dirty="0"/>
              <a:t>.</a:t>
            </a:r>
            <a:endParaRPr lang="ko-KR" altLang="en-US" sz="1200" b="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289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045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589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 err="1">
                <a:effectLst/>
              </a:rPr>
              <a:t>docker</a:t>
            </a:r>
            <a:r>
              <a:rPr lang="en" altLang="ko-KR" dirty="0">
                <a:effectLst/>
              </a:rPr>
              <a:t> run -d --name loop-logger --publish 24224:24224/</a:t>
            </a:r>
            <a:r>
              <a:rPr lang="en" altLang="ko-KR" dirty="0" err="1">
                <a:effectLst/>
              </a:rPr>
              <a:t>tcp</a:t>
            </a:r>
            <a:r>
              <a:rPr lang="en" altLang="ko-KR" dirty="0">
                <a:effectLst/>
              </a:rPr>
              <a:t> --volume $(</a:t>
            </a:r>
            <a:r>
              <a:rPr lang="en" altLang="ko-KR" dirty="0" err="1">
                <a:effectLst/>
              </a:rPr>
              <a:t>pwd</a:t>
            </a:r>
            <a:r>
              <a:rPr lang="en" altLang="ko-KR" dirty="0">
                <a:effectLst/>
              </a:rPr>
              <a:t>)/</a:t>
            </a:r>
            <a:r>
              <a:rPr lang="en" altLang="ko-KR" dirty="0" err="1">
                <a:effectLst/>
              </a:rPr>
              <a:t>fluentd</a:t>
            </a:r>
            <a:r>
              <a:rPr lang="en" altLang="ko-KR" dirty="0">
                <a:effectLst/>
              </a:rPr>
              <a:t>:/</a:t>
            </a:r>
            <a:r>
              <a:rPr lang="en" altLang="ko-KR" dirty="0" err="1">
                <a:effectLst/>
              </a:rPr>
              <a:t>fluentd</a:t>
            </a:r>
            <a:r>
              <a:rPr lang="en" altLang="ko-KR" dirty="0">
                <a:effectLst/>
              </a:rPr>
              <a:t> --volume $(</a:t>
            </a:r>
            <a:r>
              <a:rPr lang="en" altLang="ko-KR" dirty="0" err="1">
                <a:effectLst/>
              </a:rPr>
              <a:t>pwd</a:t>
            </a:r>
            <a:r>
              <a:rPr lang="en" altLang="ko-KR" dirty="0">
                <a:effectLst/>
              </a:rPr>
              <a:t>)/logs:/logs loopchain/loopchain-</a:t>
            </a:r>
            <a:r>
              <a:rPr lang="en" altLang="ko-KR" dirty="0" err="1">
                <a:effectLst/>
              </a:rPr>
              <a:t>fluentd</a:t>
            </a:r>
            <a:r>
              <a:rPr lang="en" altLang="ko-KR" dirty="0">
                <a:effectLst/>
              </a:rPr>
              <a:t>:${TAG}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7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curl http://localhost:9002/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/v1/peer/</a:t>
            </a:r>
            <a:r>
              <a:rPr lang="en-US" altLang="ko-KR" sz="1200" dirty="0" err="1"/>
              <a:t>list?channel</a:t>
            </a:r>
            <a:r>
              <a:rPr lang="en-US" altLang="ko-KR" sz="1200" dirty="0"/>
              <a:t>=channel1 | python -m </a:t>
            </a:r>
            <a:r>
              <a:rPr lang="en-US" altLang="ko-KR" sz="1200" dirty="0" err="1"/>
              <a:t>json.tool</a:t>
            </a:r>
            <a:r>
              <a:rPr lang="en-US" altLang="ko-KR" sz="1200" dirty="0"/>
              <a:t> </a:t>
            </a:r>
          </a:p>
          <a:p>
            <a:endParaRPr kumimoji="1"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/>
              <a:t>curl http://localhost:9000/</a:t>
            </a:r>
            <a:r>
              <a:rPr lang="en" altLang="ko-KR" sz="1200" b="0" dirty="0" err="1"/>
              <a:t>api</a:t>
            </a:r>
            <a:r>
              <a:rPr lang="en" altLang="ko-KR" sz="1200" b="0" dirty="0"/>
              <a:t>/v1/status/</a:t>
            </a:r>
            <a:r>
              <a:rPr lang="en" altLang="ko-KR" sz="1200" b="0" dirty="0" err="1"/>
              <a:t>peer?channel</a:t>
            </a:r>
            <a:r>
              <a:rPr lang="en" altLang="ko-KR" sz="1200" b="0" dirty="0"/>
              <a:t>=channel1 | python -m </a:t>
            </a:r>
            <a:r>
              <a:rPr lang="en" altLang="ko-KR" sz="1200" b="0" dirty="0" err="1"/>
              <a:t>json.tool</a:t>
            </a:r>
            <a:endParaRPr lang="en" altLang="ko-KR" sz="1200" b="0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/>
              <a:t>curl http://localhost:9100/</a:t>
            </a:r>
            <a:r>
              <a:rPr lang="en" altLang="ko-KR" sz="1200" b="0" dirty="0" err="1"/>
              <a:t>api</a:t>
            </a:r>
            <a:r>
              <a:rPr lang="en" altLang="ko-KR" sz="1200" b="0" dirty="0"/>
              <a:t>/v1/status/</a:t>
            </a:r>
            <a:r>
              <a:rPr lang="en" altLang="ko-KR" sz="1200" b="0" dirty="0" err="1"/>
              <a:t>peer?channel</a:t>
            </a:r>
            <a:r>
              <a:rPr lang="en" altLang="ko-KR" sz="1200" b="0" dirty="0"/>
              <a:t>=channel1 | python -m </a:t>
            </a:r>
            <a:r>
              <a:rPr lang="en" altLang="ko-KR" sz="1200" b="0" dirty="0" err="1"/>
              <a:t>json.tool</a:t>
            </a:r>
            <a:endParaRPr lang="en" altLang="ko-KR" sz="1200" b="0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b="0" dirty="0"/>
              <a:t>ls $(</a:t>
            </a:r>
            <a:r>
              <a:rPr lang="en" altLang="ko-KR" sz="1200" b="0" dirty="0" err="1"/>
              <a:t>pwd</a:t>
            </a:r>
            <a:r>
              <a:rPr lang="en" altLang="ko-KR" sz="1200" b="0" dirty="0"/>
              <a:t>)/logs/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R" sz="1200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/a/aAODqA8hKpT6Jep55aqSgFHy6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" altLang="ko-KR" sz="1200" b="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하나의 노드에서 여러 업무별 당사자들만 연결된 다양한 업무별 채널을 형성하기 때문에 채널 별로 무결성 보장 및 합의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3444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/a/Q95q5vT70kCSPs4iqKsPIjkPs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5984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/a/9yCUls6bsMlX7lWVLaTr4js7n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626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21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385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" altLang="ko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asciinema.org</a:t>
            </a:r>
            <a:r>
              <a:rPr lang="en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/a/xtSQioOqne7X7QoTQ186impVE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현재 올라온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버전들을 보여줍니다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SCORE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는 내부에서 </a:t>
            </a: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으로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버전을 관리하기 때문에 </a:t>
            </a: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Git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상에서 각 버전의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SHA-1 hash</a:t>
            </a:r>
            <a:r>
              <a:rPr lang="ko-KR" altLang="en-US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보여줍니다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새로운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Transaction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만들기 위해서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invoke()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아래 구현된 함수를 부릅니다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이를 위해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해당 함수를 부를 수 있는 </a:t>
            </a: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json-rpc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2.0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형태의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JSON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만들어 부릅니다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여기서는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propose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라는 함수를 불러본 것입니다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 결과로 </a:t>
            </a:r>
            <a:r>
              <a:rPr lang="en-US" altLang="ko-KR" sz="12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Hash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값을 되돌려줍니다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064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238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9660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39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거래에 참여하지 않지만 필요에 따라 거래 내역을 감사할 수 있는 기능을 특정 노드에 부여를 하여 감사만을 위한 노드 생성이 가능하므로 금융 시스템이 요구하는 </a:t>
            </a:r>
            <a:r>
              <a:rPr lang="en" altLang="ko-KR" dirty="0"/>
              <a:t>Compliance </a:t>
            </a:r>
            <a:r>
              <a:rPr lang="ko-KR" altLang="en-US" dirty="0"/>
              <a:t>기능을 제공합니다</a:t>
            </a:r>
            <a:r>
              <a:rPr lang="en-US" altLang="ko-KR" dirty="0"/>
              <a:t>.</a:t>
            </a:r>
          </a:p>
          <a:p>
            <a:r>
              <a:rPr lang="ko-KR" altLang="en-US" sz="1200" dirty="0"/>
              <a:t>다른 권한을 가진 인증서 배포</a:t>
            </a:r>
            <a:r>
              <a:rPr lang="en-US" altLang="ko-KR" sz="1200" dirty="0"/>
              <a:t>. </a:t>
            </a:r>
            <a:r>
              <a:rPr lang="ko-KR" altLang="en-US" sz="1200" dirty="0"/>
              <a:t>블록 체인 참여자는 정보 확인 및 관리에 대해서 각각 다른 권한을 가집니다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검증 노드</a:t>
            </a:r>
            <a:r>
              <a:rPr lang="en-US" altLang="ko-KR" sz="1200" dirty="0"/>
              <a:t>, </a:t>
            </a:r>
            <a:r>
              <a:rPr lang="ko-KR" altLang="en-US" sz="1200" dirty="0"/>
              <a:t>트랜잭션 생성 노드 등의 특정 노드 생성 가능합니다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2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sz="1200" b="1" dirty="0"/>
              <a:t>RadioStation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들의 인증을 담당하고 </a:t>
            </a:r>
            <a:r>
              <a:rPr lang="en" altLang="ko-KR" sz="1000" dirty="0"/>
              <a:t>Peer</a:t>
            </a:r>
            <a:r>
              <a:rPr lang="ko-KR" altLang="en-US" sz="1000" dirty="0"/>
              <a:t>들의 목록을 관리합니다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RadioStation</a:t>
            </a:r>
            <a:r>
              <a:rPr lang="ko-KR" altLang="en-US" sz="1200" b="1" dirty="0"/>
              <a:t>과 </a:t>
            </a:r>
            <a:r>
              <a:rPr lang="en" altLang="ko-KR" sz="1200" b="1" dirty="0"/>
              <a:t>Peer</a:t>
            </a:r>
            <a:r>
              <a:rPr lang="ko-KR" altLang="en-US" sz="1200" b="1" dirty="0"/>
              <a:t>의 접속</a:t>
            </a:r>
          </a:p>
          <a:p>
            <a:pPr marL="857250" lvl="1" indent="-171450"/>
            <a:r>
              <a:rPr lang="en" altLang="ko-KR" sz="1000" dirty="0"/>
              <a:t>RadioStation</a:t>
            </a:r>
            <a:r>
              <a:rPr lang="ko-KR" altLang="en-US" sz="1000" dirty="0"/>
              <a:t>과 </a:t>
            </a:r>
            <a:r>
              <a:rPr lang="en" altLang="ko-KR" sz="1000" dirty="0"/>
              <a:t>Peer</a:t>
            </a:r>
            <a:r>
              <a:rPr lang="ko-KR" altLang="en-US" sz="1000" dirty="0"/>
              <a:t>는 시작할 때에 자신의 인증서</a:t>
            </a:r>
            <a:r>
              <a:rPr lang="en-US" altLang="ko-KR" sz="1000" dirty="0"/>
              <a:t>/</a:t>
            </a:r>
            <a:r>
              <a:rPr lang="ko-KR" altLang="en-US" sz="1000" dirty="0"/>
              <a:t>개인키 경로를 입력합니다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들의 인증서를 설치 시 넣어주고 설정파일에서 이를 읽어서 처리하게 하고 있습니다</a:t>
            </a:r>
            <a:r>
              <a:rPr lang="en-US" altLang="ko-KR" sz="1000" dirty="0"/>
              <a:t>. </a:t>
            </a:r>
            <a:r>
              <a:rPr lang="en" altLang="ko-KR" sz="1000" dirty="0"/>
              <a:t>KMS(Key management system)</a:t>
            </a:r>
            <a:r>
              <a:rPr lang="ko-KR" altLang="en-US" sz="1000" dirty="0"/>
              <a:t>지원하는 기능도 </a:t>
            </a:r>
            <a:r>
              <a:rPr lang="en" altLang="ko-KR" sz="1000" dirty="0"/>
              <a:t>Enterprise</a:t>
            </a:r>
            <a:r>
              <a:rPr lang="ko-KR" altLang="en-US" sz="1000" dirty="0"/>
              <a:t>용으로 지원합니다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Peer</a:t>
            </a:r>
          </a:p>
          <a:p>
            <a:pPr marL="857250" lvl="1" indent="-171450"/>
            <a:r>
              <a:rPr lang="ko-KR" altLang="en-US" sz="1000" dirty="0"/>
              <a:t>블록 생성</a:t>
            </a:r>
            <a:r>
              <a:rPr lang="en-US" altLang="ko-KR" sz="1000" dirty="0"/>
              <a:t>, </a:t>
            </a:r>
            <a:r>
              <a:rPr lang="ko-KR" altLang="en-US" sz="1000" dirty="0"/>
              <a:t>블록 관리</a:t>
            </a:r>
            <a:r>
              <a:rPr lang="en-US" altLang="ko-KR" sz="1000" dirty="0"/>
              <a:t>, </a:t>
            </a:r>
            <a:r>
              <a:rPr lang="ko-KR" altLang="en-US" sz="1000" dirty="0"/>
              <a:t>트랜잭션 생성</a:t>
            </a:r>
            <a:r>
              <a:rPr lang="en-US" altLang="ko-KR" sz="1000" dirty="0"/>
              <a:t>, </a:t>
            </a:r>
            <a:r>
              <a:rPr lang="ko-KR" altLang="en-US" sz="1000" dirty="0"/>
              <a:t>조회</a:t>
            </a:r>
            <a:r>
              <a:rPr lang="en-US" altLang="ko-KR" sz="1000" dirty="0"/>
              <a:t>, </a:t>
            </a:r>
            <a:r>
              <a:rPr lang="ko-KR" altLang="en-US" sz="1000" dirty="0"/>
              <a:t>원장 조회 등의 기능을 처리합니다</a:t>
            </a:r>
            <a:r>
              <a:rPr lang="en-US" altLang="ko-KR" sz="1000" dirty="0"/>
              <a:t>..</a:t>
            </a:r>
          </a:p>
          <a:p>
            <a:pPr marL="857250" lvl="1" indent="-171450"/>
            <a:r>
              <a:rPr lang="en" altLang="ko-KR" sz="1000" dirty="0"/>
              <a:t>Peer</a:t>
            </a:r>
            <a:r>
              <a:rPr lang="ko-KR" altLang="en-US" sz="1000" dirty="0"/>
              <a:t>가 생성될 때에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과 연결한다</a:t>
            </a:r>
            <a:r>
              <a:rPr lang="en-US" altLang="ko-KR" sz="1000" dirty="0"/>
              <a:t>. </a:t>
            </a:r>
            <a:r>
              <a:rPr lang="ko-KR" altLang="en-US" sz="1000" dirty="0"/>
              <a:t>시작할 때에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의 접속 정보</a:t>
            </a:r>
            <a:r>
              <a:rPr lang="en-US" altLang="ko-KR" sz="1000" dirty="0"/>
              <a:t>(</a:t>
            </a:r>
            <a:r>
              <a:rPr lang="en" altLang="ko-KR" sz="1000" dirty="0" err="1"/>
              <a:t>IP:Port</a:t>
            </a:r>
            <a:r>
              <a:rPr lang="en" altLang="ko-KR" sz="1000" dirty="0"/>
              <a:t>)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가지고 연결합니다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ko-KR" altLang="en-US" sz="1000" dirty="0"/>
              <a:t>가장 먼저 </a:t>
            </a:r>
            <a:r>
              <a:rPr lang="en" altLang="ko-KR" sz="1000" dirty="0"/>
              <a:t>RadioStation</a:t>
            </a:r>
            <a:r>
              <a:rPr lang="ko-KR" altLang="en-US" sz="1000" dirty="0"/>
              <a:t>에 연결되는 </a:t>
            </a:r>
            <a:r>
              <a:rPr lang="en" altLang="ko-KR" sz="1000" dirty="0"/>
              <a:t>Peer</a:t>
            </a:r>
            <a:r>
              <a:rPr lang="ko-KR" altLang="en-US" sz="1000" dirty="0"/>
              <a:t>가 </a:t>
            </a:r>
            <a:r>
              <a:rPr lang="en" altLang="ko-KR" sz="1000" dirty="0"/>
              <a:t>Leader Peer</a:t>
            </a:r>
            <a:r>
              <a:rPr lang="ko-KR" altLang="en-US" sz="1000" dirty="0"/>
              <a:t>가 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ko-KR" altLang="en-US" sz="1000" dirty="0"/>
              <a:t>주의 </a:t>
            </a:r>
            <a:r>
              <a:rPr lang="en-US" altLang="ko-KR" sz="1000" dirty="0"/>
              <a:t>: </a:t>
            </a:r>
            <a:r>
              <a:rPr lang="ko-KR" altLang="en-US" sz="1000" dirty="0"/>
              <a:t>최소 </a:t>
            </a:r>
            <a:r>
              <a:rPr lang="en-US" altLang="ko-KR" sz="1000" dirty="0"/>
              <a:t>4</a:t>
            </a:r>
            <a:r>
              <a:rPr lang="ko-KR" altLang="en-US" sz="1000" dirty="0"/>
              <a:t>개 이상의 </a:t>
            </a:r>
            <a:r>
              <a:rPr lang="en" altLang="ko-KR" sz="1000" dirty="0"/>
              <a:t>Peer</a:t>
            </a:r>
            <a:r>
              <a:rPr lang="ko-KR" altLang="en-US" sz="1000" dirty="0"/>
              <a:t>가 필요합니다</a:t>
            </a:r>
            <a:r>
              <a:rPr lang="en-US" altLang="ko-KR" sz="1000" dirty="0"/>
              <a:t>.</a:t>
            </a:r>
          </a:p>
          <a:p>
            <a:r>
              <a:rPr lang="en" altLang="ko-KR" sz="1200" b="1" dirty="0"/>
              <a:t>Leader Peer</a:t>
            </a:r>
          </a:p>
          <a:p>
            <a:pPr marL="857250" lvl="1" indent="-171450"/>
            <a:r>
              <a:rPr lang="ko-KR" altLang="en-US" sz="1000" dirty="0"/>
              <a:t>일정 시간마다 </a:t>
            </a:r>
            <a:r>
              <a:rPr lang="en" altLang="ko-KR" sz="1000" dirty="0"/>
              <a:t>Transaction </a:t>
            </a:r>
            <a:r>
              <a:rPr lang="ko-KR" altLang="en-US" sz="1000" dirty="0"/>
              <a:t>들을 모아 </a:t>
            </a:r>
            <a:r>
              <a:rPr lang="en" altLang="ko-KR" sz="1000" dirty="0"/>
              <a:t>Block</a:t>
            </a:r>
            <a:r>
              <a:rPr lang="ko-KR" altLang="en-US" sz="1000" dirty="0"/>
              <a:t>을 만들고 보낸 다음 검증을 </a:t>
            </a:r>
            <a:r>
              <a:rPr lang="en" altLang="ko-KR" sz="1000" dirty="0"/>
              <a:t>Peer </a:t>
            </a:r>
            <a:r>
              <a:rPr lang="ko-KR" altLang="en-US" sz="1000" dirty="0"/>
              <a:t>들에게 받아서 공표합니다</a:t>
            </a:r>
            <a:r>
              <a:rPr lang="en-US" altLang="ko-KR" sz="1000" dirty="0"/>
              <a:t>.(</a:t>
            </a:r>
            <a:r>
              <a:rPr lang="ko-KR" altLang="en-US" sz="1000" dirty="0"/>
              <a:t>검증 주기는 설정 가능합니다</a:t>
            </a:r>
            <a:r>
              <a:rPr lang="en-US" altLang="ko-KR" sz="1000" dirty="0"/>
              <a:t>.)</a:t>
            </a:r>
          </a:p>
          <a:p>
            <a:pPr marL="857250" lvl="1" indent="-171450"/>
            <a:r>
              <a:rPr lang="ko-KR" altLang="en-US" sz="1000" dirty="0"/>
              <a:t>다른 </a:t>
            </a:r>
            <a:r>
              <a:rPr lang="en" altLang="ko-KR" sz="1000" dirty="0"/>
              <a:t>Peer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</a:t>
            </a:r>
            <a:r>
              <a:rPr lang="en" altLang="ko-KR" sz="1000" dirty="0"/>
              <a:t>Subscription(</a:t>
            </a:r>
            <a:r>
              <a:rPr lang="ko-KR" altLang="en-US" sz="1000" dirty="0"/>
              <a:t>구독</a:t>
            </a:r>
            <a:r>
              <a:rPr lang="en-US" altLang="ko-KR" sz="1000" dirty="0"/>
              <a:t>)</a:t>
            </a:r>
            <a:r>
              <a:rPr lang="ko-KR" altLang="en-US" sz="1000" dirty="0"/>
              <a:t>한 다음에 </a:t>
            </a:r>
            <a:r>
              <a:rPr lang="en" altLang="ko-KR" sz="1000" dirty="0"/>
              <a:t>Transaction / Block data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동기화합니다</a:t>
            </a:r>
            <a:r>
              <a:rPr lang="en-US" altLang="ko-KR" sz="1000" dirty="0"/>
              <a:t>.</a:t>
            </a:r>
          </a:p>
          <a:p>
            <a:pPr marL="857250" lvl="1" indent="-171450"/>
            <a:r>
              <a:rPr lang="en" altLang="ko-KR" sz="1000" dirty="0"/>
              <a:t>Leader Peer</a:t>
            </a:r>
            <a:r>
              <a:rPr lang="ko-KR" altLang="en-US" sz="1000" dirty="0"/>
              <a:t>의 변경은 등록된 </a:t>
            </a:r>
            <a:r>
              <a:rPr lang="en" altLang="ko-KR" sz="1000" dirty="0"/>
              <a:t>Peer</a:t>
            </a:r>
            <a:r>
              <a:rPr lang="ko-KR" altLang="en-US" sz="1000" dirty="0"/>
              <a:t>의 순서대로 </a:t>
            </a:r>
            <a:r>
              <a:rPr lang="en" altLang="ko-KR" sz="1000" dirty="0"/>
              <a:t>Leader </a:t>
            </a:r>
            <a:r>
              <a:rPr lang="ko-KR" altLang="en-US" sz="1000" dirty="0"/>
              <a:t>권한을 줍니다</a:t>
            </a:r>
            <a:r>
              <a:rPr lang="en-US" altLang="ko-KR" sz="1000" dirty="0"/>
              <a:t>.(</a:t>
            </a:r>
            <a:r>
              <a:rPr lang="en" altLang="ko-KR" sz="1000" dirty="0"/>
              <a:t>Round Robin). (</a:t>
            </a:r>
            <a:r>
              <a:rPr lang="ko-KR" altLang="en-US" sz="1000" dirty="0"/>
              <a:t>주의</a:t>
            </a:r>
            <a:r>
              <a:rPr lang="en-US" altLang="ko-KR" sz="1000" dirty="0"/>
              <a:t>: </a:t>
            </a:r>
            <a:r>
              <a:rPr lang="en" altLang="ko-KR" sz="1000" dirty="0"/>
              <a:t>block </a:t>
            </a:r>
            <a:r>
              <a:rPr lang="ko-KR" altLang="en-US" sz="1000" dirty="0"/>
              <a:t>생성 개수 기준은 성능에 따라서 변경 가능합니다</a:t>
            </a:r>
            <a:r>
              <a:rPr lang="en-US" altLang="ko-KR" sz="1000" dirty="0"/>
              <a:t>.)</a:t>
            </a:r>
            <a:endParaRPr lang="ko-KR" altLang="en-US" sz="1000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059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67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49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71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ko-KR" dirty="0"/>
              <a:t>$ </a:t>
            </a:r>
            <a:r>
              <a:rPr kumimoji="1" lang="en" altLang="ko-KR" dirty="0" err="1"/>
              <a:t>virtualenv</a:t>
            </a:r>
            <a:r>
              <a:rPr kumimoji="1" lang="en" altLang="ko-KR" dirty="0"/>
              <a:t> -p python3 .  # Create a virtual environment</a:t>
            </a:r>
          </a:p>
          <a:p>
            <a:r>
              <a:rPr kumimoji="1" lang="en" altLang="ko-KR" dirty="0"/>
              <a:t>$ source bin/activate    # Enter the virtual environment</a:t>
            </a:r>
          </a:p>
          <a:p>
            <a:r>
              <a:rPr kumimoji="1" lang="en" altLang="ko-KR" dirty="0"/>
              <a:t>$ pip3 install -r </a:t>
            </a:r>
            <a:r>
              <a:rPr kumimoji="1" lang="en" altLang="ko-KR" dirty="0" err="1"/>
              <a:t>requirements.txt</a:t>
            </a:r>
            <a:r>
              <a:rPr kumimoji="1" lang="en" altLang="ko-KR" dirty="0"/>
              <a:t>  # Install necessary packages in the virtual environment</a:t>
            </a:r>
          </a:p>
          <a:p>
            <a:r>
              <a:rPr kumimoji="1" lang="en" altLang="ko-KR" dirty="0"/>
              <a:t>$ ./</a:t>
            </a:r>
            <a:r>
              <a:rPr kumimoji="1" lang="en" altLang="ko-KR" dirty="0" err="1"/>
              <a:t>generate_code.sh</a:t>
            </a:r>
            <a:r>
              <a:rPr kumimoji="1" lang="en" altLang="ko-KR" dirty="0"/>
              <a:t> #  </a:t>
            </a:r>
            <a:r>
              <a:rPr kumimoji="1" lang="en" altLang="ko-KR" dirty="0" err="1"/>
              <a:t>gRPC</a:t>
            </a:r>
            <a:r>
              <a:rPr kumimoji="1" lang="en" altLang="ko-KR" dirty="0"/>
              <a:t> generates codes necessary for communication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" altLang="ko-KR" dirty="0"/>
              <a:t>$ ./</a:t>
            </a:r>
            <a:r>
              <a:rPr kumimoji="1" lang="en" altLang="ko-KR" dirty="0" err="1"/>
              <a:t>run_test.sh</a:t>
            </a:r>
            <a:r>
              <a:rPr kumimoji="1" lang="ko-KR" altLang="en-US" dirty="0"/>
              <a:t> </a:t>
            </a:r>
            <a:r>
              <a:rPr kumimoji="1" lang="en-US" altLang="ko-KR" dirty="0"/>
              <a:t>#run unit test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05E02-2A9A-4D06-A2DB-75BE491BF62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05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 userDrawn="1"/>
        </p:nvSpPr>
        <p:spPr>
          <a:xfrm>
            <a:off x="0" y="0"/>
            <a:ext cx="9906000" cy="622723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5627077" y="548151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i="1" dirty="0">
                <a:solidFill>
                  <a:schemeClr val="bg1"/>
                </a:solidFill>
                <a:latin typeface="roberto"/>
                <a:ea typeface="KoPub돋움체 Bold" panose="02020603020101020101" pitchFamily="18" charset="-127"/>
              </a:rPr>
              <a:t>Smart Ledger for Financial Institutions</a:t>
            </a:r>
            <a:endParaRPr kumimoji="0" lang="en-US" altLang="ko-KR" sz="20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erto"/>
              <a:ea typeface="KoPub돋움체 Bold" panose="0202060302010102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953000" y="6433609"/>
            <a:ext cx="480646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www.theloop.co.kr</a:t>
            </a:r>
          </a:p>
        </p:txBody>
      </p:sp>
    </p:spTree>
    <p:extLst>
      <p:ext uri="{BB962C8B-B14F-4D97-AF65-F5344CB8AC3E}">
        <p14:creationId xmlns:p14="http://schemas.microsoft.com/office/powerpoint/2010/main" val="268855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52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570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850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agon 6"/>
          <p:cNvSpPr/>
          <p:nvPr userDrawn="1"/>
        </p:nvSpPr>
        <p:spPr>
          <a:xfrm rot="5400000">
            <a:off x="9171922" y="6427208"/>
            <a:ext cx="420123" cy="362175"/>
          </a:xfrm>
          <a:prstGeom prst="hexago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Open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350" y="1412631"/>
            <a:ext cx="9360199" cy="4764332"/>
          </a:xfrm>
        </p:spPr>
        <p:txBody>
          <a:bodyPr>
            <a:normAutofit/>
          </a:bodyPr>
          <a:lstStyle>
            <a:lvl1pPr latinLnBrk="0">
              <a:defRPr sz="240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latinLnBrk="0">
              <a:defRPr sz="240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 latinLnBrk="0">
              <a:defRPr sz="240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 latinLnBrk="0">
              <a:defRPr sz="240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 latinLnBrk="0">
              <a:defRPr sz="2400" baseline="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31416" y="6429791"/>
            <a:ext cx="501133" cy="365125"/>
          </a:xfrm>
        </p:spPr>
        <p:txBody>
          <a:bodyPr/>
          <a:lstStyle>
            <a:lvl1pPr algn="ctr"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6FB6C410-AC30-4C0E-9E3E-5F52268C977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텍스트 개체 틀 18"/>
          <p:cNvSpPr>
            <a:spLocks noGrp="1"/>
          </p:cNvSpPr>
          <p:nvPr>
            <p:ph type="body" sz="quarter" idx="16" hasCustomPrompt="1"/>
          </p:nvPr>
        </p:nvSpPr>
        <p:spPr>
          <a:xfrm>
            <a:off x="272350" y="839362"/>
            <a:ext cx="8956230" cy="34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buNone/>
              <a:defRPr sz="1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header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331" y="6227230"/>
            <a:ext cx="1440200" cy="720100"/>
          </a:xfrm>
          <a:prstGeom prst="rect">
            <a:avLst/>
          </a:prstGeom>
        </p:spPr>
      </p:pic>
      <p:cxnSp>
        <p:nvCxnSpPr>
          <p:cNvPr id="13" name="Straight Connector 7"/>
          <p:cNvCxnSpPr/>
          <p:nvPr userDrawn="1"/>
        </p:nvCxnSpPr>
        <p:spPr>
          <a:xfrm>
            <a:off x="1496520" y="6608716"/>
            <a:ext cx="766842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272350" y="365127"/>
            <a:ext cx="8956800" cy="3685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latinLnBrk="0">
              <a:defRPr sz="2200" b="1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1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0080" y="3592895"/>
            <a:ext cx="4008120" cy="1500187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romanUcPeriod"/>
              <a:defRPr sz="1800" b="0">
                <a:solidFill>
                  <a:schemeClr val="tx1"/>
                </a:solidFill>
                <a:latin typeface="Roboto" panose="02000000000000000000" pitchFamily="2" charset="0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301" y="1563363"/>
            <a:ext cx="3470779" cy="173539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450080" y="2959533"/>
            <a:ext cx="2548597" cy="6179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defTabSz="914400" latinLnBrk="1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2">
                    <a:lumMod val="60000"/>
                    <a:lumOff val="40000"/>
                  </a:schemeClr>
                </a:solidFill>
                <a:latin typeface="Roboto" panose="02000000000000000000" pitchFamily="2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ko-KR" sz="4000" baseline="0" dirty="0"/>
              <a:t>Contents</a:t>
            </a:r>
            <a:endParaRPr lang="ko-KR" altLang="en-US" sz="4000" baseline="0" dirty="0"/>
          </a:p>
        </p:txBody>
      </p:sp>
    </p:spTree>
    <p:extLst>
      <p:ext uri="{BB962C8B-B14F-4D97-AF65-F5344CB8AC3E}">
        <p14:creationId xmlns:p14="http://schemas.microsoft.com/office/powerpoint/2010/main" val="4157250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9"/>
          <p:cNvSpPr/>
          <p:nvPr userDrawn="1"/>
        </p:nvSpPr>
        <p:spPr>
          <a:xfrm>
            <a:off x="0" y="0"/>
            <a:ext cx="9906000" cy="622723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2023" y="2749671"/>
            <a:ext cx="5081953" cy="535306"/>
          </a:xfrm>
        </p:spPr>
        <p:txBody>
          <a:bodyPr>
            <a:noAutofit/>
          </a:bodyPr>
          <a:lstStyle>
            <a:lvl1pPr marL="514350" indent="-514350" algn="ctr">
              <a:buFont typeface="+mj-lt"/>
              <a:buAutoNum type="romanUcPeriod"/>
              <a:defRPr sz="3200" b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나눔바른고딕" panose="020B060302010102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331" y="6227230"/>
            <a:ext cx="1440200" cy="72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99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9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323D4C"/>
          </a:solidFill>
        </p:spPr>
        <p:txBody>
          <a:bodyPr wrap="square" rtlCol="0" anchor="ctr">
            <a:noAutofit/>
          </a:bodyPr>
          <a:lstStyle/>
          <a:p>
            <a:pPr marL="171450" indent="-171450" algn="ctr">
              <a:buFont typeface="Wingdings" panose="05000000000000000000" pitchFamily="2" charset="2"/>
              <a:buChar char="§"/>
            </a:pPr>
            <a:endParaRPr lang="en-US" sz="1400" b="1" dirty="0">
              <a:latin typeface="Open Sans" charset="0"/>
              <a:ea typeface="Open Sans" charset="0"/>
              <a:cs typeface="Open Sans" charset="0"/>
              <a:sym typeface="Wingdings" panose="05000000000000000000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1847" y="5333925"/>
            <a:ext cx="1004121" cy="338739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648680" y="2996942"/>
            <a:ext cx="446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FjallaOne"/>
              </a:rPr>
              <a:t>Thank you</a:t>
            </a:r>
            <a:endParaRPr lang="ko-KR" altLang="en-US" sz="3600" b="1" dirty="0">
              <a:solidFill>
                <a:schemeClr val="bg1"/>
              </a:solidFill>
              <a:latin typeface="Roboto" panose="02000000000000000000" pitchFamily="2" charset="0"/>
              <a:cs typeface="FjallaOne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549513" y="5638800"/>
            <a:ext cx="49823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www.theloop.co.kr</a:t>
            </a:r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ko-KR" altLang="en-US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12F, 343, </a:t>
            </a:r>
            <a:r>
              <a:rPr lang="en-US" altLang="ko-KR" sz="1000" b="1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Samil-daero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Jung-</a:t>
            </a:r>
            <a:r>
              <a:rPr lang="en-US" altLang="ko-KR" sz="1000" b="1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</a:t>
            </a:r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Seoul, Republic of Korea</a:t>
            </a:r>
            <a:r>
              <a:rPr lang="en-US" altLang="ko-KR" sz="1000" b="0" i="0" kern="1200" dirty="0">
                <a:solidFill>
                  <a:schemeClr val="bg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, Seoul, Korea</a:t>
            </a:r>
            <a:endParaRPr lang="en-US" altLang="ko-KR" sz="1000" b="1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b="1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    </a:t>
            </a:r>
            <a:r>
              <a:rPr lang="en-US" altLang="ko-KR" sz="10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000" baseline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donghan.lee@theloop.co.kr</a:t>
            </a:r>
            <a:endParaRPr lang="en-US" altLang="ko-KR" sz="10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ko-KR" altLang="en-US" sz="1000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4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54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9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C410-AC30-4C0E-9E3E-5F52268C97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78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3" r:id="rId4"/>
    <p:sldLayoutId id="214748367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ykS8m0qFORfXTd7uxz1Z1EM9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asciinema.org/a/TQj6jxFuUZ18Q9db0dZ25JSSu" TargetMode="External"/><Relationship Id="rId7" Type="http://schemas.openxmlformats.org/officeDocument/2006/relationships/hyperlink" Target="https://asciinema.org/a/TvWLhYfCTd8EAHUAPeePLPbx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asciinema.org/a/mf9ZmcgeLCuPQO9ZqNPeYyrwp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3OfvHMhMUmreAqZoz5VjUadO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asciinema.org/a/u1aNgFGm1WKZ8G1fdr3cMqWzn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b21l1MWWlZqWweoFP9BO0K5t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install/windows/docker-ee/" TargetMode="External"/><Relationship Id="rId3" Type="http://schemas.openxmlformats.org/officeDocument/2006/relationships/hyperlink" Target="https://docs.docker.com/install/linux/docker-ce/binaries/" TargetMode="External"/><Relationship Id="rId7" Type="http://schemas.openxmlformats.org/officeDocument/2006/relationships/hyperlink" Target="https://docs.docker.com/install/linux/docker-ce/fedora/" TargetMode="External"/><Relationship Id="rId12" Type="http://schemas.openxmlformats.org/officeDocument/2006/relationships/hyperlink" Target="https://docs.docker.com/install/linux/ubuntu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install/linux/docker-ce/debian/" TargetMode="External"/><Relationship Id="rId11" Type="http://schemas.openxmlformats.org/officeDocument/2006/relationships/hyperlink" Target="https://docs.docker.com/install/linux/docker-ee/suse/" TargetMode="External"/><Relationship Id="rId5" Type="http://schemas.openxmlformats.org/officeDocument/2006/relationships/hyperlink" Target="https://docs.docker.com/install/linux/centos/" TargetMode="External"/><Relationship Id="rId10" Type="http://schemas.openxmlformats.org/officeDocument/2006/relationships/hyperlink" Target="https://docs.docker.com/install/linux/docker-ee/rhel/" TargetMode="External"/><Relationship Id="rId4" Type="http://schemas.openxmlformats.org/officeDocument/2006/relationships/hyperlink" Target="https://docs.docker.com/install/" TargetMode="External"/><Relationship Id="rId9" Type="http://schemas.openxmlformats.org/officeDocument/2006/relationships/hyperlink" Target="https://docs.docker.com/install/linux/docker-ee/oracle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instal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vCTxRO7Cr47RMDAIMadL2kki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asciinema.org/a/1ppHha6b8gwh9qcQVJzz5Jh9Y" TargetMode="External"/><Relationship Id="rId7" Type="http://schemas.openxmlformats.org/officeDocument/2006/relationships/hyperlink" Target="https://asciinema.org/a/G2CGdv1sHWvaKfduHZ7BMrXbH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asciinema.org/a/8XU9gOyjQhGBSKWCVDEHNvjQI" TargetMode="Externa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Mhzu4lNtwzVONveUcHTccnjU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WqV63tltLyvHWRucKcRxgOtL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8ZV7tAv87dK2Ov6n9YSmnpUS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aAODqA8hKpT6Jep55aqSgFHy6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Q95q5vT70kCSPs4iqKsPIjkP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theloopkr/contract_samp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asciinema.org/a/9yCUls6bsMlX7lWVLaTr4js7n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asciinema.org/a/xtSQioOqne7X7QoTQ186impVE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6061" y="3305908"/>
            <a:ext cx="338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Roboto" panose="02000000000000000000" pitchFamily="2" charset="0"/>
              </a:rPr>
              <a:t>March 23th 2018</a:t>
            </a:r>
            <a:endParaRPr lang="ko-KR" altLang="en-US" dirty="0">
              <a:solidFill>
                <a:schemeClr val="bg1"/>
              </a:solidFill>
              <a:latin typeface="Roboto" panose="02000000000000000000" pitchFamily="2" charset="0"/>
            </a:endParaRPr>
          </a:p>
        </p:txBody>
      </p:sp>
      <p:sp>
        <p:nvSpPr>
          <p:cNvPr id="3" name="텍스트상자 2">
            <a:extLst>
              <a:ext uri="{FF2B5EF4-FFF2-40B4-BE49-F238E27FC236}">
                <a16:creationId xmlns:a16="http://schemas.microsoft.com/office/drawing/2014/main" id="{A3E3DD93-0784-7D4A-B3B1-012225FDA2B7}"/>
              </a:ext>
            </a:extLst>
          </p:cNvPr>
          <p:cNvSpPr txBox="1"/>
          <p:nvPr/>
        </p:nvSpPr>
        <p:spPr>
          <a:xfrm>
            <a:off x="3291842" y="2412606"/>
            <a:ext cx="4014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loopchain </a:t>
            </a:r>
            <a:r>
              <a:rPr lang="ko-KR" altLang="en-US" sz="4800" dirty="0">
                <a:solidFill>
                  <a:schemeClr val="bg1"/>
                </a:solidFill>
              </a:rPr>
              <a:t>입문</a:t>
            </a:r>
            <a:endParaRPr kumimoji="1"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8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437" y="388054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Modular Architecture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69098"/>
            <a:ext cx="8956230" cy="573126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모듈 방식 아키텍처를 채택하여 참여 노드 인증 및 합의 알고리즘</a:t>
            </a:r>
            <a:r>
              <a:rPr lang="en-US" altLang="ko-KR" sz="2000" dirty="0"/>
              <a:t>, </a:t>
            </a:r>
            <a:r>
              <a:rPr lang="en" altLang="ko-KR" sz="2000" dirty="0"/>
              <a:t>Smart Contract </a:t>
            </a:r>
            <a:r>
              <a:rPr lang="ko-KR" altLang="en-US" sz="2000" dirty="0"/>
              <a:t>모듈 등을 필요한 경우에 추가 및 커스터마이징이 가능합니다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A52CA4D-F454-D946-BF8A-4C88789E6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45" y="1649606"/>
            <a:ext cx="754507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25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48888EC-0A91-9A4E-89CF-AC1DA00AC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187" y="555250"/>
            <a:ext cx="3962400" cy="33020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007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loopchain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기본 구조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3532184"/>
            <a:ext cx="9056934" cy="2670593"/>
          </a:xfrm>
        </p:spPr>
        <p:txBody>
          <a:bodyPr>
            <a:noAutofit/>
          </a:bodyPr>
          <a:lstStyle/>
          <a:p>
            <a:r>
              <a:rPr lang="en" altLang="ko-KR" sz="2000" b="1" dirty="0"/>
              <a:t>RadioStation</a:t>
            </a:r>
          </a:p>
          <a:p>
            <a:pPr marL="857250" lvl="1" indent="-171450"/>
            <a:r>
              <a:rPr lang="en" altLang="ko-KR" sz="2000" dirty="0"/>
              <a:t>Peer</a:t>
            </a:r>
            <a:r>
              <a:rPr lang="ko-KR" altLang="en-US" sz="2000" dirty="0"/>
              <a:t>들의 인증을 담당하고 </a:t>
            </a:r>
            <a:r>
              <a:rPr lang="en" altLang="ko-KR" sz="2000" dirty="0"/>
              <a:t>Peer</a:t>
            </a:r>
            <a:r>
              <a:rPr lang="ko-KR" altLang="en-US" sz="2000" dirty="0"/>
              <a:t>들의 목록을 관리</a:t>
            </a:r>
            <a:endParaRPr lang="en-US" altLang="ko-KR" sz="2000" dirty="0"/>
          </a:p>
          <a:p>
            <a:r>
              <a:rPr lang="en" altLang="ko-KR" sz="2000" b="1" dirty="0"/>
              <a:t>Peer</a:t>
            </a:r>
          </a:p>
          <a:p>
            <a:pPr marL="857250" lvl="1" indent="-171450"/>
            <a:r>
              <a:rPr lang="ko-KR" altLang="en-US" sz="2000" dirty="0"/>
              <a:t>블록 생성</a:t>
            </a:r>
            <a:r>
              <a:rPr lang="en-US" altLang="ko-KR" sz="2000" dirty="0"/>
              <a:t>, </a:t>
            </a:r>
            <a:r>
              <a:rPr lang="ko-KR" altLang="en-US" sz="2000" dirty="0"/>
              <a:t>블록 관리</a:t>
            </a:r>
            <a:r>
              <a:rPr lang="en-US" altLang="ko-KR" sz="2000" dirty="0"/>
              <a:t>, </a:t>
            </a:r>
            <a:r>
              <a:rPr lang="ko-KR" altLang="en-US" sz="2000" dirty="0"/>
              <a:t>트랜잭션 생성</a:t>
            </a:r>
            <a:r>
              <a:rPr lang="en-US" altLang="ko-KR" sz="2000" dirty="0"/>
              <a:t>, </a:t>
            </a:r>
            <a:r>
              <a:rPr lang="ko-KR" altLang="en-US" sz="2000" dirty="0"/>
              <a:t>조회</a:t>
            </a:r>
            <a:r>
              <a:rPr lang="en-US" altLang="ko-KR" sz="2000" dirty="0"/>
              <a:t>, </a:t>
            </a:r>
            <a:r>
              <a:rPr lang="ko-KR" altLang="en-US" sz="2000" dirty="0"/>
              <a:t>원장 조회 등의 기능</a:t>
            </a:r>
            <a:r>
              <a:rPr lang="en-US" altLang="ko-KR" sz="2000" dirty="0"/>
              <a:t>.</a:t>
            </a:r>
          </a:p>
          <a:p>
            <a:r>
              <a:rPr lang="en" altLang="ko-KR" sz="2000" b="1" dirty="0"/>
              <a:t>Leader Peer</a:t>
            </a:r>
          </a:p>
          <a:p>
            <a:pPr marL="857250" lvl="1" indent="-171450"/>
            <a:r>
              <a:rPr lang="ko-KR" altLang="en-US" sz="2000" dirty="0"/>
              <a:t>일정 시간마다 </a:t>
            </a:r>
            <a:r>
              <a:rPr lang="en" altLang="ko-KR" sz="2000" dirty="0"/>
              <a:t>Transaction </a:t>
            </a:r>
            <a:r>
              <a:rPr lang="ko-KR" altLang="en-US" sz="2000" dirty="0"/>
              <a:t>들을 모아 </a:t>
            </a:r>
            <a:r>
              <a:rPr lang="en" altLang="ko-KR" sz="2000" dirty="0"/>
              <a:t>Block</a:t>
            </a:r>
            <a:r>
              <a:rPr lang="ko-KR" altLang="en-US" sz="2000" dirty="0"/>
              <a:t>을 만들고 보낸 다음 검증을 </a:t>
            </a:r>
            <a:r>
              <a:rPr lang="en" altLang="ko-KR" sz="2000" dirty="0"/>
              <a:t>Peer </a:t>
            </a:r>
            <a:r>
              <a:rPr lang="ko-KR" altLang="en-US" sz="2000" dirty="0"/>
              <a:t>들에게 받아서 공표합니다</a:t>
            </a:r>
            <a:r>
              <a:rPr lang="en-US" altLang="ko-KR" sz="2000" dirty="0"/>
              <a:t>.(</a:t>
            </a:r>
            <a:r>
              <a:rPr lang="ko-KR" altLang="en-US" sz="2000" dirty="0"/>
              <a:t>검증 주기는 설정 가능</a:t>
            </a:r>
            <a:r>
              <a:rPr lang="en-US" altLang="ko-KR" sz="2000" dirty="0"/>
              <a:t>)</a:t>
            </a:r>
          </a:p>
          <a:p>
            <a:pPr lvl="1" indent="0">
              <a:buNone/>
            </a:pP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750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II. </a:t>
            </a:r>
            <a:r>
              <a:rPr lang="ko-KR" altLang="en-US" dirty="0"/>
              <a:t>설치 </a:t>
            </a:r>
            <a:r>
              <a:rPr lang="en-US" altLang="ko-KR" dirty="0"/>
              <a:t>Tutorial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957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365127"/>
            <a:ext cx="922915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 가이드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loopchain network </a:t>
            </a:r>
            <a:r>
              <a:rPr lang="ko-KR" altLang="en-US" sz="2000" b="1" dirty="0"/>
              <a:t>설정 유의 사항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/>
              <a:t>RadioStation</a:t>
            </a:r>
            <a:r>
              <a:rPr lang="ko-KR" altLang="en-US" sz="2000" dirty="0"/>
              <a:t>을 제일 먼저 실행</a:t>
            </a:r>
            <a:endParaRPr lang="en-US" altLang="ko-KR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dirty="0"/>
              <a:t>모든 </a:t>
            </a:r>
            <a:r>
              <a:rPr lang="en-US" altLang="ko-KR" sz="2000" dirty="0"/>
              <a:t>Peer</a:t>
            </a:r>
            <a:r>
              <a:rPr lang="ko-KR" altLang="en-US" sz="2000" dirty="0"/>
              <a:t>들은 </a:t>
            </a:r>
            <a:r>
              <a:rPr lang="en-US" altLang="ko-KR" sz="2000" dirty="0"/>
              <a:t>N:N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연결</a:t>
            </a:r>
            <a:endParaRPr lang="en-US" altLang="ko-KR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dirty="0"/>
              <a:t>최소 </a:t>
            </a:r>
            <a:r>
              <a:rPr lang="en-US" altLang="ko-KR" sz="2000" dirty="0"/>
              <a:t>Peer</a:t>
            </a:r>
            <a:r>
              <a:rPr lang="ko-KR" altLang="en-US" sz="2000" dirty="0"/>
              <a:t> 수 </a:t>
            </a:r>
            <a:r>
              <a:rPr lang="en-US" altLang="ko-KR" sz="2000" dirty="0"/>
              <a:t>: </a:t>
            </a:r>
            <a:r>
              <a:rPr lang="en-US" altLang="ko-KR" sz="2000" b="1" u="sng" dirty="0"/>
              <a:t>4</a:t>
            </a:r>
            <a:r>
              <a:rPr lang="ko-KR" altLang="en-US" sz="2000" b="1" u="sng" dirty="0"/>
              <a:t>개 이상의 </a:t>
            </a:r>
            <a:r>
              <a:rPr lang="en-US" altLang="ko-KR" sz="2000" b="1" u="sng" dirty="0"/>
              <a:t>Peer</a:t>
            </a:r>
            <a:r>
              <a:rPr lang="ko-KR" altLang="en-US" sz="2000" dirty="0"/>
              <a:t>들을 실행</a:t>
            </a:r>
            <a:r>
              <a:rPr lang="en-US" altLang="ko-KR" sz="2000" dirty="0"/>
              <a:t>. 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220598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59629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 가이드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포트 열기</a:t>
            </a:r>
          </a:p>
          <a:p>
            <a:r>
              <a:rPr lang="en-US" altLang="ko-KR" sz="2000" dirty="0"/>
              <a:t>loopchain</a:t>
            </a:r>
            <a:r>
              <a:rPr lang="ko-KR" altLang="en-US" sz="2000" dirty="0"/>
              <a:t>을 사용하기 위해 다음의 </a:t>
            </a:r>
            <a:r>
              <a:rPr lang="en-US" altLang="ko-KR" sz="2000" dirty="0"/>
              <a:t>Port </a:t>
            </a:r>
            <a:r>
              <a:rPr lang="ko-KR" altLang="en-US" sz="2000" dirty="0"/>
              <a:t>사용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b="1" dirty="0"/>
              <a:t>설정 파일</a:t>
            </a:r>
          </a:p>
          <a:p>
            <a:r>
              <a:rPr lang="ko-KR" altLang="en-US" sz="2000" dirty="0"/>
              <a:t>설정 파일은 </a:t>
            </a:r>
            <a:r>
              <a:rPr lang="en-US" altLang="ko-KR" sz="2000" dirty="0"/>
              <a:t>JSON</a:t>
            </a:r>
            <a:r>
              <a:rPr lang="ko-KR" altLang="en-US" sz="2000" dirty="0"/>
              <a:t>형식으로 된 파일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-o option</a:t>
            </a:r>
            <a:r>
              <a:rPr lang="ko-KR" altLang="en-US" sz="2000" dirty="0"/>
              <a:t>을 이용하여서  해당 파일을 읽게 해서 실행</a:t>
            </a:r>
            <a:r>
              <a:rPr lang="en-US" altLang="ko-KR" sz="20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2F441A-F396-1240-8B96-0434A1761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02826"/>
              </p:ext>
            </p:extLst>
          </p:nvPr>
        </p:nvGraphicFramePr>
        <p:xfrm>
          <a:off x="356460" y="1890930"/>
          <a:ext cx="659601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9">
                  <a:extLst>
                    <a:ext uri="{9D8B030D-6E8A-4147-A177-3AD203B41FA5}">
                      <a16:colId xmlns:a16="http://schemas.microsoft.com/office/drawing/2014/main" val="1086260101"/>
                    </a:ext>
                  </a:extLst>
                </a:gridCol>
                <a:gridCol w="3298009">
                  <a:extLst>
                    <a:ext uri="{9D8B030D-6E8A-4147-A177-3AD203B41FA5}">
                      <a16:colId xmlns:a16="http://schemas.microsoft.com/office/drawing/2014/main" val="1259106139"/>
                    </a:ext>
                  </a:extLst>
                </a:gridCol>
              </a:tblGrid>
              <a:tr h="377129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RadioStation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/>
                        <a:t>7102: gRPC 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/>
                        <a:t>9002: RESTful port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Peer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/>
                        <a:t>7100:gRPC 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800" dirty="0"/>
                        <a:t>9000: RESTful port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15290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539F7E0-5324-7C43-95AB-065508FE2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65331"/>
              </p:ext>
            </p:extLst>
          </p:nvPr>
        </p:nvGraphicFramePr>
        <p:xfrm>
          <a:off x="356460" y="3625106"/>
          <a:ext cx="6604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458503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{</a:t>
                      </a:r>
                    </a:p>
                    <a:p>
                      <a:r>
                        <a:rPr lang="en-US" altLang="ko-KR" sz="1800" dirty="0"/>
                        <a:t>  "Variable 1":"Value1",</a:t>
                      </a:r>
                    </a:p>
                    <a:p>
                      <a:r>
                        <a:rPr lang="en-US" altLang="ko-KR" sz="1800" dirty="0"/>
                        <a:t>  "Variable 2":"Value2",</a:t>
                      </a:r>
                    </a:p>
                    <a:p>
                      <a:r>
                        <a:rPr lang="en-US" altLang="ko-KR" sz="1800" dirty="0"/>
                        <a:t>  "Variable 3":"Value3",</a:t>
                      </a:r>
                    </a:p>
                    <a:p>
                      <a:r>
                        <a:rPr lang="en-US" altLang="ko-KR" sz="1800" dirty="0"/>
                        <a:t>  .....</a:t>
                      </a:r>
                    </a:p>
                    <a:p>
                      <a:r>
                        <a:rPr lang="en-US" altLang="ko-KR" sz="180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5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507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36332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 가이드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설치를 하는 방법은 크게 </a:t>
            </a:r>
            <a:r>
              <a:rPr lang="en-US" altLang="ko-KR" sz="2000" dirty="0"/>
              <a:t>2</a:t>
            </a:r>
            <a:r>
              <a:rPr lang="ko-KR" altLang="en-US" sz="2000" dirty="0"/>
              <a:t>가지 방법이 있습니다</a:t>
            </a:r>
            <a:r>
              <a:rPr lang="en-US" altLang="ko-KR" sz="20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2000" dirty="0"/>
              <a:t>Python</a:t>
            </a:r>
            <a:r>
              <a:rPr lang="ko-KR" altLang="en-US" sz="2000" dirty="0"/>
              <a:t>환경을 구축하고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프로젝트를 </a:t>
            </a:r>
            <a:r>
              <a:rPr lang="en-US" altLang="ko-KR" sz="2000" dirty="0"/>
              <a:t>clone</a:t>
            </a:r>
            <a:r>
              <a:rPr lang="ko-KR" altLang="en-US" sz="2000" dirty="0"/>
              <a:t>하여 설치</a:t>
            </a:r>
          </a:p>
          <a:p>
            <a:pPr marL="228600" indent="-228600">
              <a:buFont typeface="+mj-lt"/>
              <a:buAutoNum type="arabicPeriod"/>
            </a:pPr>
            <a:r>
              <a:rPr lang="ko-KR" altLang="en-US" sz="2000" dirty="0"/>
              <a:t>제공되는 </a:t>
            </a:r>
            <a:r>
              <a:rPr lang="en-US" altLang="ko-KR" sz="2000" dirty="0" err="1"/>
              <a:t>docker</a:t>
            </a:r>
            <a:r>
              <a:rPr lang="en-US" altLang="ko-KR" sz="2000" dirty="0"/>
              <a:t> </a:t>
            </a:r>
            <a:r>
              <a:rPr lang="ko-KR" altLang="en-US" sz="2000" dirty="0"/>
              <a:t>이미지를 이용하여서 설치</a:t>
            </a:r>
            <a:r>
              <a:rPr lang="en-US" altLang="ko-KR" sz="2000" dirty="0"/>
              <a:t>.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2000" dirty="0"/>
          </a:p>
          <a:p>
            <a:r>
              <a:rPr lang="ko-KR" altLang="en-US" sz="2000" b="1" dirty="0"/>
              <a:t>필요 환경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dirty="0"/>
              <a:t>추천 </a:t>
            </a:r>
            <a:r>
              <a:rPr lang="en-US" altLang="ko-KR" sz="2000" dirty="0"/>
              <a:t>OS : Linux(CentOS 7 </a:t>
            </a:r>
            <a:r>
              <a:rPr lang="ko-KR" altLang="en-US" sz="2000" dirty="0"/>
              <a:t>이상</a:t>
            </a:r>
            <a:r>
              <a:rPr lang="en-US" altLang="ko-KR" sz="2000" dirty="0"/>
              <a:t>, Ubuntu), MacOS 10.12 </a:t>
            </a:r>
            <a:r>
              <a:rPr lang="ko-KR" altLang="en-US" sz="2000" dirty="0"/>
              <a:t>이상</a:t>
            </a:r>
            <a:endParaRPr lang="en-US" altLang="ko-KR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/>
              <a:t>Python : v3.6 </a:t>
            </a:r>
            <a:r>
              <a:rPr lang="ko-KR" altLang="en-US" sz="2000" dirty="0"/>
              <a:t>이상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/>
              <a:t>Vituralenv: v15.1.0 </a:t>
            </a:r>
            <a:r>
              <a:rPr lang="ko-KR" altLang="en-US" sz="2000" dirty="0"/>
              <a:t>이상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/>
              <a:t>Docker: 17.x</a:t>
            </a:r>
            <a:r>
              <a:rPr lang="ko-KR" altLang="en-US" sz="2000" dirty="0"/>
              <a:t>이상</a:t>
            </a:r>
            <a:endParaRPr lang="en-US" altLang="ko-KR" sz="20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13099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- </a:t>
            </a:r>
            <a:r>
              <a:rPr lang="en-US" altLang="ko-KR" dirty="0" err="1">
                <a:latin typeface="Roboto" panose="02000000000000000000" pitchFamily="2" charset="0"/>
                <a:ea typeface="Roboto" panose="02000000000000000000" pitchFamily="2" charset="0"/>
              </a:rPr>
              <a:t>macOS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기준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894807"/>
            <a:ext cx="9056934" cy="5735706"/>
          </a:xfrm>
        </p:spPr>
        <p:txBody>
          <a:bodyPr>
            <a:noAutofit/>
          </a:bodyPr>
          <a:lstStyle/>
          <a:p>
            <a:r>
              <a:rPr lang="ko-KR" altLang="en-US" sz="2000" b="1" dirty="0"/>
              <a:t>사용자 환경 구축</a:t>
            </a:r>
            <a:endParaRPr lang="en-US" altLang="ko-KR" sz="2000" b="1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2000" dirty="0"/>
              <a:t>먼저 </a:t>
            </a:r>
            <a:r>
              <a:rPr lang="en" altLang="ko-KR" sz="2000" dirty="0"/>
              <a:t>GitHub</a:t>
            </a:r>
            <a:r>
              <a:rPr lang="ko-KR" altLang="en-US" sz="2000" dirty="0"/>
              <a:t>에 공개되어 있는  </a:t>
            </a:r>
            <a:r>
              <a:rPr lang="en" altLang="ko-KR" sz="2000" dirty="0"/>
              <a:t>loopchain </a:t>
            </a:r>
            <a:r>
              <a:rPr lang="ko-KR" altLang="en-US" sz="2000" dirty="0"/>
              <a:t>프로젝트를 </a:t>
            </a:r>
            <a:r>
              <a:rPr lang="en" altLang="ko-KR" sz="2000" dirty="0"/>
              <a:t>clone</a:t>
            </a:r>
            <a:endParaRPr lang="en-US" altLang="ko-KR" sz="2000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2000" dirty="0"/>
              <a:t>터미널창에서 명령어로 사용자 환경을 구축</a:t>
            </a:r>
            <a:endParaRPr lang="en-US" altLang="ko-KR" sz="2000" dirty="0"/>
          </a:p>
          <a:p>
            <a:r>
              <a:rPr lang="en" altLang="ko-KR" sz="2000" b="1" dirty="0"/>
              <a:t>Unit Test </a:t>
            </a:r>
            <a:r>
              <a:rPr lang="ko-KR" altLang="en-US" sz="2000" b="1" dirty="0"/>
              <a:t>실행</a:t>
            </a:r>
            <a:endParaRPr lang="en-US" altLang="ko-KR" sz="2000" b="1" dirty="0"/>
          </a:p>
          <a:p>
            <a:r>
              <a:rPr lang="ko-KR" altLang="en-US" sz="2000" dirty="0"/>
              <a:t>설치가 완료되면 전체 </a:t>
            </a:r>
            <a:r>
              <a:rPr lang="en-US" altLang="ko-KR" sz="2000" dirty="0"/>
              <a:t>Unit Test</a:t>
            </a:r>
            <a:r>
              <a:rPr lang="ko-KR" altLang="en-US" sz="2000" dirty="0"/>
              <a:t>를 실행하여서 정상 작동 여부를 확인</a:t>
            </a:r>
            <a:endParaRPr lang="en-US" altLang="ko-KR" sz="2000" dirty="0"/>
          </a:p>
          <a:p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endParaRPr lang="ko-KR" altLang="en-US" sz="1000" dirty="0"/>
          </a:p>
          <a:p>
            <a:endParaRPr lang="en" altLang="ko-KR" sz="1000" dirty="0"/>
          </a:p>
        </p:txBody>
      </p:sp>
      <p:pic>
        <p:nvPicPr>
          <p:cNvPr id="11" name="그림 10">
            <a:hlinkClick r:id="rId3"/>
            <a:extLst>
              <a:ext uri="{FF2B5EF4-FFF2-40B4-BE49-F238E27FC236}">
                <a16:creationId xmlns:a16="http://schemas.microsoft.com/office/drawing/2014/main" id="{B5FC519F-61BE-5841-AA67-441043DC0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554" y="3110708"/>
            <a:ext cx="394716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87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9384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015" y="940839"/>
            <a:ext cx="9056934" cy="3441955"/>
          </a:xfrm>
        </p:spPr>
        <p:txBody>
          <a:bodyPr>
            <a:noAutofit/>
          </a:bodyPr>
          <a:lstStyle/>
          <a:p>
            <a:r>
              <a:rPr lang="en" altLang="ko-KR" sz="2000" b="1" dirty="0"/>
              <a:t>loopchain </a:t>
            </a:r>
            <a:r>
              <a:rPr lang="ko-KR" altLang="en-US" sz="2000" b="1" dirty="0"/>
              <a:t>실행</a:t>
            </a:r>
            <a:endParaRPr lang="en-US" altLang="ko-KR" sz="2000" b="1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2000" dirty="0"/>
              <a:t>RadioStation</a:t>
            </a:r>
            <a:r>
              <a:rPr lang="ko-KR" altLang="en-US" sz="2000" dirty="0"/>
              <a:t>을 실행</a:t>
            </a:r>
            <a:endParaRPr lang="en-US" altLang="ko-KR" sz="2000" dirty="0"/>
          </a:p>
          <a:p>
            <a:pPr marL="228600" indent="-228600">
              <a:buFont typeface="+mj-lt"/>
              <a:buAutoNum type="arabicPeriod"/>
            </a:pPr>
            <a:endParaRPr lang="en-US" altLang="ko-KR" sz="2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2000" dirty="0"/>
              <a:t>Peer0</a:t>
            </a:r>
            <a:r>
              <a:rPr lang="ko-KR" altLang="en-US" sz="2000" dirty="0"/>
              <a:t>을 실행</a:t>
            </a:r>
            <a:endParaRPr lang="en-US" altLang="ko-KR" sz="2000" dirty="0"/>
          </a:p>
          <a:p>
            <a:pPr marL="228600" indent="-228600">
              <a:buFont typeface="+mj-lt"/>
              <a:buAutoNum type="arabicPeriod"/>
            </a:pPr>
            <a:endParaRPr lang="en-US" altLang="ko-KR" sz="20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2000" dirty="0"/>
              <a:t>Peer1</a:t>
            </a:r>
            <a:r>
              <a:rPr lang="ko-KR" altLang="en-US" sz="2000" dirty="0"/>
              <a:t>을 실행</a:t>
            </a:r>
            <a:endParaRPr lang="en-US" altLang="ko-KR" sz="2000" dirty="0"/>
          </a:p>
          <a:p>
            <a:pPr marL="228600" indent="-228600">
              <a:buFont typeface="+mj-lt"/>
              <a:buAutoNum type="arabicPeriod"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E063C9-6959-0742-BC80-9EE95D19D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143044"/>
              </p:ext>
            </p:extLst>
          </p:nvPr>
        </p:nvGraphicFramePr>
        <p:xfrm>
          <a:off x="383198" y="1768480"/>
          <a:ext cx="3326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20">
                  <a:extLst>
                    <a:ext uri="{9D8B030D-6E8A-4147-A177-3AD203B41FA5}">
                      <a16:colId xmlns:a16="http://schemas.microsoft.com/office/drawing/2014/main" val="1316135987"/>
                    </a:ext>
                  </a:extLst>
                </a:gridCol>
              </a:tblGrid>
              <a:tr h="18047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dirty="0"/>
                        <a:t> $  ./</a:t>
                      </a:r>
                      <a:r>
                        <a:rPr lang="en" altLang="ko-KR" sz="1800" dirty="0" err="1"/>
                        <a:t>radiostation.py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7735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36BB9AF-BB9D-C346-8619-2F43349D8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942658"/>
              </p:ext>
            </p:extLst>
          </p:nvPr>
        </p:nvGraphicFramePr>
        <p:xfrm>
          <a:off x="383198" y="2661816"/>
          <a:ext cx="3326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20">
                  <a:extLst>
                    <a:ext uri="{9D8B030D-6E8A-4147-A177-3AD203B41FA5}">
                      <a16:colId xmlns:a16="http://schemas.microsoft.com/office/drawing/2014/main" val="1316135987"/>
                    </a:ext>
                  </a:extLst>
                </a:gridCol>
              </a:tblGrid>
              <a:tr h="228129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dirty="0"/>
                        <a:t> $  ./</a:t>
                      </a:r>
                      <a:r>
                        <a:rPr lang="en" altLang="ko-KR" sz="1800" dirty="0" err="1"/>
                        <a:t>peer.py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7735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84814C9-2922-A14A-8C8F-058C30BC6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780406"/>
              </p:ext>
            </p:extLst>
          </p:nvPr>
        </p:nvGraphicFramePr>
        <p:xfrm>
          <a:off x="383198" y="3502434"/>
          <a:ext cx="33268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6820">
                  <a:extLst>
                    <a:ext uri="{9D8B030D-6E8A-4147-A177-3AD203B41FA5}">
                      <a16:colId xmlns:a16="http://schemas.microsoft.com/office/drawing/2014/main" val="1316135987"/>
                    </a:ext>
                  </a:extLst>
                </a:gridCol>
              </a:tblGrid>
              <a:tr h="228129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dirty="0"/>
                        <a:t> $  ./</a:t>
                      </a:r>
                      <a:r>
                        <a:rPr lang="en" altLang="ko-KR" sz="1800" dirty="0" err="1"/>
                        <a:t>peer.py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–p 7101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77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75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262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015" y="940839"/>
            <a:ext cx="9056934" cy="3441955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      RadioStation</a:t>
            </a:r>
            <a:r>
              <a:rPr lang="ko-KR" altLang="en-US" sz="2000" dirty="0"/>
              <a:t>                                                 </a:t>
            </a:r>
            <a:r>
              <a:rPr lang="en-US" altLang="ko-KR" sz="2000" dirty="0"/>
              <a:t>peer0</a:t>
            </a:r>
          </a:p>
          <a:p>
            <a:pPr marL="228600" indent="-228600">
              <a:buFont typeface="+mj-lt"/>
              <a:buAutoNum type="arabicPeriod"/>
            </a:pPr>
            <a:endParaRPr lang="en-US" altLang="ko-KR" sz="2000" dirty="0"/>
          </a:p>
          <a:p>
            <a:pPr marL="228600" indent="-228600">
              <a:buFont typeface="+mj-lt"/>
              <a:buAutoNum type="arabicPeriod"/>
            </a:pP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en-US" altLang="ko-KR" sz="2000" dirty="0"/>
              <a:t>                 peer1</a:t>
            </a:r>
          </a:p>
        </p:txBody>
      </p:sp>
      <p:pic>
        <p:nvPicPr>
          <p:cNvPr id="11" name="그림 10">
            <a:hlinkClick r:id="rId3"/>
            <a:extLst>
              <a:ext uri="{FF2B5EF4-FFF2-40B4-BE49-F238E27FC236}">
                <a16:creationId xmlns:a16="http://schemas.microsoft.com/office/drawing/2014/main" id="{29940754-B448-184E-9C43-A3646A206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29" y="1452141"/>
            <a:ext cx="3143250" cy="2419350"/>
          </a:xfrm>
          <a:prstGeom prst="rect">
            <a:avLst/>
          </a:prstGeom>
        </p:spPr>
      </p:pic>
      <p:pic>
        <p:nvPicPr>
          <p:cNvPr id="8" name="그림 7">
            <a:hlinkClick r:id="rId5"/>
            <a:extLst>
              <a:ext uri="{FF2B5EF4-FFF2-40B4-BE49-F238E27FC236}">
                <a16:creationId xmlns:a16="http://schemas.microsoft.com/office/drawing/2014/main" id="{7039F38B-3BDF-4941-BB38-60336BC4F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57" y="1439441"/>
            <a:ext cx="3651250" cy="2432050"/>
          </a:xfrm>
          <a:prstGeom prst="rect">
            <a:avLst/>
          </a:prstGeom>
        </p:spPr>
      </p:pic>
      <p:pic>
        <p:nvPicPr>
          <p:cNvPr id="9" name="그림 8">
            <a:hlinkClick r:id="rId7"/>
            <a:extLst>
              <a:ext uri="{FF2B5EF4-FFF2-40B4-BE49-F238E27FC236}">
                <a16:creationId xmlns:a16="http://schemas.microsoft.com/office/drawing/2014/main" id="{5EE3C795-97B0-AC42-895A-83C369FB4B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37" y="4190268"/>
            <a:ext cx="3676650" cy="24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57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437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19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" altLang="ko-KR" sz="2000" b="1" dirty="0"/>
              <a:t>RESTful API</a:t>
            </a:r>
            <a:r>
              <a:rPr lang="ko-KR" altLang="en-US" sz="2000" b="1" dirty="0"/>
              <a:t>로 </a:t>
            </a:r>
            <a:r>
              <a:rPr lang="en-US" altLang="ko-KR" sz="2000" b="1" dirty="0"/>
              <a:t>loopchain </a:t>
            </a:r>
            <a:r>
              <a:rPr lang="ko-KR" altLang="en-US" sz="2000" b="1" dirty="0"/>
              <a:t>상태 체크</a:t>
            </a:r>
            <a:endParaRPr lang="en-US" altLang="ko-KR" sz="2000" b="1" dirty="0"/>
          </a:p>
          <a:p>
            <a:r>
              <a:rPr lang="en-US" altLang="ko-KR" sz="2000" dirty="0"/>
              <a:t>1.Radiostaion : Peers list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</a:t>
            </a:r>
            <a:r>
              <a:rPr lang="en" altLang="ko-KR" sz="2000" dirty="0">
                <a:solidFill>
                  <a:schemeClr val="tx1"/>
                </a:solidFill>
              </a:rPr>
              <a:t> Peer status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1800" dirty="0"/>
              <a:t>    </a:t>
            </a:r>
            <a:r>
              <a:rPr lang="en-US" altLang="ko-KR" sz="1800" dirty="0" err="1"/>
              <a:t>Radiostation</a:t>
            </a:r>
            <a:r>
              <a:rPr lang="en-US" altLang="ko-KR" sz="1800" dirty="0"/>
              <a:t>: peers list                                  Peer status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C9C0AB-1D68-BC46-BEED-CD5920436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055442"/>
              </p:ext>
            </p:extLst>
          </p:nvPr>
        </p:nvGraphicFramePr>
        <p:xfrm>
          <a:off x="350667" y="1817420"/>
          <a:ext cx="8900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870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b="0" dirty="0">
                          <a:solidFill>
                            <a:schemeClr val="bg1"/>
                          </a:solidFill>
                        </a:rPr>
                        <a:t>$ curl http://localhost:9002/</a:t>
                      </a:r>
                      <a:r>
                        <a:rPr lang="en" altLang="ko-KR" sz="1800" b="0" dirty="0" err="1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en" altLang="ko-KR" sz="1800" b="0" dirty="0">
                          <a:solidFill>
                            <a:schemeClr val="bg1"/>
                          </a:solidFill>
                        </a:rPr>
                        <a:t>/v1/peer/list </a:t>
                      </a:r>
                      <a:r>
                        <a:rPr lang="en" altLang="ko-KR" sz="18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python -m </a:t>
                      </a:r>
                      <a:r>
                        <a:rPr lang="en" altLang="ko-KR" sz="18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json.tool</a:t>
                      </a:r>
                      <a:endParaRPr lang="en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F3EF7C2-1A9A-C84E-954C-0CED0A661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042567"/>
              </p:ext>
            </p:extLst>
          </p:nvPr>
        </p:nvGraphicFramePr>
        <p:xfrm>
          <a:off x="350667" y="2605286"/>
          <a:ext cx="8900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870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b="0" dirty="0">
                          <a:solidFill>
                            <a:schemeClr val="bg1"/>
                          </a:solidFill>
                        </a:rPr>
                        <a:t>$ curl http://localhost:9000/</a:t>
                      </a:r>
                      <a:r>
                        <a:rPr lang="en" altLang="ko-KR" sz="1800" b="0" dirty="0" err="1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en" altLang="ko-KR" sz="1800" b="0" dirty="0">
                          <a:solidFill>
                            <a:schemeClr val="bg1"/>
                          </a:solidFill>
                        </a:rPr>
                        <a:t>/v1/status/peer | python -m </a:t>
                      </a:r>
                      <a:r>
                        <a:rPr lang="en" altLang="ko-KR" sz="1800" b="0" dirty="0" err="1">
                          <a:solidFill>
                            <a:schemeClr val="bg1"/>
                          </a:solidFill>
                        </a:rPr>
                        <a:t>json.tool</a:t>
                      </a:r>
                      <a:r>
                        <a:rPr lang="en" altLang="ko-KR" sz="1800" b="0" dirty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" altLang="ko-KR" sz="18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9D21147-2846-CC4D-B07C-CC85B43FE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509518"/>
              </p:ext>
            </p:extLst>
          </p:nvPr>
        </p:nvGraphicFramePr>
        <p:xfrm>
          <a:off x="350667" y="3028757"/>
          <a:ext cx="89008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0870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b="0" dirty="0">
                          <a:solidFill>
                            <a:schemeClr val="bg1"/>
                          </a:solidFill>
                        </a:rPr>
                        <a:t>$ curl http://localhost:9001/</a:t>
                      </a:r>
                      <a:r>
                        <a:rPr lang="en" altLang="ko-KR" sz="1800" b="0" dirty="0" err="1">
                          <a:solidFill>
                            <a:schemeClr val="bg1"/>
                          </a:solidFill>
                        </a:rPr>
                        <a:t>api</a:t>
                      </a:r>
                      <a:r>
                        <a:rPr lang="en" altLang="ko-KR" sz="1800" b="0" dirty="0">
                          <a:solidFill>
                            <a:schemeClr val="bg1"/>
                          </a:solidFill>
                        </a:rPr>
                        <a:t>/v1/status/peer | python -m </a:t>
                      </a:r>
                      <a:r>
                        <a:rPr lang="en" altLang="ko-KR" sz="1800" b="0" dirty="0" err="1">
                          <a:solidFill>
                            <a:schemeClr val="bg1"/>
                          </a:solidFill>
                        </a:rPr>
                        <a:t>json.tool</a:t>
                      </a:r>
                      <a:r>
                        <a:rPr lang="en" altLang="ko-KR" sz="1800" b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  <p:pic>
        <p:nvPicPr>
          <p:cNvPr id="12" name="그림 11">
            <a:hlinkClick r:id="rId3"/>
            <a:extLst>
              <a:ext uri="{FF2B5EF4-FFF2-40B4-BE49-F238E27FC236}">
                <a16:creationId xmlns:a16="http://schemas.microsoft.com/office/drawing/2014/main" id="{FF118BA2-3BAB-AB42-A8F5-A780D1496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67" y="3896818"/>
            <a:ext cx="3683000" cy="2444750"/>
          </a:xfrm>
          <a:prstGeom prst="rect">
            <a:avLst/>
          </a:prstGeom>
        </p:spPr>
      </p:pic>
      <p:pic>
        <p:nvPicPr>
          <p:cNvPr id="13" name="그림 12">
            <a:hlinkClick r:id="rId5"/>
            <a:extLst>
              <a:ext uri="{FF2B5EF4-FFF2-40B4-BE49-F238E27FC236}">
                <a16:creationId xmlns:a16="http://schemas.microsoft.com/office/drawing/2014/main" id="{5D910221-9045-F44F-A131-1A6A42D36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3" y="3909518"/>
            <a:ext cx="3663950" cy="24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65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740902" y="3618168"/>
            <a:ext cx="4944749" cy="274568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loopchain </a:t>
            </a:r>
            <a:r>
              <a:rPr lang="ko-KR" altLang="en-US" sz="2000" dirty="0"/>
              <a:t>이란</a:t>
            </a:r>
            <a:r>
              <a:rPr lang="en-US" altLang="ko-KR" sz="2000" dirty="0"/>
              <a:t>?</a:t>
            </a:r>
            <a:endParaRPr lang="ko-KR" altLang="en-US" sz="2000" dirty="0"/>
          </a:p>
          <a:p>
            <a:r>
              <a:rPr lang="ko-KR" altLang="en-US" sz="2000" dirty="0"/>
              <a:t>설치 </a:t>
            </a:r>
            <a:r>
              <a:rPr lang="en-US" altLang="ko-KR" sz="2000" dirty="0"/>
              <a:t>Tutorial</a:t>
            </a:r>
            <a:endParaRPr lang="ko-KR" altLang="en-US" sz="2000" dirty="0"/>
          </a:p>
          <a:p>
            <a:r>
              <a:rPr lang="en-US" altLang="ko-KR" sz="2000" dirty="0"/>
              <a:t>SCORE(Smart Contract On Reliable Environment) </a:t>
            </a:r>
            <a:r>
              <a:rPr lang="ko-KR" altLang="en-US" sz="2000" dirty="0"/>
              <a:t>구축</a:t>
            </a:r>
            <a:endParaRPr lang="en-US" altLang="ko-KR" sz="2000" dirty="0"/>
          </a:p>
          <a:p>
            <a:r>
              <a:rPr lang="en-US" altLang="ko-KR" sz="2000" dirty="0"/>
              <a:t>Appendix. </a:t>
            </a:r>
            <a:endParaRPr lang="ko-KR" altLang="en-US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5256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0264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GitHub</a:t>
            </a:r>
            <a:r>
              <a:rPr lang="ko-KR" altLang="en-US" dirty="0" err="1">
                <a:latin typeface="Roboto" panose="02000000000000000000" pitchFamily="2" charset="0"/>
                <a:ea typeface="Roboto" panose="02000000000000000000" pitchFamily="2" charset="0"/>
              </a:rPr>
              <a:t>으로부터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sz="2000" b="1" dirty="0"/>
              <a:t>Transaction </a:t>
            </a:r>
            <a:r>
              <a:rPr lang="ko-KR" altLang="en-US" sz="2000" b="1" dirty="0"/>
              <a:t>생성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하고 </a:t>
            </a:r>
            <a:r>
              <a:rPr lang="en-US" altLang="ko-KR" sz="2000" b="1" dirty="0"/>
              <a:t>Height </a:t>
            </a:r>
            <a:r>
              <a:rPr lang="ko-KR" altLang="en-US" sz="2000" b="1" dirty="0"/>
              <a:t>체크 </a:t>
            </a:r>
            <a:endParaRPr lang="en-US" altLang="ko-KR" sz="2000" b="1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9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BC9C0AB-1D68-BC46-BEED-CD5920436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6416"/>
              </p:ext>
            </p:extLst>
          </p:nvPr>
        </p:nvGraphicFramePr>
        <p:xfrm>
          <a:off x="272350" y="1465238"/>
          <a:ext cx="941299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2990">
                  <a:extLst>
                    <a:ext uri="{9D8B030D-6E8A-4147-A177-3AD203B41FA5}">
                      <a16:colId xmlns:a16="http://schemas.microsoft.com/office/drawing/2014/main" val="2088570262"/>
                    </a:ext>
                  </a:extLst>
                </a:gridCol>
              </a:tblGrid>
              <a:tr h="304568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$ curl -H "Content-Type: application/json" -d '{"data":"hello"}' http://localhost:9000/</a:t>
                      </a:r>
                      <a:r>
                        <a:rPr lang="en" altLang="ko-KR" sz="1800" b="0" dirty="0" err="1"/>
                        <a:t>api</a:t>
                      </a:r>
                      <a:r>
                        <a:rPr lang="en" altLang="ko-KR" sz="1800" b="0" dirty="0"/>
                        <a:t>/v1/transactions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64621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8AD2243-4C0B-484E-8922-E11C0E568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28339"/>
              </p:ext>
            </p:extLst>
          </p:nvPr>
        </p:nvGraphicFramePr>
        <p:xfrm>
          <a:off x="288049" y="2223528"/>
          <a:ext cx="9397291" cy="449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7291">
                  <a:extLst>
                    <a:ext uri="{9D8B030D-6E8A-4147-A177-3AD203B41FA5}">
                      <a16:colId xmlns:a16="http://schemas.microsoft.com/office/drawing/2014/main" val="511101841"/>
                    </a:ext>
                  </a:extLst>
                </a:gridCol>
              </a:tblGrid>
              <a:tr h="449781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$ curl http://localhost:9000/</a:t>
                      </a:r>
                      <a:r>
                        <a:rPr lang="en" altLang="ko-KR" sz="1800" b="0" dirty="0" err="1"/>
                        <a:t>api</a:t>
                      </a:r>
                      <a:r>
                        <a:rPr lang="en" altLang="ko-KR" sz="1800" b="0" dirty="0"/>
                        <a:t>/v1/blocks | python -m </a:t>
                      </a:r>
                      <a:r>
                        <a:rPr lang="en" altLang="ko-KR" sz="1800" b="0" dirty="0" err="1"/>
                        <a:t>json.tool</a:t>
                      </a:r>
                      <a:r>
                        <a:rPr lang="en" altLang="ko-KR" sz="1800" b="0" dirty="0"/>
                        <a:t>    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1433"/>
                  </a:ext>
                </a:extLst>
              </a:tr>
            </a:tbl>
          </a:graphicData>
        </a:graphic>
      </p:graphicFrame>
      <p:pic>
        <p:nvPicPr>
          <p:cNvPr id="12" name="그림 11">
            <a:hlinkClick r:id="rId3"/>
            <a:extLst>
              <a:ext uri="{FF2B5EF4-FFF2-40B4-BE49-F238E27FC236}">
                <a16:creationId xmlns:a16="http://schemas.microsoft.com/office/drawing/2014/main" id="{6681CB23-6382-3E4A-8C0A-D773209D4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759" y="3041542"/>
            <a:ext cx="3657600" cy="243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05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0293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61327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Linux</a:t>
            </a:r>
            <a:r>
              <a:rPr lang="ko-KR" altLang="en-US" sz="1200" b="1" dirty="0"/>
              <a:t>에서 </a:t>
            </a:r>
            <a:r>
              <a:rPr lang="en-US" altLang="ko-KR" sz="1200" b="1" dirty="0"/>
              <a:t>Docker </a:t>
            </a:r>
            <a:r>
              <a:rPr lang="ko-KR" altLang="en-US" sz="1200" b="1" dirty="0"/>
              <a:t>설치하기</a:t>
            </a:r>
            <a:endParaRPr lang="en-US" altLang="ko-KR" sz="1200" b="1" dirty="0"/>
          </a:p>
          <a:p>
            <a:r>
              <a:rPr lang="en-US" altLang="ko-KR" sz="1000" dirty="0"/>
              <a:t>Docker CE(Community Edition)X86-64, Docker EE(Enterprise edition) X86-64</a:t>
            </a:r>
            <a:r>
              <a:rPr lang="ko-KR" altLang="en-US" sz="1000" dirty="0"/>
              <a:t>를 운용할 수 있는 최신 환경이면 됩니다</a:t>
            </a:r>
            <a:r>
              <a:rPr lang="en-US" altLang="ko-KR" sz="1000" dirty="0"/>
              <a:t>.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en-US" altLang="ko-KR" sz="1000" dirty="0"/>
              <a:t>Docker CE: </a:t>
            </a:r>
            <a:r>
              <a:rPr lang="ko-KR" altLang="en-US" sz="1000" dirty="0"/>
              <a:t>무료 사용 버전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en-US" altLang="ko-KR" sz="1000" dirty="0"/>
              <a:t>Docker EE: </a:t>
            </a:r>
            <a:r>
              <a:rPr lang="ko-KR" altLang="en-US" sz="1000" dirty="0"/>
              <a:t>상용 버전</a:t>
            </a:r>
            <a:r>
              <a:rPr lang="en-US" altLang="ko-KR" sz="1000" dirty="0"/>
              <a:t>, </a:t>
            </a:r>
            <a:r>
              <a:rPr lang="ko-KR" altLang="en-US" sz="1000" dirty="0"/>
              <a:t>무료 </a:t>
            </a:r>
            <a:r>
              <a:rPr lang="en-US" altLang="ko-KR" sz="1000" dirty="0"/>
              <a:t>Hosted Trial </a:t>
            </a:r>
            <a:r>
              <a:rPr lang="ko-KR" altLang="en-US" sz="1000" dirty="0"/>
              <a:t>사용 가능</a:t>
            </a:r>
            <a:r>
              <a:rPr lang="en-US" altLang="ko-KR" sz="1000" dirty="0"/>
              <a:t>. </a:t>
            </a:r>
            <a:r>
              <a:rPr lang="ko-KR" altLang="en-US" sz="1000" dirty="0"/>
              <a:t>각종 </a:t>
            </a:r>
            <a:r>
              <a:rPr lang="en-US" altLang="ko-KR" sz="1000" dirty="0"/>
              <a:t>OS</a:t>
            </a:r>
            <a:r>
              <a:rPr lang="ko-KR" altLang="en-US" sz="1000" dirty="0"/>
              <a:t>들에 대한 지원 추가제공</a:t>
            </a:r>
            <a:r>
              <a:rPr lang="en-US" altLang="ko-KR" sz="1000" dirty="0"/>
              <a:t>.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r>
              <a:rPr lang="ko-KR" altLang="en-US" sz="1000" dirty="0"/>
              <a:t>모든 상황에서 방법이 없으면 </a:t>
            </a:r>
            <a:r>
              <a:rPr lang="en-US" altLang="ko-KR" sz="1000" dirty="0"/>
              <a:t>Docker</a:t>
            </a:r>
            <a:r>
              <a:rPr lang="ko-KR" altLang="en-US" sz="1000" dirty="0"/>
              <a:t>를 </a:t>
            </a:r>
            <a:r>
              <a:rPr lang="en-US" altLang="ko-KR" sz="1000" dirty="0"/>
              <a:t>Binary</a:t>
            </a:r>
            <a:r>
              <a:rPr lang="ko-KR" altLang="en-US" sz="1000" dirty="0"/>
              <a:t>로부터 설치할 수 있는 방법이 있습니다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>
                <a:hlinkClick r:id="rId3"/>
              </a:rPr>
              <a:t>https://docs.docker.com/install/linux/docker-ce/binaries/</a:t>
            </a:r>
            <a:r>
              <a:rPr lang="en-US" altLang="ko-KR" sz="1000" dirty="0"/>
              <a:t>)</a:t>
            </a:r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223838" indent="-131763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92075"/>
            <a:r>
              <a:rPr lang="ko-KR" altLang="en-US" sz="1000" dirty="0"/>
              <a:t>자세한 정보는 </a:t>
            </a:r>
            <a:r>
              <a:rPr lang="en-US" altLang="ko-KR" sz="1000" dirty="0"/>
              <a:t>Docker </a:t>
            </a:r>
            <a:r>
              <a:rPr lang="ko-KR" altLang="en-US" sz="1000" dirty="0"/>
              <a:t>홈페이지의 </a:t>
            </a:r>
            <a:r>
              <a:rPr lang="en-US" altLang="ko-KR" sz="1000" dirty="0">
                <a:hlinkClick r:id="rId4"/>
              </a:rPr>
              <a:t>https://</a:t>
            </a:r>
            <a:r>
              <a:rPr lang="en-US" altLang="ko-KR" sz="1000" dirty="0" err="1">
                <a:hlinkClick r:id="rId4"/>
              </a:rPr>
              <a:t>docs.docker.com</a:t>
            </a:r>
            <a:r>
              <a:rPr lang="en-US" altLang="ko-KR" sz="1000" dirty="0">
                <a:hlinkClick r:id="rId4"/>
              </a:rPr>
              <a:t>/install/ </a:t>
            </a:r>
            <a:r>
              <a:rPr lang="ko-KR" altLang="en-US" sz="1000" dirty="0"/>
              <a:t>페이지를 참조하여서 설치하시면 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F7E673-35FA-254F-B31F-5244197B0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87934"/>
              </p:ext>
            </p:extLst>
          </p:nvPr>
        </p:nvGraphicFramePr>
        <p:xfrm>
          <a:off x="468812" y="2292427"/>
          <a:ext cx="8760337" cy="373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371">
                  <a:extLst>
                    <a:ext uri="{9D8B030D-6E8A-4147-A177-3AD203B41FA5}">
                      <a16:colId xmlns:a16="http://schemas.microsoft.com/office/drawing/2014/main" val="2370248457"/>
                    </a:ext>
                  </a:extLst>
                </a:gridCol>
                <a:gridCol w="1516212">
                  <a:extLst>
                    <a:ext uri="{9D8B030D-6E8A-4147-A177-3AD203B41FA5}">
                      <a16:colId xmlns:a16="http://schemas.microsoft.com/office/drawing/2014/main" val="2600483530"/>
                    </a:ext>
                  </a:extLst>
                </a:gridCol>
                <a:gridCol w="1507549">
                  <a:extLst>
                    <a:ext uri="{9D8B030D-6E8A-4147-A177-3AD203B41FA5}">
                      <a16:colId xmlns:a16="http://schemas.microsoft.com/office/drawing/2014/main" val="4177016689"/>
                    </a:ext>
                  </a:extLst>
                </a:gridCol>
                <a:gridCol w="3889205">
                  <a:extLst>
                    <a:ext uri="{9D8B030D-6E8A-4147-A177-3AD203B41FA5}">
                      <a16:colId xmlns:a16="http://schemas.microsoft.com/office/drawing/2014/main" val="4035763585"/>
                    </a:ext>
                  </a:extLst>
                </a:gridCol>
              </a:tblGrid>
              <a:tr h="255942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Platform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Docker CE X86_64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Docker EE X86_64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Note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11086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CentOS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CentOS 7</a:t>
                      </a:r>
                      <a:r>
                        <a:rPr lang="ko-KR" altLang="en-US" sz="1000" dirty="0"/>
                        <a:t>이상</a:t>
                      </a:r>
                      <a:r>
                        <a:rPr lang="en-US" altLang="ko-KR" sz="1000" dirty="0"/>
                        <a:t>.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5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60403"/>
                  </a:ext>
                </a:extLst>
              </a:tr>
              <a:tr h="554129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Devian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Stretch (stable) / Raspbian Stretch Jessie 8.0 (LTS) </a:t>
                      </a:r>
                    </a:p>
                    <a:p>
                      <a:pPr latinLnBrk="1"/>
                      <a:r>
                        <a:rPr lang="en" altLang="ko-KR" sz="1000" dirty="0"/>
                        <a:t>/ Raspbian Jessie Wheezy 7.7 (LTS).</a:t>
                      </a:r>
                    </a:p>
                    <a:p>
                      <a:pPr latinLnBrk="1"/>
                      <a:r>
                        <a:rPr lang="en" altLang="ko-KR" sz="1000" dirty="0"/>
                        <a:t> </a:t>
                      </a:r>
                      <a:r>
                        <a:rPr lang="en" altLang="ko-KR" sz="1000" dirty="0">
                          <a:hlinkClick r:id="rId6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871004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Fedora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Fedora 24, 25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7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257828"/>
                  </a:ext>
                </a:extLst>
              </a:tr>
              <a:tr h="37455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Windows Server 2016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>
                          <a:hlinkClick r:id="rId8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01552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Oracle Linux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7.3 </a:t>
                      </a:r>
                      <a:r>
                        <a:rPr lang="ko-KR" altLang="en-US" sz="1000" dirty="0"/>
                        <a:t>이상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endParaRPr lang="en-US" altLang="ko-KR" sz="1000" dirty="0"/>
                    </a:p>
                    <a:p>
                      <a:pPr latinLnBrk="1"/>
                      <a:r>
                        <a:rPr lang="en" altLang="ko-KR" sz="1000" dirty="0">
                          <a:hlinkClick r:id="rId9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926168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Red Hat Enterprise Linux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64bit version Redhat Enterprise Linux 7 on an X86 or S390x. </a:t>
                      </a:r>
                      <a:r>
                        <a:rPr lang="en" altLang="ko-KR" sz="1000" dirty="0">
                          <a:hlinkClick r:id="rId10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534654"/>
                  </a:ext>
                </a:extLst>
              </a:tr>
              <a:tr h="400204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SUSE Linux Enterprise server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SUSE 12.x version (OpenSUSE</a:t>
                      </a:r>
                      <a:r>
                        <a:rPr lang="ko-KR" altLang="en-US" sz="1000" dirty="0"/>
                        <a:t>지원 안함</a:t>
                      </a:r>
                      <a:r>
                        <a:rPr lang="en-US" altLang="ko-KR" sz="1000" dirty="0"/>
                        <a:t>).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11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499502"/>
                  </a:ext>
                </a:extLst>
              </a:tr>
              <a:tr h="37455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Ubuntu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000" dirty="0"/>
                        <a:t>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EE : Xenial 16.04 (LTS) / Trusty 14.04 (LTS) , CE : Zesty 17.04 </a:t>
                      </a:r>
                    </a:p>
                    <a:p>
                      <a:pPr latinLnBrk="1"/>
                      <a:r>
                        <a:rPr lang="en" altLang="ko-KR" sz="1000" dirty="0"/>
                        <a:t>/ Xenial 16.04 (LTS) / Trusty 14.04 (LTS) </a:t>
                      </a:r>
                    </a:p>
                    <a:p>
                      <a:pPr latinLnBrk="1"/>
                      <a:r>
                        <a:rPr lang="en" altLang="ko-KR" sz="1000" dirty="0">
                          <a:hlinkClick r:id="rId12"/>
                        </a:rPr>
                        <a:t>Installation Guide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89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091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2018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Windows / Mac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설치하기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2075"/>
            <a:r>
              <a:rPr lang="en-US" altLang="ko-KR" sz="1000" dirty="0"/>
              <a:t>Docker </a:t>
            </a:r>
            <a:r>
              <a:rPr lang="ko-KR" altLang="en-US" sz="1000" dirty="0"/>
              <a:t>홈페이지의 </a:t>
            </a:r>
            <a:r>
              <a:rPr lang="en-US" altLang="ko-KR" sz="1000" dirty="0">
                <a:hlinkClick r:id="rId3"/>
              </a:rPr>
              <a:t>https://docs.docker.com/install/ </a:t>
            </a:r>
            <a:r>
              <a:rPr lang="ko-KR" altLang="en-US" sz="1000" dirty="0"/>
              <a:t>페이지를 참조하여서 설치하시면 됩니다</a:t>
            </a:r>
            <a:r>
              <a:rPr lang="en-US" altLang="ko-KR" sz="1000" dirty="0"/>
              <a:t>.</a:t>
            </a:r>
          </a:p>
          <a:p>
            <a:pPr lvl="0"/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동작 확인 하기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000" dirty="0"/>
              <a:t>"docker version" </a:t>
            </a:r>
            <a:r>
              <a:rPr lang="ko-KR" altLang="en-US" sz="1000" dirty="0"/>
              <a:t>명령어로 </a:t>
            </a:r>
            <a:r>
              <a:rPr lang="en-US" altLang="ko-KR" sz="1000" dirty="0"/>
              <a:t>Docker </a:t>
            </a:r>
            <a:r>
              <a:rPr lang="ko-KR" altLang="en-US" sz="1000" dirty="0"/>
              <a:t>가 정상 설치되었는지 확인합니다</a:t>
            </a:r>
            <a:r>
              <a:rPr lang="en-US" altLang="ko-KR" sz="1000" dirty="0"/>
              <a:t>.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r>
              <a:rPr lang="en-US" altLang="ko-KR" sz="1000" dirty="0"/>
              <a:t>TIP : Docker </a:t>
            </a:r>
            <a:r>
              <a:rPr lang="ko-KR" altLang="en-US" sz="1000" dirty="0"/>
              <a:t>사용자 설정</a:t>
            </a:r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5EE984-D332-214E-B98C-231E9FB6C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56736"/>
              </p:ext>
            </p:extLst>
          </p:nvPr>
        </p:nvGraphicFramePr>
        <p:xfrm>
          <a:off x="325781" y="5175051"/>
          <a:ext cx="8765877" cy="1197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5877">
                  <a:extLst>
                    <a:ext uri="{9D8B030D-6E8A-4147-A177-3AD203B41FA5}">
                      <a16:colId xmlns:a16="http://schemas.microsoft.com/office/drawing/2014/main" val="315657141"/>
                    </a:ext>
                  </a:extLst>
                </a:gridCol>
              </a:tblGrid>
              <a:tr h="1197481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Add the docker group if it doesn't already exist:</a:t>
                      </a:r>
                    </a:p>
                    <a:p>
                      <a:pPr latinLnBrk="1"/>
                      <a:r>
                        <a:rPr lang="en" altLang="ko-KR" sz="1000" dirty="0"/>
                        <a:t>  $ sudo groupadd docker</a:t>
                      </a:r>
                    </a:p>
                    <a:p>
                      <a:pPr latinLnBrk="1"/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 Add the connected user "$USER" to the docker group. Change the user name to match your preferred user if you do not want to use your current user:</a:t>
                      </a:r>
                    </a:p>
                    <a:p>
                      <a:pPr latinLnBrk="1"/>
                      <a:r>
                        <a:rPr lang="en" altLang="ko-KR" sz="1000" dirty="0"/>
                        <a:t>  $ sudo gpasswd -a $USER docker</a:t>
                      </a:r>
                    </a:p>
                    <a:p>
                      <a:pPr latinLnBrk="1"/>
                      <a:endParaRPr lang="en" altLang="ko-KR" sz="1000" dirty="0"/>
                    </a:p>
                    <a:p>
                      <a:pPr latinLnBrk="1"/>
                      <a:r>
                        <a:rPr lang="en" altLang="ko-KR" sz="1000" b="0" dirty="0">
                          <a:solidFill>
                            <a:schemeClr val="tx1"/>
                          </a:solidFill>
                        </a:rPr>
                        <a:t>  Either do a "newgrp docker" or log out/in to activate the changes to groups.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87000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3D897F-AC90-6541-AB62-CB4C0B3DE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84680"/>
              </p:ext>
            </p:extLst>
          </p:nvPr>
        </p:nvGraphicFramePr>
        <p:xfrm>
          <a:off x="325781" y="2082431"/>
          <a:ext cx="660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792538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docker version</a:t>
                      </a:r>
                    </a:p>
                    <a:p>
                      <a:pPr latinLnBrk="1"/>
                      <a:r>
                        <a:rPr lang="en" altLang="ko-KR" sz="1000" b="0" dirty="0"/>
                        <a:t>Client:</a:t>
                      </a:r>
                    </a:p>
                    <a:p>
                      <a:pPr latinLnBrk="1"/>
                      <a:r>
                        <a:rPr lang="en" altLang="ko-KR" sz="1000" b="0" dirty="0"/>
                        <a:t> Version:   17.12.0-ce</a:t>
                      </a:r>
                    </a:p>
                    <a:p>
                      <a:pPr latinLnBrk="1"/>
                      <a:r>
                        <a:rPr lang="en" altLang="ko-KR" sz="1000" b="0" dirty="0"/>
                        <a:t> API version:   1.35</a:t>
                      </a:r>
                    </a:p>
                    <a:p>
                      <a:pPr latinLnBrk="1"/>
                      <a:r>
                        <a:rPr lang="en" altLang="ko-KR" sz="1000" b="0" dirty="0"/>
                        <a:t> Go version:    go1.9.2</a:t>
                      </a:r>
                    </a:p>
                    <a:p>
                      <a:pPr latinLnBrk="1"/>
                      <a:r>
                        <a:rPr lang="en" altLang="ko-KR" sz="1000" b="0" dirty="0"/>
                        <a:t> </a:t>
                      </a:r>
                      <a:r>
                        <a:rPr lang="en" altLang="ko-KR" sz="1000" b="0" dirty="0" err="1"/>
                        <a:t>Git</a:t>
                      </a:r>
                      <a:r>
                        <a:rPr lang="en" altLang="ko-KR" sz="1000" b="0" dirty="0"/>
                        <a:t> commit:    c97c6d6</a:t>
                      </a:r>
                    </a:p>
                    <a:p>
                      <a:pPr latinLnBrk="1"/>
                      <a:r>
                        <a:rPr lang="en" altLang="ko-KR" sz="1000" b="0" dirty="0"/>
                        <a:t> Built: Wed Dec 27 20:03:51 2017</a:t>
                      </a:r>
                    </a:p>
                    <a:p>
                      <a:pPr latinLnBrk="1"/>
                      <a:r>
                        <a:rPr lang="en" altLang="ko-KR" sz="1000" b="0" dirty="0"/>
                        <a:t> OS/Arch:   </a:t>
                      </a:r>
                      <a:r>
                        <a:rPr lang="en" altLang="ko-KR" sz="1000" b="0" dirty="0" err="1"/>
                        <a:t>darwin</a:t>
                      </a:r>
                      <a:r>
                        <a:rPr lang="en" altLang="ko-KR" sz="1000" b="0" dirty="0"/>
                        <a:t>/amd64</a:t>
                      </a:r>
                    </a:p>
                    <a:p>
                      <a:pPr latinLnBrk="1"/>
                      <a:endParaRPr lang="en" altLang="ko-KR" sz="1000" b="0" dirty="0"/>
                    </a:p>
                    <a:p>
                      <a:pPr latinLnBrk="1"/>
                      <a:r>
                        <a:rPr lang="en" altLang="ko-KR" sz="1000" b="0" dirty="0"/>
                        <a:t>Server:</a:t>
                      </a:r>
                    </a:p>
                    <a:p>
                      <a:pPr latinLnBrk="1"/>
                      <a:r>
                        <a:rPr lang="en" altLang="ko-KR" sz="1000" b="0" dirty="0"/>
                        <a:t> Engine:</a:t>
                      </a:r>
                    </a:p>
                    <a:p>
                      <a:pPr latinLnBrk="1"/>
                      <a:r>
                        <a:rPr lang="en" altLang="ko-KR" sz="1000" b="0" dirty="0"/>
                        <a:t>  Version:  17.12.0-ce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API version:  1.35 (minimum version 1.12)</a:t>
                      </a:r>
                    </a:p>
                    <a:p>
                      <a:pPr latinLnBrk="1"/>
                      <a:r>
                        <a:rPr lang="en" altLang="ko-KR" sz="1000" b="0" dirty="0"/>
                        <a:t>  Go version:   go1.9.2</a:t>
                      </a:r>
                    </a:p>
                    <a:p>
                      <a:pPr latinLnBrk="1"/>
                      <a:r>
                        <a:rPr lang="en" altLang="ko-KR" sz="1000" b="0" dirty="0"/>
                        <a:t>  </a:t>
                      </a:r>
                      <a:r>
                        <a:rPr lang="en" altLang="ko-KR" sz="1000" b="0" dirty="0" err="1"/>
                        <a:t>Git</a:t>
                      </a:r>
                      <a:r>
                        <a:rPr lang="en" altLang="ko-KR" sz="1000" b="0" dirty="0"/>
                        <a:t> commit:   c97c6d6</a:t>
                      </a:r>
                    </a:p>
                    <a:p>
                      <a:pPr latinLnBrk="1"/>
                      <a:r>
                        <a:rPr lang="en" altLang="ko-KR" sz="1000" b="0" dirty="0"/>
                        <a:t>  Built:    Wed Dec 27 20:12:29 2017</a:t>
                      </a:r>
                    </a:p>
                    <a:p>
                      <a:pPr latinLnBrk="1"/>
                      <a:r>
                        <a:rPr lang="en" altLang="ko-KR" sz="1000" b="0" dirty="0"/>
                        <a:t>  OS/Arch:  </a:t>
                      </a:r>
                      <a:r>
                        <a:rPr lang="en" altLang="ko-KR" sz="1000" b="0" dirty="0" err="1"/>
                        <a:t>linux</a:t>
                      </a:r>
                      <a:r>
                        <a:rPr lang="en" altLang="ko-KR" sz="1000" b="0" dirty="0"/>
                        <a:t>/amd64</a:t>
                      </a:r>
                    </a:p>
                    <a:p>
                      <a:pPr latinLnBrk="1"/>
                      <a:r>
                        <a:rPr lang="en" altLang="ko-KR" sz="1000" b="0" dirty="0"/>
                        <a:t>  Experimental: true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480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9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437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사용한 설치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Docker Image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looprs</a:t>
            </a:r>
            <a:r>
              <a:rPr lang="en-US" altLang="ko-KR" sz="2000" dirty="0"/>
              <a:t>: RadioStation docker image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looppeer</a:t>
            </a:r>
            <a:r>
              <a:rPr lang="en-US" altLang="ko-KR" sz="2000" dirty="0"/>
              <a:t>: Peer docker image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ko-KR" sz="2000" dirty="0"/>
              <a:t>loopchain-</a:t>
            </a:r>
            <a:r>
              <a:rPr lang="en-US" altLang="ko-KR" sz="2000" dirty="0" err="1"/>
              <a:t>fluentd</a:t>
            </a:r>
            <a:r>
              <a:rPr lang="en-US" altLang="ko-KR" sz="2000" dirty="0"/>
              <a:t>: log</a:t>
            </a:r>
            <a:r>
              <a:rPr lang="ko-KR" altLang="en-US" sz="2000" dirty="0"/>
              <a:t>를 저장하기 위해서 수정한 </a:t>
            </a:r>
            <a:r>
              <a:rPr lang="en-US" altLang="ko-KR" sz="2000" dirty="0" err="1"/>
              <a:t>fluentd</a:t>
            </a:r>
            <a:r>
              <a:rPr lang="en-US" altLang="ko-KR" sz="2000" dirty="0"/>
              <a:t> image</a:t>
            </a:r>
          </a:p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image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받기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E163E58-BD57-B74D-8D8F-1FD2CC7E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32313"/>
              </p:ext>
            </p:extLst>
          </p:nvPr>
        </p:nvGraphicFramePr>
        <p:xfrm>
          <a:off x="320329" y="3097076"/>
          <a:ext cx="440892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922">
                  <a:extLst>
                    <a:ext uri="{9D8B030D-6E8A-4147-A177-3AD203B41FA5}">
                      <a16:colId xmlns:a16="http://schemas.microsoft.com/office/drawing/2014/main" val="11125519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dirty="0"/>
                        <a:t>$ docker pull loopchain/</a:t>
                      </a:r>
                      <a:r>
                        <a:rPr lang="en" altLang="ko-KR" sz="1800" dirty="0" err="1"/>
                        <a:t>looprs</a:t>
                      </a:r>
                      <a:endParaRPr lang="en" altLang="ko-KR" sz="1800" dirty="0"/>
                    </a:p>
                    <a:p>
                      <a:pPr latinLnBrk="1"/>
                      <a:r>
                        <a:rPr lang="en" altLang="ko-KR" sz="1800" dirty="0"/>
                        <a:t>$ docker pull loopchain/</a:t>
                      </a:r>
                      <a:r>
                        <a:rPr lang="en" altLang="ko-KR" sz="1800" dirty="0" err="1"/>
                        <a:t>looppeer</a:t>
                      </a:r>
                      <a:endParaRPr lang="en" altLang="ko-KR" sz="1800" dirty="0"/>
                    </a:p>
                    <a:p>
                      <a:pPr latinLnBrk="1"/>
                      <a:r>
                        <a:rPr lang="en" altLang="ko-KR" sz="1800" dirty="0"/>
                        <a:t>$ docker pull loopchain/loopchain-</a:t>
                      </a:r>
                      <a:r>
                        <a:rPr lang="en" altLang="ko-KR" sz="1800" dirty="0" err="1"/>
                        <a:t>fluentd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137957"/>
                  </a:ext>
                </a:extLst>
              </a:tr>
            </a:tbl>
          </a:graphicData>
        </a:graphic>
      </p:graphicFrame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9F02C970-3BD0-5D4E-800A-11A473EECC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02" y="3097076"/>
            <a:ext cx="43815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60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432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1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개로 구성된 네트워크 환경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디렉토리 구성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D316E7-AB3C-A242-AC19-BE171C71D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63" y="1936197"/>
            <a:ext cx="6000750" cy="1866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99E939-96C1-6E40-8355-6B76C3B518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653" y="4213835"/>
            <a:ext cx="320040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33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파일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b="1" dirty="0"/>
              <a:t>log </a:t>
            </a:r>
            <a:r>
              <a:rPr lang="ko-KR" altLang="en-US" sz="2000" b="1" dirty="0"/>
              <a:t>서버</a:t>
            </a:r>
            <a:r>
              <a:rPr lang="en-US" altLang="ko-KR" sz="2000" b="1" dirty="0"/>
              <a:t> -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fluent.conf</a:t>
            </a:r>
            <a:endParaRPr lang="en-US" altLang="ko-KR" sz="9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BC5DA3-396A-224A-8273-95F0EA49D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618938"/>
              </p:ext>
            </p:extLst>
          </p:nvPr>
        </p:nvGraphicFramePr>
        <p:xfrm>
          <a:off x="597877" y="1776046"/>
          <a:ext cx="6592872" cy="4440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872">
                  <a:extLst>
                    <a:ext uri="{9D8B030D-6E8A-4147-A177-3AD203B41FA5}">
                      <a16:colId xmlns:a16="http://schemas.microsoft.com/office/drawing/2014/main" val="4003906721"/>
                    </a:ext>
                  </a:extLst>
                </a:gridCol>
              </a:tblGrid>
              <a:tr h="4440011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dirty="0"/>
                        <a:t>&lt;source&gt;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@type forward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@id input1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port 24224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bind 0.0.0.0</a:t>
                      </a:r>
                    </a:p>
                    <a:p>
                      <a:pPr latinLnBrk="1"/>
                      <a:r>
                        <a:rPr lang="en" altLang="ko-KR" sz="1400" b="0" dirty="0"/>
                        <a:t> &lt;/source&gt;</a:t>
                      </a:r>
                    </a:p>
                    <a:p>
                      <a:pPr latinLnBrk="1"/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&lt;match **&gt; # Add your log tag to show in &lt;&gt;.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@type copy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&lt;store&gt; # Add your log tag to show in &lt;&gt;.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    @type file # Leave log file in path.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    path /logs/data.*.log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    </a:t>
                      </a:r>
                      <a:r>
                        <a:rPr lang="en" altLang="ko-KR" sz="1400" b="0" dirty="0" err="1"/>
                        <a:t>symlink_path</a:t>
                      </a:r>
                      <a:r>
                        <a:rPr lang="en" altLang="ko-KR" sz="1400" b="0" dirty="0"/>
                        <a:t> /logs/</a:t>
                      </a:r>
                      <a:r>
                        <a:rPr lang="en" altLang="ko-KR" sz="1400" b="0" dirty="0" err="1"/>
                        <a:t>data.log</a:t>
                      </a:r>
                      <a:r>
                        <a:rPr lang="en" altLang="ko-KR" sz="1400" b="0" dirty="0"/>
                        <a:t> </a:t>
                      </a:r>
                      <a:r>
                        <a:rPr lang="en" altLang="ko-KR" sz="1400" b="0" dirty="0" err="1"/>
                        <a:t>time_slice_format</a:t>
                      </a:r>
                      <a:r>
                        <a:rPr lang="en" altLang="ko-KR" sz="1400" b="0" dirty="0"/>
                        <a:t> %</a:t>
                      </a:r>
                      <a:r>
                        <a:rPr lang="en" altLang="ko-KR" sz="1400" b="0" dirty="0" err="1"/>
                        <a:t>Y%m%d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       </a:t>
                      </a:r>
                      <a:r>
                        <a:rPr lang="en" altLang="ko-KR" sz="1400" b="0" dirty="0" err="1"/>
                        <a:t>time_slice_wait</a:t>
                      </a:r>
                      <a:r>
                        <a:rPr lang="en" altLang="ko-KR" sz="1400" b="0" dirty="0"/>
                        <a:t> 10m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    </a:t>
                      </a:r>
                      <a:r>
                        <a:rPr lang="en" altLang="ko-KR" sz="1400" b="0" dirty="0" err="1"/>
                        <a:t>time_format</a:t>
                      </a:r>
                      <a:r>
                        <a:rPr lang="en" altLang="ko-KR" sz="1400" b="0" dirty="0"/>
                        <a:t> %</a:t>
                      </a:r>
                      <a:r>
                        <a:rPr lang="en" altLang="ko-KR" sz="1400" b="0" dirty="0" err="1"/>
                        <a:t>Y%m%dT%H%M%S%z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       compress </a:t>
                      </a:r>
                      <a:r>
                        <a:rPr lang="en" altLang="ko-KR" sz="1400" b="0" dirty="0" err="1"/>
                        <a:t>gzip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       </a:t>
                      </a:r>
                      <a:r>
                        <a:rPr lang="en" altLang="ko-KR" sz="1400" b="0" dirty="0" err="1"/>
                        <a:t>utc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   &lt;/store&gt;</a:t>
                      </a:r>
                    </a:p>
                    <a:p>
                      <a:pPr latinLnBrk="1"/>
                      <a:r>
                        <a:rPr lang="en" altLang="ko-KR" sz="1400" b="0" dirty="0"/>
                        <a:t> &lt;/match&gt;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643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3147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RadioStation - </a:t>
            </a:r>
            <a:r>
              <a:rPr lang="en-US" altLang="ko-KR" sz="2000" b="1" dirty="0" err="1"/>
              <a:t>channel_manage_data.json</a:t>
            </a:r>
            <a:r>
              <a:rPr lang="en-US" altLang="ko-KR" sz="2000" b="1" dirty="0"/>
              <a:t> </a:t>
            </a: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 - </a:t>
            </a:r>
            <a:r>
              <a:rPr lang="en-US" altLang="ko-KR" sz="2000" b="1" dirty="0" err="1"/>
              <a:t>rs_conf.json</a:t>
            </a:r>
            <a:r>
              <a:rPr lang="en-US" altLang="ko-KR" sz="2000" b="1" dirty="0"/>
              <a:t> 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3852"/>
              </p:ext>
            </p:extLst>
          </p:nvPr>
        </p:nvGraphicFramePr>
        <p:xfrm>
          <a:off x="548773" y="1355598"/>
          <a:ext cx="720089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93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{</a:t>
                      </a:r>
                    </a:p>
                    <a:p>
                      <a:pPr latinLnBrk="1"/>
                      <a:r>
                        <a:rPr lang="en" altLang="ko-KR" sz="1800" b="0" dirty="0"/>
                        <a:t>"channel1": {</a:t>
                      </a:r>
                    </a:p>
                    <a:p>
                      <a:pPr latinLnBrk="1"/>
                      <a:r>
                        <a:rPr lang="en" altLang="ko-KR" sz="1800" b="0" dirty="0"/>
                        <a:t>    "score_package": "loopchain/default"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DFCC17-12D5-B54B-BCAB-1877A0B33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93192"/>
              </p:ext>
            </p:extLst>
          </p:nvPr>
        </p:nvGraphicFramePr>
        <p:xfrm>
          <a:off x="548774" y="3358955"/>
          <a:ext cx="7247072" cy="1676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7072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167610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{</a:t>
                      </a:r>
                    </a:p>
                    <a:p>
                      <a:pPr latinLnBrk="1"/>
                      <a:r>
                        <a:rPr lang="en" altLang="ko-KR" sz="1800" b="0" dirty="0"/>
                        <a:t>"CHANNEL_MANAGE_DATA_PATH": "/</a:t>
                      </a:r>
                      <a:r>
                        <a:rPr lang="en" altLang="ko-KR" sz="1800" b="0" dirty="0" err="1"/>
                        <a:t>conf</a:t>
                      </a:r>
                      <a:r>
                        <a:rPr lang="en" altLang="ko-KR" sz="1800" b="0" dirty="0"/>
                        <a:t>/</a:t>
                      </a:r>
                      <a:r>
                        <a:rPr lang="en" altLang="ko-KR" sz="1800" b="0" dirty="0" err="1"/>
                        <a:t>channel_manage_data.json</a:t>
                      </a:r>
                      <a:r>
                        <a:rPr lang="en" altLang="ko-KR" sz="1800" b="0" dirty="0"/>
                        <a:t>",</a:t>
                      </a:r>
                    </a:p>
                    <a:p>
                      <a:pPr latinLnBrk="1"/>
                      <a:r>
                        <a:rPr lang="en" altLang="ko-KR" sz="18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800" b="0" dirty="0"/>
                        <a:t>"ENABLE_CHANNEL_AUTH": false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653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3147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Peer - </a:t>
            </a:r>
            <a:r>
              <a:rPr lang="en-US" altLang="ko-KR" sz="2000" b="1" dirty="0" err="1"/>
              <a:t>peer_conf.json</a:t>
            </a:r>
            <a:endParaRPr lang="en-US" altLang="ko-KR" sz="2000" b="1" dirty="0"/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61274"/>
              </p:ext>
            </p:extLst>
          </p:nvPr>
        </p:nvGraphicFramePr>
        <p:xfrm>
          <a:off x="548773" y="1355598"/>
          <a:ext cx="720089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93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{</a:t>
                      </a:r>
                    </a:p>
                    <a:p>
                      <a:pPr latinLnBrk="1"/>
                      <a:r>
                        <a:rPr lang="en" altLang="ko-KR" sz="18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8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421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7883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Container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2000" dirty="0"/>
              <a:t>Log </a:t>
            </a:r>
            <a:r>
              <a:rPr lang="ko-KR" altLang="en-US" sz="2000" dirty="0"/>
              <a:t>서버를 실행</a:t>
            </a:r>
            <a:endParaRPr lang="en-US" altLang="ko-KR" sz="2000" dirty="0"/>
          </a:p>
          <a:p>
            <a:pPr marL="228600" lvl="0" indent="-228600">
              <a:buFont typeface="+mj-lt"/>
              <a:buAutoNum type="arabicPeriod" startAt="2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서버 실행                 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               </a:t>
            </a:r>
            <a:r>
              <a:rPr lang="en-US" altLang="ko-KR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             </a:t>
            </a:r>
            <a:endParaRPr lang="en-US" altLang="ko-KR" sz="18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CA4500C0-58D3-694D-8747-91E4A9951C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50" y="3255646"/>
            <a:ext cx="2882900" cy="1892300"/>
          </a:xfrm>
          <a:prstGeom prst="rect">
            <a:avLst/>
          </a:prstGeom>
        </p:spPr>
      </p:pic>
      <p:pic>
        <p:nvPicPr>
          <p:cNvPr id="9" name="그림 8">
            <a:hlinkClick r:id="rId5"/>
            <a:extLst>
              <a:ext uri="{FF2B5EF4-FFF2-40B4-BE49-F238E27FC236}">
                <a16:creationId xmlns:a16="http://schemas.microsoft.com/office/drawing/2014/main" id="{7AB9A7CC-88E6-B046-86BC-B5AECE594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295" y="3255646"/>
            <a:ext cx="2921000" cy="1879600"/>
          </a:xfrm>
          <a:prstGeom prst="rect">
            <a:avLst/>
          </a:prstGeom>
        </p:spPr>
      </p:pic>
      <p:pic>
        <p:nvPicPr>
          <p:cNvPr id="10" name="그림 9">
            <a:hlinkClick r:id="rId7"/>
            <a:extLst>
              <a:ext uri="{FF2B5EF4-FFF2-40B4-BE49-F238E27FC236}">
                <a16:creationId xmlns:a16="http://schemas.microsoft.com/office/drawing/2014/main" id="{512BC008-F2C7-E342-AF9F-3E72E8748C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49" y="3249296"/>
            <a:ext cx="29019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06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428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29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572604"/>
          </a:xfrm>
          <a:noFill/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 확인하기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" altLang="ko-KR" sz="2000" b="1" dirty="0"/>
              <a:t>RadioStation</a:t>
            </a:r>
            <a:r>
              <a:rPr lang="ko-KR" altLang="en-US" sz="2000" b="1" dirty="0"/>
              <a:t>의 </a:t>
            </a:r>
            <a:r>
              <a:rPr lang="en" altLang="ko-KR" sz="2000" b="1" dirty="0"/>
              <a:t>Channel1</a:t>
            </a:r>
            <a:r>
              <a:rPr lang="ko-KR" altLang="en-US" sz="2000" b="1" dirty="0"/>
              <a:t>에 접속된 </a:t>
            </a:r>
            <a:r>
              <a:rPr lang="en" altLang="ko-KR" sz="2000" b="1" dirty="0"/>
              <a:t>Peer</a:t>
            </a:r>
            <a:r>
              <a:rPr lang="ko-KR" altLang="en-US" sz="2000" b="1" dirty="0"/>
              <a:t>들의 정보 출력</a:t>
            </a:r>
            <a:endParaRPr lang="en-US" altLang="ko-KR" sz="2000" b="1" dirty="0"/>
          </a:p>
          <a:p>
            <a:pPr lvl="0"/>
            <a:r>
              <a:rPr lang="en-US" altLang="ko-KR" dirty="0"/>
              <a:t>curl http://localhost:9002/</a:t>
            </a:r>
            <a:r>
              <a:rPr lang="en-US" altLang="ko-KR" dirty="0" err="1"/>
              <a:t>api</a:t>
            </a:r>
            <a:r>
              <a:rPr lang="en-US" altLang="ko-KR" dirty="0"/>
              <a:t>/v1/peer/</a:t>
            </a:r>
            <a:r>
              <a:rPr lang="en-US" altLang="ko-KR" dirty="0" err="1"/>
              <a:t>list?channel</a:t>
            </a:r>
            <a:r>
              <a:rPr lang="en-US" altLang="ko-KR" dirty="0"/>
              <a:t>=channel1 | python -m </a:t>
            </a:r>
            <a:r>
              <a:rPr lang="en-US" altLang="ko-KR" dirty="0" err="1"/>
              <a:t>json.tool</a:t>
            </a:r>
            <a:endParaRPr lang="en-US" altLang="ko-KR" dirty="0"/>
          </a:p>
          <a:p>
            <a:pPr marL="228600" lvl="0" indent="-228600">
              <a:buFont typeface="+mj-lt"/>
              <a:buAutoNum type="arabicPeriod" startAt="2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상태정보를 출력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dirty="0"/>
              <a:t>curl http://localhost:9000/</a:t>
            </a:r>
            <a:r>
              <a:rPr lang="en-US" altLang="ko-KR" dirty="0" err="1"/>
              <a:t>api</a:t>
            </a:r>
            <a:r>
              <a:rPr lang="en-US" altLang="ko-KR" dirty="0"/>
              <a:t>/v1/status/</a:t>
            </a:r>
            <a:r>
              <a:rPr lang="en-US" altLang="ko-KR" dirty="0" err="1"/>
              <a:t>peer?channel</a:t>
            </a:r>
            <a:r>
              <a:rPr lang="en-US" altLang="ko-KR" dirty="0"/>
              <a:t>=channel1 | python -m </a:t>
            </a:r>
            <a:r>
              <a:rPr lang="en-US" altLang="ko-KR" dirty="0" err="1"/>
              <a:t>json.tool</a:t>
            </a:r>
            <a:r>
              <a:rPr lang="en-US" altLang="ko-KR" dirty="0"/>
              <a:t> </a:t>
            </a:r>
          </a:p>
          <a:p>
            <a:pPr marL="228600" lvl="0" indent="-228600">
              <a:buFont typeface="+mj-lt"/>
              <a:buAutoNum type="arabicPeriod" startAt="3"/>
            </a:pPr>
            <a:r>
              <a:rPr lang="en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저장되고 있는지 확인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폴더에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로그가 저장되고 있습니다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lvl="0"/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3350FC9D-9227-2746-8249-24A5F16F2E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44" y="3704637"/>
            <a:ext cx="408305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3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loopchain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82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30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스크립트 작성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ko-KR" altLang="en-US" sz="2000" b="1" dirty="0"/>
              <a:t>시작 </a:t>
            </a:r>
            <a:r>
              <a:rPr lang="en-US" altLang="ko-KR" sz="2000" b="1" dirty="0"/>
              <a:t>- </a:t>
            </a:r>
            <a:r>
              <a:rPr lang="en" altLang="ko-KR" sz="2000" b="1" dirty="0" err="1"/>
              <a:t>start.sh</a:t>
            </a:r>
            <a:r>
              <a:rPr lang="en" altLang="ko-KR" sz="2000" b="1" dirty="0"/>
              <a:t> (</a:t>
            </a:r>
            <a:r>
              <a:rPr lang="ko-KR" altLang="en-US" sz="2000" b="1" dirty="0"/>
              <a:t>새로운 컨테이너 실행</a:t>
            </a:r>
            <a:r>
              <a:rPr lang="en-US" altLang="ko-KR" sz="2000" b="1" dirty="0"/>
              <a:t>)</a:t>
            </a:r>
          </a:p>
          <a:p>
            <a:pPr marL="228600" lvl="0" indent="-228600">
              <a:buFont typeface="+mj-lt"/>
              <a:buAutoNum type="arabicPeriod" startAt="2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stop.sh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중인 컨테이너를 종료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delete.sh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종료된 컨테이너를 삭제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FF15F16E-7FFC-FE4E-B6D5-E47DBBC7A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36" y="2893793"/>
            <a:ext cx="4907280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64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7889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이용하여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2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개로 구성된 네트워크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디렉토리 구성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31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E460DE-9A46-4945-9FD4-77B242CC8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97" y="1842874"/>
            <a:ext cx="2844800" cy="2133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27C3FF1-AD68-AD49-B42B-4788C049A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122" y="4347796"/>
            <a:ext cx="2612390" cy="222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34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71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설정 파일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b="1" dirty="0"/>
              <a:t>log </a:t>
            </a:r>
            <a:r>
              <a:rPr lang="ko-KR" altLang="en-US" sz="2000" b="1" dirty="0"/>
              <a:t>서버</a:t>
            </a:r>
            <a:r>
              <a:rPr lang="en-US" altLang="ko-KR" sz="2000" b="1" dirty="0"/>
              <a:t> -</a:t>
            </a:r>
            <a:r>
              <a:rPr lang="en-US" altLang="ko-KR" sz="2000" dirty="0"/>
              <a:t>  </a:t>
            </a:r>
            <a:r>
              <a:rPr lang="en-US" altLang="ko-KR" sz="2000" dirty="0" err="1"/>
              <a:t>fluent.conf</a:t>
            </a:r>
            <a:endParaRPr lang="en-US" altLang="ko-KR" sz="9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FBC5DA3-396A-224A-8273-95F0EA49D17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877" y="1776046"/>
          <a:ext cx="6592872" cy="4440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872">
                  <a:extLst>
                    <a:ext uri="{9D8B030D-6E8A-4147-A177-3AD203B41FA5}">
                      <a16:colId xmlns:a16="http://schemas.microsoft.com/office/drawing/2014/main" val="4003906721"/>
                    </a:ext>
                  </a:extLst>
                </a:gridCol>
              </a:tblGrid>
              <a:tr h="4440011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dirty="0"/>
                        <a:t>&lt;source&gt;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@type forward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@id input1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port 24224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bind 0.0.0.0</a:t>
                      </a:r>
                    </a:p>
                    <a:p>
                      <a:pPr latinLnBrk="1"/>
                      <a:r>
                        <a:rPr lang="en" altLang="ko-KR" sz="1400" b="0" dirty="0"/>
                        <a:t> &lt;/source&gt;</a:t>
                      </a:r>
                    </a:p>
                    <a:p>
                      <a:pPr latinLnBrk="1"/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&lt;match **&gt; # Add your log tag to show in &lt;&gt;.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@type copy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&lt;store&gt; # Add your log tag to show in &lt;&gt;.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    @type file # Leave log file in path.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    path /logs/data.*.log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    </a:t>
                      </a:r>
                      <a:r>
                        <a:rPr lang="en" altLang="ko-KR" sz="1400" b="0" dirty="0" err="1"/>
                        <a:t>symlink_path</a:t>
                      </a:r>
                      <a:r>
                        <a:rPr lang="en" altLang="ko-KR" sz="1400" b="0" dirty="0"/>
                        <a:t> /logs/</a:t>
                      </a:r>
                      <a:r>
                        <a:rPr lang="en" altLang="ko-KR" sz="1400" b="0" dirty="0" err="1"/>
                        <a:t>data.log</a:t>
                      </a:r>
                      <a:r>
                        <a:rPr lang="en" altLang="ko-KR" sz="1400" b="0" dirty="0"/>
                        <a:t> </a:t>
                      </a:r>
                      <a:r>
                        <a:rPr lang="en" altLang="ko-KR" sz="1400" b="0" dirty="0" err="1"/>
                        <a:t>time_slice_format</a:t>
                      </a:r>
                      <a:r>
                        <a:rPr lang="en" altLang="ko-KR" sz="1400" b="0" dirty="0"/>
                        <a:t> %</a:t>
                      </a:r>
                      <a:r>
                        <a:rPr lang="en" altLang="ko-KR" sz="1400" b="0" dirty="0" err="1"/>
                        <a:t>Y%m%d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       </a:t>
                      </a:r>
                      <a:r>
                        <a:rPr lang="en" altLang="ko-KR" sz="1400" b="0" dirty="0" err="1"/>
                        <a:t>time_slice_wait</a:t>
                      </a:r>
                      <a:r>
                        <a:rPr lang="en" altLang="ko-KR" sz="1400" b="0" dirty="0"/>
                        <a:t> 10m</a:t>
                      </a:r>
                    </a:p>
                    <a:p>
                      <a:pPr latinLnBrk="1"/>
                      <a:r>
                        <a:rPr lang="en" altLang="ko-KR" sz="1400" b="0" dirty="0"/>
                        <a:t>        </a:t>
                      </a:r>
                      <a:r>
                        <a:rPr lang="en" altLang="ko-KR" sz="1400" b="0" dirty="0" err="1"/>
                        <a:t>time_format</a:t>
                      </a:r>
                      <a:r>
                        <a:rPr lang="en" altLang="ko-KR" sz="1400" b="0" dirty="0"/>
                        <a:t> %</a:t>
                      </a:r>
                      <a:r>
                        <a:rPr lang="en" altLang="ko-KR" sz="1400" b="0" dirty="0" err="1"/>
                        <a:t>Y%m%dT%H%M%S%z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       compress </a:t>
                      </a:r>
                      <a:r>
                        <a:rPr lang="en" altLang="ko-KR" sz="1400" b="0" dirty="0" err="1"/>
                        <a:t>gzip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       </a:t>
                      </a:r>
                      <a:r>
                        <a:rPr lang="en" altLang="ko-KR" sz="1400" b="0" dirty="0" err="1"/>
                        <a:t>utc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    &lt;/store&gt;</a:t>
                      </a:r>
                    </a:p>
                    <a:p>
                      <a:pPr latinLnBrk="1"/>
                      <a:r>
                        <a:rPr lang="en" altLang="ko-KR" sz="1400" b="0" dirty="0"/>
                        <a:t> &lt;/match&gt;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4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417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3147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33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RadioStation - </a:t>
            </a:r>
            <a:r>
              <a:rPr lang="en-US" altLang="ko-KR" sz="2000" b="1" dirty="0" err="1"/>
              <a:t>channel_manage_data.json</a:t>
            </a:r>
            <a:r>
              <a:rPr lang="en-US" altLang="ko-KR" sz="2000" b="1" dirty="0"/>
              <a:t> </a:t>
            </a: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 - </a:t>
            </a:r>
            <a:r>
              <a:rPr lang="en-US" altLang="ko-KR" sz="2000" b="1" dirty="0" err="1"/>
              <a:t>rs_conf.json</a:t>
            </a:r>
            <a:r>
              <a:rPr lang="en-US" altLang="ko-KR" sz="2000" b="1" dirty="0"/>
              <a:t> 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8773" y="1355598"/>
          <a:ext cx="720089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93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{</a:t>
                      </a:r>
                    </a:p>
                    <a:p>
                      <a:pPr latinLnBrk="1"/>
                      <a:r>
                        <a:rPr lang="en" altLang="ko-KR" sz="1800" b="0" dirty="0"/>
                        <a:t>"channel1": {</a:t>
                      </a:r>
                    </a:p>
                    <a:p>
                      <a:pPr latinLnBrk="1"/>
                      <a:r>
                        <a:rPr lang="en" altLang="ko-KR" sz="1800" b="0" dirty="0"/>
                        <a:t>    "score_package": "loopchain/default"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DFCC17-12D5-B54B-BCAB-1877A0B33D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8774" y="3358955"/>
          <a:ext cx="7247072" cy="1676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7072">
                  <a:extLst>
                    <a:ext uri="{9D8B030D-6E8A-4147-A177-3AD203B41FA5}">
                      <a16:colId xmlns:a16="http://schemas.microsoft.com/office/drawing/2014/main" val="300943655"/>
                    </a:ext>
                  </a:extLst>
                </a:gridCol>
              </a:tblGrid>
              <a:tr h="1676107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{</a:t>
                      </a:r>
                    </a:p>
                    <a:p>
                      <a:pPr latinLnBrk="1"/>
                      <a:r>
                        <a:rPr lang="en" altLang="ko-KR" sz="1800" b="0" dirty="0"/>
                        <a:t>"CHANNEL_MANAGE_DATA_PATH": "/</a:t>
                      </a:r>
                      <a:r>
                        <a:rPr lang="en" altLang="ko-KR" sz="1800" b="0" dirty="0" err="1"/>
                        <a:t>conf</a:t>
                      </a:r>
                      <a:r>
                        <a:rPr lang="en" altLang="ko-KR" sz="1800" b="0" dirty="0"/>
                        <a:t>/</a:t>
                      </a:r>
                      <a:r>
                        <a:rPr lang="en" altLang="ko-KR" sz="1800" b="0" dirty="0" err="1"/>
                        <a:t>channel_manage_data.json</a:t>
                      </a:r>
                      <a:r>
                        <a:rPr lang="en" altLang="ko-KR" sz="1800" b="0" dirty="0"/>
                        <a:t>",</a:t>
                      </a:r>
                    </a:p>
                    <a:p>
                      <a:pPr latinLnBrk="1"/>
                      <a:r>
                        <a:rPr lang="en" altLang="ko-KR" sz="18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800" b="0" dirty="0"/>
                        <a:t>"ENABLE_CHANNEL_AUTH": false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58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642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3147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34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Peer - peer_conf0.json</a:t>
            </a: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0"/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- peer_conf1.json</a:t>
            </a:r>
          </a:p>
          <a:p>
            <a:endParaRPr lang="en-US" altLang="ko-KR" sz="900" dirty="0"/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8773" y="1355598"/>
          <a:ext cx="720089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93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{</a:t>
                      </a:r>
                    </a:p>
                    <a:p>
                      <a:pPr latinLnBrk="1"/>
                      <a:r>
                        <a:rPr lang="en" altLang="ko-KR" sz="18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8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33D3879-F014-2E43-A2F7-C2D854325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855680"/>
              </p:ext>
            </p:extLst>
          </p:nvPr>
        </p:nvGraphicFramePr>
        <p:xfrm>
          <a:off x="548772" y="3090614"/>
          <a:ext cx="7200893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93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{</a:t>
                      </a:r>
                    </a:p>
                    <a:p>
                      <a:pPr latinLnBrk="1"/>
                      <a:r>
                        <a:rPr lang="en" altLang="ko-KR" sz="1800" b="0" dirty="0"/>
                        <a:t>"LOOPCHAIN_DEFAULT_CHANNEL": "channel1",</a:t>
                      </a:r>
                    </a:p>
                    <a:p>
                      <a:pPr latinLnBrk="1"/>
                      <a:r>
                        <a:rPr lang="en" altLang="ko-KR" sz="1800" b="0" dirty="0"/>
                        <a:t>"DEFAULT_SCORE_BRANCH": "master"</a:t>
                      </a:r>
                    </a:p>
                    <a:p>
                      <a:pPr latinLnBrk="1"/>
                      <a:r>
                        <a:rPr lang="en" altLang="ko-KR" sz="1800" b="0" dirty="0"/>
                        <a:t>}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52736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6159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en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Docker Container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2000" dirty="0"/>
              <a:t>Log </a:t>
            </a:r>
            <a:r>
              <a:rPr lang="ko-KR" altLang="en-US" sz="2000" dirty="0"/>
              <a:t>서버를 실행</a:t>
            </a:r>
            <a:endParaRPr lang="en-US" altLang="ko-KR" sz="2000" dirty="0"/>
          </a:p>
          <a:p>
            <a:pPr marL="228600" lvl="0" indent="-228600">
              <a:buFont typeface="+mj-lt"/>
              <a:buAutoNum type="arabicPeriod" startAt="2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실행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buFont typeface="+mj-lt"/>
              <a:buAutoNum type="arabicPeriod" startAt="2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Peer1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        </a:t>
            </a: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  <a:p>
            <a:pPr marL="228600" lvl="0" indent="-228600">
              <a:buFont typeface="+mj-lt"/>
              <a:buAutoNum type="arabicPeriod"/>
            </a:pPr>
            <a:endParaRPr lang="en-US" altLang="ko-KR" sz="1000" dirty="0"/>
          </a:p>
        </p:txBody>
      </p:sp>
      <p:pic>
        <p:nvPicPr>
          <p:cNvPr id="11" name="그림 10">
            <a:hlinkClick r:id="rId3"/>
            <a:extLst>
              <a:ext uri="{FF2B5EF4-FFF2-40B4-BE49-F238E27FC236}">
                <a16:creationId xmlns:a16="http://schemas.microsoft.com/office/drawing/2014/main" id="{2D8A5869-DD9F-C94F-BFB5-3713F9095E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23" y="2562958"/>
            <a:ext cx="4892040" cy="37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52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6162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572604"/>
          </a:xfrm>
          <a:noFill/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" altLang="ko-KR" sz="2000" b="1" dirty="0"/>
              <a:t>RadioStation</a:t>
            </a:r>
            <a:r>
              <a:rPr lang="ko-KR" altLang="en-US" sz="2000" b="1" dirty="0"/>
              <a:t>의 </a:t>
            </a:r>
            <a:r>
              <a:rPr lang="en" altLang="ko-KR" sz="2000" b="1" dirty="0"/>
              <a:t>Channel1</a:t>
            </a:r>
            <a:r>
              <a:rPr lang="ko-KR" altLang="en-US" sz="2000" b="1" dirty="0"/>
              <a:t>에 접속된 </a:t>
            </a:r>
            <a:r>
              <a:rPr lang="en" altLang="ko-KR" sz="2000" b="1" dirty="0"/>
              <a:t>Peer</a:t>
            </a:r>
            <a:r>
              <a:rPr lang="ko-KR" altLang="en-US" sz="2000" b="1" dirty="0"/>
              <a:t>들의 정보 출력</a:t>
            </a:r>
            <a:endParaRPr lang="en-US" altLang="ko-KR" sz="2000" b="1" dirty="0"/>
          </a:p>
          <a:p>
            <a:pPr lvl="0"/>
            <a:r>
              <a:rPr lang="en-US" altLang="ko-KR" sz="1800" dirty="0"/>
              <a:t>curl http://localhost:9002/</a:t>
            </a:r>
            <a:r>
              <a:rPr lang="en-US" altLang="ko-KR" sz="1800" dirty="0" err="1"/>
              <a:t>api</a:t>
            </a:r>
            <a:r>
              <a:rPr lang="en-US" altLang="ko-KR" sz="1800" dirty="0"/>
              <a:t>/v1/peer/</a:t>
            </a:r>
            <a:r>
              <a:rPr lang="en-US" altLang="ko-KR" sz="1800" dirty="0" err="1"/>
              <a:t>list?channel</a:t>
            </a:r>
            <a:r>
              <a:rPr lang="en-US" altLang="ko-KR" sz="1800" dirty="0"/>
              <a:t>=channel1 | python -m </a:t>
            </a:r>
            <a:r>
              <a:rPr lang="en-US" altLang="ko-KR" sz="1800" dirty="0" err="1"/>
              <a:t>json.tool</a:t>
            </a:r>
            <a:endParaRPr lang="en-US" altLang="ko-KR" sz="1800" dirty="0"/>
          </a:p>
          <a:p>
            <a:pPr marL="228600" lvl="0" indent="-228600">
              <a:buFont typeface="+mj-lt"/>
              <a:buAutoNum type="arabicPeriod" startAt="2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Peer0, Peer1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상태정보를 출력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800" dirty="0"/>
              <a:t>curl http://localhost:9000/</a:t>
            </a:r>
            <a:r>
              <a:rPr lang="en-US" altLang="ko-KR" sz="1800" dirty="0" err="1"/>
              <a:t>api</a:t>
            </a:r>
            <a:r>
              <a:rPr lang="en-US" altLang="ko-KR" sz="1800" dirty="0"/>
              <a:t>/v1/status/</a:t>
            </a:r>
            <a:r>
              <a:rPr lang="en-US" altLang="ko-KR" sz="1800" dirty="0" err="1"/>
              <a:t>peer?channel</a:t>
            </a:r>
            <a:r>
              <a:rPr lang="en-US" altLang="ko-KR" sz="1800" dirty="0"/>
              <a:t>=channel1 | python -m </a:t>
            </a:r>
            <a:r>
              <a:rPr lang="en-US" altLang="ko-KR" sz="1800" dirty="0" err="1"/>
              <a:t>json.tool</a:t>
            </a:r>
            <a:r>
              <a:rPr lang="en-US" altLang="ko-KR" sz="1800" dirty="0"/>
              <a:t> </a:t>
            </a:r>
          </a:p>
          <a:p>
            <a:pPr lvl="0"/>
            <a:r>
              <a:rPr lang="en-US" altLang="ko-KR" sz="1800" dirty="0"/>
              <a:t>curl http://localhost:9100/</a:t>
            </a:r>
            <a:r>
              <a:rPr lang="en-US" altLang="ko-KR" sz="1800" dirty="0" err="1"/>
              <a:t>api</a:t>
            </a:r>
            <a:r>
              <a:rPr lang="en-US" altLang="ko-KR" sz="1800" dirty="0"/>
              <a:t>/v1/status/</a:t>
            </a:r>
            <a:r>
              <a:rPr lang="en-US" altLang="ko-KR" sz="1800" dirty="0" err="1"/>
              <a:t>peer?channel</a:t>
            </a:r>
            <a:r>
              <a:rPr lang="en-US" altLang="ko-KR" sz="1800" dirty="0"/>
              <a:t>=channel1 | python -m </a:t>
            </a:r>
            <a:r>
              <a:rPr lang="en-US" altLang="ko-KR" sz="1800" dirty="0" err="1"/>
              <a:t>json.tool</a:t>
            </a:r>
            <a:endParaRPr lang="en-US" altLang="ko-KR" sz="1800" dirty="0"/>
          </a:p>
          <a:p>
            <a:pPr marL="228600" lvl="0" indent="-228600">
              <a:buFont typeface="+mj-lt"/>
              <a:buAutoNum type="arabicPeriod" startAt="3"/>
            </a:pPr>
            <a:r>
              <a:rPr lang="en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log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 저장되고 있는지 확인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lvl="0"/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/logs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폴더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RadioStation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과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Peer0, Peer1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로그가 저장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lvl="0"/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marL="228600" lvl="0" indent="-228600">
              <a:buAutoNum type="arabicPeriod"/>
            </a:pPr>
            <a:endParaRPr lang="en-US" altLang="ko-KR" sz="1000" dirty="0"/>
          </a:p>
          <a:p>
            <a:pPr lvl="0"/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226611AA-48EA-0F41-96EF-FDC803FAD6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249" y="3507203"/>
            <a:ext cx="40830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6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443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RadioStation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과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개의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Blockchain Network 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구성하기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37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스크립트 작성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ko-KR" altLang="en-US" sz="2000" b="1" dirty="0"/>
              <a:t>시작 </a:t>
            </a:r>
            <a:r>
              <a:rPr lang="en-US" altLang="ko-KR" sz="2000" b="1" dirty="0"/>
              <a:t>- </a:t>
            </a:r>
            <a:r>
              <a:rPr lang="en" altLang="ko-KR" sz="2000" b="1" dirty="0" err="1"/>
              <a:t>start.sh</a:t>
            </a:r>
            <a:r>
              <a:rPr lang="en" altLang="ko-KR" sz="2000" b="1" dirty="0"/>
              <a:t> (</a:t>
            </a:r>
            <a:r>
              <a:rPr lang="ko-KR" altLang="en-US" sz="2000" b="1" dirty="0"/>
              <a:t>새로운 컨테이너 실행</a:t>
            </a:r>
            <a:r>
              <a:rPr lang="en-US" altLang="ko-KR" sz="2000" b="1" dirty="0"/>
              <a:t>)</a:t>
            </a:r>
          </a:p>
          <a:p>
            <a:pPr marL="228600" lvl="0" indent="-228600">
              <a:buFont typeface="+mj-lt"/>
              <a:buAutoNum type="arabicPeriod" startAt="2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stop.sh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중인 컨테이너를 종료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delete.sh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(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종료된 컨테이너를 삭제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/>
            <a:endParaRPr lang="en-US" altLang="ko-KR" sz="2000" dirty="0"/>
          </a:p>
          <a:p>
            <a:pPr lvl="0"/>
            <a:endParaRPr lang="en-US" altLang="ko-KR" sz="1000" dirty="0"/>
          </a:p>
        </p:txBody>
      </p:sp>
      <p:pic>
        <p:nvPicPr>
          <p:cNvPr id="8" name="그림 7">
            <a:hlinkClick r:id="rId3"/>
            <a:extLst>
              <a:ext uri="{FF2B5EF4-FFF2-40B4-BE49-F238E27FC236}">
                <a16:creationId xmlns:a16="http://schemas.microsoft.com/office/drawing/2014/main" id="{F51A4C1F-86EF-DC48-AEB9-B71CBE854B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896" y="2833077"/>
            <a:ext cx="4922520" cy="37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94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2412023" y="2749671"/>
            <a:ext cx="5081953" cy="53530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III. SCORE </a:t>
            </a:r>
            <a:r>
              <a:rPr lang="ko-KR" altLang="en-US" dirty="0"/>
              <a:t>구축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960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958465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목적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있는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생성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에서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sample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 </a:t>
            </a:r>
          </a:p>
          <a:p>
            <a:pPr lvl="0"/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Sample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https://github.com/theloopkr/contract_sample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300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03E6D4-D074-384D-81D2-E4C02E0D4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03" y="2751058"/>
            <a:ext cx="6649720" cy="44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8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mtClean="0">
                <a:latin typeface="Roboto" panose="02000000000000000000" pitchFamily="2" charset="0"/>
              </a:rPr>
              <a:pPr/>
              <a:t>4</a:t>
            </a:fld>
            <a:endParaRPr lang="ko-KR" altLang="en-US"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1060681"/>
            <a:ext cx="8956230" cy="86713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효율적인 </a:t>
            </a:r>
            <a:r>
              <a:rPr lang="en-GB" altLang="ko-KR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Smart Contract</a:t>
            </a:r>
            <a:r>
              <a:rPr lang="ko-KR" alt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기반으로 실시간 거래를 지원할 수 있는 고성능 블록체인</a:t>
            </a:r>
            <a:endParaRPr lang="en-US" altLang="ko-KR" sz="2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9300" y="372487"/>
            <a:ext cx="8956800" cy="368523"/>
          </a:xfrm>
        </p:spPr>
        <p:txBody>
          <a:bodyPr/>
          <a:lstStyle/>
          <a:p>
            <a:r>
              <a:rPr lang="en-US" altLang="ko-KR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</a:t>
            </a:r>
            <a:r>
              <a:rPr lang="ko-KR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주요 특징</a:t>
            </a:r>
          </a:p>
        </p:txBody>
      </p:sp>
      <p:sp>
        <p:nvSpPr>
          <p:cNvPr id="78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E40585-F04F-E140-83AC-E7E0F49EF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59" y="1996507"/>
            <a:ext cx="7769860" cy="394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4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3613369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2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저장소와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통신을 위해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키를 생성하기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ssh-keygen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–t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rsa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b 4096 –C “GitHub e-mail address”</a:t>
            </a:r>
          </a:p>
          <a:p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Sierra 10.12.2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이상 </a:t>
            </a:r>
            <a:r>
              <a:rPr lang="en-US" altLang="ko-KR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macOS</a:t>
            </a:r>
            <a:r>
              <a:rPr lang="ko-KR" altLang="en-US" sz="20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를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사용한다면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534988" indent="-174625">
              <a:buFont typeface="Arial" panose="020B0604020202020204" pitchFamily="34" charset="0"/>
              <a:buChar char="•"/>
              <a:tabLst>
                <a:tab pos="220663" algn="l"/>
              </a:tabLst>
            </a:pP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eval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"$(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-agent -s)”</a:t>
            </a:r>
          </a:p>
          <a:p>
            <a:pPr marL="534988" indent="-174625">
              <a:buFont typeface="Arial" panose="020B0604020202020204" pitchFamily="34" charset="0"/>
              <a:buChar char="•"/>
              <a:tabLst>
                <a:tab pos="220663" algn="l"/>
              </a:tabLst>
            </a:pPr>
            <a:r>
              <a:rPr lang="en" altLang="ko-KR" sz="1800" dirty="0"/>
              <a:t>vi ~/.</a:t>
            </a:r>
            <a:r>
              <a:rPr lang="en" altLang="ko-KR" sz="1800" dirty="0" err="1"/>
              <a:t>ssh</a:t>
            </a:r>
            <a:r>
              <a:rPr lang="en" altLang="ko-KR" sz="1800" dirty="0"/>
              <a:t>/</a:t>
            </a:r>
            <a:r>
              <a:rPr lang="en" altLang="ko-KR" sz="1800" dirty="0" err="1"/>
              <a:t>config</a:t>
            </a:r>
            <a:r>
              <a:rPr lang="en" altLang="ko-KR" sz="1800" dirty="0"/>
              <a:t> </a:t>
            </a:r>
          </a:p>
          <a:p>
            <a:pPr marL="534988" indent="-174625">
              <a:buFont typeface="Arial" panose="020B0604020202020204" pitchFamily="34" charset="0"/>
              <a:buChar char="•"/>
              <a:tabLst>
                <a:tab pos="220663" algn="l"/>
              </a:tabLst>
            </a:pPr>
            <a:r>
              <a:rPr lang="en" altLang="ko-KR" sz="1800" dirty="0" err="1"/>
              <a:t>ssh</a:t>
            </a:r>
            <a:r>
              <a:rPr lang="en" altLang="ko-KR" sz="1800" dirty="0"/>
              <a:t>-add -K ~/.</a:t>
            </a:r>
            <a:r>
              <a:rPr lang="en" altLang="ko-KR" sz="1800" dirty="0" err="1"/>
              <a:t>ssh</a:t>
            </a:r>
            <a:r>
              <a:rPr lang="en" altLang="ko-KR" sz="1800" dirty="0"/>
              <a:t>/</a:t>
            </a:r>
            <a:r>
              <a:rPr lang="en-US" altLang="ko-KR" sz="1800" dirty="0"/>
              <a:t>”SSH</a:t>
            </a:r>
            <a:r>
              <a:rPr lang="ko-KR" altLang="en-US" sz="1800" dirty="0"/>
              <a:t>키 이름</a:t>
            </a:r>
            <a:r>
              <a:rPr lang="en-US" altLang="ko-KR" sz="1800" dirty="0"/>
              <a:t>”</a:t>
            </a:r>
            <a:endParaRPr lang="en-US" altLang="ko-KR" sz="1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2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443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그림 6">
            <a:hlinkClick r:id="rId3"/>
            <a:extLst>
              <a:ext uri="{FF2B5EF4-FFF2-40B4-BE49-F238E27FC236}">
                <a16:creationId xmlns:a16="http://schemas.microsoft.com/office/drawing/2014/main" id="{D5855E5C-8581-C240-9489-6743E54C2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136" y="2710711"/>
            <a:ext cx="4907280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60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4865700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3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GitHub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에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Deployment key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를 등록하기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88950" lvl="1" indent="-222250">
              <a:buFont typeface="+mj-lt"/>
              <a:buAutoNum type="arabicParenR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Public key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내용을 확인합니다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marL="488950" lvl="1" indent="-222250">
              <a:buFont typeface="+mj-lt"/>
              <a:buAutoNum type="arabicParenR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88950" lvl="1" indent="-222250">
              <a:buFont typeface="+mj-lt"/>
              <a:buAutoNum type="arabicParenR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88950" lvl="1" indent="-222250">
              <a:buFont typeface="+mj-lt"/>
              <a:buAutoNum type="arabicParenR"/>
            </a:pP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Public key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내용을 아래처럼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Fork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한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package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의 </a:t>
            </a:r>
            <a:r>
              <a:rPr lang="en-US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deployment key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로 등록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914400" lvl="1">
              <a:buFont typeface="+mj-lt"/>
              <a:buAutoNum type="arabicParenR"/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3744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2B11EE-4848-8349-8CB0-F681EC952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975822"/>
              </p:ext>
            </p:extLst>
          </p:nvPr>
        </p:nvGraphicFramePr>
        <p:xfrm>
          <a:off x="1081156" y="1558970"/>
          <a:ext cx="660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152307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$ cat .</a:t>
                      </a:r>
                      <a:r>
                        <a:rPr lang="en" altLang="ko-KR" sz="1800" b="0" dirty="0" err="1"/>
                        <a:t>ssh</a:t>
                      </a:r>
                      <a:r>
                        <a:rPr lang="en" altLang="ko-KR" sz="1800" b="0" dirty="0"/>
                        <a:t>/</a:t>
                      </a:r>
                      <a:r>
                        <a:rPr lang="en-US" altLang="ko-KR" sz="1800" b="0" dirty="0"/>
                        <a:t>”SSH public key </a:t>
                      </a:r>
                      <a:r>
                        <a:rPr lang="ko-KR" altLang="en-US" sz="1800" b="0" dirty="0"/>
                        <a:t>이름</a:t>
                      </a:r>
                      <a:r>
                        <a:rPr lang="en-US" altLang="ko-KR" sz="1800" b="0" dirty="0"/>
                        <a:t>”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980352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C5E51A5-1D0C-344A-86A8-8D774E660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006" y="2530158"/>
            <a:ext cx="6534150" cy="400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24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42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40839"/>
            <a:ext cx="9057504" cy="5689673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RadioStation - </a:t>
            </a:r>
            <a:r>
              <a:rPr lang="en-US" altLang="ko-KR" sz="2000" b="1" dirty="0" err="1"/>
              <a:t>channel_manage_data.json</a:t>
            </a:r>
            <a:endParaRPr lang="en-US" altLang="ko-KR" sz="2000" b="1" dirty="0"/>
          </a:p>
          <a:p>
            <a:r>
              <a:rPr lang="en" altLang="ko-KR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2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경로 설정</a:t>
            </a: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r>
              <a:rPr lang="en-US" altLang="ko-KR" sz="2000" b="1" dirty="0"/>
              <a:t> </a:t>
            </a:r>
          </a:p>
          <a:p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marL="228600" indent="-228600">
              <a:buAutoNum type="arabicParenR"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/>
          </a:p>
          <a:p>
            <a:pPr lvl="1" indent="0">
              <a:buNone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ea typeface="나눔바른고딕" panose="020B0603020101020101" pitchFamily="50" charset="-127"/>
              <a:cs typeface="Arial" panose="020B0604020202020204" pitchFamily="34" charset="0"/>
            </a:endParaRP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24701B-B4BC-1644-8B2F-7873349AA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71549"/>
              </p:ext>
            </p:extLst>
          </p:nvPr>
        </p:nvGraphicFramePr>
        <p:xfrm>
          <a:off x="548774" y="1760044"/>
          <a:ext cx="7200893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93">
                  <a:extLst>
                    <a:ext uri="{9D8B030D-6E8A-4147-A177-3AD203B41FA5}">
                      <a16:colId xmlns:a16="http://schemas.microsoft.com/office/drawing/2014/main" val="314646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800" b="0" dirty="0"/>
                        <a:t> {</a:t>
                      </a:r>
                    </a:p>
                    <a:p>
                      <a:pPr latinLnBrk="1"/>
                      <a:r>
                        <a:rPr lang="en" altLang="ko-KR" sz="1800" b="0" dirty="0"/>
                        <a:t>    "channel1":</a:t>
                      </a:r>
                    </a:p>
                    <a:p>
                      <a:pPr latinLnBrk="1"/>
                      <a:r>
                        <a:rPr lang="en" altLang="ko-KR" sz="1800" b="0" dirty="0"/>
                        <a:t>      {</a:t>
                      </a:r>
                    </a:p>
                    <a:p>
                      <a:pPr latinLnBrk="1"/>
                      <a:r>
                        <a:rPr lang="en" altLang="ko-KR" sz="1800" b="0" dirty="0"/>
                        <a:t>        "</a:t>
                      </a:r>
                      <a:r>
                        <a:rPr lang="en" altLang="ko-KR" sz="1800" b="0" dirty="0" err="1"/>
                        <a:t>score_package</a:t>
                      </a:r>
                      <a:r>
                        <a:rPr lang="en" altLang="ko-KR" sz="1800" b="0" dirty="0"/>
                        <a:t>": "{</a:t>
                      </a:r>
                      <a:r>
                        <a:rPr lang="en" altLang="ko-KR" sz="1800" b="0" dirty="0" err="1"/>
                        <a:t>your_github_id</a:t>
                      </a:r>
                      <a:r>
                        <a:rPr lang="en" altLang="ko-KR" sz="1800" b="0" dirty="0"/>
                        <a:t>}/</a:t>
                      </a:r>
                      <a:r>
                        <a:rPr lang="en" altLang="ko-KR" sz="1800" b="0" dirty="0" err="1"/>
                        <a:t>contract_sample</a:t>
                      </a:r>
                      <a:r>
                        <a:rPr lang="en" altLang="ko-KR" sz="1800" b="0" dirty="0"/>
                        <a:t>"</a:t>
                      </a:r>
                    </a:p>
                    <a:p>
                      <a:pPr latinLnBrk="1"/>
                      <a:r>
                        <a:rPr lang="en" altLang="ko-KR" sz="1800" b="0" dirty="0"/>
                        <a:t>      }</a:t>
                      </a:r>
                    </a:p>
                    <a:p>
                      <a:pPr latinLnBrk="1"/>
                      <a:r>
                        <a:rPr lang="en" altLang="ko-KR" sz="1800" b="0" dirty="0"/>
                        <a:t>  }</a:t>
                      </a:r>
                      <a:endParaRPr lang="ko-KR" alt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59261"/>
                  </a:ext>
                </a:extLst>
              </a:tr>
            </a:tbl>
          </a:graphicData>
        </a:graphic>
      </p:graphicFrame>
      <p:sp>
        <p:nvSpPr>
          <p:cNvPr id="10" name="제목 4">
            <a:extLst>
              <a:ext uri="{FF2B5EF4-FFF2-40B4-BE49-F238E27FC236}">
                <a16:creationId xmlns:a16="http://schemas.microsoft.com/office/drawing/2014/main" id="{D2AF4B54-B735-DE4E-893D-CD285E19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547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2314656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시작 스크립트인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start.sh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스크립트의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부분을 수정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488950" lvl="1" indent="-222250">
              <a:buFont typeface="+mj-lt"/>
              <a:buAutoNum type="arabicParenR"/>
            </a:pP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환경변수 추가 등록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export SSH_KEY_FOLDER=/Users/{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user_id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}/.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/”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key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이름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”</a:t>
            </a:r>
          </a:p>
          <a:p>
            <a:pPr marL="488950" lvl="1" indent="-222250">
              <a:buFont typeface="+mj-lt"/>
              <a:buAutoNum type="arabicParenR"/>
            </a:pP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SSH key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경로설정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-v ${SSH_KEY_FOLDER}:/root/.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ssh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/</a:t>
            </a:r>
            <a:r>
              <a:rPr lang="en-US" altLang="ko-KR" sz="18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id_rsa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 marL="488950" lvl="1" indent="-222250">
              <a:buFont typeface="+mj-lt"/>
              <a:buAutoNum type="arabicParenR"/>
            </a:pP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저장소 도메인 설정 </a:t>
            </a:r>
            <a:r>
              <a:rPr lang="en-US" altLang="ko-KR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-e "DEFAULT_SCORE_HOST=github.com”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</a:t>
            </a:r>
            <a:endParaRPr lang="en-US" altLang="ko-KR" sz="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2017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31F7A7D-825B-F74A-8E85-DE85B8DD2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838273"/>
              </p:ext>
            </p:extLst>
          </p:nvPr>
        </p:nvGraphicFramePr>
        <p:xfrm>
          <a:off x="1685166" y="2166045"/>
          <a:ext cx="6604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204127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/>
                        <a:t>```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#           </a:t>
                      </a:r>
                      <a:r>
                        <a:rPr lang="ko-KR" altLang="en-US" sz="1400" b="0" dirty="0"/>
                        <a:t>환경변수등록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400" b="0" dirty="0"/>
                        <a:t>export SSH_KEY_FOLDER=/Users/{</a:t>
                      </a:r>
                      <a:r>
                        <a:rPr lang="en" altLang="ko-KR" sz="1400" b="0" dirty="0" err="1"/>
                        <a:t>user_id</a:t>
                      </a:r>
                      <a:r>
                        <a:rPr lang="en" altLang="ko-KR" sz="1400" b="0" dirty="0"/>
                        <a:t>}/.</a:t>
                      </a:r>
                      <a:r>
                        <a:rPr lang="en" altLang="ko-KR" sz="1400" b="0" dirty="0" err="1"/>
                        <a:t>ssh</a:t>
                      </a:r>
                      <a:r>
                        <a:rPr lang="en" altLang="ko-KR" sz="1400" b="0" dirty="0"/>
                        <a:t>/</a:t>
                      </a:r>
                      <a:r>
                        <a:rPr lang="en" altLang="ko-KR" sz="1400" b="0" dirty="0" err="1"/>
                        <a:t>id_tutorial</a:t>
                      </a:r>
                      <a:endParaRPr lang="en" altLang="ko-KR" sz="1400" b="0" dirty="0"/>
                    </a:p>
                    <a:p>
                      <a:pPr latinLnBrk="1"/>
                      <a:r>
                        <a:rPr lang="en" altLang="ko-KR" sz="14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400" b="0" dirty="0"/>
                        <a:t>#           Peer0 </a:t>
                      </a:r>
                      <a:r>
                        <a:rPr lang="ko-KR" altLang="en-US" sz="14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400" b="0" dirty="0"/>
                        <a:t>docker run -d --name peer0 \</a:t>
                      </a:r>
                    </a:p>
                    <a:p>
                      <a:pPr latinLnBrk="1"/>
                      <a:r>
                        <a:rPr lang="en" altLang="ko-KR" sz="1400" b="0" dirty="0"/>
                        <a:t>.....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0" dirty="0"/>
                        <a:t>--v ${SSH_KEY_FOLDER}:/root/.</a:t>
                      </a:r>
                      <a:r>
                        <a:rPr lang="en" altLang="ko-KR" sz="1400" b="0" dirty="0" err="1"/>
                        <a:t>ssh</a:t>
                      </a:r>
                      <a:r>
                        <a:rPr lang="en" altLang="ko-KR" sz="1400" b="0" dirty="0"/>
                        <a:t>/</a:t>
                      </a:r>
                      <a:r>
                        <a:rPr lang="en" altLang="ko-KR" sz="1400" b="0" dirty="0" err="1"/>
                        <a:t>id_rsa</a:t>
                      </a:r>
                      <a:r>
                        <a:rPr lang="en" altLang="ko-KR" sz="1400" b="0" dirty="0"/>
                        <a:t> \</a:t>
                      </a:r>
                    </a:p>
                    <a:p>
                      <a:pPr latinLnBrk="1"/>
                      <a:r>
                        <a:rPr lang="en" altLang="ko-KR" sz="1400" b="0" dirty="0"/>
                        <a:t>-e "DEFAULT_SCORE_HOST=</a:t>
                      </a:r>
                      <a:r>
                        <a:rPr lang="en" altLang="ko-KR" sz="1400" b="0" dirty="0" err="1"/>
                        <a:t>github.com</a:t>
                      </a:r>
                      <a:r>
                        <a:rPr lang="en" altLang="ko-KR" sz="1400" b="0" dirty="0"/>
                        <a:t>"  \</a:t>
                      </a:r>
                    </a:p>
                    <a:p>
                      <a:pPr latinLnBrk="1"/>
                      <a:r>
                        <a:rPr lang="en" altLang="ko-KR" sz="1400" b="0" dirty="0"/>
                        <a:t>.....</a:t>
                      </a:r>
                    </a:p>
                    <a:p>
                      <a:pPr latinLnBrk="1"/>
                      <a:r>
                        <a:rPr lang="en" altLang="ko-KR" sz="14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400" b="0" dirty="0"/>
                        <a:t>#           Peer1 </a:t>
                      </a:r>
                      <a:r>
                        <a:rPr lang="ko-KR" altLang="en-US" sz="1400" b="0" dirty="0"/>
                        <a:t>실행</a:t>
                      </a:r>
                    </a:p>
                    <a:p>
                      <a:pPr latinLnBrk="1"/>
                      <a:r>
                        <a:rPr lang="en-US" altLang="ko-KR" sz="1400" b="0" dirty="0"/>
                        <a:t>##############################################</a:t>
                      </a:r>
                    </a:p>
                    <a:p>
                      <a:pPr latinLnBrk="1"/>
                      <a:r>
                        <a:rPr lang="en" altLang="ko-KR" sz="1400" b="0" dirty="0"/>
                        <a:t>docker run -d --name peer1 \</a:t>
                      </a:r>
                    </a:p>
                    <a:p>
                      <a:pPr latinLnBrk="1"/>
                      <a:r>
                        <a:rPr lang="en" altLang="ko-KR" sz="1400" b="0" dirty="0"/>
                        <a:t>...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0" dirty="0"/>
                        <a:t>-v ${SSH_KEY_FOLDER}:/root/.</a:t>
                      </a:r>
                      <a:r>
                        <a:rPr lang="en" altLang="ko-KR" sz="1400" b="0" dirty="0" err="1"/>
                        <a:t>ssh</a:t>
                      </a:r>
                      <a:r>
                        <a:rPr lang="en" altLang="ko-KR" sz="1400" b="0" dirty="0"/>
                        <a:t>/</a:t>
                      </a:r>
                      <a:r>
                        <a:rPr lang="en" altLang="ko-KR" sz="1400" b="0" dirty="0" err="1"/>
                        <a:t>id_rsa</a:t>
                      </a:r>
                      <a:r>
                        <a:rPr lang="en" altLang="ko-KR" sz="1400" b="0" dirty="0"/>
                        <a:t> \</a:t>
                      </a:r>
                    </a:p>
                    <a:p>
                      <a:pPr latinLnBrk="1"/>
                      <a:r>
                        <a:rPr lang="en" altLang="ko-KR" sz="1400" b="0" dirty="0"/>
                        <a:t>-e "DEFAULT_SCORE_HOST=</a:t>
                      </a:r>
                      <a:r>
                        <a:rPr lang="en" altLang="ko-KR" sz="1400" b="0" dirty="0" err="1"/>
                        <a:t>github.com</a:t>
                      </a:r>
                      <a:r>
                        <a:rPr lang="en" altLang="ko-KR" sz="1400" b="0" dirty="0"/>
                        <a:t>"  \</a:t>
                      </a:r>
                    </a:p>
                    <a:p>
                      <a:pPr latinLnBrk="1"/>
                      <a:r>
                        <a:rPr lang="en" altLang="ko-KR" sz="1400" b="0" dirty="0"/>
                        <a:t>...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20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871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534219"/>
          </a:xfrm>
        </p:spPr>
        <p:txBody>
          <a:bodyPr>
            <a:noAutofit/>
          </a:bodyPr>
          <a:lstStyle/>
          <a:p>
            <a:pPr lvl="0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확인하기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loopchain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도커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컨테이너를 모두 실행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start.sh</a:t>
            </a:r>
            <a:endParaRPr lang="en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목록 조회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 조회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3"/>
            </a:pP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4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조회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5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생성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2024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AEA8A9A-BE82-DC42-BBA6-82DBAC02E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964705"/>
              </p:ext>
            </p:extLst>
          </p:nvPr>
        </p:nvGraphicFramePr>
        <p:xfrm>
          <a:off x="464931" y="1728802"/>
          <a:ext cx="86664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484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dirty="0"/>
                        <a:t> $ ./</a:t>
                      </a:r>
                      <a:r>
                        <a:rPr lang="en" altLang="ko-KR" sz="1600" b="0" dirty="0" err="1"/>
                        <a:t>start.sh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D6D6E47-A3D1-654E-8708-8ABE64FEB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74661"/>
              </p:ext>
            </p:extLst>
          </p:nvPr>
        </p:nvGraphicFramePr>
        <p:xfrm>
          <a:off x="464931" y="2618243"/>
          <a:ext cx="86664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484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dirty="0"/>
                        <a:t>$ curl http://localhost:9002/</a:t>
                      </a:r>
                      <a:r>
                        <a:rPr lang="en" altLang="ko-KR" sz="1600" b="0" dirty="0" err="1"/>
                        <a:t>api</a:t>
                      </a:r>
                      <a:r>
                        <a:rPr lang="en" altLang="ko-KR" sz="1600" b="0" dirty="0"/>
                        <a:t>/v1/peer/list | python -m </a:t>
                      </a:r>
                      <a:r>
                        <a:rPr lang="en" altLang="ko-KR" sz="1600" b="0" dirty="0" err="1"/>
                        <a:t>json.tool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79C83A9-709B-1E41-8B40-284121ADC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69299"/>
              </p:ext>
            </p:extLst>
          </p:nvPr>
        </p:nvGraphicFramePr>
        <p:xfrm>
          <a:off x="464931" y="3486094"/>
          <a:ext cx="86664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484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dirty="0"/>
                        <a:t>$ curl http://localhost:9000/</a:t>
                      </a:r>
                      <a:r>
                        <a:rPr lang="en" altLang="ko-KR" sz="1600" b="0" dirty="0" err="1"/>
                        <a:t>api</a:t>
                      </a:r>
                      <a:r>
                        <a:rPr lang="en" altLang="ko-KR" sz="1600" b="0" dirty="0"/>
                        <a:t>/v1/status/peer | python -m </a:t>
                      </a:r>
                      <a:r>
                        <a:rPr lang="en" altLang="ko-KR" sz="1600" b="0" dirty="0" err="1"/>
                        <a:t>json.tool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072616-75C4-7241-A5FA-059745EF1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99541"/>
              </p:ext>
            </p:extLst>
          </p:nvPr>
        </p:nvGraphicFramePr>
        <p:xfrm>
          <a:off x="464931" y="4254990"/>
          <a:ext cx="8666484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484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dirty="0"/>
                        <a:t>$ curl http://localhost:9000/</a:t>
                      </a:r>
                      <a:r>
                        <a:rPr lang="en" altLang="ko-KR" sz="1600" b="0" dirty="0" err="1"/>
                        <a:t>api</a:t>
                      </a:r>
                      <a:r>
                        <a:rPr lang="en" altLang="ko-KR" sz="1600" b="0" dirty="0"/>
                        <a:t>/v1/status/score | python -m </a:t>
                      </a:r>
                      <a:r>
                        <a:rPr lang="en" altLang="ko-KR" sz="1600" b="0" dirty="0" err="1"/>
                        <a:t>json.tool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66B7B04-1950-D244-9CE0-E9D9CA227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056471"/>
              </p:ext>
            </p:extLst>
          </p:nvPr>
        </p:nvGraphicFramePr>
        <p:xfrm>
          <a:off x="464930" y="5146645"/>
          <a:ext cx="866648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6485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28308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dirty="0"/>
                        <a:t>$ curl -H "Content-Type: application/</a:t>
                      </a:r>
                      <a:r>
                        <a:rPr lang="en" altLang="ko-KR" sz="1600" b="0" dirty="0" err="1"/>
                        <a:t>json</a:t>
                      </a:r>
                      <a:r>
                        <a:rPr lang="en" altLang="ko-KR" sz="1600" b="0" dirty="0"/>
                        <a:t>" -X POST -d '{"jsonrpc":"2.0","method":"propose","params":{"proposer":"</a:t>
                      </a:r>
                      <a:r>
                        <a:rPr lang="en" altLang="ko-KR" sz="1600" b="0" dirty="0" err="1"/>
                        <a:t>RealEstateAgent</a:t>
                      </a:r>
                      <a:r>
                        <a:rPr lang="en" altLang="ko-KR" sz="1600" b="0" dirty="0"/>
                        <a:t>" , "counterparties": ["leaseholder","</a:t>
                      </a:r>
                      <a:r>
                        <a:rPr lang="en" altLang="ko-KR" sz="1600" b="0" dirty="0" err="1"/>
                        <a:t>jinho</a:t>
                      </a:r>
                      <a:r>
                        <a:rPr lang="en" altLang="ko-KR" sz="1600" b="0" dirty="0"/>
                        <a:t>"], "content": "</a:t>
                      </a:r>
                      <a:r>
                        <a:rPr lang="en" altLang="ko-KR" sz="1600" b="0" dirty="0" err="1"/>
                        <a:t>Theloop</a:t>
                      </a:r>
                      <a:r>
                        <a:rPr lang="en" altLang="ko-KR" sz="1600" b="0" dirty="0"/>
                        <a:t> APT 101-3001, lease for 3 months from 3th April,2018", "quorum": "3"}}'  http://localhost:9000/</a:t>
                      </a:r>
                      <a:r>
                        <a:rPr lang="en" altLang="ko-KR" sz="1600" b="0" dirty="0" err="1"/>
                        <a:t>api</a:t>
                      </a:r>
                      <a:r>
                        <a:rPr lang="en" altLang="ko-KR" sz="1600" b="0" dirty="0"/>
                        <a:t>/v1/transactions | python -m </a:t>
                      </a:r>
                      <a:r>
                        <a:rPr lang="en" altLang="ko-KR" sz="1600" b="0" dirty="0" err="1"/>
                        <a:t>json.tool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8771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89161"/>
          </a:xfrm>
        </p:spPr>
        <p:txBody>
          <a:bodyPr>
            <a:noAutofit/>
          </a:bodyPr>
          <a:lstStyle/>
          <a:p>
            <a:pPr marL="228600" lvl="0" indent="-228600">
              <a:buFont typeface="+mj-lt"/>
              <a:buAutoNum type="arabicPeriod" startAt="6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tx_hash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7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SCORE Transaction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실행 결과 조회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(Query)</a:t>
            </a: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Font typeface="+mj-lt"/>
              <a:buAutoNum type="arabicPeriod" startAt="8"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peer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상태 조회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(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block_height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ko-KR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made_block_count,total_tx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변화 확인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)</a:t>
            </a: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6162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2269F-54E8-2B41-A0E8-A3F55C1E9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73174"/>
              </p:ext>
            </p:extLst>
          </p:nvPr>
        </p:nvGraphicFramePr>
        <p:xfrm>
          <a:off x="344076" y="1306038"/>
          <a:ext cx="90379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7906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441103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400" b="0" dirty="0"/>
                        <a:t>$ curl http://localhost:9000/</a:t>
                      </a:r>
                      <a:r>
                        <a:rPr lang="en" altLang="ko-KR" sz="1400" b="0" dirty="0" err="1"/>
                        <a:t>api</a:t>
                      </a:r>
                      <a:r>
                        <a:rPr lang="en" altLang="ko-KR" sz="1400" b="0" dirty="0"/>
                        <a:t>/v1/transactions/</a:t>
                      </a:r>
                      <a:r>
                        <a:rPr lang="en" altLang="ko-KR" sz="1400" b="0" dirty="0" err="1"/>
                        <a:t>result?hash</a:t>
                      </a:r>
                      <a:r>
                        <a:rPr lang="en" altLang="ko-KR" sz="1400" b="0" dirty="0"/>
                        <a:t>=b30dcb6cca7a0978999773a3767f8ee1868e7925686f7b35de653d94cdebcebb | python -m </a:t>
                      </a:r>
                      <a:r>
                        <a:rPr lang="en" altLang="ko-KR" sz="1400" b="0" dirty="0" err="1"/>
                        <a:t>json.tool</a:t>
                      </a:r>
                      <a:endParaRPr lang="ko-KR" altLang="en-US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C0D0714-CC61-E441-88C0-BB4E1ADB9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944636"/>
              </p:ext>
            </p:extLst>
          </p:nvPr>
        </p:nvGraphicFramePr>
        <p:xfrm>
          <a:off x="344076" y="2617891"/>
          <a:ext cx="881111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1111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441103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dirty="0"/>
                        <a:t>$ curl -H "Content-Type: application/</a:t>
                      </a:r>
                      <a:r>
                        <a:rPr lang="en" altLang="ko-KR" sz="1600" b="0" dirty="0" err="1"/>
                        <a:t>json</a:t>
                      </a:r>
                      <a:r>
                        <a:rPr lang="en" altLang="ko-KR" sz="1600" b="0" dirty="0"/>
                        <a:t>" -X POST -d '{"</a:t>
                      </a:r>
                      <a:r>
                        <a:rPr lang="en" altLang="ko-KR" sz="1600" b="0" dirty="0" err="1"/>
                        <a:t>jsonrpc</a:t>
                      </a:r>
                      <a:r>
                        <a:rPr lang="en" altLang="ko-KR" sz="1600" b="0" dirty="0"/>
                        <a:t>": "2.0","channel":"channel1","method":"get_user_contracts","id":"11233","params":{"user_id":"</a:t>
                      </a:r>
                      <a:r>
                        <a:rPr lang="en" altLang="ko-KR" sz="1600" b="0" dirty="0" err="1"/>
                        <a:t>jinho</a:t>
                      </a:r>
                      <a:r>
                        <a:rPr lang="en" altLang="ko-KR" sz="1600" b="0" dirty="0"/>
                        <a:t>"}}' http://localhost:9000/</a:t>
                      </a:r>
                      <a:r>
                        <a:rPr lang="en" altLang="ko-KR" sz="1600" b="0" dirty="0" err="1"/>
                        <a:t>api</a:t>
                      </a:r>
                      <a:r>
                        <a:rPr lang="en" altLang="ko-KR" sz="1600" b="0" dirty="0"/>
                        <a:t>/v1/query | python -m </a:t>
                      </a:r>
                      <a:r>
                        <a:rPr lang="en" altLang="ko-KR" sz="1600" b="0" dirty="0" err="1"/>
                        <a:t>json.tool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C47ADBA-22D7-A645-8D4A-62453FDFD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987326"/>
              </p:ext>
            </p:extLst>
          </p:nvPr>
        </p:nvGraphicFramePr>
        <p:xfrm>
          <a:off x="344076" y="4021185"/>
          <a:ext cx="8885073" cy="421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5073">
                  <a:extLst>
                    <a:ext uri="{9D8B030D-6E8A-4147-A177-3AD203B41FA5}">
                      <a16:colId xmlns:a16="http://schemas.microsoft.com/office/drawing/2014/main" val="4187289179"/>
                    </a:ext>
                  </a:extLst>
                </a:gridCol>
              </a:tblGrid>
              <a:tr h="421862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600" b="0" dirty="0"/>
                        <a:t>$ curl http://localhost:9000/</a:t>
                      </a:r>
                      <a:r>
                        <a:rPr lang="en" altLang="ko-KR" sz="1600" b="0" dirty="0" err="1"/>
                        <a:t>api</a:t>
                      </a:r>
                      <a:r>
                        <a:rPr lang="en" altLang="ko-KR" sz="1600" b="0" dirty="0"/>
                        <a:t>/v1/status/peer | python -m </a:t>
                      </a:r>
                      <a:r>
                        <a:rPr lang="en" altLang="ko-KR" sz="1600" b="0" dirty="0" err="1"/>
                        <a:t>json.tool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829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9149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B6C410-AC30-4C0E-9E3E-5F52268C9770}" type="slidenum">
              <a:rPr kumimoji="0" lang="ko-K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boto" panose="020000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ko-KR" alt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Roboto" panose="02000000000000000000" pitchFamily="2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49" y="839361"/>
            <a:ext cx="9037905" cy="5389161"/>
          </a:xfrm>
        </p:spPr>
        <p:txBody>
          <a:bodyPr>
            <a:noAutofit/>
          </a:bodyPr>
          <a:lstStyle/>
          <a:p>
            <a:pPr marL="228600" lvl="0" indent="-228600">
              <a:buAutoNum type="arabicPeriod" startAt="4"/>
            </a:pP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/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4428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Local computer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에서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를 불러오는 </a:t>
            </a:r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Tutorial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2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III. SCORE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구축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그림 5">
            <a:hlinkClick r:id="rId2"/>
            <a:extLst>
              <a:ext uri="{FF2B5EF4-FFF2-40B4-BE49-F238E27FC236}">
                <a16:creationId xmlns:a16="http://schemas.microsoft.com/office/drawing/2014/main" id="{499B668E-23BA-2B45-8057-1C2D8E026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4" y="864042"/>
            <a:ext cx="7853680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988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IV. Appendix.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0068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/v1/peer/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list?channel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 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 등록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/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연결 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정보를 가져온다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1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662898"/>
              </p:ext>
            </p:extLst>
          </p:nvPr>
        </p:nvGraphicFramePr>
        <p:xfrm>
          <a:off x="358913" y="1684866"/>
          <a:ext cx="66040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registered_peer_count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</a:t>
                      </a:r>
                      <a:r>
                        <a:rPr lang="ko-KR" altLang="en-US" sz="800" b="0" dirty="0"/>
                        <a:t>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connected_peer_count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</a:t>
                      </a:r>
                      <a:r>
                        <a:rPr lang="ko-KR" altLang="en-US" sz="800" b="0" dirty="0"/>
                        <a:t>연결된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registered_peer_list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정보 목록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[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order": "Radio Station</a:t>
                      </a:r>
                      <a:r>
                        <a:rPr lang="ko-KR" altLang="en-US" sz="800" b="0" dirty="0"/>
                        <a:t>에 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 할당된 고유 순번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"Peer group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IP: Port'</a:t>
                      </a:r>
                      <a:r>
                        <a:rPr lang="ko-KR" altLang="en-US" sz="800" b="0" dirty="0"/>
                        <a:t>로 이루어진 문자열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auth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public key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)",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token": "Radio station</a:t>
                      </a:r>
                      <a:r>
                        <a:rPr lang="ko-KR" altLang="en-US" sz="800" b="0" dirty="0"/>
                        <a:t>이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에게 발급한 토큰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연결 상태 정보가 업데이트 된 시간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status":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Radio station</a:t>
                      </a:r>
                      <a:r>
                        <a:rPr lang="ko-KR" altLang="en-US" sz="800" b="0" dirty="0"/>
                        <a:t>과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. (</a:t>
                      </a:r>
                      <a:r>
                        <a:rPr lang="en" altLang="ko-KR" sz="800" b="0" dirty="0"/>
                        <a:t>unknown:0, connected:1, disconnected:2)",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"gRPC proto</a:t>
                      </a:r>
                      <a:r>
                        <a:rPr lang="ko-KR" altLang="en-US" sz="800" b="0" dirty="0"/>
                        <a:t>에 정의된 </a:t>
                      </a:r>
                      <a:r>
                        <a:rPr lang="en" altLang="ko-KR" sz="800" b="0" dirty="0"/>
                        <a:t>peer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ko-KR" altLang="en-US" sz="800" b="0" dirty="0" err="1"/>
                        <a:t>문자값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peer:"0", leader:"1")"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connected_peer_list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연결된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정보 목록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[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order": "Radio Station</a:t>
                      </a:r>
                      <a:r>
                        <a:rPr lang="ko-KR" altLang="en-US" sz="800" b="0" dirty="0"/>
                        <a:t>에 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 할당된 고유 순번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"Peer group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IP: Port'</a:t>
                      </a:r>
                      <a:r>
                        <a:rPr lang="ko-KR" altLang="en-US" sz="800" b="0" dirty="0"/>
                        <a:t>로 이루어진 문자열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auth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public key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)",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token": "Radio station</a:t>
                      </a:r>
                      <a:r>
                        <a:rPr lang="ko-KR" altLang="en-US" sz="800" b="0" dirty="0"/>
                        <a:t>이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에게 발급한 토큰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연결 상태 정보가 업데이트 된 시간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status":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Radio station</a:t>
                      </a:r>
                      <a:r>
                        <a:rPr lang="ko-KR" altLang="en-US" sz="800" b="0" dirty="0"/>
                        <a:t>과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. (</a:t>
                      </a:r>
                      <a:r>
                        <a:rPr lang="en" altLang="ko-KR" sz="800" b="0" dirty="0"/>
                        <a:t>unknown:0, connected:1, disconnected:2)",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"gRPC proto</a:t>
                      </a:r>
                      <a:r>
                        <a:rPr lang="ko-KR" altLang="en-US" sz="800" b="0" dirty="0"/>
                        <a:t>에 정의된 </a:t>
                      </a:r>
                      <a:r>
                        <a:rPr lang="en" altLang="ko-KR" sz="800" b="0" dirty="0"/>
                        <a:t>peer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ko-KR" altLang="en-US" sz="800" b="0" dirty="0" err="1"/>
                        <a:t>문자값</a:t>
                      </a:r>
                      <a:r>
                        <a:rPr lang="ko-KR" altLang="en-US" sz="800" b="0" dirty="0"/>
                        <a:t>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peer:"0", leader:"1")"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  <a:endParaRPr lang="ko-KR" altLang="en-US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145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/v1/peer/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Leader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정보를 가져온다 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2024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827420"/>
              </p:ext>
            </p:extLst>
          </p:nvPr>
        </p:nvGraphicFramePr>
        <p:xfrm>
          <a:off x="358913" y="1684866"/>
          <a:ext cx="6604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"order": "Radio Station</a:t>
                      </a:r>
                      <a:r>
                        <a:rPr lang="ko-KR" altLang="en-US" sz="800" b="0" dirty="0"/>
                        <a:t>에 등록된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 할당된 고유 순번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group_id</a:t>
                      </a:r>
                      <a:r>
                        <a:rPr lang="en" altLang="ko-KR" sz="800" b="0" dirty="0"/>
                        <a:t>": "Peer group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IP: Port'</a:t>
                      </a:r>
                      <a:r>
                        <a:rPr lang="ko-KR" altLang="en-US" sz="800" b="0" dirty="0"/>
                        <a:t>로 이루어진 문자열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auth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public key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)",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token": "Radio station</a:t>
                      </a:r>
                      <a:r>
                        <a:rPr lang="ko-KR" altLang="en-US" sz="800" b="0" dirty="0"/>
                        <a:t>이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에게 발급한 토큰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status_update_time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연결 상태 정보가 업데이트 된 시간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status":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Radio station</a:t>
                      </a:r>
                      <a:r>
                        <a:rPr lang="ko-KR" altLang="en-US" sz="800" b="0" dirty="0"/>
                        <a:t>과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. (</a:t>
                      </a:r>
                      <a:r>
                        <a:rPr lang="en" altLang="ko-KR" sz="800" b="0" dirty="0"/>
                        <a:t>unknown:0, connected:1, disconnected:2)"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72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1913" y="365127"/>
            <a:ext cx="8956800" cy="368523"/>
          </a:xfrm>
        </p:spPr>
        <p:txBody>
          <a:bodyPr/>
          <a:lstStyle/>
          <a:p>
            <a:r>
              <a:rPr lang="en-US" altLang="ko-KR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</a:t>
            </a:r>
            <a:r>
              <a:rPr lang="ko-KR" alt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주요 특징</a:t>
            </a:r>
            <a:endParaRPr lang="ko-KR" altLang="en-US" sz="2400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5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996614"/>
            <a:ext cx="8956230" cy="778139"/>
          </a:xfrm>
        </p:spPr>
        <p:txBody>
          <a:bodyPr>
            <a:noAutofit/>
          </a:bodyPr>
          <a:lstStyle/>
          <a:p>
            <a:r>
              <a:rPr kumimoji="1" lang="ko-KR" altLang="en-US" sz="2000" dirty="0"/>
              <a:t>금융 서비스에 적용할 수 있고 엔진부터 응용까지 전 스택에서 커스터마이징이 가능한 </a:t>
            </a:r>
            <a:r>
              <a:rPr kumimoji="1" lang="en-US" altLang="ko-KR" sz="2000" dirty="0"/>
              <a:t>Private Blockchain</a:t>
            </a:r>
            <a:endParaRPr kumimoji="1"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3F8119-0783-F640-992D-2567382F9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33" y="1955304"/>
            <a:ext cx="754507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744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/v1/peer/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status?peer_id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={Peer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ID}&amp;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group_id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={Peer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group ID}&amp;channel={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Parameter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전달한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target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정보와 일치하는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상태 정보를 가져온다 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13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28348"/>
              </p:ext>
            </p:extLst>
          </p:nvPr>
        </p:nvGraphicFramePr>
        <p:xfrm>
          <a:off x="358913" y="1684866"/>
          <a:ext cx="660400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made_block_count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해당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가 생성한 </a:t>
                      </a:r>
                      <a:r>
                        <a:rPr lang="en" altLang="ko-KR" sz="800" b="0" dirty="0"/>
                        <a:t>block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status": "Peer</a:t>
                      </a:r>
                      <a:r>
                        <a:rPr lang="ko-KR" altLang="en-US" sz="800" b="0" dirty="0"/>
                        <a:t>의 연결 상태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audience_count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해당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를 </a:t>
                      </a:r>
                      <a:r>
                        <a:rPr lang="en" altLang="ko-KR" sz="800" b="0" dirty="0"/>
                        <a:t>subscription </a:t>
                      </a:r>
                      <a:r>
                        <a:rPr lang="ko-KR" altLang="en-US" sz="800" b="0" dirty="0"/>
                        <a:t>중인 </a:t>
                      </a:r>
                      <a:r>
                        <a:rPr lang="en" altLang="ko-KR" sz="800" b="0" dirty="0"/>
                        <a:t>Peer</a:t>
                      </a:r>
                      <a:r>
                        <a:rPr lang="ko-KR" altLang="en-US" sz="800" b="0" dirty="0"/>
                        <a:t>의 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consensus": "</a:t>
                      </a:r>
                      <a:r>
                        <a:rPr lang="ko-KR" altLang="en-US" sz="800" b="0" dirty="0"/>
                        <a:t>합의 방식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none:0, default:1, siever:2)",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"Leader Peer </a:t>
                      </a:r>
                      <a:r>
                        <a:rPr lang="ko-KR" altLang="en-US" sz="800" b="0" dirty="0"/>
                        <a:t>여부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block_height</a:t>
                      </a:r>
                      <a:r>
                        <a:rPr lang="en" altLang="ko-KR" sz="800" b="0" dirty="0"/>
                        <a:t>": "Blockchain </a:t>
                      </a:r>
                      <a:r>
                        <a:rPr lang="ko-KR" altLang="en-US" sz="800" b="0" dirty="0"/>
                        <a:t>내에서 생성된 </a:t>
                      </a:r>
                      <a:r>
                        <a:rPr lang="en" altLang="ko-KR" sz="800" b="0" dirty="0"/>
                        <a:t>Block </a:t>
                      </a:r>
                      <a:r>
                        <a:rPr lang="ko-KR" altLang="en-US" sz="800" b="0" dirty="0"/>
                        <a:t>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total_tx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: Blockchain </a:t>
                      </a:r>
                      <a:r>
                        <a:rPr lang="ko-KR" altLang="en-US" sz="800" b="0" dirty="0"/>
                        <a:t>내에서 생성된 </a:t>
                      </a:r>
                      <a:r>
                        <a:rPr lang="en" altLang="ko-KR" sz="800" b="0" dirty="0"/>
                        <a:t>Transaction </a:t>
                      </a:r>
                      <a:r>
                        <a:rPr lang="ko-KR" altLang="en-US" sz="800" b="0" dirty="0"/>
                        <a:t>수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peer_target": "Peer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gRPC target </a:t>
                      </a:r>
                      <a:r>
                        <a:rPr lang="ko-KR" altLang="en-US" sz="800" b="0" dirty="0"/>
                        <a:t>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5332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모든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목록을 가져온다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6162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51566"/>
              </p:ext>
            </p:extLst>
          </p:nvPr>
        </p:nvGraphicFramePr>
        <p:xfrm>
          <a:off x="358913" y="1684866"/>
          <a:ext cx="66040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"name": "Configuration </a:t>
                      </a:r>
                      <a:r>
                        <a:rPr lang="ko-KR" altLang="en-US" sz="800" b="0" dirty="0"/>
                        <a:t>이름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value": "String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en" altLang="ko-KR" sz="800" b="0" dirty="0"/>
                        <a:t>Configuration </a:t>
                      </a:r>
                      <a:r>
                        <a:rPr lang="ko-KR" altLang="en-US" sz="800" b="0" dirty="0"/>
                        <a:t>값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type":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Configuration </a:t>
                      </a:r>
                      <a:r>
                        <a:rPr lang="ko-KR" altLang="en-US" sz="800" b="0" dirty="0"/>
                        <a:t>값의 데이터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string:0, int:1, float:2)"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5345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conf?name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={Configuration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이름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중 특정 값을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이름 기준으로 가져온다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2024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1612"/>
              </p:ext>
            </p:extLst>
          </p:nvPr>
        </p:nvGraphicFramePr>
        <p:xfrm>
          <a:off x="358913" y="1684866"/>
          <a:ext cx="6604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"Configuration </a:t>
                      </a:r>
                      <a:r>
                        <a:rPr lang="ko-KR" altLang="en-US" sz="800" b="0" dirty="0"/>
                        <a:t>이름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value": "String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en" altLang="ko-KR" sz="800" b="0" dirty="0"/>
                        <a:t>Configuration </a:t>
                      </a:r>
                      <a:r>
                        <a:rPr lang="ko-KR" altLang="en-US" sz="800" b="0" dirty="0"/>
                        <a:t>값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type":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Configuration </a:t>
                      </a:r>
                      <a:r>
                        <a:rPr lang="ko-KR" altLang="en-US" sz="800" b="0" dirty="0"/>
                        <a:t>값의 데이터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string:0, int:1, float:2)"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9151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</a:t>
            </a:r>
            <a:endParaRPr lang="en-US" altLang="ko-KR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특정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Configuration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설정한다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300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/>
        </p:nvGraphicFramePr>
        <p:xfrm>
          <a:off x="358913" y="1684866"/>
          <a:ext cx="6604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"Configuration </a:t>
                      </a:r>
                      <a:r>
                        <a:rPr lang="ko-KR" altLang="en-US" sz="800" b="0" dirty="0"/>
                        <a:t>이름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value": "String </a:t>
                      </a:r>
                      <a:r>
                        <a:rPr lang="ko-KR" altLang="en-US" sz="800" b="0" dirty="0"/>
                        <a:t>타입의 </a:t>
                      </a:r>
                      <a:r>
                        <a:rPr lang="en" altLang="ko-KR" sz="800" b="0" dirty="0"/>
                        <a:t>Configuration </a:t>
                      </a:r>
                      <a:r>
                        <a:rPr lang="ko-KR" altLang="en-US" sz="800" b="0" dirty="0"/>
                        <a:t>값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type":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Configuration </a:t>
                      </a:r>
                      <a:r>
                        <a:rPr lang="ko-KR" altLang="en-US" sz="800" b="0" dirty="0"/>
                        <a:t>값의 데이터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string:0, int:1, float:2)"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E2489CE-E5B6-5E4E-97DF-F352D559C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86377"/>
              </p:ext>
            </p:extLst>
          </p:nvPr>
        </p:nvGraphicFramePr>
        <p:xfrm>
          <a:off x="358913" y="3649897"/>
          <a:ext cx="660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"message": "message"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209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/v1/cert/list/ca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인증서를 발급합니다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lvl="0"/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/v1/cert/list/peer</a:t>
            </a:r>
          </a:p>
          <a:p>
            <a:pPr lvl="0"/>
            <a:r>
              <a:rPr lang="en-US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의 인증서를 발급합니다</a:t>
            </a:r>
            <a:r>
              <a:rPr lang="en-US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pPr lvl="0"/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1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78297"/>
              </p:ext>
            </p:extLst>
          </p:nvPr>
        </p:nvGraphicFramePr>
        <p:xfrm>
          <a:off x="345660" y="1696720"/>
          <a:ext cx="660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"message": "message"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9F479BC-39E8-6547-8E80-C81641E94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91989"/>
              </p:ext>
            </p:extLst>
          </p:nvPr>
        </p:nvGraphicFramePr>
        <p:xfrm>
          <a:off x="345660" y="3446007"/>
          <a:ext cx="6604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"message": "message"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453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/v1/cert/issue/ca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 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발급한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인증서를 가져옵니다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1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417458"/>
              </p:ext>
            </p:extLst>
          </p:nvPr>
        </p:nvGraphicFramePr>
        <p:xfrm>
          <a:off x="358913" y="1684866"/>
          <a:ext cx="6604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cert_type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signature:0, encryption:1, ca:2)",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"subject": "</a:t>
                      </a:r>
                      <a:r>
                        <a:rPr lang="ko-KR" altLang="en-US" sz="800" b="0" dirty="0"/>
                        <a:t>공개키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/>
                        <a:t>issuer": "</a:t>
                      </a:r>
                      <a:r>
                        <a:rPr lang="ko-KR" altLang="en-US" sz="800" b="0" dirty="0"/>
                        <a:t>발급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serial_number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일련번호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not_after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만료일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"</a:t>
                      </a:r>
                      <a:r>
                        <a:rPr lang="en" altLang="ko-KR" sz="800" b="0" dirty="0" err="1"/>
                        <a:t>cert_pem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5802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/v1/cert/issue/peer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 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발급한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 목록을 가져옵니다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6160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RadioStation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569413"/>
              </p:ext>
            </p:extLst>
          </p:nvPr>
        </p:nvGraphicFramePr>
        <p:xfrm>
          <a:off x="358913" y="1684866"/>
          <a:ext cx="6604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"data":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</a:t>
                      </a:r>
                      <a:r>
                        <a:rPr lang="en" altLang="ko-KR" sz="800" b="0" dirty="0" err="1"/>
                        <a:t>cert_type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타입 </a:t>
                      </a:r>
                      <a:r>
                        <a:rPr lang="en-US" altLang="ko-KR" sz="800" b="0" dirty="0"/>
                        <a:t>(</a:t>
                      </a:r>
                      <a:r>
                        <a:rPr lang="en" altLang="ko-KR" sz="800" b="0" dirty="0"/>
                        <a:t>signature:0, encryption:1, ca:2)",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"subject": "</a:t>
                      </a:r>
                      <a:r>
                        <a:rPr lang="ko-KR" altLang="en-US" sz="800" b="0" dirty="0"/>
                        <a:t>공개키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/>
                        <a:t>issuer": "</a:t>
                      </a:r>
                      <a:r>
                        <a:rPr lang="ko-KR" altLang="en-US" sz="800" b="0" dirty="0"/>
                        <a:t>발급 주체 정보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serial_number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일련번호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not_after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 만료일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</a:t>
                      </a:r>
                      <a:r>
                        <a:rPr lang="en" altLang="ko-KR" sz="800" b="0" dirty="0" err="1"/>
                        <a:t>cert_pem</a:t>
                      </a:r>
                      <a:r>
                        <a:rPr lang="en" altLang="ko-KR" sz="800" b="0" dirty="0"/>
                        <a:t>": "</a:t>
                      </a:r>
                      <a:r>
                        <a:rPr lang="ko-KR" altLang="en-US" sz="800" b="0" dirty="0"/>
                        <a:t>인증서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{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    "..."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0552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/v1/status/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현재 상태를 가져옴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(block height, total </a:t>
            </a:r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tx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등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)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6160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01607"/>
              </p:ext>
            </p:extLst>
          </p:nvPr>
        </p:nvGraphicFramePr>
        <p:xfrm>
          <a:off x="358913" y="1684866"/>
          <a:ext cx="6604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"status": "Service is online: 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audience_count</a:t>
                      </a:r>
                      <a:r>
                        <a:rPr lang="en" altLang="ko-KR" sz="800" b="0" dirty="0"/>
                        <a:t>": 0,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"consensus": "</a:t>
                      </a:r>
                      <a:r>
                        <a:rPr lang="en" altLang="ko-KR" sz="800" b="0" dirty="0" err="1"/>
                        <a:t>siever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": "ac997810-240b-11e7-b072-a45e60c5e043",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peer_type</a:t>
                      </a:r>
                      <a:r>
                        <a:rPr lang="en" altLang="ko-KR" sz="800" b="0" dirty="0"/>
                        <a:t>": "1"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5720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/v1/status/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 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상태를 가져옴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(Score version 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배포된 버전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아이디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) 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1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28080"/>
              </p:ext>
            </p:extLst>
          </p:nvPr>
        </p:nvGraphicFramePr>
        <p:xfrm>
          <a:off x="358913" y="1684866"/>
          <a:ext cx="66040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"id": "score/certificate",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"status": 0,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"version": "5b95c851bb90219cacce8444b4667eed4af73935",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all_version</a:t>
                      </a:r>
                      <a:r>
                        <a:rPr lang="en" altLang="ko-KR" sz="800" b="0" dirty="0"/>
                        <a:t>": [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"5b95c851bb90219cacce8444b4667eed4af73935",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"b40e09a84e2f25d91b10b7b8c89a3f3fbd9309a4",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"67398e1c42929f85002dda25949743c8408a2556",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"61819fefe9a403562815e94e889af6a74fc53715",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"da54c689fb538342ae3190586af2e2cf2311ce96",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"1b13778e65831f90761670bc9139fe5e13162db0",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"29682ba50a586e534d52d647fb65f1a749d59036",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"a222b096ef4a5c6f90c77736ac3914c39f55f2c5",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"9c529558b9636e1d1aca6b2a8807f0ba3df474bf",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"0c601c48e034dffa5b3a3f4336e15f285a45f3a9",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"3447ef8db315a4addd499b620562576e10b3907d",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"82f4f85786ef73e0d020244c1697c6918fca20ec",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"81e7c40f5aab0546be6bb1398e8016f5a7e1a120",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"a41b3e0dcaeca653e26f11b4c75e5c15766f761e",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"5ead8aba390687a2b0768f60711a170c998e40aa",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"d3924a4336fb7a2ed1d86f22d57c488b4be8432f",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"d7d02cf9825ad879eb0e79f6f6ac1b81738e52aa",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"7d590db788c0a81a7caeb938b8204a737d63dd71",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"a62cf913ffdc8b497b1f6ecfd6d0d731d02506db",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"5edd70fda15601035254c62157a6717b950e16ae",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"084dc91f607ffe5a8d6cfa5f366a3706e8cd6b2b",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"5bc674d2e5508165592f93a56bb24d7c46a679fc",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"4701abc7c666f59559fea3d818687649f30708e7"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]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9902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/v1/query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스코어가 실행된 결과 조회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jsonrpc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반드시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2.0</a:t>
            </a:r>
            <a:r>
              <a:rPr lang="ko-KR" altLang="en-US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으로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설정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method : 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안에 호출할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Function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이름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params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 JSON</a:t>
            </a:r>
            <a:r>
              <a:rPr lang="ko-KR" altLang="en-US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으로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구성된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안에 호출할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Function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parameters.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296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942358"/>
              </p:ext>
            </p:extLst>
          </p:nvPr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POST /</a:t>
                      </a:r>
                      <a:r>
                        <a:rPr lang="en" altLang="ko-KR" sz="800" b="0" dirty="0" err="1"/>
                        <a:t>api</a:t>
                      </a:r>
                      <a:r>
                        <a:rPr lang="en" altLang="ko-KR" sz="800" b="0" dirty="0"/>
                        <a:t>/v1/query</a:t>
                      </a:r>
                    </a:p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"channel": "</a:t>
                      </a:r>
                      <a:r>
                        <a:rPr lang="en" altLang="ko-KR" sz="800" b="0" dirty="0" err="1"/>
                        <a:t>channel_name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"method": "</a:t>
                      </a:r>
                      <a:r>
                        <a:rPr lang="en" altLang="ko-KR" sz="800" b="0" dirty="0" err="1"/>
                        <a:t>get_name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params</a:t>
                      </a:r>
                      <a:r>
                        <a:rPr lang="en" altLang="ko-KR" sz="800" b="0" dirty="0"/>
                        <a:t>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"id": "1",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00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-59629" y="365127"/>
            <a:ext cx="8956800" cy="368523"/>
          </a:xfrm>
        </p:spPr>
        <p:txBody>
          <a:bodyPr/>
          <a:lstStyle/>
          <a:p>
            <a:r>
              <a:rPr lang="en-US" altLang="ko-KR" sz="2400" dirty="0">
                <a:latin typeface="Roboto" panose="02000000000000000000" pitchFamily="2" charset="0"/>
                <a:ea typeface="Roboto" panose="02000000000000000000" pitchFamily="2" charset="0"/>
              </a:rPr>
              <a:t>SCORE (Smart Contract on Reliable Environment)</a:t>
            </a:r>
            <a:endParaRPr lang="ko-KR" altLang="en-US" sz="2400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9110442" cy="1720958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별도의 </a:t>
            </a:r>
            <a:r>
              <a:rPr lang="en" altLang="ko-KR" sz="2000" dirty="0"/>
              <a:t>VM(Virtual Machine) </a:t>
            </a:r>
            <a:r>
              <a:rPr lang="ko-KR" altLang="en-US" sz="2000" dirty="0"/>
              <a:t>없이 노드 운영환경에서 직접적으로 실행되는 고성능 </a:t>
            </a:r>
            <a:r>
              <a:rPr lang="en" altLang="ko-KR" sz="2000" dirty="0"/>
              <a:t>Smart Contract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3CC61A-F80D-D14E-8CCF-50341513D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846" y="2398346"/>
            <a:ext cx="52197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42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response_code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jsonrpc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반드시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2.0</a:t>
            </a:r>
            <a:r>
              <a:rPr lang="ko-KR" altLang="en-US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으로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설정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code : 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안에서 실행한 결과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결과로 넘어오는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2024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C09A0ED-4FE4-3947-B2D1-2B6DBDE58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732701"/>
              </p:ext>
            </p:extLst>
          </p:nvPr>
        </p:nvGraphicFramePr>
        <p:xfrm>
          <a:off x="418547" y="1095144"/>
          <a:ext cx="660400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"response_code":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"response":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"code": 0,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"response":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    "name": "</a:t>
                      </a:r>
                      <a:r>
                        <a:rPr lang="en" altLang="ko-KR" sz="800" b="0" dirty="0" err="1"/>
                        <a:t>godong</a:t>
                      </a:r>
                      <a:r>
                        <a:rPr lang="en" altLang="ko-KR" sz="800" b="0" dirty="0"/>
                        <a:t>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5907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transactions?hash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찾으려는 트랜잭션 해시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}&amp;channel={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 해시로 블록체인에 저장된 데이터를 가져옴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6160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281412"/>
              </p:ext>
            </p:extLst>
          </p:nvPr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"data" : "</a:t>
                      </a:r>
                      <a:r>
                        <a:rPr lang="ko-KR" altLang="en-US" sz="800" b="0" dirty="0"/>
                        <a:t>트랜잭션 생성 시 보낸 데이터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"</a:t>
                      </a:r>
                      <a:r>
                        <a:rPr lang="en" altLang="ko-KR" sz="800" b="0" dirty="0"/>
                        <a:t>meta" 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</a:t>
                      </a:r>
                      <a:r>
                        <a:rPr lang="en" altLang="ko-KR" sz="800" b="0" dirty="0" err="1"/>
                        <a:t>peer_id</a:t>
                      </a:r>
                      <a:r>
                        <a:rPr lang="en" altLang="ko-KR" sz="800" b="0" dirty="0"/>
                        <a:t>" : "</a:t>
                      </a:r>
                      <a:r>
                        <a:rPr lang="ko-KR" altLang="en-US" sz="800" b="0" dirty="0"/>
                        <a:t>트랜잭션을 생성한 피어 아이디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   "</a:t>
                      </a:r>
                      <a:r>
                        <a:rPr lang="en" altLang="ko-KR" sz="800" b="0" dirty="0" err="1"/>
                        <a:t>score_id</a:t>
                      </a:r>
                      <a:r>
                        <a:rPr lang="en" altLang="ko-KR" sz="800" b="0" dirty="0"/>
                        <a:t>" : "</a:t>
                      </a:r>
                      <a:r>
                        <a:rPr lang="ko-KR" altLang="en-US" sz="800" b="0" dirty="0"/>
                        <a:t>실행한 </a:t>
                      </a:r>
                      <a:r>
                        <a:rPr lang="en" altLang="ko-KR" sz="800" b="0" dirty="0"/>
                        <a:t>SCORE id",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</a:t>
                      </a:r>
                      <a:r>
                        <a:rPr lang="en" altLang="ko-KR" sz="800" b="0" dirty="0" err="1"/>
                        <a:t>score_version</a:t>
                      </a:r>
                      <a:r>
                        <a:rPr lang="en" altLang="ko-KR" sz="800" b="0" dirty="0"/>
                        <a:t>" : "</a:t>
                      </a:r>
                      <a:r>
                        <a:rPr lang="ko-KR" altLang="en-US" sz="800" b="0" dirty="0"/>
                        <a:t>실행한 </a:t>
                      </a:r>
                      <a:r>
                        <a:rPr lang="en" altLang="ko-KR" sz="800" b="0" dirty="0"/>
                        <a:t>SCORE version"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},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"more_info" : "</a:t>
                      </a:r>
                      <a:r>
                        <a:rPr lang="ko-KR" altLang="en-US" sz="800" b="0" dirty="0"/>
                        <a:t>추가 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19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/v1/transactions/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result?hash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찾으려는 트랜잭션 해시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}&amp;channel={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channel_name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 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실행 결과를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Transaction Hash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통해 가져옴 </a:t>
            </a:r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6160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41755"/>
              </p:ext>
            </p:extLst>
          </p:nvPr>
        </p:nvGraphicFramePr>
        <p:xfrm>
          <a:off x="358913" y="1684866"/>
          <a:ext cx="66040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"response" : 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"code" : 0(</a:t>
                      </a:r>
                      <a:r>
                        <a:rPr lang="ko-KR" altLang="en-US" sz="800" b="0" dirty="0"/>
                        <a:t>성공</a:t>
                      </a:r>
                      <a:r>
                        <a:rPr lang="en-US" altLang="ko-KR" sz="800" b="0" dirty="0"/>
                        <a:t>), 2(</a:t>
                      </a:r>
                      <a:r>
                        <a:rPr lang="ko-KR" altLang="en-US" sz="800" b="0" dirty="0"/>
                        <a:t>아직 </a:t>
                      </a:r>
                      <a:r>
                        <a:rPr lang="en" altLang="ko-KR" sz="800" b="0" dirty="0"/>
                        <a:t>commit</a:t>
                      </a:r>
                      <a:r>
                        <a:rPr lang="ko-KR" altLang="en-US" sz="800" b="0" dirty="0"/>
                        <a:t>되지 않음</a:t>
                      </a:r>
                      <a:r>
                        <a:rPr lang="en-US" altLang="ko-KR" sz="800" b="0" dirty="0"/>
                        <a:t>), 9000 </a:t>
                      </a:r>
                      <a:r>
                        <a:rPr lang="en" altLang="ko-KR" sz="800" b="0" dirty="0"/>
                        <a:t>Exception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"message" : "</a:t>
                      </a:r>
                      <a:r>
                        <a:rPr lang="ko-KR" altLang="en-US" sz="800" b="0" dirty="0" err="1"/>
                        <a:t>실패시</a:t>
                      </a:r>
                      <a:r>
                        <a:rPr lang="ko-KR" altLang="en-US" sz="800" b="0" dirty="0"/>
                        <a:t> 실패 메시지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}</a:t>
                      </a:r>
                    </a:p>
                    <a:p>
                      <a:pPr latinLnBrk="1"/>
                      <a:r>
                        <a:rPr lang="en-US" altLang="ko-KR" sz="800" b="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2581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/v1/transactions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트랜잭션을 생성하여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실행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6162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256712"/>
              </p:ext>
            </p:extLst>
          </p:nvPr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"channel": "</a:t>
                      </a:r>
                      <a:r>
                        <a:rPr lang="en" altLang="ko-KR" sz="800" b="0" dirty="0" err="1"/>
                        <a:t>channel_name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"method": "</a:t>
                      </a:r>
                      <a:r>
                        <a:rPr lang="en" altLang="ko-KR" sz="800" b="0" dirty="0" err="1"/>
                        <a:t>get_bid</a:t>
                      </a:r>
                      <a:r>
                        <a:rPr lang="en" altLang="ko-KR" sz="800" b="0" dirty="0"/>
                        <a:t>",   # 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 </a:t>
                      </a:r>
                      <a:r>
                        <a:rPr lang="ko-KR" altLang="en-US" sz="800" b="0" dirty="0"/>
                        <a:t>이름</a:t>
                      </a:r>
                    </a:p>
                    <a:p>
                      <a:pPr latinLnBrk="1"/>
                      <a:r>
                        <a:rPr lang="ko-KR" altLang="en-US" sz="800" b="0" dirty="0"/>
                        <a:t>    </a:t>
                      </a:r>
                      <a:r>
                        <a:rPr lang="en-US" altLang="ko-KR" sz="800" b="0" dirty="0"/>
                        <a:t>"</a:t>
                      </a:r>
                      <a:r>
                        <a:rPr lang="en" altLang="ko-KR" sz="800" b="0" dirty="0"/>
                        <a:t>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",    # </a:t>
                      </a:r>
                      <a:r>
                        <a:rPr lang="ko-KR" altLang="en-US" sz="800" b="0" dirty="0"/>
                        <a:t>비동기 </a:t>
                      </a:r>
                      <a:r>
                        <a:rPr lang="ko-KR" altLang="en-US" sz="800" b="0" dirty="0" err="1"/>
                        <a:t>응답시</a:t>
                      </a:r>
                      <a:r>
                        <a:rPr lang="ko-KR" altLang="en-US" sz="800" b="0" dirty="0"/>
                        <a:t> 이용할 예정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현재는 사용 안함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params</a:t>
                      </a:r>
                      <a:r>
                        <a:rPr lang="en" altLang="ko-KR" sz="800" b="0" dirty="0"/>
                        <a:t>": {            # JSON</a:t>
                      </a:r>
                      <a:r>
                        <a:rPr lang="ko-KR" altLang="en-US" sz="800" b="0" dirty="0" err="1"/>
                        <a:t>으로</a:t>
                      </a:r>
                      <a:r>
                        <a:rPr lang="ko-KR" altLang="en-US" sz="800" b="0" dirty="0"/>
                        <a:t> 구성된 </a:t>
                      </a:r>
                      <a:r>
                        <a:rPr lang="en" altLang="ko-KR" sz="800" b="0" dirty="0"/>
                        <a:t>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parameters.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"identity": "2"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B37991-C7DE-664E-A42B-658F8A0BA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61997"/>
              </p:ext>
            </p:extLst>
          </p:nvPr>
        </p:nvGraphicFramePr>
        <p:xfrm>
          <a:off x="358913" y="3911231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"tx_hash" : "</a:t>
                      </a:r>
                      <a:r>
                        <a:rPr lang="ko-KR" altLang="en-US" sz="800" b="0" dirty="0"/>
                        <a:t>트랜잭션 해시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/>
                        <a:t>more_info" : "</a:t>
                      </a:r>
                      <a:r>
                        <a:rPr lang="ko-KR" altLang="en-US" sz="800" b="0" dirty="0"/>
                        <a:t>추가 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3312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/v1/transactions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트랜잭션을 생성하여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실행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 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Content-Type : application/json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Request-body : Raw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데이터로써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형태의 데이터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2018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/>
        </p:nvGraphicFramePr>
        <p:xfrm>
          <a:off x="358913" y="1684866"/>
          <a:ext cx="66040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800" b="0" dirty="0"/>
                        <a:t>{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</a:t>
                      </a:r>
                      <a:r>
                        <a:rPr lang="en" altLang="ko-KR" sz="800" b="0" dirty="0" err="1"/>
                        <a:t>jsonrpc</a:t>
                      </a:r>
                      <a:r>
                        <a:rPr lang="en" altLang="ko-KR" sz="800" b="0" dirty="0"/>
                        <a:t>": "2.0",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"channel": "</a:t>
                      </a:r>
                      <a:r>
                        <a:rPr lang="en" altLang="ko-KR" sz="800" b="0" dirty="0" err="1"/>
                        <a:t>channel_name</a:t>
                      </a:r>
                      <a:r>
                        <a:rPr lang="en" altLang="ko-KR" sz="800" b="0" dirty="0"/>
                        <a:t>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"method": "</a:t>
                      </a:r>
                      <a:r>
                        <a:rPr lang="en" altLang="ko-KR" sz="800" b="0" dirty="0" err="1"/>
                        <a:t>get_bid</a:t>
                      </a:r>
                      <a:r>
                        <a:rPr lang="en" altLang="ko-KR" sz="800" b="0" dirty="0"/>
                        <a:t>",   # 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 </a:t>
                      </a:r>
                      <a:r>
                        <a:rPr lang="ko-KR" altLang="en-US" sz="800" b="0" dirty="0"/>
                        <a:t>이름</a:t>
                      </a:r>
                    </a:p>
                    <a:p>
                      <a:pPr latinLnBrk="1"/>
                      <a:r>
                        <a:rPr lang="ko-KR" altLang="en-US" sz="800" b="0" dirty="0"/>
                        <a:t>    </a:t>
                      </a:r>
                      <a:r>
                        <a:rPr lang="en-US" altLang="ko-KR" sz="800" b="0" dirty="0"/>
                        <a:t>"</a:t>
                      </a:r>
                      <a:r>
                        <a:rPr lang="en" altLang="ko-KR" sz="800" b="0" dirty="0"/>
                        <a:t>id": "</a:t>
                      </a:r>
                      <a:r>
                        <a:rPr lang="en" altLang="ko-KR" sz="800" b="0" dirty="0" err="1"/>
                        <a:t>test_query</a:t>
                      </a:r>
                      <a:r>
                        <a:rPr lang="en" altLang="ko-KR" sz="800" b="0" dirty="0"/>
                        <a:t>",    # </a:t>
                      </a:r>
                      <a:r>
                        <a:rPr lang="ko-KR" altLang="en-US" sz="800" b="0" dirty="0"/>
                        <a:t>비동기 </a:t>
                      </a:r>
                      <a:r>
                        <a:rPr lang="ko-KR" altLang="en-US" sz="800" b="0" dirty="0" err="1"/>
                        <a:t>응답시</a:t>
                      </a:r>
                      <a:r>
                        <a:rPr lang="ko-KR" altLang="en-US" sz="800" b="0" dirty="0"/>
                        <a:t> 이용할 예정</a:t>
                      </a:r>
                      <a:r>
                        <a:rPr lang="en-US" altLang="ko-KR" sz="800" b="0" dirty="0"/>
                        <a:t>. </a:t>
                      </a:r>
                      <a:r>
                        <a:rPr lang="ko-KR" altLang="en-US" sz="800" b="0" dirty="0"/>
                        <a:t>현재는 사용 안함</a:t>
                      </a:r>
                      <a:r>
                        <a:rPr lang="en-US" altLang="ko-KR" sz="800" b="0" dirty="0"/>
                        <a:t>.</a:t>
                      </a:r>
                    </a:p>
                    <a:p>
                      <a:pPr latinLnBrk="1"/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 err="1"/>
                        <a:t>params</a:t>
                      </a:r>
                      <a:r>
                        <a:rPr lang="en" altLang="ko-KR" sz="800" b="0" dirty="0"/>
                        <a:t>": {            # JSON</a:t>
                      </a:r>
                      <a:r>
                        <a:rPr lang="ko-KR" altLang="en-US" sz="800" b="0" dirty="0" err="1"/>
                        <a:t>으로</a:t>
                      </a:r>
                      <a:r>
                        <a:rPr lang="ko-KR" altLang="en-US" sz="800" b="0" dirty="0"/>
                        <a:t> 구성된 </a:t>
                      </a:r>
                      <a:r>
                        <a:rPr lang="en" altLang="ko-KR" sz="800" b="0" dirty="0"/>
                        <a:t>SCORE</a:t>
                      </a:r>
                      <a:r>
                        <a:rPr lang="ko-KR" altLang="en-US" sz="800" b="0" dirty="0"/>
                        <a:t>안에 호출할 </a:t>
                      </a:r>
                      <a:r>
                        <a:rPr lang="en" altLang="ko-KR" sz="800" b="0" dirty="0"/>
                        <a:t>Function</a:t>
                      </a:r>
                      <a:r>
                        <a:rPr lang="ko-KR" altLang="en-US" sz="800" b="0" dirty="0"/>
                        <a:t>의 </a:t>
                      </a:r>
                      <a:r>
                        <a:rPr lang="en" altLang="ko-KR" sz="800" b="0" dirty="0"/>
                        <a:t>parameters.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"name": "1",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    "identity": "2"</a:t>
                      </a:r>
                    </a:p>
                    <a:p>
                      <a:pPr latinLnBrk="1"/>
                      <a:r>
                        <a:rPr lang="en" altLang="ko-KR" sz="800" b="0" dirty="0"/>
                        <a:t>    }</a:t>
                      </a:r>
                    </a:p>
                    <a:p>
                      <a:pPr latinLnBrk="1"/>
                      <a:r>
                        <a:rPr lang="en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B37991-C7DE-664E-A42B-658F8A0BA75F}"/>
              </a:ext>
            </a:extLst>
          </p:cNvPr>
          <p:cNvGraphicFramePr>
            <a:graphicFrameLocks noGrp="1"/>
          </p:cNvGraphicFramePr>
          <p:nvPr/>
        </p:nvGraphicFramePr>
        <p:xfrm>
          <a:off x="358913" y="3911231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"response_code" : "</a:t>
                      </a:r>
                      <a:r>
                        <a:rPr lang="en" altLang="ko-KR" sz="800" b="0" dirty="0" err="1"/>
                        <a:t>int</a:t>
                      </a:r>
                      <a:r>
                        <a:rPr lang="en" altLang="ko-KR" sz="800" b="0" dirty="0"/>
                        <a:t> : RES_CODE",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b="0" dirty="0"/>
                        <a:t>    "tx_hash" : "</a:t>
                      </a:r>
                      <a:r>
                        <a:rPr lang="ko-KR" altLang="en-US" sz="800" b="0" dirty="0"/>
                        <a:t>트랜잭션 해시</a:t>
                      </a:r>
                      <a:r>
                        <a:rPr lang="en-US" altLang="ko-KR" sz="800" b="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    "</a:t>
                      </a:r>
                      <a:r>
                        <a:rPr lang="en" altLang="ko-KR" sz="800" b="0" dirty="0"/>
                        <a:t>more_info" : "</a:t>
                      </a:r>
                      <a:r>
                        <a:rPr lang="ko-KR" altLang="en-US" sz="800" b="0" dirty="0"/>
                        <a:t>추가 정보</a:t>
                      </a:r>
                      <a:r>
                        <a:rPr lang="en-US" altLang="ko-KR" sz="800" b="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220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21073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blocks?channel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마지막 블록의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hash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데이터를 가져온다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lvl="0"/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/</a:t>
            </a:r>
            <a:r>
              <a:rPr lang="en-US" altLang="ko-KR" sz="1200" b="1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/v1/</a:t>
            </a:r>
            <a:r>
              <a:rPr lang="en-US" altLang="ko-KR" sz="1200" b="1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blocks?channel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={channel name}&amp;hash={</a:t>
            </a:r>
            <a:r>
              <a:rPr lang="ko-KR" altLang="en-US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찾으려는 블록 해시</a:t>
            </a:r>
            <a:r>
              <a:rPr lang="en-US" altLang="ko-KR" sz="12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}</a:t>
            </a:r>
          </a:p>
          <a:p>
            <a:pPr lvl="0"/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블록 해시에 알맞은 블록에서 헤더 데이터로 </a:t>
            </a:r>
            <a:r>
              <a:rPr lang="en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filter</a:t>
            </a:r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에 있는 데이터를 가져오고 </a:t>
            </a:r>
            <a:r>
              <a:rPr lang="en" altLang="ko-KR" sz="1000" dirty="0" err="1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txFilter</a:t>
            </a:r>
            <a:r>
              <a:rPr lang="ko-KR" altLang="en-US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에 있는 데이터를 트랜잭션 데이터에 추가하여 블록데이터를 가져옵니다</a:t>
            </a:r>
            <a:r>
              <a:rPr lang="en-US" altLang="ko-KR" sz="1000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.</a:t>
            </a:r>
          </a:p>
          <a:p>
            <a:pPr lvl="0"/>
            <a:r>
              <a:rPr lang="en-US" altLang="ko-KR" sz="10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Response</a:t>
            </a:r>
            <a:r>
              <a:rPr lang="ko-KR" altLang="en-US" sz="10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 </a:t>
            </a:r>
            <a:r>
              <a:rPr lang="en-US" altLang="ko-KR" sz="1000" b="1" dirty="0">
                <a:solidFill>
                  <a:prstClr val="black">
                    <a:lumMod val="90000"/>
                    <a:lumOff val="10000"/>
                  </a:prstClr>
                </a:solidFill>
                <a:latin typeface="Roboto" panose="02000000000000000000" pitchFamily="2" charset="0"/>
              </a:rPr>
              <a:t>Body</a:t>
            </a: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5468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RESTful API - Peer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430F5B-6F37-DC48-B3BF-3237BCDB3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10675"/>
              </p:ext>
            </p:extLst>
          </p:nvPr>
        </p:nvGraphicFramePr>
        <p:xfrm>
          <a:off x="358913" y="1684866"/>
          <a:ext cx="660400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"response_code" : "</a:t>
                      </a:r>
                      <a:r>
                        <a:rPr lang="en" altLang="ko-KR" sz="800" dirty="0" err="1"/>
                        <a:t>int</a:t>
                      </a:r>
                      <a:r>
                        <a:rPr lang="en" altLang="ko-KR" sz="800" dirty="0"/>
                        <a:t> RES_CODE",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block_hash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en" altLang="ko-KR" sz="800" dirty="0" err="1"/>
                        <a:t>block_hash</a:t>
                      </a:r>
                      <a:r>
                        <a:rPr lang="en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block_data_json</a:t>
                      </a:r>
                      <a:r>
                        <a:rPr lang="en" altLang="ko-KR" sz="800" dirty="0"/>
                        <a:t>" : "</a:t>
                      </a:r>
                      <a:r>
                        <a:rPr lang="en" altLang="ko-KR" sz="800" dirty="0" err="1"/>
                        <a:t>block_data_json</a:t>
                      </a:r>
                      <a:r>
                        <a:rPr lang="en" altLang="ko-KR" sz="80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DC7C3AC-A94F-6D4E-8DB6-7A84A662D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34754"/>
              </p:ext>
            </p:extLst>
          </p:nvPr>
        </p:nvGraphicFramePr>
        <p:xfrm>
          <a:off x="358913" y="3513666"/>
          <a:ext cx="6604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094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block_hash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블록 해시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"</a:t>
                      </a:r>
                      <a:r>
                        <a:rPr lang="en" altLang="ko-KR" sz="800" dirty="0" err="1"/>
                        <a:t>block_data_json</a:t>
                      </a:r>
                      <a:r>
                        <a:rPr lang="en" altLang="ko-KR" sz="800" dirty="0"/>
                        <a:t>" :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    "</a:t>
                      </a:r>
                      <a:r>
                        <a:rPr lang="en" altLang="ko-KR" sz="800" dirty="0" err="1"/>
                        <a:t>prev_block_hash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 err="1"/>
                        <a:t>이전블록</a:t>
                      </a:r>
                      <a:r>
                        <a:rPr lang="ko-KR" altLang="en-US" sz="800" dirty="0"/>
                        <a:t> 해시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 err="1"/>
                        <a:t>merkle_tree_root_hash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 err="1"/>
                        <a:t>머클</a:t>
                      </a:r>
                      <a:r>
                        <a:rPr lang="ko-KR" altLang="en-US" sz="800" dirty="0"/>
                        <a:t> 루트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 err="1"/>
                        <a:t>time_stamp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블록 생성 시간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/>
                        <a:t>height" : "</a:t>
                      </a:r>
                      <a:r>
                        <a:rPr lang="ko-KR" altLang="en-US" sz="800" dirty="0"/>
                        <a:t>블록 높이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"</a:t>
                      </a:r>
                      <a:r>
                        <a:rPr lang="en" altLang="ko-KR" sz="800" dirty="0" err="1"/>
                        <a:t>peer_id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블록 생성 피어 </a:t>
                      </a:r>
                      <a:r>
                        <a:rPr lang="en" altLang="ko-KR" sz="800" dirty="0"/>
                        <a:t>id"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},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"</a:t>
                      </a:r>
                      <a:r>
                        <a:rPr lang="en" altLang="ko-KR" sz="800" dirty="0" err="1"/>
                        <a:t>tx_data_json</a:t>
                      </a:r>
                      <a:r>
                        <a:rPr lang="en" altLang="ko-KR" sz="800" dirty="0"/>
                        <a:t>" : [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    {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800" dirty="0"/>
                        <a:t>            "tx_hash" : "</a:t>
                      </a:r>
                      <a:r>
                        <a:rPr lang="ko-KR" altLang="en-US" sz="800" dirty="0"/>
                        <a:t>트랜잭션 해시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"</a:t>
                      </a:r>
                      <a:r>
                        <a:rPr lang="en" altLang="ko-KR" sz="800" dirty="0"/>
                        <a:t>timestamp" : "</a:t>
                      </a:r>
                      <a:r>
                        <a:rPr lang="ko-KR" altLang="en-US" sz="800" dirty="0"/>
                        <a:t>트랜잭션 생성 시간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"</a:t>
                      </a:r>
                      <a:r>
                        <a:rPr lang="en" altLang="ko-KR" sz="800" dirty="0" err="1"/>
                        <a:t>data_string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트랜잭션에 들어간 데이터</a:t>
                      </a:r>
                      <a:r>
                        <a:rPr lang="en-US" altLang="ko-KR" sz="800" dirty="0"/>
                        <a:t>",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    "</a:t>
                      </a:r>
                      <a:r>
                        <a:rPr lang="en" altLang="ko-KR" sz="800" dirty="0" err="1"/>
                        <a:t>peer_id</a:t>
                      </a:r>
                      <a:r>
                        <a:rPr lang="en" altLang="ko-KR" sz="800" dirty="0"/>
                        <a:t>" : "</a:t>
                      </a:r>
                      <a:r>
                        <a:rPr lang="ko-KR" altLang="en-US" sz="800" dirty="0"/>
                        <a:t>트랜잭션을 생성한 피어</a:t>
                      </a:r>
                      <a:r>
                        <a:rPr lang="en-US" altLang="ko-KR" sz="800" dirty="0"/>
                        <a:t>"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    }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   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}</a:t>
                      </a:r>
                      <a:endParaRPr lang="en" altLang="ko-KR" sz="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47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1812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0" y="365127"/>
            <a:ext cx="922915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66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II. </a:t>
            </a:r>
            <a:r>
              <a:rPr lang="ko-KR" altLang="en-US" sz="1200" dirty="0"/>
              <a:t>설치 </a:t>
            </a:r>
            <a:r>
              <a:rPr lang="en-US" altLang="ko-KR" sz="1200" dirty="0"/>
              <a:t>Tutorial</a:t>
            </a:r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920" y="1071154"/>
            <a:ext cx="9056934" cy="5552827"/>
          </a:xfrm>
        </p:spPr>
        <p:txBody>
          <a:bodyPr>
            <a:noAutofit/>
          </a:bodyPr>
          <a:lstStyle/>
          <a:p>
            <a:r>
              <a:rPr lang="en-US" altLang="ko-KR" sz="1200" b="1" dirty="0"/>
              <a:t>loopchain network </a:t>
            </a:r>
            <a:r>
              <a:rPr lang="ko-KR" altLang="en-US" sz="1200" b="1" dirty="0"/>
              <a:t>설정 유의 사항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RadioStation</a:t>
            </a:r>
            <a:r>
              <a:rPr lang="ko-KR" altLang="en-US" sz="1200" dirty="0"/>
              <a:t>을 제일 먼저 실행시키고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들을 실행 하셔야 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모든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들은 </a:t>
            </a:r>
            <a:r>
              <a:rPr lang="en-US" altLang="ko-KR" sz="1200" dirty="0"/>
              <a:t>N:N</a:t>
            </a:r>
            <a:r>
              <a:rPr lang="ko-KR" altLang="en-US" sz="1200" dirty="0" err="1"/>
              <a:t>으로</a:t>
            </a:r>
            <a:r>
              <a:rPr lang="ko-KR" altLang="en-US" sz="1200" dirty="0"/>
              <a:t> 연결됩니다</a:t>
            </a:r>
            <a:r>
              <a:rPr lang="en-US" altLang="ko-KR" sz="1200" dirty="0"/>
              <a:t>. </a:t>
            </a:r>
            <a:r>
              <a:rPr lang="ko-KR" altLang="en-US" sz="1200" dirty="0"/>
              <a:t>따라서</a:t>
            </a:r>
            <a:r>
              <a:rPr lang="en-US" altLang="ko-KR" sz="1200" dirty="0"/>
              <a:t>, </a:t>
            </a:r>
            <a:r>
              <a:rPr lang="ko-KR" altLang="en-US" sz="1200" dirty="0"/>
              <a:t>모든 </a:t>
            </a:r>
            <a:r>
              <a:rPr lang="en-US" altLang="ko-KR" sz="1200" dirty="0"/>
              <a:t>Peer</a:t>
            </a:r>
            <a:r>
              <a:rPr lang="ko-KR" altLang="en-US" sz="1200" dirty="0"/>
              <a:t>들이 서로 </a:t>
            </a:r>
            <a:r>
              <a:rPr lang="en-US" altLang="ko-KR" sz="1200" dirty="0" err="1"/>
              <a:t>IP:Port</a:t>
            </a:r>
            <a:r>
              <a:rPr lang="ko-KR" altLang="en-US" sz="1200" dirty="0"/>
              <a:t>로 연결할 수 있어야 합니다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최소 </a:t>
            </a:r>
            <a:r>
              <a:rPr lang="en-US" altLang="ko-KR" sz="1200" dirty="0"/>
              <a:t>Peer</a:t>
            </a:r>
            <a:r>
              <a:rPr lang="ko-KR" altLang="en-US" sz="1200" dirty="0"/>
              <a:t> 수 </a:t>
            </a:r>
            <a:r>
              <a:rPr lang="en-US" altLang="ko-KR" sz="1200" dirty="0"/>
              <a:t>: </a:t>
            </a:r>
            <a:r>
              <a:rPr lang="ko-KR" altLang="en-US" sz="1200" dirty="0"/>
              <a:t>제대로 된 </a:t>
            </a:r>
            <a:r>
              <a:rPr lang="en-US" altLang="ko-KR" sz="1200" dirty="0"/>
              <a:t>Blockchain network</a:t>
            </a:r>
            <a:r>
              <a:rPr lang="ko-KR" altLang="en-US" sz="1200" dirty="0"/>
              <a:t>를 구성하기 위해서 </a:t>
            </a:r>
            <a:r>
              <a:rPr lang="en-US" altLang="ko-KR" sz="1200" b="1" u="sng" dirty="0"/>
              <a:t>4</a:t>
            </a:r>
            <a:r>
              <a:rPr lang="ko-KR" altLang="en-US" sz="1200" b="1" u="sng" dirty="0"/>
              <a:t>개 이상의 </a:t>
            </a:r>
            <a:r>
              <a:rPr lang="en-US" altLang="ko-KR" sz="1200" b="1" u="sng" dirty="0"/>
              <a:t>Peer</a:t>
            </a:r>
            <a:r>
              <a:rPr lang="ko-KR" altLang="en-US" sz="1200" dirty="0"/>
              <a:t>들을 실행해야 합니다</a:t>
            </a:r>
            <a:r>
              <a:rPr lang="en-US" altLang="ko-KR" sz="1200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Multi Channel </a:t>
            </a:r>
            <a:r>
              <a:rPr lang="ko-KR" altLang="en-US" sz="1200" dirty="0"/>
              <a:t>설정 </a:t>
            </a:r>
            <a:r>
              <a:rPr lang="en-US" altLang="ko-KR" sz="1200" dirty="0"/>
              <a:t>/ SCORE </a:t>
            </a:r>
            <a:r>
              <a:rPr lang="ko-KR" altLang="en-US" sz="1200" dirty="0"/>
              <a:t>설정은 설정 파일을 잘 확인해 주세요</a:t>
            </a:r>
            <a:r>
              <a:rPr lang="en-US" altLang="ko-KR" sz="1200" dirty="0"/>
              <a:t>. </a:t>
            </a:r>
            <a:r>
              <a:rPr lang="ko-KR" altLang="en-US" sz="1200" dirty="0"/>
              <a:t>설정 파일에 오류가 있으면 찾기 힘듭니다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서로 다른 </a:t>
            </a:r>
            <a:r>
              <a:rPr lang="en-US" altLang="ko-KR" sz="1200" dirty="0"/>
              <a:t>Host </a:t>
            </a:r>
            <a:r>
              <a:rPr lang="ko-KR" altLang="en-US" sz="1200" dirty="0"/>
              <a:t>들에서 띄울 때는 </a:t>
            </a:r>
            <a:r>
              <a:rPr lang="en-US" altLang="ko-KR" sz="1200" dirty="0"/>
              <a:t>LOOPCHAIN_HOST </a:t>
            </a:r>
            <a:r>
              <a:rPr lang="ko-KR" altLang="en-US" sz="1200" dirty="0"/>
              <a:t>설정을 이용해서 </a:t>
            </a:r>
            <a:r>
              <a:rPr lang="en-US" altLang="ko-KR" sz="1200" dirty="0"/>
              <a:t>RadioStation</a:t>
            </a:r>
            <a:r>
              <a:rPr lang="ko-KR" altLang="en-US" sz="1200" dirty="0"/>
              <a:t>이 다른 </a:t>
            </a:r>
            <a:r>
              <a:rPr lang="en-US" altLang="ko-KR" sz="1200" dirty="0"/>
              <a:t>Node</a:t>
            </a:r>
            <a:r>
              <a:rPr lang="ko-KR" altLang="en-US" sz="1200" dirty="0"/>
              <a:t>들에게 </a:t>
            </a:r>
            <a:r>
              <a:rPr lang="en-US" altLang="ko-KR" sz="1200" dirty="0"/>
              <a:t>Peer </a:t>
            </a:r>
            <a:r>
              <a:rPr lang="ko-KR" altLang="en-US" sz="1200" dirty="0"/>
              <a:t>목록을 띄울 때</a:t>
            </a:r>
            <a:r>
              <a:rPr lang="en-US" altLang="ko-KR" sz="1200" dirty="0"/>
              <a:t>, </a:t>
            </a:r>
            <a:r>
              <a:rPr lang="ko-KR" altLang="en-US" sz="1200" dirty="0"/>
              <a:t>외부 서버 들에서 해당 </a:t>
            </a:r>
            <a:r>
              <a:rPr lang="en-US" altLang="ko-KR" sz="1200" dirty="0"/>
              <a:t>Node</a:t>
            </a:r>
            <a:r>
              <a:rPr lang="ko-KR" altLang="en-US" sz="1200" dirty="0"/>
              <a:t>에 접근 할 수 있게 해주세요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/>
              <a:t>(Docker </a:t>
            </a:r>
            <a:r>
              <a:rPr lang="ko-KR" altLang="en-US" sz="1200" b="1" dirty="0"/>
              <a:t>사용시만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</a:t>
            </a:r>
            <a:r>
              <a:rPr lang="en-US" altLang="ko-KR" sz="1200" dirty="0"/>
              <a:t>RadioStation </a:t>
            </a:r>
            <a:r>
              <a:rPr lang="ko-KR" altLang="en-US" sz="1200" dirty="0"/>
              <a:t>이나 </a:t>
            </a:r>
            <a:r>
              <a:rPr lang="en-US" altLang="ko-KR" sz="1200" dirty="0"/>
              <a:t>Peer</a:t>
            </a:r>
            <a:r>
              <a:rPr lang="ko-KR" altLang="en-US" sz="1200" dirty="0"/>
              <a:t>에서 외부 </a:t>
            </a:r>
            <a:r>
              <a:rPr lang="en-US" altLang="ko-KR" sz="1200" dirty="0"/>
              <a:t>Host file</a:t>
            </a:r>
            <a:r>
              <a:rPr lang="ko-KR" altLang="en-US" sz="1200" dirty="0"/>
              <a:t>과 연결을 해주실 폴더들이 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 설정이 없으면 </a:t>
            </a:r>
            <a:r>
              <a:rPr lang="en-US" altLang="ko-KR" sz="1200" dirty="0"/>
              <a:t>Docker container </a:t>
            </a:r>
            <a:r>
              <a:rPr lang="ko-KR" altLang="en-US" sz="1200" dirty="0"/>
              <a:t>가 죽었을 때에 데이터를 잃어버리실 수가 있습니다</a:t>
            </a:r>
            <a:r>
              <a:rPr lang="en-US" altLang="ko-KR" sz="1200" dirty="0"/>
              <a:t>.</a:t>
            </a:r>
          </a:p>
          <a:p>
            <a:pPr marL="857250" lvl="1" indent="-171450"/>
            <a:r>
              <a:rPr lang="en-US" altLang="ko-KR" sz="1200" dirty="0"/>
              <a:t>"/storage":  RadioStation, Peer</a:t>
            </a:r>
            <a:r>
              <a:rPr lang="ko-KR" altLang="en-US" sz="1200" dirty="0"/>
              <a:t>들의 데이터를 보관하는 폴더</a:t>
            </a:r>
          </a:p>
          <a:p>
            <a:pPr marL="857250" lvl="1" indent="-171450"/>
            <a:r>
              <a:rPr lang="en-US" altLang="ko-KR" sz="1200" dirty="0"/>
              <a:t>"/</a:t>
            </a:r>
            <a:r>
              <a:rPr lang="en-US" altLang="ko-KR" sz="1200" dirty="0" err="1"/>
              <a:t>conf</a:t>
            </a:r>
            <a:r>
              <a:rPr lang="en-US" altLang="ko-KR" sz="1200" dirty="0"/>
              <a:t>" : </a:t>
            </a:r>
            <a:r>
              <a:rPr lang="ko-KR" altLang="en-US" sz="1200" dirty="0"/>
              <a:t>설정 파일들이 담긴 폴더</a:t>
            </a:r>
          </a:p>
          <a:p>
            <a:pPr marL="857250" lvl="1" indent="-171450"/>
            <a:r>
              <a:rPr lang="en-US" altLang="ko-KR" sz="1200" dirty="0"/>
              <a:t>"/score" SCORE</a:t>
            </a:r>
            <a:r>
              <a:rPr lang="ko-KR" altLang="en-US" sz="1200" dirty="0"/>
              <a:t>를 </a:t>
            </a:r>
            <a:r>
              <a:rPr lang="en-US" altLang="ko-KR" sz="1200" dirty="0"/>
              <a:t>zip</a:t>
            </a:r>
            <a:r>
              <a:rPr lang="ko-KR" altLang="en-US" sz="1200" dirty="0"/>
              <a:t>해서 띄울 때에</a:t>
            </a:r>
            <a:r>
              <a:rPr lang="en-US" altLang="ko-KR" sz="1200" dirty="0"/>
              <a:t>, SCORE </a:t>
            </a:r>
            <a:r>
              <a:rPr lang="ko-KR" altLang="en-US" sz="1200" dirty="0"/>
              <a:t>파일이 담긴 </a:t>
            </a:r>
            <a:r>
              <a:rPr lang="en-US" altLang="ko-KR" sz="1200" dirty="0"/>
              <a:t>zip</a:t>
            </a:r>
            <a:r>
              <a:rPr lang="ko-KR" altLang="en-US" sz="1200" dirty="0"/>
              <a:t>파일의 위치</a:t>
            </a:r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  <a:p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40901903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61368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Log level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설정하기</a:t>
            </a:r>
            <a:endParaRPr lang="en-US" altLang="ko-KR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LOOPCHAIN_LOG_LEVEL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이용하세요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아래 중 하나의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String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값을 가지면 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"DEBUG"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(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제일 많이 모든 로그를 보여줍니다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.)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옵션값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CRITICAL ,ERROR , WARNING, INFO , DEBUG (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오른쪽에서 왼쪽으로 갈수로 더 많은 로그를 남김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endParaRPr lang="en-US" altLang="ko-KR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Peer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외부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값을 설정합니다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기본적으로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는 시작할 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해당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속한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사설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IP(Private IP)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가지고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들과 통신하려고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외부와 통신하지 않고 내부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로만 동작하는 경우에는 문제가 없습니다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그러나 상황에 따라서 공용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IP(Public IP)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가지고 통신하는 것이 나을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예를 들어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Network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구성하는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들이 기존 인터넷 망을 이용하거나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VPN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이용해서 통신을 하는 경우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는 기존 인터넷망이나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VPN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접근 가능한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여야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하지만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안타깝게도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상에서는 이런 상황에서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가져올 수가 없습니다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그래서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LOOPCHAIN_HOST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이용해서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들과 통신을 하기 위해 사용할 공용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IP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지정할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437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7F9602-7558-0A4A-B3FE-D62D522E9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55272"/>
              </p:ext>
            </p:extLst>
          </p:nvPr>
        </p:nvGraphicFramePr>
        <p:xfrm>
          <a:off x="378791" y="3579927"/>
          <a:ext cx="66040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222000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LOOPCHAIN_HOST:$</a:t>
                      </a:r>
                      <a:r>
                        <a:rPr lang="ko-KR" altLang="en-US" sz="1000" b="0" dirty="0"/>
                        <a:t>현재 </a:t>
                      </a:r>
                      <a:r>
                        <a:rPr lang="en" altLang="ko-KR" sz="1000" b="0" dirty="0"/>
                        <a:t>node</a:t>
                      </a:r>
                      <a:r>
                        <a:rPr lang="ko-KR" altLang="en-US" sz="1000" b="0" dirty="0"/>
                        <a:t>가 보여주어야 하는 </a:t>
                      </a:r>
                      <a:r>
                        <a:rPr lang="en" altLang="ko-KR" sz="1000" b="0" dirty="0"/>
                        <a:t>IP</a:t>
                      </a:r>
                    </a:p>
                    <a:p>
                      <a:pPr latinLnBrk="1"/>
                      <a:r>
                        <a:rPr lang="en" altLang="ko-KR" sz="1000" b="0" dirty="0"/>
                        <a:t>}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8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9375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13827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불러오는 </a:t>
            </a:r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Repository URL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바꾸기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DEFAULT_SCORE_HOST: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현재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서비스에서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가져오기 위해 사용할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 repository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URL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설정해주면 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Docker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실행할 때의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DEFAULT_SCORE_HOST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옵션으로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가져올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Git service URL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지정합니다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442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26BA4F4-F0A7-EE4B-81E1-7C7A57073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841"/>
              </p:ext>
            </p:extLst>
          </p:nvPr>
        </p:nvGraphicFramePr>
        <p:xfrm>
          <a:off x="411921" y="1724623"/>
          <a:ext cx="66040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980264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$ docker run -d --name peer0 \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.....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-e "DEFAULT_SCORE_HOST=</a:t>
                      </a:r>
                      <a:r>
                        <a:rPr lang="en" altLang="ko-KR" sz="1000" b="0" dirty="0" err="1"/>
                        <a:t>github.com</a:t>
                      </a:r>
                      <a:r>
                        <a:rPr lang="en" altLang="ko-KR" sz="1000" b="0" dirty="0"/>
                        <a:t>" \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.....</a:t>
                      </a:r>
                    </a:p>
                    <a:p>
                      <a:pPr latinLnBrk="1"/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77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7397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120497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Multichannel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사용하기 위해서는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정보에 대해서 알고 있어야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`channel_manage_data.json`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수정합니다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이름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실행되는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SCORE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이름 그리고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channel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하는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목록을 작성합니다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6089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4EB260-2B7F-544A-B63E-86EFBFFC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70261"/>
              </p:ext>
            </p:extLst>
          </p:nvPr>
        </p:nvGraphicFramePr>
        <p:xfrm>
          <a:off x="396968" y="1848149"/>
          <a:ext cx="6604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1959496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b="0" dirty="0"/>
                        <a:t>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"%CHANNEL_NAME1%": { // 1st channel name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"score_package": "your_score_package", // </a:t>
                      </a:r>
                      <a:r>
                        <a:rPr lang="ko-KR" altLang="en-US" sz="1000" b="0" dirty="0"/>
                        <a:t>이 채널에서 실행되는 </a:t>
                      </a:r>
                      <a:r>
                        <a:rPr lang="en" altLang="ko-KR" sz="1000" b="0" dirty="0"/>
                        <a:t>SCORE</a:t>
                      </a:r>
                      <a:r>
                        <a:rPr lang="ko-KR" altLang="en-US" sz="1000" b="0" dirty="0"/>
                        <a:t>의 이름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</a:t>
                      </a:r>
                      <a:r>
                        <a:rPr lang="en-US" altLang="ko-KR" sz="1000" b="0" dirty="0"/>
                        <a:t>"</a:t>
                      </a:r>
                      <a:r>
                        <a:rPr lang="en" altLang="ko-KR" sz="1000" b="0" dirty="0"/>
                        <a:t>peers":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"peer_target": "%IP%:%PORT%" // </a:t>
                      </a:r>
                      <a:r>
                        <a:rPr lang="ko-KR" altLang="en-US" sz="1000" b="0" dirty="0"/>
                        <a:t>채널에 포함되는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정보 </a:t>
                      </a:r>
                      <a:r>
                        <a:rPr lang="en-US" altLang="ko-KR" sz="1000" b="0" dirty="0"/>
                        <a:t>&amp; </a:t>
                      </a:r>
                      <a:r>
                        <a:rPr lang="ko-KR" altLang="en-US" sz="1000" b="0" dirty="0"/>
                        <a:t>리스트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  </a:t>
                      </a:r>
                      <a:r>
                        <a:rPr lang="en-US" altLang="ko-KR" sz="1000" b="0" dirty="0"/>
                        <a:t>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 ........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]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"%</a:t>
                      </a:r>
                      <a:r>
                        <a:rPr lang="en" altLang="ko-KR" sz="1000" b="0" dirty="0"/>
                        <a:t>CHANNEL_NAME2%": {  // 2nd channel name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"score_package": "your_score_package", // </a:t>
                      </a:r>
                      <a:r>
                        <a:rPr lang="ko-KR" altLang="en-US" sz="1000" b="0" dirty="0"/>
                        <a:t>이 채널에서 실행되는 </a:t>
                      </a:r>
                      <a:r>
                        <a:rPr lang="en" altLang="ko-KR" sz="1000" b="0" dirty="0"/>
                        <a:t>SCORE</a:t>
                      </a:r>
                      <a:r>
                        <a:rPr lang="ko-KR" altLang="en-US" sz="1000" b="0" dirty="0"/>
                        <a:t>의 이름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</a:t>
                      </a:r>
                      <a:r>
                        <a:rPr lang="en-US" altLang="ko-KR" sz="1000" b="0" dirty="0"/>
                        <a:t>"</a:t>
                      </a:r>
                      <a:r>
                        <a:rPr lang="en" altLang="ko-KR" sz="1000" b="0" dirty="0"/>
                        <a:t>peers": [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{</a:t>
                      </a:r>
                    </a:p>
                    <a:p>
                      <a:pPr latinLnBrk="1"/>
                      <a:r>
                        <a:rPr lang="en" altLang="ko-KR" sz="1000" b="0" dirty="0"/>
                        <a:t>          "peer_target": ""%IP%:%PORT%"   // </a:t>
                      </a:r>
                      <a:r>
                        <a:rPr lang="ko-KR" altLang="en-US" sz="1000" b="0" dirty="0"/>
                        <a:t>채널에 포함되는 </a:t>
                      </a:r>
                      <a:r>
                        <a:rPr lang="en" altLang="ko-KR" sz="1000" b="0" dirty="0"/>
                        <a:t>peer</a:t>
                      </a:r>
                      <a:r>
                        <a:rPr lang="ko-KR" altLang="en-US" sz="1000" b="0" dirty="0"/>
                        <a:t>의 정보 </a:t>
                      </a:r>
                      <a:r>
                        <a:rPr lang="en-US" altLang="ko-KR" sz="1000" b="0" dirty="0"/>
                        <a:t>&amp; </a:t>
                      </a:r>
                      <a:r>
                        <a:rPr lang="ko-KR" altLang="en-US" sz="1000" b="0" dirty="0"/>
                        <a:t>리스트</a:t>
                      </a:r>
                    </a:p>
                    <a:p>
                      <a:pPr latinLnBrk="1"/>
                      <a:r>
                        <a:rPr lang="ko-KR" altLang="en-US" sz="1000" b="0" dirty="0"/>
                        <a:t>        </a:t>
                      </a:r>
                      <a:r>
                        <a:rPr lang="en-US" altLang="ko-KR" sz="1000" b="0" dirty="0"/>
                        <a:t>},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  .......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  ]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  }</a:t>
                      </a:r>
                    </a:p>
                    <a:p>
                      <a:pPr latinLnBrk="1"/>
                      <a:r>
                        <a:rPr lang="en-US" altLang="ko-KR" sz="1000" b="0" dirty="0"/>
                        <a:t>  }</a:t>
                      </a:r>
                      <a:endParaRPr lang="ko-KR" alt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3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5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558" y="359303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LFT algorithm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7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49" y="839362"/>
            <a:ext cx="9139563" cy="1974176"/>
          </a:xfrm>
        </p:spPr>
        <p:txBody>
          <a:bodyPr>
            <a:noAutofit/>
          </a:bodyPr>
          <a:lstStyle/>
          <a:p>
            <a:r>
              <a:rPr lang="en" altLang="ko-KR" sz="2000" dirty="0"/>
              <a:t>LFT algorithm</a:t>
            </a:r>
            <a:r>
              <a:rPr lang="ko-KR" altLang="en-US" sz="2000" dirty="0"/>
              <a:t>은 </a:t>
            </a:r>
            <a:r>
              <a:rPr lang="en" altLang="ko-KR" sz="2000" dirty="0"/>
              <a:t>BFT(Byzantine Fault Tolerance) </a:t>
            </a:r>
            <a:r>
              <a:rPr lang="ko-KR" altLang="en-US" sz="2000" dirty="0"/>
              <a:t>계열의 알고리즘으로 분기가 없는 빠른 합의를  지원</a:t>
            </a:r>
            <a:endParaRPr lang="en-US" altLang="ko-KR" sz="2000" dirty="0"/>
          </a:p>
          <a:p>
            <a:r>
              <a:rPr lang="en" altLang="ko-KR" sz="2000" dirty="0"/>
              <a:t>BFT </a:t>
            </a:r>
            <a:r>
              <a:rPr lang="ko-KR" altLang="en-US" sz="2000" dirty="0"/>
              <a:t>계열 합의 알고리즘은 머신의 개수나</a:t>
            </a:r>
            <a:r>
              <a:rPr lang="en-US" altLang="ko-KR" sz="2000" dirty="0"/>
              <a:t>, </a:t>
            </a:r>
            <a:r>
              <a:rPr lang="ko-KR" altLang="en-US" sz="2000" dirty="0"/>
              <a:t>지분을 통하여 투표를 하여 합의하는 방식으로 즉각적인 합의 가능</a:t>
            </a:r>
            <a:endParaRPr lang="en-US" altLang="ko-KR" sz="2000" dirty="0"/>
          </a:p>
          <a:p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150B90-3311-9D47-ABEA-ED2B0B94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00" y="2755296"/>
            <a:ext cx="7335520" cy="340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671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126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Multichannel </a:t>
            </a:r>
          </a:p>
          <a:p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예를 들어서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wework_0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wework_1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채널이 각각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SCORE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score/code1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highlight>
                  <a:srgbClr val="D6DCE5"/>
                </a:highlight>
                <a:latin typeface="Roboto" panose="02000000000000000000" pitchFamily="2" charset="0"/>
              </a:rPr>
              <a:t>score/code2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사용한다면 다음과 같이 작성이 될 것입니다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  <a:endParaRPr lang="ko-KR" alt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10262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</a:rPr>
              <a:t>설정</a:t>
            </a: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118CFE-CF2A-4640-9C54-56F6A22CF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17335"/>
              </p:ext>
            </p:extLst>
          </p:nvPr>
        </p:nvGraphicFramePr>
        <p:xfrm>
          <a:off x="475347" y="1410545"/>
          <a:ext cx="66040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126387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 {</a:t>
                      </a:r>
                    </a:p>
                    <a:p>
                      <a:pPr latinLnBrk="1"/>
                      <a:r>
                        <a:rPr lang="en" altLang="ko-KR" sz="1000" dirty="0"/>
                        <a:t>   "wework_0": {</a:t>
                      </a:r>
                    </a:p>
                    <a:p>
                      <a:pPr latinLnBrk="1"/>
                      <a:r>
                        <a:rPr lang="en" altLang="ko-KR" sz="1000" dirty="0"/>
                        <a:t>     "score_package": "score/code1",</a:t>
                      </a:r>
                    </a:p>
                    <a:p>
                      <a:pPr latinLnBrk="1"/>
                      <a:r>
                        <a:rPr lang="en" altLang="ko-KR" sz="1000" dirty="0"/>
                        <a:t>     "peers": [</a:t>
                      </a:r>
                    </a:p>
                    <a:p>
                      <a:pPr latinLnBrk="1"/>
                      <a:r>
                        <a:rPr lang="en" altLang="ko-KR" sz="1000" dirty="0"/>
                        <a:t>      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"peer_target": "~~~~"</a:t>
                      </a:r>
                    </a:p>
                    <a:p>
                      <a:pPr latinLnBrk="1"/>
                      <a:r>
                        <a:rPr lang="en" altLang="ko-KR" sz="1000" dirty="0"/>
                        <a:t>       },</a:t>
                      </a:r>
                    </a:p>
                    <a:p>
                      <a:pPr latinLnBrk="1"/>
                      <a:r>
                        <a:rPr lang="en" altLang="ko-KR" sz="1000" dirty="0"/>
                        <a:t>       ......</a:t>
                      </a:r>
                    </a:p>
                    <a:p>
                      <a:pPr latinLnBrk="1"/>
                      <a:r>
                        <a:rPr lang="en" altLang="ko-KR" sz="1000" dirty="0"/>
                        <a:t>     ]</a:t>
                      </a:r>
                    </a:p>
                    <a:p>
                      <a:pPr latinLnBrk="1"/>
                      <a:r>
                        <a:rPr lang="en" altLang="ko-KR" sz="1000" dirty="0"/>
                        <a:t>   },</a:t>
                      </a:r>
                    </a:p>
                    <a:p>
                      <a:pPr latinLnBrk="1"/>
                      <a:r>
                        <a:rPr lang="en" altLang="ko-KR" sz="1000" dirty="0"/>
                        <a:t>   "wework_1": {</a:t>
                      </a:r>
                    </a:p>
                    <a:p>
                      <a:pPr latinLnBrk="1"/>
                      <a:r>
                        <a:rPr lang="en" altLang="ko-KR" sz="1000" dirty="0"/>
                        <a:t>     "score_package": "score/code2",</a:t>
                      </a:r>
                    </a:p>
                    <a:p>
                      <a:pPr latinLnBrk="1"/>
                      <a:r>
                        <a:rPr lang="en" altLang="ko-KR" sz="1000" dirty="0"/>
                        <a:t>     "peers": [</a:t>
                      </a:r>
                    </a:p>
                    <a:p>
                      <a:pPr latinLnBrk="1"/>
                      <a:r>
                        <a:rPr lang="en" altLang="ko-KR" sz="1000" dirty="0"/>
                        <a:t>      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"peer_target": "~~~~"</a:t>
                      </a:r>
                    </a:p>
                    <a:p>
                      <a:pPr latinLnBrk="1"/>
                      <a:r>
                        <a:rPr lang="en" altLang="ko-KR" sz="1000" dirty="0"/>
                        <a:t>       },</a:t>
                      </a:r>
                    </a:p>
                    <a:p>
                      <a:pPr latinLnBrk="1"/>
                      <a:r>
                        <a:rPr lang="en" altLang="ko-KR" sz="1000" dirty="0"/>
                        <a:t>       ........</a:t>
                      </a:r>
                    </a:p>
                    <a:p>
                      <a:pPr latinLnBrk="1"/>
                      <a:r>
                        <a:rPr lang="en" altLang="ko-KR" sz="1000" dirty="0"/>
                        <a:t>     ]</a:t>
                      </a:r>
                    </a:p>
                    <a:p>
                      <a:pPr latinLnBrk="1"/>
                      <a:r>
                        <a:rPr lang="en" altLang="ko-KR" sz="1000" dirty="0"/>
                        <a:t>   }</a:t>
                      </a:r>
                    </a:p>
                    <a:p>
                      <a:pPr latinLnBrk="1"/>
                      <a:r>
                        <a:rPr lang="en" altLang="ko-KR" sz="1000" dirty="0"/>
                        <a:t>  }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749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2183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3559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A078DF7-B379-5E41-B165-E49498123418}"/>
              </a:ext>
            </a:extLst>
          </p:cNvPr>
          <p:cNvSpPr txBox="1"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4394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Multichannel </a:t>
            </a:r>
            <a:endParaRPr kumimoji="1" lang="en" altLang="ko-KR" sz="1200" dirty="0"/>
          </a:p>
          <a:p>
            <a:r>
              <a:rPr kumimoji="1" lang="en" altLang="ko-KR" sz="1200" dirty="0"/>
              <a:t>2. </a:t>
            </a:r>
            <a:r>
              <a:rPr kumimoji="1" lang="ko-KR" altLang="en-US" sz="1200" dirty="0"/>
              <a:t>설정 파일을 사용하여서 </a:t>
            </a:r>
            <a:r>
              <a:rPr kumimoji="1" lang="en" altLang="ko-KR" sz="1200" dirty="0"/>
              <a:t>RadioStation</a:t>
            </a:r>
            <a:r>
              <a:rPr kumimoji="1" lang="ko-KR" altLang="en-US" sz="1200" dirty="0"/>
              <a:t>을 실행합니다</a:t>
            </a:r>
            <a:r>
              <a:rPr kumimoji="1" lang="en-US" altLang="ko-KR" sz="1200" dirty="0"/>
              <a:t>.</a:t>
            </a:r>
          </a:p>
          <a:p>
            <a:r>
              <a:rPr kumimoji="1" lang="en-US" altLang="ko-KR" sz="1200" dirty="0"/>
              <a:t>  </a:t>
            </a:r>
            <a:r>
              <a:rPr kumimoji="1" lang="ko-KR" altLang="en-US" sz="1200" dirty="0"/>
              <a:t>추후에 </a:t>
            </a:r>
            <a:r>
              <a:rPr kumimoji="1" lang="en" altLang="ko-KR" sz="1200" dirty="0"/>
              <a:t>Docker</a:t>
            </a:r>
            <a:r>
              <a:rPr kumimoji="1" lang="ko-KR" altLang="en-US" sz="1200" dirty="0"/>
              <a:t>로 </a:t>
            </a:r>
            <a:r>
              <a:rPr kumimoji="1" lang="en" altLang="ko-KR" sz="1200" dirty="0"/>
              <a:t>blockchain</a:t>
            </a:r>
            <a:r>
              <a:rPr kumimoji="1" lang="ko-KR" altLang="en-US" sz="1200" dirty="0"/>
              <a:t>을 로컬 컴퓨터에서 구현하는 예제에서 자세히 다시 설명이 되겠지만 다음과 같은 순서로 </a:t>
            </a:r>
            <a:r>
              <a:rPr kumimoji="1" lang="en" altLang="ko-KR" sz="1200" dirty="0"/>
              <a:t>RadioStaion</a:t>
            </a:r>
            <a:r>
              <a:rPr kumimoji="1" lang="ko-KR" altLang="en-US" sz="1200" dirty="0"/>
              <a:t>이 설정파일을 읽으면서 실행이 됩니다</a:t>
            </a:r>
            <a:r>
              <a:rPr kumimoji="1" lang="en-US" altLang="ko-KR" sz="1200" dirty="0"/>
              <a:t>.</a:t>
            </a:r>
          </a:p>
          <a:p>
            <a:r>
              <a:rPr kumimoji="1" lang="en" altLang="ko-KR" sz="1200" dirty="0"/>
              <a:t>$ ./radiostation.py -o rs_config.json</a:t>
            </a:r>
          </a:p>
          <a:p>
            <a:pPr marL="914400" lvl="1" indent="-457200">
              <a:buFont typeface="+mj-lt"/>
              <a:buAutoNum type="arabicParenR"/>
            </a:pPr>
            <a:r>
              <a:rPr kumimoji="1" lang="en" altLang="ko-KR" sz="1200" dirty="0"/>
              <a:t>RadioStaion</a:t>
            </a:r>
            <a:r>
              <a:rPr kumimoji="1" lang="ko-KR" altLang="en-US" sz="1200" dirty="0"/>
              <a:t>이 실행 될 때 가장 먼저 </a:t>
            </a:r>
            <a:r>
              <a:rPr kumimoji="1" lang="en" altLang="ko-KR" sz="1200" b="1" dirty="0" err="1"/>
              <a:t>rs_conf.json</a:t>
            </a:r>
            <a:r>
              <a:rPr kumimoji="1" lang="ko-KR" altLang="en-US" sz="1200" b="1" dirty="0"/>
              <a:t> </a:t>
            </a:r>
            <a:r>
              <a:rPr kumimoji="1" lang="ko-KR" altLang="en-US" sz="1200" dirty="0"/>
              <a:t>설정 파일이 먼저 로딩됩니다</a:t>
            </a:r>
            <a:r>
              <a:rPr kumimoji="1" lang="en-US" altLang="ko-KR" sz="1200" dirty="0"/>
              <a:t>. </a:t>
            </a:r>
            <a:r>
              <a:rPr kumimoji="1" lang="en" altLang="ko-KR" sz="1200" dirty="0" err="1"/>
              <a:t>rs_conf.json</a:t>
            </a:r>
            <a:r>
              <a:rPr kumimoji="1" lang="en" altLang="ko-KR" sz="1200" dirty="0"/>
              <a:t> </a:t>
            </a:r>
            <a:r>
              <a:rPr kumimoji="1" lang="ko-KR" altLang="en-US" sz="1200" dirty="0"/>
              <a:t>파일에 </a:t>
            </a:r>
            <a:r>
              <a:rPr kumimoji="1" lang="en" altLang="ko-KR" sz="1200" dirty="0" err="1"/>
              <a:t>channel_manage_data.json</a:t>
            </a:r>
            <a:r>
              <a:rPr kumimoji="1" lang="ko-KR" altLang="en-US" sz="1200" dirty="0"/>
              <a:t>파일의 위치가 있습니다</a:t>
            </a:r>
            <a:r>
              <a:rPr kumimoji="1" lang="en-US" altLang="ko-KR" sz="1200" dirty="0"/>
              <a:t>.</a:t>
            </a:r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pPr marL="457200" lvl="1" indent="0">
              <a:buNone/>
            </a:pPr>
            <a:r>
              <a:rPr kumimoji="1" lang="en-US" altLang="ko-KR" sz="1000" dirty="0"/>
              <a:t>	parameter</a:t>
            </a:r>
            <a:r>
              <a:rPr kumimoji="1" lang="ko-KR" altLang="en-US" sz="1000" dirty="0"/>
              <a:t>는 다음과 같은 의미가 있습니다</a:t>
            </a:r>
            <a:r>
              <a:rPr kumimoji="1" lang="en-US" altLang="ko-KR" sz="1000" dirty="0"/>
              <a:t>.</a:t>
            </a:r>
          </a:p>
          <a:p>
            <a:pPr lvl="2"/>
            <a:r>
              <a:rPr kumimoji="1" lang="en-US" altLang="ko-KR" sz="1000" dirty="0"/>
              <a:t>CHANNEL_MANAGE_DATA_PATH: Multichannel </a:t>
            </a:r>
            <a:r>
              <a:rPr kumimoji="1" lang="ko-KR" altLang="en-US" sz="1000" dirty="0"/>
              <a:t>을 위한 환경 설정 파일의 위치와 이름</a:t>
            </a:r>
          </a:p>
          <a:p>
            <a:pPr lvl="2"/>
            <a:r>
              <a:rPr kumimoji="1" lang="en-US" altLang="ko-KR" sz="1000" dirty="0"/>
              <a:t>ENABLE_CHANNEL_AUTH</a:t>
            </a:r>
          </a:p>
          <a:p>
            <a:pPr lvl="3"/>
            <a:r>
              <a:rPr kumimoji="1" lang="en-US" altLang="ko-KR" sz="1000" dirty="0"/>
              <a:t>true = channel</a:t>
            </a:r>
            <a:r>
              <a:rPr kumimoji="1" lang="ko-KR" altLang="en-US" sz="1000" dirty="0"/>
              <a:t>에 등록된 채널만 </a:t>
            </a:r>
            <a:r>
              <a:rPr kumimoji="1" lang="en-US" altLang="ko-KR" sz="1000" dirty="0"/>
              <a:t>join</a:t>
            </a:r>
            <a:r>
              <a:rPr kumimoji="1" lang="ko-KR" altLang="en-US" sz="1000" dirty="0"/>
              <a:t>이 가능하다</a:t>
            </a:r>
            <a:r>
              <a:rPr kumimoji="1" lang="en-US" altLang="ko-KR" sz="1000" dirty="0"/>
              <a:t>.</a:t>
            </a:r>
          </a:p>
          <a:p>
            <a:pPr lvl="3"/>
            <a:r>
              <a:rPr kumimoji="1" lang="en-US" altLang="ko-KR" sz="1000" dirty="0"/>
              <a:t>false= </a:t>
            </a:r>
            <a:r>
              <a:rPr kumimoji="1" lang="ko-KR" altLang="en-US" sz="1000" dirty="0"/>
              <a:t>어떤 </a:t>
            </a:r>
            <a:r>
              <a:rPr kumimoji="1" lang="en-US" altLang="ko-KR" sz="1000" dirty="0"/>
              <a:t>peer</a:t>
            </a:r>
            <a:r>
              <a:rPr kumimoji="1" lang="ko-KR" altLang="en-US" sz="1000" dirty="0"/>
              <a:t>도 등록이 가능하다</a:t>
            </a:r>
            <a:r>
              <a:rPr kumimoji="1" lang="en-US" altLang="ko-KR" sz="1000" dirty="0"/>
              <a:t>. </a:t>
            </a:r>
            <a:r>
              <a:rPr kumimoji="1" lang="ko-KR" altLang="en-US" sz="1000" dirty="0"/>
              <a:t>따로 </a:t>
            </a:r>
            <a:r>
              <a:rPr kumimoji="1" lang="en-US" altLang="ko-KR" sz="1000" dirty="0"/>
              <a:t>peer </a:t>
            </a:r>
            <a:r>
              <a:rPr kumimoji="1" lang="ko-KR" altLang="en-US" sz="1000" dirty="0"/>
              <a:t>목록이 없는 경우에 사용</a:t>
            </a:r>
            <a:r>
              <a:rPr kumimoji="1" lang="en-US" altLang="ko-KR" sz="1000" dirty="0"/>
              <a:t>.</a:t>
            </a:r>
          </a:p>
          <a:p>
            <a:pPr lvl="3"/>
            <a:endParaRPr kumimoji="1" lang="en-US" altLang="ko-KR" sz="1000" dirty="0"/>
          </a:p>
          <a:p>
            <a:pPr marL="914400" lvl="1" indent="-457200">
              <a:buFont typeface="+mj-lt"/>
              <a:buAutoNum type="arabicParenR" startAt="2"/>
            </a:pPr>
            <a:r>
              <a:rPr kumimoji="1" lang="en" altLang="ko-KR" sz="1200" dirty="0" err="1"/>
              <a:t>channel_manage_data.json</a:t>
            </a:r>
            <a:r>
              <a:rPr kumimoji="1" lang="ko-KR" altLang="en-US" sz="1200" dirty="0"/>
              <a:t>파일에서 </a:t>
            </a:r>
            <a:r>
              <a:rPr kumimoji="1" lang="en" altLang="ko-KR" sz="1200" dirty="0" err="1"/>
              <a:t>MultiChannel</a:t>
            </a:r>
            <a:r>
              <a:rPr kumimoji="1" lang="ko-KR" altLang="en-US" sz="1200" dirty="0"/>
              <a:t>에 대한 환경 설정을 읽어옵니다</a:t>
            </a:r>
            <a:r>
              <a:rPr kumimoji="1" lang="en-US" altLang="ko-KR" sz="1200" dirty="0"/>
              <a:t>.</a:t>
            </a:r>
            <a:endParaRPr kumimoji="1" lang="ko-KR" altLang="en-US" sz="12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611A535-D836-C64C-8449-5BBA7C704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499823"/>
              </p:ext>
            </p:extLst>
          </p:nvPr>
        </p:nvGraphicFramePr>
        <p:xfrm>
          <a:off x="1175656" y="2717072"/>
          <a:ext cx="6478451" cy="927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8451">
                  <a:extLst>
                    <a:ext uri="{9D8B030D-6E8A-4147-A177-3AD203B41FA5}">
                      <a16:colId xmlns:a16="http://schemas.microsoft.com/office/drawing/2014/main" val="1919886411"/>
                    </a:ext>
                  </a:extLst>
                </a:gridCol>
              </a:tblGrid>
              <a:tr h="92722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/>
                        <a:t>{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"CHANNEL_MANAGE_DATA_PATH" : "./</a:t>
                      </a:r>
                      <a:r>
                        <a:rPr lang="en" altLang="ko-KR" sz="1200" b="0" dirty="0" err="1"/>
                        <a:t>channel_manage_data.json</a:t>
                      </a:r>
                      <a:r>
                        <a:rPr lang="en" altLang="ko-KR" sz="1200" b="0" dirty="0"/>
                        <a:t>",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"ENABLE_CHANNEL_AUTH" : true</a:t>
                      </a:r>
                    </a:p>
                    <a:p>
                      <a:pPr latinLnBrk="1"/>
                      <a:r>
                        <a:rPr lang="en" altLang="ko-KR" sz="1200" b="0" dirty="0"/>
                        <a:t>  }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63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9057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318399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Multichannel</a:t>
            </a:r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를 설정 파일을 이용하여서 실행합니다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peer_config.json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파일이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사용하는 설정 파일입니다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parameter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들은 다음과 같은 의미가 있습니다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LOOPCHAIN_DEFAULT_CHANNEL :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사용하는 기본 채널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DEFAULT_SCORE_BRANCH :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사용하는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의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Branch. 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기본값은 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master</a:t>
            </a: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endParaRPr kumimoji="1" lang="en-US" altLang="ko-KR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ko-KR" altLang="en-US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터미널에서 다음과 같은 명령어로 실행하면 됩니다</a:t>
            </a:r>
            <a:r>
              <a:rPr kumimoji="1" lang="en-US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atinLnBrk="1">
              <a:lnSpc>
                <a:spcPct val="90000"/>
              </a:lnSpc>
              <a:spcBef>
                <a:spcPts val="500"/>
              </a:spcBef>
            </a:pP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 ./</a:t>
            </a:r>
            <a:r>
              <a:rPr kumimoji="1" lang="en" altLang="ko-KR" sz="1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peer.py</a:t>
            </a:r>
            <a:r>
              <a:rPr kumimoji="1" lang="en" altLang="ko-KR" sz="1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-o </a:t>
            </a:r>
            <a:r>
              <a:rPr kumimoji="1" lang="en" altLang="ko-KR" sz="1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peer_config.json</a:t>
            </a:r>
            <a:endParaRPr kumimoji="1" lang="ko-KR" altLang="en-US" sz="10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3559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438FF21-0A4D-234F-ABBC-3CEDFB311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6463"/>
              </p:ext>
            </p:extLst>
          </p:nvPr>
        </p:nvGraphicFramePr>
        <p:xfrm>
          <a:off x="481877" y="1808963"/>
          <a:ext cx="66040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3607090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200" b="0" dirty="0"/>
                        <a:t>{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   "LOOPCHAIN_DEFAULT_CHANNEL" : "wework_0",</a:t>
                      </a:r>
                    </a:p>
                    <a:p>
                      <a:pPr latinLnBrk="1"/>
                      <a:r>
                        <a:rPr lang="en" altLang="ko-KR" sz="1200" b="0" dirty="0"/>
                        <a:t>      "DEFAULT_SCORE_BRANCH": "master"</a:t>
                      </a:r>
                    </a:p>
                    <a:p>
                      <a:pPr latinLnBrk="1"/>
                      <a:r>
                        <a:rPr lang="en" altLang="ko-KR" sz="1200" b="0" dirty="0"/>
                        <a:t>  }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8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9461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528711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응답의 성능 높이기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USE_GUNICORN_HA_SERVER 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실제 운영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단계에 들어가는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Node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많은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RESTful API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대한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Request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들을 잘 받을 수 있게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gunicorn web service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쓸지 말지 결정해주는 변수입니다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입니다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실제 서비스에 올릴 때는 반드시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설정되어야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Network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가 느릴 경우 조절해야 하는 것들</a:t>
            </a:r>
            <a:endParaRPr lang="en-US" altLang="ko-KR" sz="1200" b="1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상황에 따라서 느린 네트워크에 운용을 하게 된다면 여러가지 네트워크 속도에 장애가 있는지 아닌지 확인하고 설정을 바꿔야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Case 1. RadioStaion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Hart beat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시간</a:t>
            </a:r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조절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은 리더 장애를 파악하기 위해 주기적으로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들에게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Heart Beat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보내고 허용된 횟수만큼 리더가 응답이 없을 경우 리더를 교체하는 과정을 수행합니다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그러나 네트워크 사정이 설치되는 환경에 따라 다를 것이기 때문에 아래의 변수들을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설정해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주셔야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SLEEP_SECONDS_IN_RADIOSTATION_HEARTBEAT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Status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확인하는 시간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30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초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NO_RESPONSE_COUNT_ALLOW_BY_HEARTBEAT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Status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확인이 안되는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교체할 횟수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기본값은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5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"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SLEEP_SECONDS_IN_RADIOSTATION_HEARTBEAT"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X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"NO_RESPONSE_COUNT_ALLOW_BY_HEARTBEAT"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횟수 만큼 리더 응답이 없으면 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RadioStation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 리더를 교체합니다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Case 2. Peer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들의 연결 </a:t>
            </a: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설정하기</a:t>
            </a:r>
          </a:p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네트워크 상태에 따라서 아래 변수들을 수정해야 할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보통의 경우에는 설정할 필요가 없지만 네트워크가 매우 안좋은 상황에는 시도해볼 수 있습니다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GRPC_TIMEOUT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gRPC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연결하는 시간의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한계치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GRPC_TIMEOUT_BROADCAST_RETRY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: gRPC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로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data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broadcasting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하는 시간의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Timeout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한계치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단위는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Second.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910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5300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2687609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Hardware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성능의 문제로 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담기는 </a:t>
            </a:r>
            <a:r>
              <a:rPr lang="en-US" altLang="ko-KR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en-US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숫자를 조절</a:t>
            </a:r>
          </a:p>
          <a:p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은 검증된 여러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들을 담고 있는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연결입니다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그러나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Hardware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와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Network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제약으로 이를 조절해야 할 경우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그리고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크기가 너무 크게 될 때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아래의 변수들을 수정해주십시오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참고로 한개의 </a:t>
            </a:r>
            <a:r>
              <a:rPr lang="en-US" altLang="ko-KR" sz="12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안에 담기는 정보가 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3MB </a:t>
            </a:r>
            <a:r>
              <a:rPr lang="ko-KR" alt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이하로 쓰기를 권장합니다</a:t>
            </a:r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MAX_BLOCK_TX_NUM: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블록의 담기는 트랜잭션의 최대 개수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LEADER_BLOCK_CREATION_LIMIT: Leader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생성 개수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이 개수 이상의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을 만들면 다른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로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변경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BLOCK_VOTE_TIMEOUT: Block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 대한 투표 응답을 기다리는 최대 시간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단위는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Seconds.</a:t>
            </a:r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735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7682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1"/>
            <a:ext cx="8956230" cy="546346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" altLang="ko-KR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KeyLoad</a:t>
            </a:r>
            <a:r>
              <a:rPr lang="en" altLang="ko-KR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ko-KR" alt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설정 방법</a:t>
            </a:r>
          </a:p>
          <a:p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Key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구성요소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에서는 보안 통신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트랜잭션 서명 등을 위하여 인증서와 키 옵션을 설정해 주어야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 사용하는 키는 다음과 같습니다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Channel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별 서명 키</a:t>
            </a:r>
          </a:p>
          <a:p>
            <a:pPr marL="857250" lvl="1" indent="-171450"/>
            <a:r>
              <a:rPr lang="en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ecdsa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secp256k</a:t>
            </a:r>
          </a:p>
          <a:p>
            <a:pPr marL="857250" lvl="1" indent="-171450"/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X.509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인증서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Public key</a:t>
            </a:r>
          </a:p>
          <a:p>
            <a:r>
              <a:rPr lang="en" altLang="ko-KR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Channel </a:t>
            </a:r>
            <a:r>
              <a:rPr lang="ko-KR" altLang="en-US" sz="1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별 서명 키 옵션 설정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에서는 트랜잭션 생성 및 블록 생성시 각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검증하기위하여 공개키 기반 암호화 알고리즘을 통해 인증 서명을 사용합니다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이때 사용하는 알고리즘은 </a:t>
            </a:r>
            <a:r>
              <a:rPr lang="en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ecdsa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secp256k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를 사용하고 인증서 형태와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Public key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형태를 지원합니다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loopchain Peer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는 키를 로드 하기 위해 공개 키의 형태와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(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cert, public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key),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키 세트 로드 방식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,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키 위치 등을 설정하여야 합니다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 </a:t>
            </a:r>
            <a:r>
              <a:rPr lang="en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json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형태로 옵션을 설정해야 하며 다음 예제는 키 옵션 별로 세팅해야 될 세팅을 설명합니다</a:t>
            </a:r>
            <a:r>
              <a:rPr lang="en-US" altLang="ko-KR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Ex) channel1 = </a:t>
            </a:r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key_file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을 통해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load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한다면 아래와 같이 해준다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</a:rPr>
              <a:t>.</a:t>
            </a:r>
          </a:p>
          <a:p>
            <a:endParaRPr lang="ko-KR" altLang="en-US" sz="10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1911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394903-4F79-574A-863C-7A26A87C8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166331"/>
              </p:ext>
            </p:extLst>
          </p:nvPr>
        </p:nvGraphicFramePr>
        <p:xfrm>
          <a:off x="442685" y="4230188"/>
          <a:ext cx="6604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4000">
                  <a:extLst>
                    <a:ext uri="{9D8B030D-6E8A-4147-A177-3AD203B41FA5}">
                      <a16:colId xmlns:a16="http://schemas.microsoft.com/office/drawing/2014/main" val="80075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" altLang="ko-KR" sz="1000" dirty="0"/>
                        <a:t>{</a:t>
                      </a:r>
                    </a:p>
                    <a:p>
                      <a:pPr latinLnBrk="1"/>
                      <a:r>
                        <a:rPr lang="en" altLang="ko-KR" sz="1000" dirty="0"/>
                        <a:t>    "CHANNEL_OPTION" :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"channel1" : {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load_cert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consensus_cert_use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tx_cert_use</a:t>
                      </a:r>
                      <a:r>
                        <a:rPr lang="en" altLang="ko-KR" sz="1000" dirty="0"/>
                        <a:t>" : false,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key_load_type</a:t>
                      </a:r>
                      <a:r>
                        <a:rPr lang="en" altLang="ko-KR" sz="1000" dirty="0"/>
                        <a:t>": 0,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public_path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public_key</a:t>
                      </a:r>
                      <a:r>
                        <a:rPr lang="en" altLang="ko-KR" sz="1000" dirty="0"/>
                        <a:t> path}",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private_path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private_key</a:t>
                      </a:r>
                      <a:r>
                        <a:rPr lang="en" altLang="ko-KR" sz="1000" dirty="0"/>
                        <a:t> path}",</a:t>
                      </a:r>
                    </a:p>
                    <a:p>
                      <a:pPr latinLnBrk="1"/>
                      <a:r>
                        <a:rPr lang="en" altLang="ko-KR" sz="1000" dirty="0"/>
                        <a:t>            "</a:t>
                      </a:r>
                      <a:r>
                        <a:rPr lang="en" altLang="ko-KR" sz="1000" dirty="0" err="1"/>
                        <a:t>private_password</a:t>
                      </a:r>
                      <a:r>
                        <a:rPr lang="en" altLang="ko-KR" sz="1000" dirty="0"/>
                        <a:t>" : "{</a:t>
                      </a:r>
                      <a:r>
                        <a:rPr lang="en" altLang="ko-KR" sz="1000" dirty="0" err="1"/>
                        <a:t>private_key</a:t>
                      </a:r>
                      <a:r>
                        <a:rPr lang="en" altLang="ko-KR" sz="1000" dirty="0"/>
                        <a:t> password}"</a:t>
                      </a:r>
                    </a:p>
                    <a:p>
                      <a:pPr latinLnBrk="1"/>
                      <a:r>
                        <a:rPr lang="en" altLang="ko-KR" sz="1000" dirty="0"/>
                        <a:t>        }</a:t>
                      </a:r>
                    </a:p>
                    <a:p>
                      <a:pPr latinLnBrk="1"/>
                      <a:r>
                        <a:rPr lang="en" altLang="ko-KR" sz="1000" dirty="0"/>
                        <a:t>    }</a:t>
                      </a:r>
                    </a:p>
                    <a:p>
                      <a:pPr latinLnBrk="1"/>
                      <a:r>
                        <a:rPr lang="en" altLang="ko-KR" sz="1000" dirty="0"/>
                        <a:t>}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797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7650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229572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각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Parameter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들의 내용들은 다음과 같습니다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load_cert :load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할 인증서의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type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cert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true, public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면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false</a:t>
            </a:r>
          </a:p>
          <a:p>
            <a:pPr marL="857250" lvl="1" indent="-171450"/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consensus_cert_use: block 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및 투표 서명에 사용할 공개키 타입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(true : cert, false : public key)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tx_cert_use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Transaction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서명 및 검증에 사용할 공개키 타입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(true : cert, false : public key)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key_load_type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0 (File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에서 읽음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public_path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Public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있는 위치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private_path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Private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가 있는 위치</a:t>
            </a:r>
          </a:p>
          <a:p>
            <a:pPr marL="857250" lvl="1" indent="-171450"/>
            <a:r>
              <a:rPr lang="en-US" altLang="ko-KR" sz="10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private_password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: Private key</a:t>
            </a:r>
            <a:r>
              <a:rPr lang="ko-KR" altLang="en-US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의 </a:t>
            </a:r>
            <a:r>
              <a:rPr lang="en-US" altLang="ko-KR" sz="10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Password.</a:t>
            </a: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altLang="ko-KR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33558" y="365127"/>
            <a:ext cx="8956800" cy="368523"/>
          </a:xfrm>
        </p:spPr>
        <p:txBody>
          <a:bodyPr/>
          <a:lstStyle/>
          <a:p>
            <a:r>
              <a:rPr lang="ko-KR" altLang="en-US" dirty="0">
                <a:latin typeface="Roboto" panose="02000000000000000000" pitchFamily="2" charset="0"/>
                <a:ea typeface="Roboto" panose="02000000000000000000" pitchFamily="2" charset="0"/>
              </a:rPr>
              <a:t>설정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3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IV. </a:t>
            </a:r>
            <a:r>
              <a:rPr lang="en-US" altLang="ko-KR" sz="1200" dirty="0"/>
              <a:t>Appendix.</a:t>
            </a:r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272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09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56854" y="363304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Multi Channel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8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9412990" cy="1368579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하나의 독립적인 </a:t>
            </a:r>
            <a:r>
              <a:rPr lang="ko-KR" altLang="en-US" sz="2000" dirty="0" err="1"/>
              <a:t>블록체인</a:t>
            </a:r>
            <a:r>
              <a:rPr lang="ko-KR" altLang="en-US" sz="2000" dirty="0"/>
              <a:t> 네트워크 안에서 업무별로 채널이라는 가상의 네트워크를 구성</a:t>
            </a:r>
            <a:endParaRPr lang="en-US" altLang="ko-KR" sz="2000" dirty="0"/>
          </a:p>
          <a:p>
            <a:r>
              <a:rPr lang="ko-KR" altLang="en-US" sz="2000" dirty="0"/>
              <a:t>채널 별로 거래 요청</a:t>
            </a:r>
            <a:r>
              <a:rPr lang="en-US" altLang="ko-KR" sz="2000" dirty="0"/>
              <a:t>, </a:t>
            </a:r>
            <a:r>
              <a:rPr lang="ko-KR" altLang="en-US" sz="2000" dirty="0"/>
              <a:t>합의 및 </a:t>
            </a:r>
            <a:r>
              <a:rPr lang="en" altLang="ko-KR" sz="2000" dirty="0"/>
              <a:t>Smart Contract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수행할 수 있는 기능</a:t>
            </a:r>
            <a:endParaRPr lang="en-US" altLang="ko-KR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8241DD-5791-F740-8E11-43D54B624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43" y="2074126"/>
            <a:ext cx="711708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0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3558" y="365127"/>
            <a:ext cx="8956800" cy="368523"/>
          </a:xfrm>
        </p:spPr>
        <p:txBody>
          <a:bodyPr/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Tiered Channel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C410-AC30-4C0E-9E3E-5F52268C9770}" type="slidenum">
              <a:rPr lang="ko-KR" altLang="en-US" sz="900" smtClean="0">
                <a:latin typeface="Roboto" panose="02000000000000000000" pitchFamily="2" charset="0"/>
              </a:rPr>
              <a:pPr/>
              <a:t>9</a:t>
            </a:fld>
            <a:endParaRPr lang="ko-KR" altLang="en-US" sz="900">
              <a:latin typeface="Roboto" panose="02000000000000000000" pitchFamily="2" charset="0"/>
            </a:endParaRP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7749667" y="572316"/>
            <a:ext cx="1935673" cy="2175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jallaOne" charset="0"/>
                <a:ea typeface="FjallaOne" charset="0"/>
                <a:cs typeface="FjallaOne" charset="0"/>
              </a:defRPr>
            </a:lvl1pPr>
          </a:lstStyle>
          <a:p>
            <a:pPr algn="r"/>
            <a:r>
              <a:rPr lang="en-US" altLang="ko-KR" sz="12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I. </a:t>
            </a:r>
            <a:r>
              <a:rPr lang="en-US" altLang="ko-KR" sz="1200" dirty="0"/>
              <a:t>loopchain </a:t>
            </a:r>
            <a:r>
              <a:rPr lang="ko-KR" altLang="en-US" sz="1200" dirty="0"/>
              <a:t>이란</a:t>
            </a:r>
            <a:r>
              <a:rPr lang="en-US" altLang="ko-KR" sz="1200" dirty="0"/>
              <a:t>?</a:t>
            </a:r>
            <a:endParaRPr lang="ko-KR" altLang="en-US" sz="1200" dirty="0"/>
          </a:p>
          <a:p>
            <a:pPr algn="r"/>
            <a:endParaRPr lang="en-US" sz="1200" dirty="0">
              <a:solidFill>
                <a:schemeClr val="tx1">
                  <a:lumMod val="90000"/>
                  <a:lumOff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632C307-951A-D447-A8B3-1D60CD8359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2350" y="839362"/>
            <a:ext cx="8956230" cy="1286472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각 참가자에게 차등적 권한을 부여 </a:t>
            </a:r>
            <a:endParaRPr lang="en-US" altLang="ko-KR" sz="2000" dirty="0"/>
          </a:p>
          <a:p>
            <a:r>
              <a:rPr lang="ko-KR" altLang="en-US" sz="2000" dirty="0"/>
              <a:t>참여시 인증과 함께 거래 별로 </a:t>
            </a:r>
            <a:r>
              <a:rPr lang="en" altLang="ko-KR" sz="2000" dirty="0"/>
              <a:t>PKI </a:t>
            </a:r>
            <a:r>
              <a:rPr lang="ko-KR" altLang="en-US" sz="2000" dirty="0"/>
              <a:t>기반 인증을 통해 거래 내역 검증 및 보안</a:t>
            </a:r>
            <a:endParaRPr lang="en-US" altLang="ko-KR" sz="2000" dirty="0"/>
          </a:p>
          <a:p>
            <a:r>
              <a:rPr lang="ko-KR" altLang="en-US" sz="2000" dirty="0"/>
              <a:t>엔터프라이즈 업무 환경에 적합한 시스템 구현이 가능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AEC5DF8-5B66-7149-B963-EA3E7C79A97C}"/>
              </a:ext>
            </a:extLst>
          </p:cNvPr>
          <p:cNvSpPr/>
          <p:nvPr/>
        </p:nvSpPr>
        <p:spPr>
          <a:xfrm>
            <a:off x="6688695" y="4836475"/>
            <a:ext cx="198000" cy="198000"/>
          </a:xfrm>
          <a:prstGeom prst="ellipse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456D0C-FCCF-BC43-B818-4FA67D26DD1F}"/>
              </a:ext>
            </a:extLst>
          </p:cNvPr>
          <p:cNvSpPr/>
          <p:nvPr/>
        </p:nvSpPr>
        <p:spPr>
          <a:xfrm>
            <a:off x="6688695" y="5804221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7B3FE3B-83C6-8042-A451-1CE32720A02D}"/>
              </a:ext>
            </a:extLst>
          </p:cNvPr>
          <p:cNvSpPr/>
          <p:nvPr/>
        </p:nvSpPr>
        <p:spPr>
          <a:xfrm>
            <a:off x="7712403" y="5804221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C93A1B2-EEE7-6A4B-B452-91B4954433B5}"/>
              </a:ext>
            </a:extLst>
          </p:cNvPr>
          <p:cNvSpPr/>
          <p:nvPr/>
        </p:nvSpPr>
        <p:spPr>
          <a:xfrm>
            <a:off x="7712403" y="4836475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187254D-0326-3F4A-8DD0-2A5765979774}"/>
              </a:ext>
            </a:extLst>
          </p:cNvPr>
          <p:cNvCxnSpPr>
            <a:cxnSpLocks/>
          </p:cNvCxnSpPr>
          <p:nvPr/>
        </p:nvCxnSpPr>
        <p:spPr>
          <a:xfrm>
            <a:off x="6787695" y="5034475"/>
            <a:ext cx="0" cy="769746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069A106-6EFF-9A4D-910D-DA77785B1B5C}"/>
              </a:ext>
            </a:extLst>
          </p:cNvPr>
          <p:cNvCxnSpPr>
            <a:cxnSpLocks/>
          </p:cNvCxnSpPr>
          <p:nvPr/>
        </p:nvCxnSpPr>
        <p:spPr>
          <a:xfrm flipH="1">
            <a:off x="6886695" y="5903221"/>
            <a:ext cx="825708" cy="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3FCD90-8D5B-524C-A8B3-F30F6D124A0E}"/>
              </a:ext>
            </a:extLst>
          </p:cNvPr>
          <p:cNvCxnSpPr>
            <a:cxnSpLocks/>
          </p:cNvCxnSpPr>
          <p:nvPr/>
        </p:nvCxnSpPr>
        <p:spPr>
          <a:xfrm>
            <a:off x="7811403" y="5034475"/>
            <a:ext cx="0" cy="769746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21E24F3-16A7-0140-A04C-DC6C5A1C2259}"/>
              </a:ext>
            </a:extLst>
          </p:cNvPr>
          <p:cNvCxnSpPr>
            <a:cxnSpLocks/>
          </p:cNvCxnSpPr>
          <p:nvPr/>
        </p:nvCxnSpPr>
        <p:spPr>
          <a:xfrm>
            <a:off x="6886695" y="4935475"/>
            <a:ext cx="825708" cy="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52F5D7F4-63C0-CB49-9472-06EB100BE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51" y="5273979"/>
            <a:ext cx="296795" cy="2967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F8D41B-6DDD-2C41-93BC-4DFFED0EE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475"/>
            <a:ext cx="218838" cy="21883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4D6B88A-928E-0949-B3AE-A090743A25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4501174"/>
            <a:ext cx="209232" cy="2092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91F3105-0852-B348-8015-364FD9939F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4501174"/>
            <a:ext cx="209232" cy="20923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68CD01-1CF1-9D44-AB4D-06F2372681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6222505"/>
            <a:ext cx="209232" cy="2092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6A7DFE6-7DD5-AF46-9A4D-9221E9F1F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6222505"/>
            <a:ext cx="209232" cy="2092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3A5FD656-5920-6147-9DFE-0BC85E2C1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4375105"/>
            <a:ext cx="209232" cy="20923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EBE549A-C3E3-8040-BAD0-1017306CDD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4375105"/>
            <a:ext cx="209232" cy="20923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D30D574-BF8F-E94C-92EC-8A7D4B1E9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779" y="6100666"/>
            <a:ext cx="209232" cy="20923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773C5A2-E4D4-1C41-B315-869096F11D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069" y="6100666"/>
            <a:ext cx="209232" cy="2092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FA7419-F7C1-574E-BC7A-7746427C8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475"/>
            <a:ext cx="218838" cy="21883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A3221F2-6394-FD47-9D97-6D1B52F9D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36939"/>
            <a:ext cx="218838" cy="218838"/>
          </a:xfrm>
          <a:prstGeom prst="rect">
            <a:avLst/>
          </a:prstGeom>
        </p:spPr>
      </p:pic>
      <p:cxnSp>
        <p:nvCxnSpPr>
          <p:cNvPr id="28" name="직선 연결선 55">
            <a:extLst>
              <a:ext uri="{FF2B5EF4-FFF2-40B4-BE49-F238E27FC236}">
                <a16:creationId xmlns:a16="http://schemas.microsoft.com/office/drawing/2014/main" id="{CD01525A-5B03-AB42-A7CE-4DFF921BFA88}"/>
              </a:ext>
            </a:extLst>
          </p:cNvPr>
          <p:cNvCxnSpPr>
            <a:cxnSpLocks/>
          </p:cNvCxnSpPr>
          <p:nvPr/>
        </p:nvCxnSpPr>
        <p:spPr>
          <a:xfrm flipH="1" flipV="1">
            <a:off x="6782456" y="5036380"/>
            <a:ext cx="9684" cy="769746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29" name="직선 연결선 59">
            <a:extLst>
              <a:ext uri="{FF2B5EF4-FFF2-40B4-BE49-F238E27FC236}">
                <a16:creationId xmlns:a16="http://schemas.microsoft.com/office/drawing/2014/main" id="{224F9DCF-2ED9-2240-8FCE-D91F960D2A0B}"/>
              </a:ext>
            </a:extLst>
          </p:cNvPr>
          <p:cNvCxnSpPr>
            <a:cxnSpLocks/>
          </p:cNvCxnSpPr>
          <p:nvPr/>
        </p:nvCxnSpPr>
        <p:spPr>
          <a:xfrm flipH="1" flipV="1">
            <a:off x="6897715" y="5020014"/>
            <a:ext cx="874164" cy="81320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30" name="직선 연결선 62">
            <a:extLst>
              <a:ext uri="{FF2B5EF4-FFF2-40B4-BE49-F238E27FC236}">
                <a16:creationId xmlns:a16="http://schemas.microsoft.com/office/drawing/2014/main" id="{BFACFFB8-C90F-474F-B726-1B699697835F}"/>
              </a:ext>
            </a:extLst>
          </p:cNvPr>
          <p:cNvCxnSpPr>
            <a:cxnSpLocks/>
          </p:cNvCxnSpPr>
          <p:nvPr/>
        </p:nvCxnSpPr>
        <p:spPr>
          <a:xfrm flipH="1">
            <a:off x="6900356" y="4924045"/>
            <a:ext cx="816492" cy="1088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201F1F0C-BEDC-0E4E-83C3-EBFC89F36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67" y="6222505"/>
            <a:ext cx="209232" cy="209232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F66F5DA-DE8A-334A-99F2-18527A329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57" y="6222505"/>
            <a:ext cx="209232" cy="20923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C867004-E128-CF41-B8BD-C9E5CB174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11" y="4501174"/>
            <a:ext cx="209232" cy="20923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A7F107C-5E89-5A44-B2E8-CF08055D6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01" y="4501174"/>
            <a:ext cx="209232" cy="209232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18DA1CC-D242-7148-97B9-84F57D154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151" y="5270950"/>
            <a:ext cx="296795" cy="29679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76F00108-16BE-024D-B46A-FBD60FE41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2544"/>
            <a:ext cx="218838" cy="218838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1A4134F-F32C-D740-A07B-BB5C35E7C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2544"/>
            <a:ext cx="218838" cy="218838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E07D3597-D9FE-0E4D-A96E-B6B45D864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073" y="4843008"/>
            <a:ext cx="218838" cy="218838"/>
          </a:xfrm>
          <a:prstGeom prst="rect">
            <a:avLst/>
          </a:prstGeom>
        </p:spPr>
      </p:pic>
      <p:cxnSp>
        <p:nvCxnSpPr>
          <p:cNvPr id="39" name="직선 연결선 85">
            <a:extLst>
              <a:ext uri="{FF2B5EF4-FFF2-40B4-BE49-F238E27FC236}">
                <a16:creationId xmlns:a16="http://schemas.microsoft.com/office/drawing/2014/main" id="{BDA06ECF-18B1-A04F-94D2-40274513A5B2}"/>
              </a:ext>
            </a:extLst>
          </p:cNvPr>
          <p:cNvCxnSpPr>
            <a:cxnSpLocks/>
          </p:cNvCxnSpPr>
          <p:nvPr/>
        </p:nvCxnSpPr>
        <p:spPr>
          <a:xfrm flipH="1" flipV="1">
            <a:off x="6781980" y="5035390"/>
            <a:ext cx="9684" cy="769746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0" name="직선 연결선 86">
            <a:extLst>
              <a:ext uri="{FF2B5EF4-FFF2-40B4-BE49-F238E27FC236}">
                <a16:creationId xmlns:a16="http://schemas.microsoft.com/office/drawing/2014/main" id="{F270D80A-9F31-8E43-8EBA-378220792F7C}"/>
              </a:ext>
            </a:extLst>
          </p:cNvPr>
          <p:cNvCxnSpPr>
            <a:cxnSpLocks/>
          </p:cNvCxnSpPr>
          <p:nvPr/>
        </p:nvCxnSpPr>
        <p:spPr>
          <a:xfrm flipH="1" flipV="1">
            <a:off x="6890889" y="5013309"/>
            <a:ext cx="874164" cy="81320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41" name="직선 연결선 87">
            <a:extLst>
              <a:ext uri="{FF2B5EF4-FFF2-40B4-BE49-F238E27FC236}">
                <a16:creationId xmlns:a16="http://schemas.microsoft.com/office/drawing/2014/main" id="{36C5F44E-7D4C-4645-BDA5-21169CA9B5C7}"/>
              </a:ext>
            </a:extLst>
          </p:cNvPr>
          <p:cNvCxnSpPr>
            <a:cxnSpLocks/>
          </p:cNvCxnSpPr>
          <p:nvPr/>
        </p:nvCxnSpPr>
        <p:spPr>
          <a:xfrm flipH="1">
            <a:off x="6903055" y="4928770"/>
            <a:ext cx="816492" cy="10883"/>
          </a:xfrm>
          <a:prstGeom prst="line">
            <a:avLst/>
          </a:prstGeom>
          <a:noFill/>
          <a:ln w="158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D884D146-EF93-3D4F-AA0D-90DD83B10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11" y="4373480"/>
            <a:ext cx="209232" cy="20923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D97A0BAD-C568-4846-96B6-98D8BFA67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567" y="6100666"/>
            <a:ext cx="209232" cy="2092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E9DB438C-2A2B-B141-99A6-E650D29E0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857" y="6100666"/>
            <a:ext cx="209232" cy="2092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CFBEAEA1-7277-EC4B-A3D6-938F852E0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01" y="4379335"/>
            <a:ext cx="209232" cy="209232"/>
          </a:xfrm>
          <a:prstGeom prst="rect">
            <a:avLst/>
          </a:prstGeom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2A7AB51F-4273-714E-A599-BC30932BED2B}"/>
              </a:ext>
            </a:extLst>
          </p:cNvPr>
          <p:cNvSpPr/>
          <p:nvPr/>
        </p:nvSpPr>
        <p:spPr>
          <a:xfrm>
            <a:off x="8424153" y="5320347"/>
            <a:ext cx="198000" cy="198000"/>
          </a:xfrm>
          <a:prstGeom prst="ellipse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C8D87CA-2805-8949-8A6C-9FF73040502E}"/>
              </a:ext>
            </a:extLst>
          </p:cNvPr>
          <p:cNvSpPr/>
          <p:nvPr/>
        </p:nvSpPr>
        <p:spPr>
          <a:xfrm>
            <a:off x="5971231" y="5327615"/>
            <a:ext cx="198000" cy="198000"/>
          </a:xfrm>
          <a:prstGeom prst="ellipse">
            <a:avLst/>
          </a:prstGeom>
          <a:solidFill>
            <a:srgbClr val="84848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charset="-127"/>
              <a:cs typeface="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6BA6087-7D98-6443-977D-FE6EA975F010}"/>
              </a:ext>
            </a:extLst>
          </p:cNvPr>
          <p:cNvCxnSpPr>
            <a:cxnSpLocks/>
          </p:cNvCxnSpPr>
          <p:nvPr/>
        </p:nvCxnSpPr>
        <p:spPr>
          <a:xfrm>
            <a:off x="7910403" y="4935475"/>
            <a:ext cx="542746" cy="413868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C211AA4-904D-914F-9DEE-159130AD55F1}"/>
              </a:ext>
            </a:extLst>
          </p:cNvPr>
          <p:cNvCxnSpPr>
            <a:cxnSpLocks/>
          </p:cNvCxnSpPr>
          <p:nvPr/>
        </p:nvCxnSpPr>
        <p:spPr>
          <a:xfrm flipV="1">
            <a:off x="7910403" y="5489351"/>
            <a:ext cx="542746" cy="413870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4BA58A0-FA1F-D24E-A940-BD724349552F}"/>
              </a:ext>
            </a:extLst>
          </p:cNvPr>
          <p:cNvCxnSpPr>
            <a:cxnSpLocks/>
          </p:cNvCxnSpPr>
          <p:nvPr/>
        </p:nvCxnSpPr>
        <p:spPr>
          <a:xfrm>
            <a:off x="6140235" y="5496619"/>
            <a:ext cx="548460" cy="406602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FB33F50-6232-9F4B-B69E-FB21B00DABF6}"/>
              </a:ext>
            </a:extLst>
          </p:cNvPr>
          <p:cNvCxnSpPr>
            <a:cxnSpLocks/>
          </p:cNvCxnSpPr>
          <p:nvPr/>
        </p:nvCxnSpPr>
        <p:spPr>
          <a:xfrm flipV="1">
            <a:off x="6070231" y="4952427"/>
            <a:ext cx="606842" cy="375188"/>
          </a:xfrm>
          <a:prstGeom prst="straightConnector1">
            <a:avLst/>
          </a:prstGeom>
          <a:noFill/>
          <a:ln w="158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  <a:tailEnd type="none"/>
          </a:ln>
          <a:effectLst/>
        </p:spPr>
      </p:cxnSp>
      <p:pic>
        <p:nvPicPr>
          <p:cNvPr id="52" name="그림 51">
            <a:extLst>
              <a:ext uri="{FF2B5EF4-FFF2-40B4-BE49-F238E27FC236}">
                <a16:creationId xmlns:a16="http://schemas.microsoft.com/office/drawing/2014/main" id="{9D6FE077-01DE-C14F-8ADE-7CE0E7F3D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67" y="5392003"/>
            <a:ext cx="209232" cy="20923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188FA24-5F5D-BA44-BF80-6804F9883C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667" y="5265934"/>
            <a:ext cx="209232" cy="20923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7DD68BE6-819F-AB40-BDC2-54B17CD7B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99" y="5392003"/>
            <a:ext cx="209232" cy="209232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BAA4A1F7-D5F1-9240-A922-C8D930ECF8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99" y="5270164"/>
            <a:ext cx="209232" cy="2092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BB8DE547-C65A-9342-B999-155E675685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6" y="5392003"/>
            <a:ext cx="209232" cy="20923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C4E7F7C-C2D1-D54D-8186-32176E95F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86" y="5265934"/>
            <a:ext cx="209232" cy="20923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3E98BEBE-CE0E-0548-B9FD-5F45CAD36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8" y="5392003"/>
            <a:ext cx="209232" cy="20923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5D45CD16-8D39-1549-A1B8-D04296F148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218" y="5270164"/>
            <a:ext cx="209232" cy="209232"/>
          </a:xfrm>
          <a:prstGeom prst="rect">
            <a:avLst/>
          </a:prstGeom>
        </p:spPr>
      </p:pic>
      <p:sp>
        <p:nvSpPr>
          <p:cNvPr id="60" name="Shape 57">
            <a:extLst>
              <a:ext uri="{FF2B5EF4-FFF2-40B4-BE49-F238E27FC236}">
                <a16:creationId xmlns:a16="http://schemas.microsoft.com/office/drawing/2014/main" id="{B4D0A9DE-C38D-1A43-9E00-BC9A60F5CEFA}"/>
              </a:ext>
            </a:extLst>
          </p:cNvPr>
          <p:cNvSpPr/>
          <p:nvPr/>
        </p:nvSpPr>
        <p:spPr>
          <a:xfrm>
            <a:off x="1091250" y="3169193"/>
            <a:ext cx="3919965" cy="146744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lang="ko" sz="1400" dirty="0"/>
          </a:p>
        </p:txBody>
      </p:sp>
      <p:sp>
        <p:nvSpPr>
          <p:cNvPr id="61" name="Shape 57">
            <a:extLst>
              <a:ext uri="{FF2B5EF4-FFF2-40B4-BE49-F238E27FC236}">
                <a16:creationId xmlns:a16="http://schemas.microsoft.com/office/drawing/2014/main" id="{5E1E2350-164B-5B4C-B54F-42A666867ED2}"/>
              </a:ext>
            </a:extLst>
          </p:cNvPr>
          <p:cNvSpPr/>
          <p:nvPr/>
        </p:nvSpPr>
        <p:spPr>
          <a:xfrm>
            <a:off x="1091250" y="2721879"/>
            <a:ext cx="3919965" cy="45013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altLang="ko" sz="1400" dirty="0"/>
              <a:t>Audit Service</a:t>
            </a:r>
            <a:endParaRPr lang="ko" sz="1400" dirty="0"/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C3AAFE10-7E0D-7240-992F-3B27849487DB}"/>
              </a:ext>
            </a:extLst>
          </p:cNvPr>
          <p:cNvSpPr/>
          <p:nvPr/>
        </p:nvSpPr>
        <p:spPr>
          <a:xfrm>
            <a:off x="1217646" y="3307144"/>
            <a:ext cx="2108343" cy="370702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/>
              <a:t>Audit</a:t>
            </a:r>
            <a:r>
              <a:rPr kumimoji="1" lang="ko-KR" altLang="en-US" sz="1200" dirty="0"/>
              <a:t>용 </a:t>
            </a:r>
            <a:r>
              <a:rPr kumimoji="1" lang="en-US" altLang="ko-KR" sz="1200" dirty="0"/>
              <a:t>Certificate </a:t>
            </a:r>
            <a:r>
              <a:rPr kumimoji="1" lang="ko-KR" altLang="en-US" sz="1200" dirty="0"/>
              <a:t>발급</a:t>
            </a:r>
          </a:p>
        </p:txBody>
      </p:sp>
      <p:sp>
        <p:nvSpPr>
          <p:cNvPr id="63" name="텍스트 상자 118">
            <a:extLst>
              <a:ext uri="{FF2B5EF4-FFF2-40B4-BE49-F238E27FC236}">
                <a16:creationId xmlns:a16="http://schemas.microsoft.com/office/drawing/2014/main" id="{20401BF0-4CCB-0E4A-9363-31CB4D0A1E56}"/>
              </a:ext>
            </a:extLst>
          </p:cNvPr>
          <p:cNvSpPr txBox="1"/>
          <p:nvPr/>
        </p:nvSpPr>
        <p:spPr>
          <a:xfrm>
            <a:off x="1340805" y="3698931"/>
            <a:ext cx="3570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9213" indent="-49213"/>
            <a:r>
              <a:rPr kumimoji="1" lang="en-US" altLang="ko-KR" sz="1200" dirty="0"/>
              <a:t>-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Membership </a:t>
            </a:r>
            <a:r>
              <a:rPr kumimoji="1" lang="ko-KR" altLang="en-US" sz="1200" dirty="0"/>
              <a:t> </a:t>
            </a:r>
            <a:r>
              <a:rPr kumimoji="1" lang="en-US" altLang="ko-KR" sz="1200" dirty="0"/>
              <a:t>Manager</a:t>
            </a:r>
            <a:r>
              <a:rPr kumimoji="1" lang="ko-KR" altLang="en-US" sz="1200" dirty="0"/>
              <a:t>를 통해 </a:t>
            </a:r>
            <a:r>
              <a:rPr kumimoji="1" lang="en-US" altLang="ko-KR" sz="1200" dirty="0"/>
              <a:t>Audit</a:t>
            </a:r>
            <a:r>
              <a:rPr kumimoji="1" lang="ko-KR" altLang="en-US" sz="1200" dirty="0"/>
              <a:t> 용 인증서를 발급받아 감사 노드에 설정</a:t>
            </a:r>
          </a:p>
          <a:p>
            <a:pPr marL="49213" indent="-49213"/>
            <a:r>
              <a:rPr kumimoji="1" lang="en-US" altLang="ko-KR" sz="1200" dirty="0"/>
              <a:t>-</a:t>
            </a:r>
            <a:r>
              <a:rPr kumimoji="1" lang="ko-KR" altLang="en-US" sz="1200" dirty="0"/>
              <a:t> 향후 감사가 필요한 거래에 대해서는 </a:t>
            </a:r>
            <a:r>
              <a:rPr kumimoji="1" lang="en-US" altLang="ko-KR" sz="1200" dirty="0"/>
              <a:t>Audit</a:t>
            </a:r>
            <a:r>
              <a:rPr kumimoji="1" lang="ko-KR" altLang="en-US" sz="1200" dirty="0"/>
              <a:t> 용 증적 보관 처리</a:t>
            </a:r>
            <a:endParaRPr kumimoji="1" lang="en-US" altLang="ko-KR" sz="1200" dirty="0"/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2C12C21D-352B-654D-B481-0DBFEA17E696}"/>
              </a:ext>
            </a:extLst>
          </p:cNvPr>
          <p:cNvCxnSpPr>
            <a:cxnSpLocks/>
            <a:stCxn id="38" idx="0"/>
          </p:cNvCxnSpPr>
          <p:nvPr/>
        </p:nvCxnSpPr>
        <p:spPr>
          <a:xfrm flipH="1" flipV="1">
            <a:off x="5011215" y="2721879"/>
            <a:ext cx="1775277" cy="21211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B6901643-8A78-6540-8408-047A98E92C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1091250" y="4636642"/>
            <a:ext cx="5585823" cy="309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61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496B0"/>
      </a:accent1>
      <a:accent2>
        <a:srgbClr val="323F4F"/>
      </a:accent2>
      <a:accent3>
        <a:srgbClr val="AEABAB"/>
      </a:accent3>
      <a:accent4>
        <a:srgbClr val="757070"/>
      </a:accent4>
      <a:accent5>
        <a:srgbClr val="B4C6E7"/>
      </a:accent5>
      <a:accent6>
        <a:srgbClr val="2F5496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17135</TotalTime>
  <Words>8635</Words>
  <Application>Microsoft Macintosh PowerPoint</Application>
  <PresentationFormat>A4 용지(210x297mm)</PresentationFormat>
  <Paragraphs>1500</Paragraphs>
  <Slides>77</Slides>
  <Notes>37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9" baseType="lpstr">
      <vt:lpstr>나눔바른고딕</vt:lpstr>
      <vt:lpstr>맑은 고딕</vt:lpstr>
      <vt:lpstr>FjallaOne</vt:lpstr>
      <vt:lpstr>KoPub돋움체 Bold</vt:lpstr>
      <vt:lpstr>Open Sans</vt:lpstr>
      <vt:lpstr>roberto</vt:lpstr>
      <vt:lpstr>Roboto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loopchain 주요 특징</vt:lpstr>
      <vt:lpstr>loopchain 주요 특징</vt:lpstr>
      <vt:lpstr>SCORE (Smart Contract on Reliable Environment)</vt:lpstr>
      <vt:lpstr>LFT algorithm</vt:lpstr>
      <vt:lpstr>Multi Channel</vt:lpstr>
      <vt:lpstr>Tiered Channel</vt:lpstr>
      <vt:lpstr>Modular Architecture</vt:lpstr>
      <vt:lpstr>loopchain 기본 구조</vt:lpstr>
      <vt:lpstr>PowerPoint 프레젠테이션</vt:lpstr>
      <vt:lpstr>설정 가이드</vt:lpstr>
      <vt:lpstr>설정 가이드</vt:lpstr>
      <vt:lpstr>설정 가이드</vt:lpstr>
      <vt:lpstr>GitHub으로부터 설치 - macOS 기준</vt:lpstr>
      <vt:lpstr>GitHub으로부터 설치</vt:lpstr>
      <vt:lpstr>GitHub으로부터 설치</vt:lpstr>
      <vt:lpstr>GitHub으로부터 설치</vt:lpstr>
      <vt:lpstr>GitHub으로부터 설치</vt:lpstr>
      <vt:lpstr>Docker를 사용한 설치</vt:lpstr>
      <vt:lpstr>Docker를 사용한 설치</vt:lpstr>
      <vt:lpstr>Docker를 사용한 설치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1개의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RadioStation과 2개의 Peer로 Blockchain Network 구성하기</vt:lpstr>
      <vt:lpstr>PowerPoint 프레젠테이션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Local computer에서 SCORE를 불러오는 Tutorial</vt:lpstr>
      <vt:lpstr>PowerPoint 프레젠테이션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RadioStation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RESTful API - Peer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설정</vt:lpstr>
      <vt:lpstr>PowerPoint 프레젠테이션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정은정</dc:creator>
  <cp:lastModifiedBy>이 동한</cp:lastModifiedBy>
  <cp:revision>941</cp:revision>
  <cp:lastPrinted>2018-03-23T06:53:02Z</cp:lastPrinted>
  <dcterms:created xsi:type="dcterms:W3CDTF">2016-12-09T04:56:20Z</dcterms:created>
  <dcterms:modified xsi:type="dcterms:W3CDTF">2018-03-23T07:08:46Z</dcterms:modified>
</cp:coreProperties>
</file>