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5" r:id="rId3"/>
    <p:sldId id="340" r:id="rId4"/>
    <p:sldId id="296" r:id="rId5"/>
    <p:sldId id="339" r:id="rId6"/>
    <p:sldId id="291" r:id="rId7"/>
    <p:sldId id="343" r:id="rId8"/>
    <p:sldId id="341" r:id="rId9"/>
    <p:sldId id="344" r:id="rId10"/>
    <p:sldId id="346" r:id="rId11"/>
    <p:sldId id="347" r:id="rId12"/>
    <p:sldId id="345" r:id="rId13"/>
    <p:sldId id="348" r:id="rId14"/>
    <p:sldId id="297" r:id="rId15"/>
    <p:sldId id="349" r:id="rId16"/>
    <p:sldId id="353" r:id="rId17"/>
    <p:sldId id="354" r:id="rId18"/>
    <p:sldId id="355" r:id="rId19"/>
    <p:sldId id="356" r:id="rId20"/>
    <p:sldId id="299" r:id="rId21"/>
    <p:sldId id="324" r:id="rId22"/>
    <p:sldId id="350" r:id="rId23"/>
    <p:sldId id="351" r:id="rId24"/>
    <p:sldId id="352" r:id="rId25"/>
    <p:sldId id="300" r:id="rId26"/>
    <p:sldId id="330" r:id="rId27"/>
    <p:sldId id="357" r:id="rId28"/>
    <p:sldId id="358" r:id="rId29"/>
    <p:sldId id="359" r:id="rId30"/>
    <p:sldId id="310" r:id="rId31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동한" initials="이동" lastIdx="1" clrIdx="0">
    <p:extLst>
      <p:ext uri="{19B8F6BF-5375-455C-9EA6-DF929625EA0E}">
        <p15:presenceInfo xmlns:p15="http://schemas.microsoft.com/office/powerpoint/2012/main" userId="68999ae8-7a8f-447b-a0bc-336ef74a8d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164"/>
    <a:srgbClr val="ADB9CA"/>
    <a:srgbClr val="8497B0"/>
    <a:srgbClr val="333F50"/>
    <a:srgbClr val="E98A43"/>
    <a:srgbClr val="BFBFBF"/>
    <a:srgbClr val="D6DCE5"/>
    <a:srgbClr val="2F3256"/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9" autoAdjust="0"/>
    <p:restoredTop sz="94239" autoAdjust="0"/>
  </p:normalViewPr>
  <p:slideViewPr>
    <p:cSldViewPr snapToGrid="0">
      <p:cViewPr varScale="1">
        <p:scale>
          <a:sx n="195" d="100"/>
          <a:sy n="195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26"/>
    </p:cViewPr>
  </p:sorterViewPr>
  <p:notesViewPr>
    <p:cSldViewPr snapToGrid="0">
      <p:cViewPr varScale="1">
        <p:scale>
          <a:sx n="82" d="100"/>
          <a:sy n="82" d="100"/>
        </p:scale>
        <p:origin x="3016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66FA8-3799-477A-856C-E64D82926346}" type="datetimeFigureOut">
              <a:rPr lang="ko-KR" altLang="en-US" smtClean="0"/>
              <a:t>2018. 3. 19.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8FDBF-2C58-4C08-BC63-1A14867F1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01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F14CA-C75F-4A26-8879-1D58DBB78936}" type="datetimeFigureOut">
              <a:rPr lang="ko-KR" altLang="en-US" smtClean="0"/>
              <a:t>2018. 3. 19.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05E02-2A9A-4D06-A2DB-75BE491BF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0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각 수평선은 블록체인 네트워크에 참여하는 노드를 나타내며 화살표는 한 노드가 다른 노드에 보내는 메시지를 의미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네트워크 이벤트의 순서는 왼쪽에서 오른쪽으로 일어난다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</a:t>
            </a:r>
            <a:r>
              <a:rPr lang="en-US" altLang="ko-KR" sz="1200" dirty="0"/>
              <a:t>, </a:t>
            </a:r>
            <a:r>
              <a:rPr lang="ko-KR" altLang="en-US" sz="1200" dirty="0"/>
              <a:t>왼쪽에서 일어난 이벤트가 오른쪽에서 일어난 이벤트보다 먼저 일어난 이벤트입니다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가장 밑의 평행선은 기간에 따른 리더를 표시하고 있습니다</a:t>
            </a:r>
            <a:r>
              <a:rPr lang="en-US" altLang="ko-KR" sz="1200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1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5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6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45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0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6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6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 userDrawn="1"/>
        </p:nvSpPr>
        <p:spPr>
          <a:xfrm>
            <a:off x="0" y="0"/>
            <a:ext cx="9906000" cy="6227230"/>
          </a:xfrm>
          <a:prstGeom prst="rect">
            <a:avLst/>
          </a:prstGeom>
          <a:solidFill>
            <a:srgbClr val="323D4C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400" b="1" dirty="0">
              <a:latin typeface="Open Sans" charset="0"/>
              <a:ea typeface="Open Sans" charset="0"/>
              <a:cs typeface="Open Sans" charset="0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27077" y="548151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i="1" dirty="0">
                <a:solidFill>
                  <a:schemeClr val="bg1"/>
                </a:solidFill>
                <a:latin typeface="roberto"/>
                <a:ea typeface="KoPub돋움체 Bold" panose="02020603020101020101" pitchFamily="18" charset="-127"/>
              </a:rPr>
              <a:t>Smart Ledger for Financial Institutions</a:t>
            </a: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erto"/>
              <a:ea typeface="KoPub돋움체 Bold" panose="02020603020101020101" pitchFamily="18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53000" y="6433609"/>
            <a:ext cx="480646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www.theloop.co.kr</a:t>
            </a:r>
          </a:p>
        </p:txBody>
      </p:sp>
    </p:spTree>
    <p:extLst>
      <p:ext uri="{BB962C8B-B14F-4D97-AF65-F5344CB8AC3E}">
        <p14:creationId xmlns:p14="http://schemas.microsoft.com/office/powerpoint/2010/main" val="268855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52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70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5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exagon 6"/>
          <p:cNvSpPr/>
          <p:nvPr userDrawn="1"/>
        </p:nvSpPr>
        <p:spPr>
          <a:xfrm rot="5400000">
            <a:off x="9171922" y="6427208"/>
            <a:ext cx="420123" cy="362175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50" y="1412631"/>
            <a:ext cx="9360199" cy="4764332"/>
          </a:xfrm>
        </p:spPr>
        <p:txBody>
          <a:bodyPr>
            <a:normAutofit/>
          </a:bodyPr>
          <a:lstStyle>
            <a:lvl1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1416" y="6429791"/>
            <a:ext cx="501133" cy="365125"/>
          </a:xfrm>
        </p:spPr>
        <p:txBody>
          <a:bodyPr/>
          <a:lstStyle>
            <a:lvl1pPr algn="ctr">
              <a:defRPr sz="1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6FB6C410-AC30-4C0E-9E3E-5F52268C97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텍스트 개체 틀 18"/>
          <p:cNvSpPr>
            <a:spLocks noGrp="1"/>
          </p:cNvSpPr>
          <p:nvPr>
            <p:ph type="body" sz="quarter" idx="16" hasCustomPrompt="1"/>
          </p:nvPr>
        </p:nvSpPr>
        <p:spPr>
          <a:xfrm>
            <a:off x="272350" y="839362"/>
            <a:ext cx="8956230" cy="34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header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331" y="6227230"/>
            <a:ext cx="1440200" cy="720100"/>
          </a:xfrm>
          <a:prstGeom prst="rect">
            <a:avLst/>
          </a:prstGeom>
        </p:spPr>
      </p:pic>
      <p:cxnSp>
        <p:nvCxnSpPr>
          <p:cNvPr id="13" name="Straight Connector 7"/>
          <p:cNvCxnSpPr/>
          <p:nvPr userDrawn="1"/>
        </p:nvCxnSpPr>
        <p:spPr>
          <a:xfrm>
            <a:off x="1496520" y="6608716"/>
            <a:ext cx="76684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72350" y="365127"/>
            <a:ext cx="8956800" cy="368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defRPr sz="22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1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0080" y="3592895"/>
            <a:ext cx="4008120" cy="1500187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romanUcPeriod"/>
              <a:defRPr sz="1800" b="0">
                <a:solidFill>
                  <a:schemeClr val="tx1"/>
                </a:solidFill>
                <a:latin typeface="Roboto" panose="02000000000000000000" pitchFamily="2" charset="0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01" y="1563363"/>
            <a:ext cx="3470779" cy="173539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450080" y="2959533"/>
            <a:ext cx="2548597" cy="6179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914400" latinLnBrk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4000" baseline="0" dirty="0"/>
              <a:t>Contents</a:t>
            </a:r>
            <a:endParaRPr lang="ko-KR" altLang="en-US" sz="4000" baseline="0" dirty="0"/>
          </a:p>
        </p:txBody>
      </p:sp>
    </p:spTree>
    <p:extLst>
      <p:ext uri="{BB962C8B-B14F-4D97-AF65-F5344CB8AC3E}">
        <p14:creationId xmlns:p14="http://schemas.microsoft.com/office/powerpoint/2010/main" val="415725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9"/>
          <p:cNvSpPr/>
          <p:nvPr userDrawn="1"/>
        </p:nvSpPr>
        <p:spPr>
          <a:xfrm>
            <a:off x="0" y="0"/>
            <a:ext cx="9906000" cy="6227230"/>
          </a:xfrm>
          <a:prstGeom prst="rect">
            <a:avLst/>
          </a:prstGeom>
          <a:solidFill>
            <a:srgbClr val="323D4C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400" b="1" dirty="0">
              <a:latin typeface="Open Sans" charset="0"/>
              <a:ea typeface="Open Sans" charset="0"/>
              <a:cs typeface="Open Sans" charset="0"/>
              <a:sym typeface="Wingdings" panose="05000000000000000000" pitchFamily="2" charset="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2023" y="2749671"/>
            <a:ext cx="5081953" cy="535306"/>
          </a:xfrm>
        </p:spPr>
        <p:txBody>
          <a:bodyPr>
            <a:noAutofit/>
          </a:bodyPr>
          <a:lstStyle>
            <a:lvl1pPr marL="514350" indent="-514350" algn="ctr">
              <a:buFont typeface="+mj-lt"/>
              <a:buAutoNum type="romanUcPeriod"/>
              <a:defRPr sz="3200" b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331" y="6227230"/>
            <a:ext cx="1440200" cy="72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9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323D4C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400" b="1" dirty="0">
              <a:latin typeface="Open Sans" charset="0"/>
              <a:ea typeface="Open Sans" charset="0"/>
              <a:cs typeface="Open Sans" charset="0"/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847" y="5333925"/>
            <a:ext cx="1004121" cy="33873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648680" y="2996942"/>
            <a:ext cx="446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FjallaOne"/>
              </a:rPr>
              <a:t>Thank you</a:t>
            </a:r>
            <a:endParaRPr lang="ko-KR" altLang="en-US" sz="3600" b="1" dirty="0">
              <a:solidFill>
                <a:schemeClr val="bg1"/>
              </a:solidFill>
              <a:latin typeface="Roboto" panose="02000000000000000000" pitchFamily="2" charset="0"/>
              <a:cs typeface="FjallaOne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49513" y="5638800"/>
            <a:ext cx="49823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www.theloop.co.kr</a:t>
            </a:r>
            <a:endParaRPr lang="en-US" altLang="ko-KR" sz="10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ko-KR" sz="10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ko-KR" altLang="en-US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12F, 343, </a:t>
            </a:r>
            <a:r>
              <a:rPr lang="en-US" altLang="ko-KR" sz="1000" b="1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Samil-daero</a:t>
            </a:r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Jung-</a:t>
            </a:r>
            <a:r>
              <a:rPr lang="en-US" altLang="ko-KR" sz="1000" b="1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</a:t>
            </a:r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Seoul, Republic of Korea</a:t>
            </a:r>
            <a:r>
              <a:rPr lang="en-US" altLang="ko-KR" sz="1000" b="0" i="0" kern="1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, Seoul, Korea</a:t>
            </a:r>
            <a:endParaRPr lang="en-US" altLang="ko-KR" sz="1000" b="1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   </a:t>
            </a:r>
            <a:r>
              <a:rPr lang="en-US" altLang="ko-KR" sz="10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0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donghan.lee@theloop.co.kr</a:t>
            </a:r>
            <a:endParaRPr lang="en-US" altLang="ko-KR" sz="10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ko-KR" altLang="en-US" sz="10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4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3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9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8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3" r:id="rId4"/>
    <p:sldLayoutId id="214748367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6061" y="3305908"/>
            <a:ext cx="338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Roboto" panose="02000000000000000000" pitchFamily="2" charset="0"/>
              </a:rPr>
              <a:t>22th March 2018</a:t>
            </a:r>
            <a:endParaRPr lang="ko-KR" altLang="en-US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A3E3DD93-0784-7D4A-B3B1-012225FDA2B7}"/>
              </a:ext>
            </a:extLst>
          </p:cNvPr>
          <p:cNvSpPr txBox="1"/>
          <p:nvPr/>
        </p:nvSpPr>
        <p:spPr>
          <a:xfrm>
            <a:off x="3291842" y="2412606"/>
            <a:ext cx="4131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Loopchain </a:t>
            </a:r>
            <a:r>
              <a:rPr lang="ko-KR" altLang="en-US" sz="4800" dirty="0">
                <a:solidFill>
                  <a:schemeClr val="bg1"/>
                </a:solidFill>
              </a:rPr>
              <a:t>입문</a:t>
            </a:r>
            <a:endParaRPr kumimoji="1"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8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Multi Channel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1368579"/>
          </a:xfrm>
        </p:spPr>
        <p:txBody>
          <a:bodyPr>
            <a:noAutofit/>
          </a:bodyPr>
          <a:lstStyle/>
          <a:p>
            <a:r>
              <a:rPr lang="en" altLang="ko-KR" dirty="0"/>
              <a:t>Multi Channel</a:t>
            </a:r>
            <a:r>
              <a:rPr lang="ko-KR" altLang="en-US" dirty="0"/>
              <a:t>은 하나의 독립적인 블록체인 네트워크 안에서 업무별로 채널이라는 가상의 네트워크를 구성하여 채널 별로 거래 요청</a:t>
            </a:r>
            <a:r>
              <a:rPr lang="en-US" altLang="ko-KR" dirty="0"/>
              <a:t>, </a:t>
            </a:r>
            <a:r>
              <a:rPr lang="ko-KR" altLang="en-US" dirty="0"/>
              <a:t>합의 및 </a:t>
            </a:r>
            <a:r>
              <a:rPr lang="en" altLang="ko-KR" dirty="0"/>
              <a:t>Smart Contract</a:t>
            </a:r>
            <a:r>
              <a:rPr lang="ko-KR" altLang="en-US" dirty="0"/>
              <a:t>를 수행할 수 있는 기능입니다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하나의 노드에서 여러 업무별 당사자들만 연결된 다양한 업무별 채널을 형성하기 때문에 채널 별로 무결성 보장 및 합의가 이루어집니다</a:t>
            </a:r>
            <a:r>
              <a:rPr lang="en-US" altLang="ko-KR" dirty="0"/>
              <a:t>. </a:t>
            </a:r>
            <a:r>
              <a:rPr lang="ko-KR" altLang="en-US" dirty="0"/>
              <a:t>따라서 거래 데이터가 실제 거래 당사자들만 보유하게 되어 다양한 규제에 대응할 수 있습니다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8241DD-5791-F740-8E11-43D54B624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43" y="2074126"/>
            <a:ext cx="711708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0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Tiered Channel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블록체인 네트워크에 참여시 인증과 함께 거래 별로 </a:t>
            </a:r>
            <a:r>
              <a:rPr lang="en" altLang="ko-KR" dirty="0"/>
              <a:t>PKI </a:t>
            </a:r>
            <a:r>
              <a:rPr lang="ko-KR" altLang="en-US" dirty="0"/>
              <a:t>기반 인증을 통해 거래 내역 검증 및 보안이 이뤄집니다</a:t>
            </a:r>
            <a:r>
              <a:rPr lang="en-US" altLang="ko-KR" dirty="0"/>
              <a:t>. </a:t>
            </a:r>
            <a:r>
              <a:rPr lang="ko-KR" altLang="en-US" dirty="0"/>
              <a:t>인증된 기관만 참여시키며 각 참가자에게 차등적 권한을 부여함으로서 다양한 엔터프라이즈 업무 환경에 적합한 시스템 구현이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거래에 참여하지 않지만 필요에 따라 거래 내역을 감사할 수 있는 기능을 특정 노드에 부여를 하여 감사만을 위한 노드 생성이 가능하므로 금융 시스템이 요구하는 </a:t>
            </a:r>
            <a:r>
              <a:rPr lang="en" altLang="ko-KR" dirty="0"/>
              <a:t>Compliance </a:t>
            </a:r>
            <a:r>
              <a:rPr lang="ko-KR" altLang="en-US" dirty="0"/>
              <a:t>기능을 제공합니다</a:t>
            </a:r>
            <a:r>
              <a:rPr lang="en-US" altLang="ko-KR" dirty="0"/>
              <a:t>.</a:t>
            </a:r>
          </a:p>
          <a:p>
            <a:pPr marL="971550" lvl="1" indent="-285750"/>
            <a:r>
              <a:rPr lang="ko-KR" altLang="en-US" sz="1200" dirty="0"/>
              <a:t>다른 권한을 가진 인증서 배포</a:t>
            </a:r>
            <a:r>
              <a:rPr lang="en-US" altLang="ko-KR" sz="1200" dirty="0"/>
              <a:t>. </a:t>
            </a:r>
            <a:r>
              <a:rPr lang="ko-KR" altLang="en-US" sz="1200" dirty="0"/>
              <a:t>블록 체인 참여자는 정보 확인 및 관리에 대해서 각각 다른 권한을 가집니다</a:t>
            </a:r>
            <a:r>
              <a:rPr lang="en-US" altLang="ko-KR" sz="1200" dirty="0"/>
              <a:t>.</a:t>
            </a:r>
          </a:p>
          <a:p>
            <a:pPr marL="971550" lvl="1" indent="-285750"/>
            <a:r>
              <a:rPr lang="ko-KR" altLang="en-US" sz="1200" dirty="0"/>
              <a:t>검증 노드</a:t>
            </a:r>
            <a:r>
              <a:rPr lang="en-US" altLang="ko-KR" sz="1200" dirty="0"/>
              <a:t>, </a:t>
            </a:r>
            <a:r>
              <a:rPr lang="ko-KR" altLang="en-US" sz="1200" dirty="0"/>
              <a:t>트랜잭션 생성 노드 등의 특정 노드 생성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AEC5DF8-5B66-7149-B963-EA3E7C79A97C}"/>
              </a:ext>
            </a:extLst>
          </p:cNvPr>
          <p:cNvSpPr/>
          <p:nvPr/>
        </p:nvSpPr>
        <p:spPr>
          <a:xfrm>
            <a:off x="6688695" y="4836475"/>
            <a:ext cx="198000" cy="198000"/>
          </a:xfrm>
          <a:prstGeom prst="ellipse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456D0C-FCCF-BC43-B818-4FA67D26DD1F}"/>
              </a:ext>
            </a:extLst>
          </p:cNvPr>
          <p:cNvSpPr/>
          <p:nvPr/>
        </p:nvSpPr>
        <p:spPr>
          <a:xfrm>
            <a:off x="6688695" y="5804221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B3FE3B-83C6-8042-A451-1CE32720A02D}"/>
              </a:ext>
            </a:extLst>
          </p:cNvPr>
          <p:cNvSpPr/>
          <p:nvPr/>
        </p:nvSpPr>
        <p:spPr>
          <a:xfrm>
            <a:off x="7712403" y="5804221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C93A1B2-EEE7-6A4B-B452-91B4954433B5}"/>
              </a:ext>
            </a:extLst>
          </p:cNvPr>
          <p:cNvSpPr/>
          <p:nvPr/>
        </p:nvSpPr>
        <p:spPr>
          <a:xfrm>
            <a:off x="7712403" y="4836475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187254D-0326-3F4A-8DD0-2A5765979774}"/>
              </a:ext>
            </a:extLst>
          </p:cNvPr>
          <p:cNvCxnSpPr>
            <a:cxnSpLocks/>
          </p:cNvCxnSpPr>
          <p:nvPr/>
        </p:nvCxnSpPr>
        <p:spPr>
          <a:xfrm>
            <a:off x="6787695" y="5034475"/>
            <a:ext cx="0" cy="769746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069A106-6EFF-9A4D-910D-DA77785B1B5C}"/>
              </a:ext>
            </a:extLst>
          </p:cNvPr>
          <p:cNvCxnSpPr>
            <a:cxnSpLocks/>
          </p:cNvCxnSpPr>
          <p:nvPr/>
        </p:nvCxnSpPr>
        <p:spPr>
          <a:xfrm flipH="1">
            <a:off x="6886695" y="5903221"/>
            <a:ext cx="825708" cy="0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3FCD90-8D5B-524C-A8B3-F30F6D124A0E}"/>
              </a:ext>
            </a:extLst>
          </p:cNvPr>
          <p:cNvCxnSpPr>
            <a:cxnSpLocks/>
          </p:cNvCxnSpPr>
          <p:nvPr/>
        </p:nvCxnSpPr>
        <p:spPr>
          <a:xfrm>
            <a:off x="7811403" y="5034475"/>
            <a:ext cx="0" cy="769746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21E24F3-16A7-0140-A04C-DC6C5A1C2259}"/>
              </a:ext>
            </a:extLst>
          </p:cNvPr>
          <p:cNvCxnSpPr>
            <a:cxnSpLocks/>
          </p:cNvCxnSpPr>
          <p:nvPr/>
        </p:nvCxnSpPr>
        <p:spPr>
          <a:xfrm>
            <a:off x="6886695" y="4935475"/>
            <a:ext cx="825708" cy="0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52F5D7F4-63C0-CB49-9472-06EB100BE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51" y="5273979"/>
            <a:ext cx="296795" cy="2967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CF8D41B-6DDD-2C41-93BC-4DFFED0EE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36475"/>
            <a:ext cx="218838" cy="2188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4D6B88A-928E-0949-B3AE-A090743A2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4501174"/>
            <a:ext cx="209232" cy="2092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1F3105-0852-B348-8015-364FD9939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4501174"/>
            <a:ext cx="209232" cy="20923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C68CD01-1CF1-9D44-AB4D-06F23726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6222505"/>
            <a:ext cx="209232" cy="2092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6A7DFE6-7DD5-AF46-9A4D-9221E9F1F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6222505"/>
            <a:ext cx="209232" cy="2092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A5FD656-5920-6147-9DFE-0BC85E2C1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4375105"/>
            <a:ext cx="209232" cy="20923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EBE549A-C3E3-8040-BAD0-1017306CD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4375105"/>
            <a:ext cx="209232" cy="2092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D30D574-BF8F-E94C-92EC-8A7D4B1E9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6100666"/>
            <a:ext cx="209232" cy="20923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773C5A2-E4D4-1C41-B315-869096F11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6100666"/>
            <a:ext cx="209232" cy="2092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FA7419-F7C1-574E-BC7A-7746427C8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36475"/>
            <a:ext cx="218838" cy="21883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A3221F2-6394-FD47-9D97-6D1B52F9D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36939"/>
            <a:ext cx="218838" cy="218838"/>
          </a:xfrm>
          <a:prstGeom prst="rect">
            <a:avLst/>
          </a:prstGeom>
        </p:spPr>
      </p:pic>
      <p:cxnSp>
        <p:nvCxnSpPr>
          <p:cNvPr id="28" name="직선 연결선 55">
            <a:extLst>
              <a:ext uri="{FF2B5EF4-FFF2-40B4-BE49-F238E27FC236}">
                <a16:creationId xmlns:a16="http://schemas.microsoft.com/office/drawing/2014/main" id="{CD01525A-5B03-AB42-A7CE-4DFF921BFA88}"/>
              </a:ext>
            </a:extLst>
          </p:cNvPr>
          <p:cNvCxnSpPr>
            <a:cxnSpLocks/>
          </p:cNvCxnSpPr>
          <p:nvPr/>
        </p:nvCxnSpPr>
        <p:spPr>
          <a:xfrm flipH="1" flipV="1">
            <a:off x="6782456" y="5036380"/>
            <a:ext cx="9684" cy="769746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29" name="직선 연결선 59">
            <a:extLst>
              <a:ext uri="{FF2B5EF4-FFF2-40B4-BE49-F238E27FC236}">
                <a16:creationId xmlns:a16="http://schemas.microsoft.com/office/drawing/2014/main" id="{224F9DCF-2ED9-2240-8FCE-D91F960D2A0B}"/>
              </a:ext>
            </a:extLst>
          </p:cNvPr>
          <p:cNvCxnSpPr>
            <a:cxnSpLocks/>
          </p:cNvCxnSpPr>
          <p:nvPr/>
        </p:nvCxnSpPr>
        <p:spPr>
          <a:xfrm flipH="1" flipV="1">
            <a:off x="6897715" y="5020014"/>
            <a:ext cx="874164" cy="81320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30" name="직선 연결선 62">
            <a:extLst>
              <a:ext uri="{FF2B5EF4-FFF2-40B4-BE49-F238E27FC236}">
                <a16:creationId xmlns:a16="http://schemas.microsoft.com/office/drawing/2014/main" id="{BFACFFB8-C90F-474F-B726-1B699697835F}"/>
              </a:ext>
            </a:extLst>
          </p:cNvPr>
          <p:cNvCxnSpPr>
            <a:cxnSpLocks/>
          </p:cNvCxnSpPr>
          <p:nvPr/>
        </p:nvCxnSpPr>
        <p:spPr>
          <a:xfrm flipH="1">
            <a:off x="6900356" y="4924045"/>
            <a:ext cx="816492" cy="1088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201F1F0C-BEDC-0E4E-83C3-EBFC89F36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67" y="6222505"/>
            <a:ext cx="209232" cy="2092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F66F5DA-DE8A-334A-99F2-18527A329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57" y="6222505"/>
            <a:ext cx="209232" cy="20923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C867004-E128-CF41-B8BD-C9E5CB174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11" y="4501174"/>
            <a:ext cx="209232" cy="2092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A7F107C-5E89-5A44-B2E8-CF08055D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01" y="4501174"/>
            <a:ext cx="209232" cy="20923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18DA1CC-D242-7148-97B9-84F57D154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51" y="5270950"/>
            <a:ext cx="296795" cy="2967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6F00108-16BE-024D-B46A-FBD60FE41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42544"/>
            <a:ext cx="218838" cy="21883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1A4134F-F32C-D740-A07B-BB5C35E7C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42544"/>
            <a:ext cx="218838" cy="21883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07D3597-D9FE-0E4D-A96E-B6B45D864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43008"/>
            <a:ext cx="218838" cy="218838"/>
          </a:xfrm>
          <a:prstGeom prst="rect">
            <a:avLst/>
          </a:prstGeom>
        </p:spPr>
      </p:pic>
      <p:cxnSp>
        <p:nvCxnSpPr>
          <p:cNvPr id="39" name="직선 연결선 85">
            <a:extLst>
              <a:ext uri="{FF2B5EF4-FFF2-40B4-BE49-F238E27FC236}">
                <a16:creationId xmlns:a16="http://schemas.microsoft.com/office/drawing/2014/main" id="{BDA06ECF-18B1-A04F-94D2-40274513A5B2}"/>
              </a:ext>
            </a:extLst>
          </p:cNvPr>
          <p:cNvCxnSpPr>
            <a:cxnSpLocks/>
          </p:cNvCxnSpPr>
          <p:nvPr/>
        </p:nvCxnSpPr>
        <p:spPr>
          <a:xfrm flipH="1" flipV="1">
            <a:off x="6781980" y="5035390"/>
            <a:ext cx="9684" cy="769746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0" name="직선 연결선 86">
            <a:extLst>
              <a:ext uri="{FF2B5EF4-FFF2-40B4-BE49-F238E27FC236}">
                <a16:creationId xmlns:a16="http://schemas.microsoft.com/office/drawing/2014/main" id="{F270D80A-9F31-8E43-8EBA-378220792F7C}"/>
              </a:ext>
            </a:extLst>
          </p:cNvPr>
          <p:cNvCxnSpPr>
            <a:cxnSpLocks/>
          </p:cNvCxnSpPr>
          <p:nvPr/>
        </p:nvCxnSpPr>
        <p:spPr>
          <a:xfrm flipH="1" flipV="1">
            <a:off x="6890889" y="5013309"/>
            <a:ext cx="874164" cy="81320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1" name="직선 연결선 87">
            <a:extLst>
              <a:ext uri="{FF2B5EF4-FFF2-40B4-BE49-F238E27FC236}">
                <a16:creationId xmlns:a16="http://schemas.microsoft.com/office/drawing/2014/main" id="{36C5F44E-7D4C-4645-BDA5-21169CA9B5C7}"/>
              </a:ext>
            </a:extLst>
          </p:cNvPr>
          <p:cNvCxnSpPr>
            <a:cxnSpLocks/>
          </p:cNvCxnSpPr>
          <p:nvPr/>
        </p:nvCxnSpPr>
        <p:spPr>
          <a:xfrm flipH="1">
            <a:off x="6903055" y="4928770"/>
            <a:ext cx="816492" cy="1088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D884D146-EF93-3D4F-AA0D-90DD83B10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11" y="4373480"/>
            <a:ext cx="209232" cy="20923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97A0BAD-C568-4846-96B6-98D8BFA67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67" y="6100666"/>
            <a:ext cx="209232" cy="2092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9DB438C-2A2B-B141-99A6-E650D29E0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57" y="6100666"/>
            <a:ext cx="209232" cy="2092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FBEAEA1-7277-EC4B-A3D6-938F852E0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01" y="4379335"/>
            <a:ext cx="209232" cy="209232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2A7AB51F-4273-714E-A599-BC30932BED2B}"/>
              </a:ext>
            </a:extLst>
          </p:cNvPr>
          <p:cNvSpPr/>
          <p:nvPr/>
        </p:nvSpPr>
        <p:spPr>
          <a:xfrm>
            <a:off x="8424153" y="5320347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C8D87CA-2805-8949-8A6C-9FF73040502E}"/>
              </a:ext>
            </a:extLst>
          </p:cNvPr>
          <p:cNvSpPr/>
          <p:nvPr/>
        </p:nvSpPr>
        <p:spPr>
          <a:xfrm>
            <a:off x="5971231" y="5327615"/>
            <a:ext cx="198000" cy="198000"/>
          </a:xfrm>
          <a:prstGeom prst="ellipse">
            <a:avLst/>
          </a:prstGeom>
          <a:solidFill>
            <a:srgbClr val="84848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BA6087-7D98-6443-977D-FE6EA975F010}"/>
              </a:ext>
            </a:extLst>
          </p:cNvPr>
          <p:cNvCxnSpPr>
            <a:cxnSpLocks/>
          </p:cNvCxnSpPr>
          <p:nvPr/>
        </p:nvCxnSpPr>
        <p:spPr>
          <a:xfrm>
            <a:off x="7910403" y="4935475"/>
            <a:ext cx="542746" cy="413868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C211AA4-904D-914F-9DEE-159130AD55F1}"/>
              </a:ext>
            </a:extLst>
          </p:cNvPr>
          <p:cNvCxnSpPr>
            <a:cxnSpLocks/>
          </p:cNvCxnSpPr>
          <p:nvPr/>
        </p:nvCxnSpPr>
        <p:spPr>
          <a:xfrm flipV="1">
            <a:off x="7910403" y="5489351"/>
            <a:ext cx="542746" cy="413870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4BA58A0-FA1F-D24E-A940-BD724349552F}"/>
              </a:ext>
            </a:extLst>
          </p:cNvPr>
          <p:cNvCxnSpPr>
            <a:cxnSpLocks/>
          </p:cNvCxnSpPr>
          <p:nvPr/>
        </p:nvCxnSpPr>
        <p:spPr>
          <a:xfrm>
            <a:off x="6140235" y="5496619"/>
            <a:ext cx="548460" cy="406602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FB33F50-6232-9F4B-B69E-FB21B00DABF6}"/>
              </a:ext>
            </a:extLst>
          </p:cNvPr>
          <p:cNvCxnSpPr>
            <a:cxnSpLocks/>
          </p:cNvCxnSpPr>
          <p:nvPr/>
        </p:nvCxnSpPr>
        <p:spPr>
          <a:xfrm flipV="1">
            <a:off x="6070231" y="4952427"/>
            <a:ext cx="606842" cy="375188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9D6FE077-01DE-C14F-8ADE-7CE0E7F3D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67" y="5392003"/>
            <a:ext cx="209232" cy="20923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1188FA24-5F5D-BA44-BF80-6804F9883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67" y="5265934"/>
            <a:ext cx="209232" cy="20923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7DD68BE6-819F-AB40-BDC2-54B17CD7B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99" y="5392003"/>
            <a:ext cx="209232" cy="20923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AA4A1F7-D5F1-9240-A922-C8D930ECF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99" y="5270164"/>
            <a:ext cx="209232" cy="20923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B8DE547-C65A-9342-B999-155E67568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86" y="5392003"/>
            <a:ext cx="209232" cy="20923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C4E7F7C-C2D1-D54D-8186-32176E95F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86" y="5265934"/>
            <a:ext cx="209232" cy="20923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3E98BEBE-CE0E-0548-B9FD-5F45CAD36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18" y="5392003"/>
            <a:ext cx="209232" cy="20923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5D45CD16-8D39-1549-A1B8-D04296F14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18" y="5270164"/>
            <a:ext cx="209232" cy="209232"/>
          </a:xfrm>
          <a:prstGeom prst="rect">
            <a:avLst/>
          </a:prstGeom>
        </p:spPr>
      </p:pic>
      <p:sp>
        <p:nvSpPr>
          <p:cNvPr id="60" name="Shape 57">
            <a:extLst>
              <a:ext uri="{FF2B5EF4-FFF2-40B4-BE49-F238E27FC236}">
                <a16:creationId xmlns:a16="http://schemas.microsoft.com/office/drawing/2014/main" id="{B4D0A9DE-C38D-1A43-9E00-BC9A60F5CEFA}"/>
              </a:ext>
            </a:extLst>
          </p:cNvPr>
          <p:cNvSpPr/>
          <p:nvPr/>
        </p:nvSpPr>
        <p:spPr>
          <a:xfrm>
            <a:off x="1091250" y="3169193"/>
            <a:ext cx="3919965" cy="146744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ko" sz="1400" dirty="0"/>
          </a:p>
        </p:txBody>
      </p:sp>
      <p:sp>
        <p:nvSpPr>
          <p:cNvPr id="61" name="Shape 57">
            <a:extLst>
              <a:ext uri="{FF2B5EF4-FFF2-40B4-BE49-F238E27FC236}">
                <a16:creationId xmlns:a16="http://schemas.microsoft.com/office/drawing/2014/main" id="{5E1E2350-164B-5B4C-B54F-42A666867ED2}"/>
              </a:ext>
            </a:extLst>
          </p:cNvPr>
          <p:cNvSpPr/>
          <p:nvPr/>
        </p:nvSpPr>
        <p:spPr>
          <a:xfrm>
            <a:off x="1091250" y="2721879"/>
            <a:ext cx="3919965" cy="45013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1400" dirty="0"/>
              <a:t>Audit Service</a:t>
            </a:r>
            <a:endParaRPr lang="ko" sz="1400" dirty="0"/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C3AAFE10-7E0D-7240-992F-3B27849487DB}"/>
              </a:ext>
            </a:extLst>
          </p:cNvPr>
          <p:cNvSpPr/>
          <p:nvPr/>
        </p:nvSpPr>
        <p:spPr>
          <a:xfrm>
            <a:off x="1217646" y="3307144"/>
            <a:ext cx="2108343" cy="37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Audit</a:t>
            </a:r>
            <a:r>
              <a:rPr kumimoji="1" lang="ko-KR" altLang="en-US" sz="1200" dirty="0"/>
              <a:t>용 </a:t>
            </a:r>
            <a:r>
              <a:rPr kumimoji="1" lang="en-US" altLang="ko-KR" sz="1200" dirty="0"/>
              <a:t>Certificate </a:t>
            </a:r>
            <a:r>
              <a:rPr kumimoji="1" lang="ko-KR" altLang="en-US" sz="1200" dirty="0"/>
              <a:t>발급</a:t>
            </a:r>
          </a:p>
        </p:txBody>
      </p:sp>
      <p:sp>
        <p:nvSpPr>
          <p:cNvPr id="63" name="텍스트 상자 118">
            <a:extLst>
              <a:ext uri="{FF2B5EF4-FFF2-40B4-BE49-F238E27FC236}">
                <a16:creationId xmlns:a16="http://schemas.microsoft.com/office/drawing/2014/main" id="{20401BF0-4CCB-0E4A-9363-31CB4D0A1E56}"/>
              </a:ext>
            </a:extLst>
          </p:cNvPr>
          <p:cNvSpPr txBox="1"/>
          <p:nvPr/>
        </p:nvSpPr>
        <p:spPr>
          <a:xfrm>
            <a:off x="1340805" y="3698931"/>
            <a:ext cx="357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213" indent="-49213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Membership 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Manager</a:t>
            </a:r>
            <a:r>
              <a:rPr kumimoji="1" lang="ko-KR" altLang="en-US" sz="1200" dirty="0"/>
              <a:t>를 통해 </a:t>
            </a:r>
            <a:r>
              <a:rPr kumimoji="1" lang="en-US" altLang="ko-KR" sz="1200" dirty="0"/>
              <a:t>Audit</a:t>
            </a:r>
            <a:r>
              <a:rPr kumimoji="1" lang="ko-KR" altLang="en-US" sz="1200" dirty="0"/>
              <a:t> 용 인증서를 발급받아 감사 노드에 설정</a:t>
            </a:r>
          </a:p>
          <a:p>
            <a:pPr marL="49213" indent="-49213"/>
            <a:r>
              <a:rPr kumimoji="1" lang="en-US" altLang="ko-KR" sz="1200" dirty="0"/>
              <a:t>-</a:t>
            </a:r>
            <a:r>
              <a:rPr kumimoji="1" lang="ko-KR" altLang="en-US" sz="1200" dirty="0"/>
              <a:t> 향후 감사가 필요한 거래에 대해서는 </a:t>
            </a:r>
            <a:r>
              <a:rPr kumimoji="1" lang="en-US" altLang="ko-KR" sz="1200" dirty="0"/>
              <a:t>Audit</a:t>
            </a:r>
            <a:r>
              <a:rPr kumimoji="1" lang="ko-KR" altLang="en-US" sz="1200" dirty="0"/>
              <a:t> 용 증적 보관 처리</a:t>
            </a:r>
            <a:endParaRPr kumimoji="1" lang="en-US" altLang="ko-KR" sz="1200" dirty="0"/>
          </a:p>
        </p:txBody>
      </p: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2C12C21D-352B-654D-B481-0DBFEA17E696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5011215" y="2721879"/>
            <a:ext cx="1775277" cy="21211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B6901643-8A78-6540-8408-047A98E92C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1091250" y="4636642"/>
            <a:ext cx="5585823" cy="3092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1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Modular Architecture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69098"/>
            <a:ext cx="8956230" cy="573126"/>
          </a:xfrm>
        </p:spPr>
        <p:txBody>
          <a:bodyPr>
            <a:noAutofit/>
          </a:bodyPr>
          <a:lstStyle/>
          <a:p>
            <a:r>
              <a:rPr lang="ko-KR" altLang="en-US" dirty="0"/>
              <a:t>모듈 방식 아키텍처를 채택하여 참여 노드 인증 및 합의 알고리즘</a:t>
            </a:r>
            <a:r>
              <a:rPr lang="en-US" altLang="ko-KR" dirty="0"/>
              <a:t>, </a:t>
            </a:r>
            <a:r>
              <a:rPr lang="en" altLang="ko-KR" dirty="0"/>
              <a:t>Smart Contract </a:t>
            </a:r>
            <a:r>
              <a:rPr lang="ko-KR" altLang="en-US" dirty="0"/>
              <a:t>모듈 등을 필요한 경우에 추가 및 커스터마이징이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52CA4D-F454-D946-BF8A-4C88789E6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5" y="1649606"/>
            <a:ext cx="7545070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2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48888EC-0A91-9A4E-89CF-AC1DA00AC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63" y="733650"/>
            <a:ext cx="3657600" cy="3048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기본 구조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3188557"/>
            <a:ext cx="9056934" cy="3441955"/>
          </a:xfrm>
        </p:spPr>
        <p:txBody>
          <a:bodyPr>
            <a:noAutofit/>
          </a:bodyPr>
          <a:lstStyle/>
          <a:p>
            <a:r>
              <a:rPr lang="en" altLang="ko-KR" sz="1200" b="1" dirty="0"/>
              <a:t>RadioStation</a:t>
            </a:r>
          </a:p>
          <a:p>
            <a:pPr marL="857250" lvl="1" indent="-171450"/>
            <a:r>
              <a:rPr lang="en" altLang="ko-KR" sz="1000" dirty="0"/>
              <a:t>Peer</a:t>
            </a:r>
            <a:r>
              <a:rPr lang="ko-KR" altLang="en-US" sz="1000" dirty="0"/>
              <a:t>들의 인증을 담당하고 </a:t>
            </a:r>
            <a:r>
              <a:rPr lang="en" altLang="ko-KR" sz="1000" dirty="0"/>
              <a:t>Peer</a:t>
            </a:r>
            <a:r>
              <a:rPr lang="ko-KR" altLang="en-US" sz="1000" dirty="0"/>
              <a:t>들의 목록을 관리합니다</a:t>
            </a:r>
            <a:r>
              <a:rPr lang="en-US" altLang="ko-KR" sz="1000" dirty="0"/>
              <a:t>.</a:t>
            </a:r>
          </a:p>
          <a:p>
            <a:r>
              <a:rPr lang="en" altLang="ko-KR" sz="1200" b="1" dirty="0"/>
              <a:t>RadioStation</a:t>
            </a:r>
            <a:r>
              <a:rPr lang="ko-KR" altLang="en-US" sz="1200" b="1" dirty="0"/>
              <a:t>과 </a:t>
            </a:r>
            <a:r>
              <a:rPr lang="en" altLang="ko-KR" sz="1200" b="1" dirty="0"/>
              <a:t>Peer</a:t>
            </a:r>
            <a:r>
              <a:rPr lang="ko-KR" altLang="en-US" sz="1200" b="1" dirty="0"/>
              <a:t>의 접속</a:t>
            </a:r>
          </a:p>
          <a:p>
            <a:pPr marL="857250" lvl="1" indent="-171450"/>
            <a:r>
              <a:rPr lang="en" altLang="ko-KR" sz="1000" dirty="0"/>
              <a:t>RadioStation</a:t>
            </a:r>
            <a:r>
              <a:rPr lang="ko-KR" altLang="en-US" sz="1000" dirty="0"/>
              <a:t>과 </a:t>
            </a:r>
            <a:r>
              <a:rPr lang="en" altLang="ko-KR" sz="1000" dirty="0"/>
              <a:t>Peer</a:t>
            </a:r>
            <a:r>
              <a:rPr lang="ko-KR" altLang="en-US" sz="1000" dirty="0"/>
              <a:t>는 시작할 때에 자신의 인증서</a:t>
            </a:r>
            <a:r>
              <a:rPr lang="en-US" altLang="ko-KR" sz="1000" dirty="0"/>
              <a:t>/</a:t>
            </a:r>
            <a:r>
              <a:rPr lang="ko-KR" altLang="en-US" sz="1000" dirty="0"/>
              <a:t>개인키 경로를 입력합니다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en" altLang="ko-KR" sz="1000" dirty="0"/>
              <a:t>Peer</a:t>
            </a:r>
            <a:r>
              <a:rPr lang="ko-KR" altLang="en-US" sz="1000" dirty="0"/>
              <a:t>들의 인증서를 설치 시 넣어주고 설정파일에서 이를 읽어서 처리하게 하고 있습니다</a:t>
            </a:r>
            <a:r>
              <a:rPr lang="en-US" altLang="ko-KR" sz="1000" dirty="0"/>
              <a:t>. </a:t>
            </a:r>
            <a:r>
              <a:rPr lang="en" altLang="ko-KR" sz="1000" dirty="0"/>
              <a:t>KMS(Key management system)</a:t>
            </a:r>
            <a:r>
              <a:rPr lang="ko-KR" altLang="en-US" sz="1000" dirty="0"/>
              <a:t>지원하는 기능도 </a:t>
            </a:r>
            <a:r>
              <a:rPr lang="en" altLang="ko-KR" sz="1000" dirty="0"/>
              <a:t>Enterprise</a:t>
            </a:r>
            <a:r>
              <a:rPr lang="ko-KR" altLang="en-US" sz="1000" dirty="0"/>
              <a:t>용으로 지원합니다</a:t>
            </a:r>
            <a:r>
              <a:rPr lang="en-US" altLang="ko-KR" sz="1000" dirty="0"/>
              <a:t>.</a:t>
            </a:r>
          </a:p>
          <a:p>
            <a:r>
              <a:rPr lang="en" altLang="ko-KR" sz="1200" b="1" dirty="0"/>
              <a:t>Peer</a:t>
            </a:r>
          </a:p>
          <a:p>
            <a:pPr marL="857250" lvl="1" indent="-171450"/>
            <a:r>
              <a:rPr lang="ko-KR" altLang="en-US" sz="1000" dirty="0"/>
              <a:t>블록 생성</a:t>
            </a:r>
            <a:r>
              <a:rPr lang="en-US" altLang="ko-KR" sz="1000" dirty="0"/>
              <a:t>, </a:t>
            </a:r>
            <a:r>
              <a:rPr lang="ko-KR" altLang="en-US" sz="1000" dirty="0"/>
              <a:t>블록 관리</a:t>
            </a:r>
            <a:r>
              <a:rPr lang="en-US" altLang="ko-KR" sz="1000" dirty="0"/>
              <a:t>, </a:t>
            </a:r>
            <a:r>
              <a:rPr lang="ko-KR" altLang="en-US" sz="1000" dirty="0"/>
              <a:t>트랜잭션 생성</a:t>
            </a:r>
            <a:r>
              <a:rPr lang="en-US" altLang="ko-KR" sz="1000" dirty="0"/>
              <a:t>, </a:t>
            </a:r>
            <a:r>
              <a:rPr lang="ko-KR" altLang="en-US" sz="1000" dirty="0"/>
              <a:t>조회</a:t>
            </a:r>
            <a:r>
              <a:rPr lang="en-US" altLang="ko-KR" sz="1000" dirty="0"/>
              <a:t>, </a:t>
            </a:r>
            <a:r>
              <a:rPr lang="ko-KR" altLang="en-US" sz="1000" dirty="0"/>
              <a:t>원장 조회 등의 기능을 처리합니다</a:t>
            </a:r>
            <a:r>
              <a:rPr lang="en-US" altLang="ko-KR" sz="1000" dirty="0"/>
              <a:t>..</a:t>
            </a:r>
          </a:p>
          <a:p>
            <a:pPr marL="857250" lvl="1" indent="-171450"/>
            <a:r>
              <a:rPr lang="en" altLang="ko-KR" sz="1000" dirty="0"/>
              <a:t>Peer</a:t>
            </a:r>
            <a:r>
              <a:rPr lang="ko-KR" altLang="en-US" sz="1000" dirty="0"/>
              <a:t>가 생성될 때에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과 연결한다</a:t>
            </a:r>
            <a:r>
              <a:rPr lang="en-US" altLang="ko-KR" sz="1000" dirty="0"/>
              <a:t>. </a:t>
            </a:r>
            <a:r>
              <a:rPr lang="ko-KR" altLang="en-US" sz="1000" dirty="0"/>
              <a:t>시작할 때에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의 접속 정보</a:t>
            </a:r>
            <a:r>
              <a:rPr lang="en-US" altLang="ko-KR" sz="1000" dirty="0"/>
              <a:t>(</a:t>
            </a:r>
            <a:r>
              <a:rPr lang="en" altLang="ko-KR" sz="1000" dirty="0" err="1"/>
              <a:t>IP:Port</a:t>
            </a:r>
            <a:r>
              <a:rPr lang="en" altLang="ko-KR" sz="1000" dirty="0"/>
              <a:t>)</a:t>
            </a:r>
            <a:r>
              <a:rPr lang="ko-KR" altLang="en-US" sz="1000" dirty="0"/>
              <a:t>를 가지고 연결합니다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ko-KR" altLang="en-US" sz="1000" dirty="0"/>
              <a:t>가장 먼저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에 연결되는 </a:t>
            </a:r>
            <a:r>
              <a:rPr lang="en" altLang="ko-KR" sz="1000" dirty="0"/>
              <a:t>Peer</a:t>
            </a:r>
            <a:r>
              <a:rPr lang="ko-KR" altLang="en-US" sz="1000" dirty="0"/>
              <a:t>가 </a:t>
            </a:r>
            <a:r>
              <a:rPr lang="en" altLang="ko-KR" sz="1000" dirty="0"/>
              <a:t>Leader Peer</a:t>
            </a:r>
            <a:r>
              <a:rPr lang="ko-KR" altLang="en-US" sz="1000" dirty="0"/>
              <a:t>가 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ko-KR" altLang="en-US" sz="1000" dirty="0"/>
              <a:t>주의 </a:t>
            </a:r>
            <a:r>
              <a:rPr lang="en-US" altLang="ko-KR" sz="1000" dirty="0"/>
              <a:t>: </a:t>
            </a:r>
            <a:r>
              <a:rPr lang="ko-KR" altLang="en-US" sz="1000" dirty="0"/>
              <a:t>최소 </a:t>
            </a:r>
            <a:r>
              <a:rPr lang="en-US" altLang="ko-KR" sz="1000" dirty="0"/>
              <a:t>4</a:t>
            </a:r>
            <a:r>
              <a:rPr lang="ko-KR" altLang="en-US" sz="1000" dirty="0"/>
              <a:t>개 이상의 </a:t>
            </a:r>
            <a:r>
              <a:rPr lang="en" altLang="ko-KR" sz="1000" dirty="0"/>
              <a:t>Peer</a:t>
            </a:r>
            <a:r>
              <a:rPr lang="ko-KR" altLang="en-US" sz="1000" dirty="0"/>
              <a:t>가 필요합니다</a:t>
            </a:r>
            <a:r>
              <a:rPr lang="en-US" altLang="ko-KR" sz="1000" dirty="0"/>
              <a:t>.</a:t>
            </a:r>
          </a:p>
          <a:p>
            <a:r>
              <a:rPr lang="en" altLang="ko-KR" sz="1200" b="1" dirty="0"/>
              <a:t>Leader Peer</a:t>
            </a:r>
          </a:p>
          <a:p>
            <a:pPr marL="857250" lvl="1" indent="-171450"/>
            <a:r>
              <a:rPr lang="ko-KR" altLang="en-US" sz="1000" dirty="0"/>
              <a:t>일정 시간마다 </a:t>
            </a:r>
            <a:r>
              <a:rPr lang="en" altLang="ko-KR" sz="1000" dirty="0"/>
              <a:t>Transaction </a:t>
            </a:r>
            <a:r>
              <a:rPr lang="ko-KR" altLang="en-US" sz="1000" dirty="0"/>
              <a:t>들을 모아 </a:t>
            </a:r>
            <a:r>
              <a:rPr lang="en" altLang="ko-KR" sz="1000" dirty="0"/>
              <a:t>Block</a:t>
            </a:r>
            <a:r>
              <a:rPr lang="ko-KR" altLang="en-US" sz="1000" dirty="0"/>
              <a:t>을 만들고 보낸 다음 검증을 </a:t>
            </a:r>
            <a:r>
              <a:rPr lang="en" altLang="ko-KR" sz="1000" dirty="0"/>
              <a:t>Peer </a:t>
            </a:r>
            <a:r>
              <a:rPr lang="ko-KR" altLang="en-US" sz="1000" dirty="0"/>
              <a:t>들에게 받아서 공표합니다</a:t>
            </a:r>
            <a:r>
              <a:rPr lang="en-US" altLang="ko-KR" sz="1000" dirty="0"/>
              <a:t>.(</a:t>
            </a:r>
            <a:r>
              <a:rPr lang="ko-KR" altLang="en-US" sz="1000" dirty="0"/>
              <a:t>검증 주기는 설정 가능합니다</a:t>
            </a:r>
            <a:r>
              <a:rPr lang="en-US" altLang="ko-KR" sz="1000" dirty="0"/>
              <a:t>.)</a:t>
            </a:r>
          </a:p>
          <a:p>
            <a:pPr marL="857250" lvl="1" indent="-171450"/>
            <a:r>
              <a:rPr lang="ko-KR" altLang="en-US" sz="1000" dirty="0"/>
              <a:t>다른 </a:t>
            </a:r>
            <a:r>
              <a:rPr lang="en" altLang="ko-KR" sz="1000" dirty="0"/>
              <a:t>Peer</a:t>
            </a:r>
            <a:r>
              <a:rPr lang="ko-KR" altLang="en-US" sz="1000" dirty="0"/>
              <a:t>를 </a:t>
            </a:r>
            <a:r>
              <a:rPr lang="en" altLang="ko-KR" sz="1000" dirty="0"/>
              <a:t>Subscription(</a:t>
            </a:r>
            <a:r>
              <a:rPr lang="ko-KR" altLang="en-US" sz="1000" dirty="0"/>
              <a:t>구독</a:t>
            </a:r>
            <a:r>
              <a:rPr lang="en-US" altLang="ko-KR" sz="1000" dirty="0"/>
              <a:t>)</a:t>
            </a:r>
            <a:r>
              <a:rPr lang="ko-KR" altLang="en-US" sz="1000" dirty="0"/>
              <a:t>한 다음에 </a:t>
            </a:r>
            <a:r>
              <a:rPr lang="en" altLang="ko-KR" sz="1000" dirty="0"/>
              <a:t>Transaction / Block data</a:t>
            </a:r>
            <a:r>
              <a:rPr lang="ko-KR" altLang="en-US" sz="1000" dirty="0"/>
              <a:t>를 동기화합니다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en" altLang="ko-KR" sz="1000" dirty="0"/>
              <a:t>Leader Peer</a:t>
            </a:r>
            <a:r>
              <a:rPr lang="ko-KR" altLang="en-US" sz="1000" dirty="0"/>
              <a:t>의 변경은 등록된 </a:t>
            </a:r>
            <a:r>
              <a:rPr lang="en" altLang="ko-KR" sz="1000" dirty="0"/>
              <a:t>Peer</a:t>
            </a:r>
            <a:r>
              <a:rPr lang="ko-KR" altLang="en-US" sz="1000" dirty="0"/>
              <a:t>의 순서대로 </a:t>
            </a:r>
            <a:r>
              <a:rPr lang="en" altLang="ko-KR" sz="1000" dirty="0"/>
              <a:t>Leader </a:t>
            </a:r>
            <a:r>
              <a:rPr lang="ko-KR" altLang="en-US" sz="1000" dirty="0"/>
              <a:t>권한을 줍니다</a:t>
            </a:r>
            <a:r>
              <a:rPr lang="en-US" altLang="ko-KR" sz="1000" dirty="0"/>
              <a:t>.(</a:t>
            </a:r>
            <a:r>
              <a:rPr lang="en" altLang="ko-KR" sz="1000" dirty="0"/>
              <a:t>Round Robin). (</a:t>
            </a:r>
            <a:r>
              <a:rPr lang="ko-KR" altLang="en-US" sz="1000" dirty="0"/>
              <a:t>주의</a:t>
            </a:r>
            <a:r>
              <a:rPr lang="en-US" altLang="ko-KR" sz="1000" dirty="0"/>
              <a:t>: </a:t>
            </a:r>
            <a:r>
              <a:rPr lang="en" altLang="ko-KR" sz="1000" dirty="0"/>
              <a:t>block </a:t>
            </a:r>
            <a:r>
              <a:rPr lang="ko-KR" altLang="en-US" sz="1000" dirty="0"/>
              <a:t>생성 개수 기준은 성능에 따라서 변경 가능합니다</a:t>
            </a:r>
            <a:r>
              <a:rPr lang="en-US" altLang="ko-KR" sz="1000" dirty="0"/>
              <a:t>.)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750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II. </a:t>
            </a:r>
            <a:r>
              <a:rPr lang="ko-KR" altLang="en-US" dirty="0"/>
              <a:t>설치 </a:t>
            </a:r>
            <a:r>
              <a:rPr lang="en-US" altLang="ko-KR" dirty="0"/>
              <a:t>Tutorial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957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ko-KR" alt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3188557"/>
            <a:ext cx="9056934" cy="3441955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1</a:t>
            </a:r>
            <a:r>
              <a:rPr lang="en" altLang="ko-KR" sz="12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0598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ko-KR" alt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3188557"/>
            <a:ext cx="9056934" cy="3441955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1</a:t>
            </a:r>
            <a:r>
              <a:rPr lang="en" altLang="ko-KR" sz="12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0885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ko-KR" alt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3188557"/>
            <a:ext cx="9056934" cy="3441955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1</a:t>
            </a:r>
            <a:r>
              <a:rPr lang="en" altLang="ko-KR" sz="12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00587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ko-KR" alt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3188557"/>
            <a:ext cx="9056934" cy="3441955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1</a:t>
            </a:r>
            <a:r>
              <a:rPr lang="en" altLang="ko-KR" sz="12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9003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ko-KR" alt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3188557"/>
            <a:ext cx="9056934" cy="3441955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1</a:t>
            </a:r>
            <a:r>
              <a:rPr lang="en" altLang="ko-KR" sz="12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4075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793987" y="3618168"/>
            <a:ext cx="4008120" cy="2745685"/>
          </a:xfrm>
        </p:spPr>
        <p:txBody>
          <a:bodyPr>
            <a:normAutofit/>
          </a:bodyPr>
          <a:lstStyle/>
          <a:p>
            <a:r>
              <a:rPr lang="en-US" altLang="ko-KR" dirty="0"/>
              <a:t>loopchain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설치 </a:t>
            </a:r>
            <a:r>
              <a:rPr lang="en-US" altLang="ko-KR" dirty="0"/>
              <a:t>Tutorial</a:t>
            </a:r>
            <a:endParaRPr lang="ko-KR" altLang="en-US" dirty="0"/>
          </a:p>
          <a:p>
            <a:r>
              <a:rPr lang="en-US" altLang="ko-KR" dirty="0"/>
              <a:t>SCORE(Smart Contract On Reliable Environment) </a:t>
            </a:r>
            <a:r>
              <a:rPr lang="ko-KR" altLang="en-US" dirty="0"/>
              <a:t>구축</a:t>
            </a:r>
            <a:endParaRPr lang="en-US" altLang="ko-KR" dirty="0"/>
          </a:p>
          <a:p>
            <a:r>
              <a:rPr lang="en-US" altLang="ko-KR" dirty="0"/>
              <a:t>Appendix.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256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2412023" y="2749671"/>
            <a:ext cx="5081953" cy="53530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III. SCORE </a:t>
            </a:r>
            <a:r>
              <a:rPr lang="ko-KR" altLang="en-US" dirty="0"/>
              <a:t>구축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396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5223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</a:rPr>
              <a:t>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Business Overview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87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5223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</a:rPr>
              <a:t>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Business Overview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2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5223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</a:rPr>
              <a:t>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Business Overview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06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5223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</a:rPr>
              <a:t>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Business Overview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12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IV. Appendix.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006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3410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ko-KR" altLang="en-US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Concept of ‘</a:t>
            </a:r>
            <a:r>
              <a:rPr lang="en-US" altLang="ko-KR" dirty="0" err="1">
                <a:latin typeface="Roboto" panose="02000000000000000000" pitchFamily="2" charset="0"/>
                <a:ea typeface="Roboto" panose="02000000000000000000" pitchFamily="2" charset="0"/>
              </a:rPr>
              <a:t>loopchain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’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45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3410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ko-KR" altLang="en-US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Concept of ‘</a:t>
            </a:r>
            <a:r>
              <a:rPr lang="en-US" altLang="ko-KR" dirty="0" err="1">
                <a:latin typeface="Roboto" panose="02000000000000000000" pitchFamily="2" charset="0"/>
                <a:ea typeface="Roboto" panose="02000000000000000000" pitchFamily="2" charset="0"/>
              </a:rPr>
              <a:t>loopchain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’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3410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ko-KR" altLang="en-US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Concept of ‘</a:t>
            </a:r>
            <a:r>
              <a:rPr lang="en-US" altLang="ko-KR" dirty="0" err="1">
                <a:latin typeface="Roboto" panose="02000000000000000000" pitchFamily="2" charset="0"/>
                <a:ea typeface="Roboto" panose="02000000000000000000" pitchFamily="2" charset="0"/>
              </a:rPr>
              <a:t>loopchain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’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54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3410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ko-KR" altLang="en-US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Concept of ‘</a:t>
            </a:r>
            <a:r>
              <a:rPr lang="en-US" altLang="ko-KR" dirty="0" err="1">
                <a:latin typeface="Roboto" panose="02000000000000000000" pitchFamily="2" charset="0"/>
                <a:ea typeface="Roboto" panose="02000000000000000000" pitchFamily="2" charset="0"/>
              </a:rPr>
              <a:t>loopchain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’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3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4921358"/>
          </a:xfrm>
        </p:spPr>
        <p:txBody>
          <a:bodyPr vert="horz" lIns="91440" tIns="45720" rIns="91440" bIns="45720" rtlCol="0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‘loopchain </a:t>
            </a:r>
            <a:r>
              <a:rPr lang="ko-KR" alt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이란</a:t>
            </a:r>
            <a:r>
              <a:rPr lang="en-US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  <a:p>
            <a:pPr marL="1143000" lvl="1" indent="-457200">
              <a:buFont typeface="+mj-lt"/>
              <a:buAutoNum type="arabicParenR"/>
            </a:pPr>
            <a:r>
              <a:rPr lang="en-GB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주요 특징</a:t>
            </a:r>
            <a:endParaRPr lang="en-US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0" lvl="1" indent="-457200">
              <a:buFont typeface="+mj-lt"/>
              <a:buAutoNum type="arabicParenR"/>
            </a:pP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 구조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설치 </a:t>
            </a: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</a:p>
          <a:p>
            <a:pPr marL="1085850" lvl="1" indent="-400050">
              <a:buFont typeface="+mj-lt"/>
              <a:buAutoNum type="arabicParenR"/>
            </a:pP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설정 가이드</a:t>
            </a:r>
            <a:endParaRPr lang="en-US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085850" lvl="1" indent="-400050">
              <a:buFont typeface="+mj-lt"/>
              <a:buAutoNum type="arabicParenR"/>
            </a:pP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Python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환경을 구축하고 </a:t>
            </a: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GitHub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프로젝트를 </a:t>
            </a: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clone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하여 설치</a:t>
            </a:r>
            <a:endParaRPr lang="en-US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085850" lvl="1" indent="-400050">
              <a:buFont typeface="+mj-lt"/>
              <a:buAutoNum type="arabicParenR"/>
            </a:pP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제공되는 </a:t>
            </a: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Docker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이미지를 이용하여 설치</a:t>
            </a:r>
            <a:endParaRPr lang="en-US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543050" lvl="2" indent="-400050">
              <a:buFont typeface="+mj-lt"/>
              <a:buAutoNum type="arabicParenR"/>
            </a:pP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Local computer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과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1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개의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로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Blockchain network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구성</a:t>
            </a:r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543050" lvl="2" indent="-400050">
              <a:buFont typeface="+mj-lt"/>
              <a:buAutoNum type="arabicParenR"/>
            </a:pP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Local computer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과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2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개의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로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Blockchain network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구성</a:t>
            </a:r>
            <a:endParaRPr lang="en-GB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SCORE(Smart Contract On Reliable Environment) </a:t>
            </a:r>
            <a:r>
              <a:rPr lang="ko-KR" alt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lang="en-US" altLang="ko-KR" sz="2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85850" lvl="1" indent="-400050">
              <a:buFont typeface="+mj-lt"/>
              <a:buAutoNum type="arabicParenR"/>
            </a:pPr>
            <a:r>
              <a:rPr lang="en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Local computer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</a:t>
            </a:r>
            <a:r>
              <a:rPr lang="en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환경 만들기 </a:t>
            </a:r>
            <a:r>
              <a:rPr lang="en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Tutorial</a:t>
            </a:r>
          </a:p>
          <a:p>
            <a:pPr marL="1085850" lvl="1" indent="-400050">
              <a:buFont typeface="+mj-lt"/>
              <a:buAutoNum type="arabicParenR"/>
            </a:pPr>
            <a:r>
              <a:rPr lang="en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SCORE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개발</a:t>
            </a:r>
          </a:p>
          <a:p>
            <a:pPr marL="400050" indent="-400050">
              <a:buFont typeface="+mj-lt"/>
              <a:buAutoNum type="romanUcPeriod"/>
            </a:pP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Appendix. </a:t>
            </a:r>
          </a:p>
          <a:p>
            <a:pPr marL="1085850" lvl="1" indent="-400050">
              <a:buFont typeface="+mj-lt"/>
              <a:buAutoNum type="romanUcPeriod"/>
            </a:pPr>
            <a:r>
              <a:rPr lang="en-GB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RESTful API</a:t>
            </a:r>
          </a:p>
          <a:p>
            <a:pPr marL="1543050" lvl="2" indent="-400050">
              <a:buFont typeface="+mj-lt"/>
              <a:buAutoNum type="arabicParenR"/>
            </a:pPr>
            <a:r>
              <a:rPr lang="en-GB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 - RESTful API</a:t>
            </a:r>
          </a:p>
          <a:p>
            <a:pPr marL="1543050" lvl="2" indent="-400050">
              <a:buFont typeface="+mj-lt"/>
              <a:buAutoNum type="arabicParenR"/>
            </a:pPr>
            <a:r>
              <a:rPr lang="en-GB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 - RESTful API</a:t>
            </a:r>
          </a:p>
          <a:p>
            <a:endParaRPr lang="ko-KR" altLang="en-US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Contents</a:t>
            </a:r>
            <a:endParaRPr lang="ko-KR" alt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01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09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loopchain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8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>
                <a:latin typeface="Roboto" panose="02000000000000000000" pitchFamily="2" charset="0"/>
              </a:rPr>
              <a:pPr/>
              <a:t>5</a:t>
            </a:fld>
            <a:endParaRPr lang="ko-KR" altLang="en-US"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558374"/>
          </a:xfrm>
        </p:spPr>
        <p:txBody>
          <a:bodyPr>
            <a:normAutofit/>
          </a:bodyPr>
          <a:lstStyle/>
          <a:p>
            <a:r>
              <a:rPr lang="en-GB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은 효율적인 </a:t>
            </a:r>
            <a:r>
              <a:rPr lang="en-GB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Smart Contract</a:t>
            </a:r>
            <a:r>
              <a:rPr lang="ko-KR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기반으로 실시간 거래를 지원할 수 있는 고성능 블록체인</a:t>
            </a:r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</a:t>
            </a:r>
            <a:r>
              <a:rPr lang="ko-KR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주요 특징</a:t>
            </a:r>
          </a:p>
        </p:txBody>
      </p:sp>
      <p:sp>
        <p:nvSpPr>
          <p:cNvPr id="78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E40585-F04F-E140-83AC-E7E0F49EF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96" y="1906759"/>
            <a:ext cx="665988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6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</a:t>
            </a:r>
            <a:r>
              <a:rPr lang="ko-KR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주요 특징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ko-KR" altLang="en-US" dirty="0"/>
              <a:t>금융 서비스에 적용할 수 있고 엔진부터 응용까지 전 스택에서 커스터마이징이 가능한 </a:t>
            </a:r>
            <a:r>
              <a:rPr kumimoji="1" lang="en-US" altLang="ko-KR" dirty="0"/>
              <a:t>Private Blockchain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3F8119-0783-F640-992D-2567382F9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33" y="1617501"/>
            <a:ext cx="7545070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7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 (Smart Contract on Reliable Environment)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1720958"/>
          </a:xfrm>
        </p:spPr>
        <p:txBody>
          <a:bodyPr>
            <a:noAutofit/>
          </a:bodyPr>
          <a:lstStyle/>
          <a:p>
            <a:r>
              <a:rPr lang="en" altLang="ko-KR" dirty="0"/>
              <a:t>SCORE</a:t>
            </a:r>
            <a:r>
              <a:rPr lang="ko-KR" altLang="en-US" dirty="0"/>
              <a:t>는 </a:t>
            </a:r>
            <a:r>
              <a:rPr lang="en" altLang="ko-KR" dirty="0"/>
              <a:t>loopchain</a:t>
            </a:r>
            <a:r>
              <a:rPr lang="ko-KR" altLang="en-US" dirty="0"/>
              <a:t>에서 지원하는 </a:t>
            </a:r>
            <a:r>
              <a:rPr lang="en" altLang="ko-KR" dirty="0"/>
              <a:t>Smart Contract</a:t>
            </a:r>
            <a:r>
              <a:rPr lang="ko-KR" altLang="en-US" dirty="0"/>
              <a:t>을 지칭하는 것으로 별도의 </a:t>
            </a:r>
            <a:r>
              <a:rPr lang="en" altLang="ko-KR" dirty="0"/>
              <a:t>VM(Virtual Machine) </a:t>
            </a:r>
            <a:r>
              <a:rPr lang="ko-KR" altLang="en-US" dirty="0"/>
              <a:t>없이 노드 운영환경에서 직접적으로 실행되는 고성능 </a:t>
            </a:r>
            <a:r>
              <a:rPr lang="en" altLang="ko-KR" dirty="0"/>
              <a:t>Smart Contract </a:t>
            </a:r>
            <a:r>
              <a:rPr lang="ko-KR" altLang="en-US" dirty="0"/>
              <a:t>지원 기능입니다</a:t>
            </a:r>
            <a:r>
              <a:rPr lang="en-US" altLang="ko-KR" dirty="0"/>
              <a:t>.</a:t>
            </a:r>
          </a:p>
          <a:p>
            <a:pPr marL="971550" lvl="1" indent="-285750"/>
            <a:r>
              <a:rPr lang="en" altLang="ko-KR" sz="1200" dirty="0"/>
              <a:t>SCORE</a:t>
            </a:r>
            <a:r>
              <a:rPr lang="ko-KR" altLang="en-US" sz="1200" dirty="0"/>
              <a:t>는 쉽게 작성할 수 있어서 높은 개발 생산성을 가진 </a:t>
            </a:r>
            <a:r>
              <a:rPr lang="en" altLang="ko-KR" sz="1200" dirty="0"/>
              <a:t>Smart Contract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971550" lvl="1" indent="-285750"/>
            <a:r>
              <a:rPr lang="en" altLang="ko-KR" sz="1200" dirty="0"/>
              <a:t>SCORE</a:t>
            </a:r>
            <a:r>
              <a:rPr lang="ko-KR" altLang="en-US" sz="1200" dirty="0"/>
              <a:t>는 블록체인 프로세스와 별도의 프로세스로 동작하면서 다양한 업무를 개발할 수 있도록 지원합니다</a:t>
            </a:r>
            <a:r>
              <a:rPr lang="en-US" altLang="ko-KR" sz="1200" dirty="0"/>
              <a:t>.</a:t>
            </a:r>
          </a:p>
          <a:p>
            <a:pPr marL="971550" lvl="1" indent="-285750"/>
            <a:r>
              <a:rPr lang="en" altLang="ko-KR" sz="1200" dirty="0"/>
              <a:t>SCORE store</a:t>
            </a:r>
            <a:r>
              <a:rPr lang="ko-KR" altLang="en-US" sz="1200" dirty="0"/>
              <a:t>를 통한 등록</a:t>
            </a:r>
            <a:r>
              <a:rPr lang="en-US" altLang="ko-KR" sz="1200" dirty="0"/>
              <a:t>, </a:t>
            </a:r>
            <a:r>
              <a:rPr lang="ko-KR" altLang="en-US" sz="1200" dirty="0"/>
              <a:t>배포 및 버전 관리를 제공합니다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3CC61A-F80D-D14E-8CCF-50341513D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46" y="2398346"/>
            <a:ext cx="52197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LFT algorithm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1974176"/>
          </a:xfrm>
        </p:spPr>
        <p:txBody>
          <a:bodyPr>
            <a:noAutofit/>
          </a:bodyPr>
          <a:lstStyle/>
          <a:p>
            <a:r>
              <a:rPr lang="en" altLang="ko-KR" dirty="0"/>
              <a:t>LFT algorithm</a:t>
            </a:r>
            <a:r>
              <a:rPr lang="ko-KR" altLang="en-US" dirty="0"/>
              <a:t>은 </a:t>
            </a:r>
            <a:r>
              <a:rPr lang="en" altLang="ko-KR" dirty="0"/>
              <a:t>BFT(Byzantine Fault Tolerance) </a:t>
            </a:r>
            <a:r>
              <a:rPr lang="ko-KR" altLang="en-US" dirty="0"/>
              <a:t>계열의 알고리즘으로 분기가 없는 빠른 합의를  지원합니다</a:t>
            </a:r>
            <a:r>
              <a:rPr lang="en-US" altLang="ko-KR" dirty="0"/>
              <a:t>. </a:t>
            </a:r>
            <a:r>
              <a:rPr lang="en" altLang="ko-KR" dirty="0"/>
              <a:t>BFT </a:t>
            </a:r>
            <a:r>
              <a:rPr lang="ko-KR" altLang="en-US" dirty="0"/>
              <a:t>계열 합의 알고리즘은 머신의 개수나</a:t>
            </a:r>
            <a:r>
              <a:rPr lang="en-US" altLang="ko-KR" dirty="0"/>
              <a:t>, </a:t>
            </a:r>
            <a:r>
              <a:rPr lang="ko-KR" altLang="en-US" dirty="0"/>
              <a:t>지분을 통하여 투표를 하여 합의하는 방식으로 에너지 낭비가 없고 즉각적인 합의가 가능하다는 장점이 있습니다</a:t>
            </a:r>
            <a:r>
              <a:rPr lang="en-US" altLang="ko-KR" dirty="0"/>
              <a:t>.</a:t>
            </a:r>
          </a:p>
          <a:p>
            <a:pPr marL="971550" lvl="1" indent="-285750"/>
            <a:r>
              <a:rPr lang="ko-KR" altLang="en-US" sz="1200" dirty="0"/>
              <a:t>기존 </a:t>
            </a:r>
            <a:r>
              <a:rPr lang="en" altLang="ko-KR" sz="1200" dirty="0"/>
              <a:t>PBFT</a:t>
            </a:r>
            <a:r>
              <a:rPr lang="ko-KR" altLang="en-US" sz="1200" dirty="0"/>
              <a:t>를 사용하는 합의 알고리즘에서 발생하는 통신 오버헤드를 </a:t>
            </a:r>
            <a:r>
              <a:rPr lang="en" altLang="ko-KR" sz="1200" dirty="0"/>
              <a:t>Piggybacking(</a:t>
            </a:r>
            <a:r>
              <a:rPr lang="ko-KR" altLang="en-US" sz="1200" dirty="0"/>
              <a:t>네트워크에서 메시지를 통합하여 통신 오버헤드를 감소시키는 방법</a:t>
            </a:r>
            <a:r>
              <a:rPr lang="en-US" altLang="ko-KR" sz="1200" dirty="0"/>
              <a:t>)</a:t>
            </a:r>
            <a:r>
              <a:rPr lang="ko-KR" altLang="en-US" sz="1200" dirty="0"/>
              <a:t>을 이용하여 감소</a:t>
            </a:r>
          </a:p>
          <a:p>
            <a:pPr marL="971550" lvl="1" indent="-285750"/>
            <a:r>
              <a:rPr lang="en" altLang="ko-KR" sz="1200" dirty="0"/>
              <a:t>Spinning(</a:t>
            </a:r>
            <a:r>
              <a:rPr lang="ko-KR" altLang="en-US" sz="1200" dirty="0"/>
              <a:t>리더를 매번 교체하는 기법</a:t>
            </a:r>
            <a:r>
              <a:rPr lang="en-US" altLang="ko-KR" sz="1200" dirty="0"/>
              <a:t>) </a:t>
            </a:r>
            <a:r>
              <a:rPr lang="ko-KR" altLang="en-US" sz="1200" dirty="0"/>
              <a:t>기법을 이용하여 일정한 개수의 블록 생성 시 마다 리더를 교체하여 비잔틴 리더에 발생할 수 있는 서비스 장애 요소</a:t>
            </a:r>
            <a:r>
              <a:rPr lang="en-US" altLang="ko-KR" sz="1200" dirty="0"/>
              <a:t>(</a:t>
            </a:r>
            <a:r>
              <a:rPr lang="ko-KR" altLang="en-US" sz="1200" dirty="0"/>
              <a:t>특정 노드의 트랜잭션을 거부하는 문제</a:t>
            </a:r>
            <a:r>
              <a:rPr lang="en-US" altLang="ko-KR" sz="1200" dirty="0"/>
              <a:t>, </a:t>
            </a:r>
            <a:r>
              <a:rPr lang="ko-KR" altLang="en-US" sz="1200" dirty="0"/>
              <a:t>리더가 매번 시간 초과 시간에 맞춰 블록을 생성하려는 시도에 대한 피해</a:t>
            </a:r>
            <a:r>
              <a:rPr lang="en-US" altLang="ko-KR" sz="1200" dirty="0"/>
              <a:t>)</a:t>
            </a:r>
            <a:r>
              <a:rPr lang="ko-KR" altLang="en-US" sz="1200" dirty="0"/>
              <a:t>를 최소화</a:t>
            </a:r>
          </a:p>
          <a:p>
            <a:pPr marL="971550" lvl="1" indent="-285750"/>
            <a:r>
              <a:rPr lang="ko-KR" altLang="en-US" sz="1200" dirty="0"/>
              <a:t>기존 알고리즘들이 가지고 있는 지나치게 복잡한 리더 선정 알고리즘을 단순화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150B90-3311-9D47-ABEA-ED2B0B945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85" y="2813538"/>
            <a:ext cx="6563360" cy="30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6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6291860-9549-9A45-AF75-B5DB0FA82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49" y="733650"/>
            <a:ext cx="6949440" cy="322326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LFT algorithm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(2)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5752" y="4023360"/>
            <a:ext cx="8956230" cy="2406430"/>
          </a:xfrm>
        </p:spPr>
        <p:txBody>
          <a:bodyPr>
            <a:noAutofit/>
          </a:bodyPr>
          <a:lstStyle/>
          <a:p>
            <a:r>
              <a:rPr lang="en" altLang="ko-KR" sz="1200" b="1" dirty="0"/>
              <a:t>LFT </a:t>
            </a:r>
            <a:r>
              <a:rPr lang="ko-KR" altLang="en-US" sz="1200" b="1" dirty="0"/>
              <a:t>합의 순서</a:t>
            </a:r>
          </a:p>
          <a:p>
            <a:pPr marL="914400" lvl="1">
              <a:buFont typeface="+mj-lt"/>
              <a:buAutoNum type="arabicPeriod"/>
            </a:pPr>
            <a:r>
              <a:rPr lang="ko-KR" altLang="en-US" sz="1100" dirty="0"/>
              <a:t>합의가 시작되면 검증 노드들은 리더 노드에 처리하기 원하는 트랜잭션을 전송합니다</a:t>
            </a:r>
            <a:r>
              <a:rPr lang="en-US" altLang="ko-KR" sz="1100" dirty="0"/>
              <a:t>.</a:t>
            </a:r>
          </a:p>
          <a:p>
            <a:pPr marL="914400" lvl="1">
              <a:buFont typeface="+mj-lt"/>
              <a:buAutoNum type="arabicPeriod"/>
            </a:pPr>
            <a:r>
              <a:rPr lang="ko-KR" altLang="en-US" sz="1100" dirty="0"/>
              <a:t>리더 노드는 수집한 트랜잭션을 이용하여 블록을 생성하고 자신의 서명과 함께 다른 모든 검증 노드에 전송합니다</a:t>
            </a:r>
            <a:r>
              <a:rPr lang="en-US" altLang="ko-KR" sz="1100" dirty="0"/>
              <a:t>.(</a:t>
            </a:r>
            <a:r>
              <a:rPr lang="en" altLang="ko-KR" sz="1100" dirty="0"/>
              <a:t>Broadcast Block)</a:t>
            </a:r>
          </a:p>
          <a:p>
            <a:pPr marL="914400" lvl="1">
              <a:buFont typeface="+mj-lt"/>
              <a:buAutoNum type="arabicPeriod"/>
            </a:pPr>
            <a:r>
              <a:rPr lang="ko-KR" altLang="en-US" sz="1100" dirty="0"/>
              <a:t>각 검증 노드들은 블록을 받으면 다음의 순서로 검증합니다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현재 리더가 블록을 생성했는지 확인합니다</a:t>
            </a:r>
            <a:r>
              <a:rPr lang="en-US" altLang="ko-KR" sz="1000" dirty="0"/>
              <a:t>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블록의 높이와 이전 블록 해시가 올바른지 확인합니다</a:t>
            </a:r>
            <a:r>
              <a:rPr lang="en-US" altLang="ko-KR" sz="1000" dirty="0"/>
              <a:t>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블록의 메시지가 올바른지 확인합니다</a:t>
            </a:r>
            <a:r>
              <a:rPr lang="en-US" altLang="ko-KR" sz="1000" dirty="0"/>
              <a:t>.(</a:t>
            </a:r>
            <a:r>
              <a:rPr lang="en" altLang="ko-KR" sz="1000" dirty="0"/>
              <a:t>Verify block).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검증 노드는 검증 결과에 따라 투표 메시지를 모든 노드 들에게 보냅니다</a:t>
            </a:r>
            <a:r>
              <a:rPr lang="en-US" altLang="ko-KR" sz="1000" dirty="0"/>
              <a:t>.(</a:t>
            </a:r>
            <a:r>
              <a:rPr lang="en" altLang="ko-KR" sz="1000" dirty="0"/>
              <a:t>Broadcast Vote)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각 노드가 정족수 이상의 투표를 받게 되면 해당 높이의 블록을 자신의 블록체인에 추가합니다</a:t>
            </a:r>
            <a:r>
              <a:rPr lang="en-US" altLang="ko-KR" sz="1000" dirty="0"/>
              <a:t>.(</a:t>
            </a:r>
            <a:r>
              <a:rPr lang="en" altLang="ko-KR" sz="1000" dirty="0"/>
              <a:t>Count Vote). </a:t>
            </a:r>
            <a:r>
              <a:rPr lang="ko-KR" altLang="en-US" sz="1000" dirty="0"/>
              <a:t>리더 노드는 정족수 이상의 투표를 받으면 해당 높이의 블록 생성을 성공으로 처리합니다</a:t>
            </a:r>
            <a:r>
              <a:rPr lang="en-US" altLang="ko-KR" sz="1000" dirty="0"/>
              <a:t>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다른 노드에서 받은 트랜잭션을 모아 새로운 높이의 블록을 생성하고 다른 모든 피어에 새로운 높이의 블록 메시지를 보냅니다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8435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496B0"/>
      </a:accent1>
      <a:accent2>
        <a:srgbClr val="323F4F"/>
      </a:accent2>
      <a:accent3>
        <a:srgbClr val="AEABAB"/>
      </a:accent3>
      <a:accent4>
        <a:srgbClr val="757070"/>
      </a:accent4>
      <a:accent5>
        <a:srgbClr val="B4C6E7"/>
      </a:accent5>
      <a:accent6>
        <a:srgbClr val="2F5496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11565</TotalTime>
  <Words>1090</Words>
  <Application>Microsoft Macintosh PowerPoint</Application>
  <PresentationFormat>A4 용지(210x297mm)</PresentationFormat>
  <Paragraphs>159</Paragraphs>
  <Slides>30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나눔바른고딕</vt:lpstr>
      <vt:lpstr>맑은 고딕</vt:lpstr>
      <vt:lpstr>FjallaOne</vt:lpstr>
      <vt:lpstr>KoPub돋움체 Bold</vt:lpstr>
      <vt:lpstr>Open Sans</vt:lpstr>
      <vt:lpstr>roberto</vt:lpstr>
      <vt:lpstr>Roboto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Contents</vt:lpstr>
      <vt:lpstr>PowerPoint 프레젠테이션</vt:lpstr>
      <vt:lpstr>loopchain 주요 특징</vt:lpstr>
      <vt:lpstr>loopchain 주요 특징</vt:lpstr>
      <vt:lpstr>SCORE (Smart Contract on Reliable Environment)</vt:lpstr>
      <vt:lpstr>LFT algorithm</vt:lpstr>
      <vt:lpstr>LFT algorithm (2)</vt:lpstr>
      <vt:lpstr>Multi Channel</vt:lpstr>
      <vt:lpstr>Tiered Channel</vt:lpstr>
      <vt:lpstr>Modular Architecture</vt:lpstr>
      <vt:lpstr>loopchain 기본 구조</vt:lpstr>
      <vt:lpstr>PowerPoint 프레젠테이션</vt:lpstr>
      <vt:lpstr>1</vt:lpstr>
      <vt:lpstr>1</vt:lpstr>
      <vt:lpstr>1</vt:lpstr>
      <vt:lpstr>1</vt:lpstr>
      <vt:lpstr>1</vt:lpstr>
      <vt:lpstr>PowerPoint 프레젠테이션</vt:lpstr>
      <vt:lpstr>Business Overview</vt:lpstr>
      <vt:lpstr>Business Overview</vt:lpstr>
      <vt:lpstr>Business Overview</vt:lpstr>
      <vt:lpstr>Business Overview</vt:lpstr>
      <vt:lpstr>PowerPoint 프레젠테이션</vt:lpstr>
      <vt:lpstr>Concept of ‘loopchain’</vt:lpstr>
      <vt:lpstr>Concept of ‘loopchain’</vt:lpstr>
      <vt:lpstr>Concept of ‘loopchain’</vt:lpstr>
      <vt:lpstr>Concept of ‘loopchain’</vt:lpstr>
      <vt:lpstr>PowerPoint 프레젠테이션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정은정</dc:creator>
  <cp:lastModifiedBy>이 동한</cp:lastModifiedBy>
  <cp:revision>810</cp:revision>
  <cp:lastPrinted>2016-12-27T02:10:51Z</cp:lastPrinted>
  <dcterms:created xsi:type="dcterms:W3CDTF">2016-12-09T04:56:20Z</dcterms:created>
  <dcterms:modified xsi:type="dcterms:W3CDTF">2018-03-19T09:07:38Z</dcterms:modified>
</cp:coreProperties>
</file>