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95" r:id="rId3"/>
    <p:sldId id="340" r:id="rId4"/>
    <p:sldId id="296" r:id="rId5"/>
    <p:sldId id="339" r:id="rId6"/>
    <p:sldId id="291" r:id="rId7"/>
    <p:sldId id="343" r:id="rId8"/>
    <p:sldId id="341" r:id="rId9"/>
    <p:sldId id="344" r:id="rId10"/>
    <p:sldId id="346" r:id="rId11"/>
    <p:sldId id="347" r:id="rId12"/>
    <p:sldId id="345" r:id="rId13"/>
    <p:sldId id="348" r:id="rId14"/>
    <p:sldId id="297" r:id="rId15"/>
    <p:sldId id="349" r:id="rId16"/>
    <p:sldId id="360" r:id="rId17"/>
    <p:sldId id="353" r:id="rId18"/>
    <p:sldId id="354" r:id="rId19"/>
    <p:sldId id="356" r:id="rId20"/>
    <p:sldId id="372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405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90" r:id="rId37"/>
    <p:sldId id="392" r:id="rId38"/>
    <p:sldId id="393" r:id="rId39"/>
    <p:sldId id="394" r:id="rId40"/>
    <p:sldId id="395" r:id="rId41"/>
    <p:sldId id="406" r:id="rId42"/>
    <p:sldId id="396" r:id="rId43"/>
    <p:sldId id="407" r:id="rId44"/>
    <p:sldId id="397" r:id="rId45"/>
    <p:sldId id="398" r:id="rId46"/>
    <p:sldId id="399" r:id="rId47"/>
    <p:sldId id="408" r:id="rId48"/>
    <p:sldId id="400" r:id="rId49"/>
    <p:sldId id="401" r:id="rId50"/>
    <p:sldId id="409" r:id="rId51"/>
    <p:sldId id="402" r:id="rId52"/>
    <p:sldId id="403" r:id="rId53"/>
    <p:sldId id="404" r:id="rId54"/>
    <p:sldId id="299" r:id="rId55"/>
    <p:sldId id="324" r:id="rId56"/>
    <p:sldId id="410" r:id="rId57"/>
    <p:sldId id="412" r:id="rId58"/>
    <p:sldId id="413" r:id="rId59"/>
    <p:sldId id="414" r:id="rId60"/>
    <p:sldId id="411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300" r:id="rId71"/>
    <p:sldId id="330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  <p:sldId id="436" r:id="rId85"/>
    <p:sldId id="437" r:id="rId86"/>
    <p:sldId id="438" r:id="rId87"/>
    <p:sldId id="439" r:id="rId88"/>
    <p:sldId id="440" r:id="rId89"/>
    <p:sldId id="359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70" r:id="rId98"/>
    <p:sldId id="371" r:id="rId99"/>
    <p:sldId id="310" r:id="rId10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7" autoAdjust="0"/>
    <p:restoredTop sz="94248" autoAdjust="0"/>
  </p:normalViewPr>
  <p:slideViewPr>
    <p:cSldViewPr snapToGrid="0">
      <p:cViewPr varScale="1">
        <p:scale>
          <a:sx n="192" d="100"/>
          <a:sy n="19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2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각 수평선은 블록체인 네트워크에 참여하는 노드를 나타내며 화살표는 한 노드가 다른 노드에 보내는 메시지를 의미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네트워크 이벤트의 순서는 왼쪽에서 오른쪽으로 일어난다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왼쪽에서 일어난 이벤트가 오른쪽에서 일어난 이벤트보다 먼저 일어난 이벤트입니다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가장 밑의 평행선은 기간에 따른 리더를 표시하고 있습니다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16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0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2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1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23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9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07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23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7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5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466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22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1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4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oopkr/contract_sampl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a-new-ssh-key-and-adding-it-to-the-ssh-age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22th March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368579"/>
          </a:xfrm>
        </p:spPr>
        <p:txBody>
          <a:bodyPr>
            <a:noAutofit/>
          </a:bodyPr>
          <a:lstStyle/>
          <a:p>
            <a:r>
              <a:rPr lang="en" altLang="ko-KR" dirty="0"/>
              <a:t>Multi Channel</a:t>
            </a:r>
            <a:r>
              <a:rPr lang="ko-KR" altLang="en-US" dirty="0"/>
              <a:t>은 하나의 독립적인 블록체인 네트워크 안에서 업무별로 채널이라는 가상의 네트워크를 구성하여 채널 별로 거래 요청</a:t>
            </a:r>
            <a:r>
              <a:rPr lang="en-US" altLang="ko-KR" dirty="0"/>
              <a:t>, </a:t>
            </a:r>
            <a:r>
              <a:rPr lang="ko-KR" altLang="en-US" dirty="0"/>
              <a:t>합의 및 </a:t>
            </a:r>
            <a:r>
              <a:rPr lang="en" altLang="ko-KR" dirty="0"/>
              <a:t>Smart Contract</a:t>
            </a:r>
            <a:r>
              <a:rPr lang="ko-KR" altLang="en-US" dirty="0"/>
              <a:t>를 수행할 수 있는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노드에서 여러 업무별 당사자들만 연결된 다양한 업무별 채널을 형성하기 때문에 채널 별로 무결성 보장 및 합의가 이루어집니다</a:t>
            </a:r>
            <a:r>
              <a:rPr lang="en-US" altLang="ko-KR" dirty="0"/>
              <a:t>. </a:t>
            </a:r>
            <a:r>
              <a:rPr lang="ko-KR" altLang="en-US" dirty="0"/>
              <a:t>따라서 거래 데이터가 실제 거래 당사자들만 보유하게 되어 다양한 규제에 대응할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블록체인 네트워크에 참여시 인증과 함께 거래 별로 </a:t>
            </a:r>
            <a:r>
              <a:rPr lang="en" altLang="ko-KR" dirty="0"/>
              <a:t>PKI </a:t>
            </a:r>
            <a:r>
              <a:rPr lang="ko-KR" altLang="en-US" dirty="0"/>
              <a:t>기반 인증을 통해 거래 내역 검증 및 보안이 이뤄집니다</a:t>
            </a:r>
            <a:r>
              <a:rPr lang="en-US" altLang="ko-KR" dirty="0"/>
              <a:t>. </a:t>
            </a:r>
            <a:r>
              <a:rPr lang="ko-KR" altLang="en-US" dirty="0"/>
              <a:t>인증된 기관만 참여시키며 각 참가자에게 차등적 권한을 부여함으로서 다양한 엔터프라이즈 업무 환경에 적합한 시스템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dirty="0"/>
              <a:t>모듈 방식 아키텍처를 채택하여 참여 노드 인증 및 합의 알고리즘</a:t>
            </a:r>
            <a:r>
              <a:rPr lang="en-US" altLang="ko-KR" dirty="0"/>
              <a:t>, </a:t>
            </a:r>
            <a:r>
              <a:rPr lang="en" altLang="ko-KR" dirty="0"/>
              <a:t>Smart Contract </a:t>
            </a:r>
            <a:r>
              <a:rPr lang="ko-KR" altLang="en-US" dirty="0"/>
              <a:t>모듈 등을 필요한 경우에 추가 및 커스터마이징이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3" y="733650"/>
            <a:ext cx="3657600" cy="304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/>
              <a:t>를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/>
              <a:t>를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/>
              <a:t>를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&lt;loopchain network </a:t>
            </a:r>
            <a:r>
              <a:rPr lang="ko-KR" altLang="en-US" sz="1200" b="1" dirty="0"/>
              <a:t>설정 유의 사항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노드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Node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예제에서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 혹은 </a:t>
            </a:r>
            <a:r>
              <a:rPr lang="en-US" altLang="ko-KR" sz="1200" dirty="0"/>
              <a:t>2</a:t>
            </a:r>
            <a:r>
              <a:rPr lang="ko-KR" altLang="en-US" sz="1200" dirty="0"/>
              <a:t>개만 띄운 것은 일종의 예제로 보시면 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highlight>
                  <a:srgbClr val="FFFF00"/>
                </a:highlight>
              </a:rPr>
              <a:t>(Docker </a:t>
            </a:r>
            <a:r>
              <a:rPr lang="ko-KR" altLang="en-US" sz="1200" b="1" dirty="0">
                <a:highlight>
                  <a:srgbClr val="FFFF00"/>
                </a:highlight>
              </a:rPr>
              <a:t>사용시만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r>
              <a:rPr lang="ko-KR" altLang="en-US" sz="1200" b="1" dirty="0">
                <a:highlight>
                  <a:srgbClr val="FFFF00"/>
                </a:highlight>
              </a:rPr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포트 열기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en-US" altLang="ko-KR" sz="1200" dirty="0"/>
              <a:t>loopchain</a:t>
            </a:r>
            <a:r>
              <a:rPr lang="ko-KR" altLang="en-US" sz="1200" dirty="0"/>
              <a:t>을 사용하기 위해 다음의 </a:t>
            </a:r>
            <a:r>
              <a:rPr lang="en-US" altLang="ko-KR" sz="1200" dirty="0"/>
              <a:t>Port</a:t>
            </a:r>
            <a:r>
              <a:rPr lang="ko-KR" altLang="en-US" sz="1200" dirty="0"/>
              <a:t>가 열려야 합니다</a:t>
            </a:r>
            <a:r>
              <a:rPr lang="en-US" altLang="ko-KR" sz="1200" dirty="0"/>
              <a:t>.  Port</a:t>
            </a:r>
            <a:r>
              <a:rPr lang="ko-KR" altLang="en-US" sz="1200" dirty="0"/>
              <a:t>는 설정에서 변경이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설정 파일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ko-KR" altLang="en-US" sz="1200" dirty="0" err="1"/>
              <a:t>설정파일은</a:t>
            </a:r>
            <a:r>
              <a:rPr lang="ko-KR" altLang="en-US" sz="1200" dirty="0"/>
              <a:t>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된 파일입니다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아래처럼 만듭니다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특정한 </a:t>
            </a:r>
            <a:r>
              <a:rPr lang="en-US" altLang="ko-KR" sz="1200" dirty="0"/>
              <a:t>JSON</a:t>
            </a:r>
            <a:r>
              <a:rPr lang="ko-KR" altLang="en-US" sz="1200" dirty="0"/>
              <a:t>파일을 만들고 그 안에 내용을 작성하고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아래와 같이 </a:t>
            </a:r>
            <a:r>
              <a:rPr lang="en-US" altLang="ko-KR" sz="1200" dirty="0"/>
              <a:t>-o option</a:t>
            </a:r>
            <a:r>
              <a:rPr lang="ko-KR" altLang="en-US" sz="1200" dirty="0"/>
              <a:t>을 이용하여서  해당 파일을 읽게 해서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올립니다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$ python3 </a:t>
            </a:r>
            <a:r>
              <a:rPr lang="en-US" altLang="ko-KR" sz="1200" dirty="0" err="1"/>
              <a:t>peer.py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peer_conf.json</a:t>
            </a:r>
            <a:r>
              <a:rPr lang="en-US" altLang="ko-KR" sz="1200" dirty="0"/>
              <a:t> .....   </a:t>
            </a:r>
          </a:p>
          <a:p>
            <a:r>
              <a:rPr lang="ko-KR" altLang="en-US" sz="1200" dirty="0"/>
              <a:t>이 문서에서 각종 상황 별로</a:t>
            </a:r>
            <a:r>
              <a:rPr lang="en-US" altLang="ko-KR" sz="1200" dirty="0"/>
              <a:t>, </a:t>
            </a:r>
            <a:r>
              <a:rPr lang="ko-KR" altLang="en-US" sz="1200" dirty="0"/>
              <a:t>문제 별로 어떤 옵션을 가지고 설정 파일을 만드는지 정리하여서 작성할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자세한 것은 각 상황 별 설정 파일에서 확인하시면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1556"/>
              </p:ext>
            </p:extLst>
          </p:nvPr>
        </p:nvGraphicFramePr>
        <p:xfrm>
          <a:off x="347132" y="1745325"/>
          <a:ext cx="659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9002: RESTful 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9000: RESTful 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3980"/>
              </p:ext>
            </p:extLst>
          </p:nvPr>
        </p:nvGraphicFramePr>
        <p:xfrm>
          <a:off x="347132" y="3253207"/>
          <a:ext cx="660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{</a:t>
                      </a:r>
                    </a:p>
                    <a:p>
                      <a:r>
                        <a:rPr lang="en-US" altLang="ko-KR" sz="1200" dirty="0"/>
                        <a:t>  "Variable 1":"Value1",</a:t>
                      </a:r>
                    </a:p>
                    <a:p>
                      <a:r>
                        <a:rPr lang="en-US" altLang="ko-KR" sz="1200" dirty="0"/>
                        <a:t>  "Variable 2":"Value2",</a:t>
                      </a:r>
                    </a:p>
                    <a:p>
                      <a:r>
                        <a:rPr lang="en-US" altLang="ko-KR" sz="1200" dirty="0"/>
                        <a:t>  "Variable 3":"Value3",</a:t>
                      </a:r>
                    </a:p>
                    <a:p>
                      <a:r>
                        <a:rPr lang="en-US" altLang="ko-KR" sz="1200" dirty="0"/>
                        <a:t>  .....</a:t>
                      </a:r>
                    </a:p>
                    <a:p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048" y="997050"/>
            <a:ext cx="9056934" cy="5031459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000" dirty="0" err="1"/>
              <a:t>macOS</a:t>
            </a:r>
            <a:r>
              <a:rPr lang="ko-KR" altLang="en-US" sz="1000" dirty="0"/>
              <a:t>를 기준으로 먼저 설명을 하도록 하겠습니다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다른 운영체제에서의 설치 방법에 대해서는 추후에 추가될 예정입니다</a:t>
            </a:r>
            <a:r>
              <a:rPr lang="en-US" altLang="ko-KR" sz="1000" dirty="0"/>
              <a:t>.</a:t>
            </a:r>
          </a:p>
          <a:p>
            <a:r>
              <a:rPr lang="en-US" altLang="ko-KR" sz="1200" b="1" dirty="0"/>
              <a:t>Python </a:t>
            </a:r>
            <a:r>
              <a:rPr lang="ko-KR" altLang="en-US" sz="1200" b="1" dirty="0"/>
              <a:t>설치</a:t>
            </a:r>
          </a:p>
          <a:p>
            <a:r>
              <a:rPr lang="ko-KR" altLang="en-US" sz="1000" dirty="0"/>
              <a:t>일반적으로 </a:t>
            </a:r>
            <a:r>
              <a:rPr lang="en-US" altLang="ko-KR" sz="1000" dirty="0" err="1"/>
              <a:t>macOS</a:t>
            </a:r>
            <a:r>
              <a:rPr lang="ko-KR" altLang="en-US" sz="1000" dirty="0"/>
              <a:t>에 기본으로 설치되어 있는 </a:t>
            </a:r>
            <a:r>
              <a:rPr lang="en-US" altLang="ko-KR" sz="1000" dirty="0"/>
              <a:t>Python</a:t>
            </a:r>
            <a:r>
              <a:rPr lang="ko-KR" altLang="en-US" sz="1000" dirty="0"/>
              <a:t>은 </a:t>
            </a:r>
            <a:r>
              <a:rPr lang="en-US" altLang="ko-KR" sz="1000" dirty="0"/>
              <a:t>2.7.x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  <a:r>
              <a:rPr lang="ko-KR" altLang="en-US" sz="1000" dirty="0"/>
              <a:t>따라서</a:t>
            </a:r>
            <a:r>
              <a:rPr lang="en-US" altLang="ko-KR" sz="1000" dirty="0"/>
              <a:t>, Python 3.6</a:t>
            </a:r>
            <a:r>
              <a:rPr lang="ko-KR" altLang="en-US" sz="1000" dirty="0"/>
              <a:t>이상의 버전으로 설치를 해야만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버전 확인 방법은 다음과 같습니다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맥에서 가장 쉽게 </a:t>
            </a:r>
            <a:r>
              <a:rPr lang="en" altLang="ko-KR" sz="1000" dirty="0"/>
              <a:t>Python 3.6</a:t>
            </a:r>
            <a:r>
              <a:rPr lang="ko-KR" altLang="en-US" sz="1000" dirty="0"/>
              <a:t>이상의 버전을 설치하는 방법은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이용하는 방법입니다</a:t>
            </a:r>
            <a:r>
              <a:rPr lang="en-US" altLang="ko-KR" sz="1000" dirty="0"/>
              <a:t>.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설치하는 것은 매우 간단합니다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터미널에서 다음의 명령어를 복사하여서 붙여 넣고 실행하시면 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맥에 기본적으로 설치되어 있는 </a:t>
            </a:r>
            <a:r>
              <a:rPr lang="en" altLang="ko-KR" sz="1000" dirty="0"/>
              <a:t>ruby</a:t>
            </a:r>
            <a:r>
              <a:rPr lang="ko-KR" altLang="en-US" sz="1000" dirty="0"/>
              <a:t>를 사용하여서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설치하는 것입니다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설치 중에 비밀번호를 입력하는 부분이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 비밀번호를 입력 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이제 </a:t>
            </a:r>
            <a:r>
              <a:rPr lang="en" altLang="ko-KR" sz="1000" dirty="0"/>
              <a:t>python3</a:t>
            </a:r>
            <a:r>
              <a:rPr lang="ko-KR" altLang="en-US" sz="1000" dirty="0"/>
              <a:t>를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이용해서 설치합니다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터미널에서 </a:t>
            </a:r>
            <a:r>
              <a:rPr lang="en-US" altLang="ko-KR" sz="1000" dirty="0"/>
              <a:t>"</a:t>
            </a:r>
            <a:r>
              <a:rPr lang="en" altLang="ko-KR" sz="1000" dirty="0"/>
              <a:t>brew install python3" </a:t>
            </a:r>
            <a:r>
              <a:rPr lang="ko-KR" altLang="en-US" sz="1000" dirty="0"/>
              <a:t>명령어를 입력합니다</a:t>
            </a:r>
            <a:endParaRPr lang="en-US" altLang="ko-KR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AAAB8-1B4E-8F49-9F50-0A57BD33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87494"/>
              </p:ext>
            </p:extLst>
          </p:nvPr>
        </p:nvGraphicFramePr>
        <p:xfrm>
          <a:off x="410029" y="3729359"/>
          <a:ext cx="6604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92724063"/>
                    </a:ext>
                  </a:extLst>
                </a:gridCol>
              </a:tblGrid>
              <a:tr h="22991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brew install python3</a:t>
                      </a:r>
                    </a:p>
                    <a:p>
                      <a:pPr latinLnBrk="1"/>
                      <a:r>
                        <a:rPr lang="en" altLang="ko-KR" sz="1000" dirty="0"/>
                        <a:t>Updating Homebrew...</a:t>
                      </a:r>
                    </a:p>
                    <a:p>
                      <a:pPr latinLnBrk="1"/>
                      <a:r>
                        <a:rPr lang="en" altLang="ko-KR" sz="1000" dirty="0"/>
                        <a:t>==&gt; Auto-updated Homebrew!</a:t>
                      </a:r>
                    </a:p>
                    <a:p>
                      <a:pPr latinLnBrk="1"/>
                      <a:r>
                        <a:rPr lang="en" altLang="ko-KR" sz="1000" dirty="0"/>
                        <a:t>Updated 1 tap (homebrew/core).</a:t>
                      </a:r>
                    </a:p>
                    <a:p>
                      <a:pPr latinLnBrk="1"/>
                      <a:r>
                        <a:rPr lang="en" altLang="ko-KR" sz="1000" dirty="0"/>
                        <a:t>.....(</a:t>
                      </a:r>
                      <a:r>
                        <a:rPr lang="ko-KR" altLang="en-US" sz="1000" dirty="0"/>
                        <a:t>중간 생략</a:t>
                      </a:r>
                      <a:r>
                        <a:rPr lang="en-US" altLang="ko-KR" sz="1000" dirty="0"/>
                        <a:t>)....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You can install Python packages with</a:t>
                      </a:r>
                    </a:p>
                    <a:p>
                      <a:pPr latinLnBrk="1"/>
                      <a:r>
                        <a:rPr lang="en" altLang="ko-KR" sz="1000" dirty="0"/>
                        <a:t>  pip3 install &lt;package&gt;</a:t>
                      </a:r>
                    </a:p>
                    <a:p>
                      <a:pPr latinLnBrk="1"/>
                      <a:r>
                        <a:rPr lang="en" altLang="ko-KR" sz="1000" dirty="0"/>
                        <a:t>They will install into the site-package directory</a:t>
                      </a:r>
                    </a:p>
                    <a:p>
                      <a:pPr latinLnBrk="1"/>
                      <a:r>
                        <a:rPr lang="en" altLang="ko-KR" sz="1000" dirty="0"/>
                        <a:t>  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/local/lib/python3.6/site-packages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See: https://</a:t>
                      </a:r>
                      <a:r>
                        <a:rPr lang="en" altLang="ko-KR" sz="1000" dirty="0" err="1"/>
                        <a:t>docs.brew.sh</a:t>
                      </a:r>
                      <a:r>
                        <a:rPr lang="en" altLang="ko-KR" sz="1000" dirty="0"/>
                        <a:t>/Homebrew-and-Python</a:t>
                      </a:r>
                    </a:p>
                    <a:p>
                      <a:pPr latinLnBrk="1"/>
                      <a:r>
                        <a:rPr lang="en" altLang="ko-KR" sz="1000" dirty="0"/>
                        <a:t>==&gt; Summary</a:t>
                      </a:r>
                    </a:p>
                    <a:p>
                      <a:pPr latinLnBrk="1"/>
                      <a:r>
                        <a:rPr lang="ko-KR" altLang="en-US" sz="1000" dirty="0"/>
                        <a:t>🍺  </a:t>
                      </a:r>
                      <a:r>
                        <a:rPr lang="en-US" altLang="ko-KR" sz="1000" dirty="0"/>
                        <a:t>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/local/Cellar/python/3.6.4_4: 4,615 files, 97.4MB</a:t>
                      </a:r>
                    </a:p>
                    <a:p>
                      <a:pPr latinLnBrk="1"/>
                      <a:r>
                        <a:rPr lang="en" altLang="ko-KR" sz="1000" dirty="0"/>
                        <a:t>$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263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598566-67FB-1D40-B25F-40131F85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7071"/>
              </p:ext>
            </p:extLst>
          </p:nvPr>
        </p:nvGraphicFramePr>
        <p:xfrm>
          <a:off x="410029" y="2096348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85354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ko-KR" sz="1000" dirty="0"/>
                        <a:t>$ python -V</a:t>
                      </a:r>
                    </a:p>
                    <a:p>
                      <a:r>
                        <a:rPr lang="en" altLang="ko-KR" sz="1000" dirty="0"/>
                        <a:t>Python 2.7.10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8952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BE57B6-FB9F-564E-B0AD-930EEB32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3772"/>
              </p:ext>
            </p:extLst>
          </p:nvPr>
        </p:nvGraphicFramePr>
        <p:xfrm>
          <a:off x="410029" y="2871172"/>
          <a:ext cx="6604000" cy="2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66774663"/>
                    </a:ext>
                  </a:extLst>
                </a:gridCol>
              </a:tblGrid>
              <a:tr h="26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dirty="0"/>
                        <a:t>$ 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/bin/ruby -e "$(curl -</a:t>
                      </a:r>
                      <a:r>
                        <a:rPr lang="en" altLang="ko-KR" sz="1000" dirty="0" err="1"/>
                        <a:t>fsSL</a:t>
                      </a:r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3"/>
                        </a:rPr>
                        <a:t>https://raw.githubusercontent.com/Homebrew/install/master/install</a:t>
                      </a:r>
                      <a:r>
                        <a:rPr lang="en" altLang="ko-KR" sz="1000" dirty="0"/>
                        <a:t>)”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5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Python3</a:t>
            </a:r>
            <a:r>
              <a:rPr lang="ko-KR" altLang="en-US" sz="1000" dirty="0"/>
              <a:t>가 설치</a:t>
            </a:r>
            <a:r>
              <a:rPr lang="en-US" altLang="ko-KR" sz="1000" dirty="0"/>
              <a:t> </a:t>
            </a:r>
            <a:r>
              <a:rPr lang="ko-KR" altLang="en-US" sz="1000" dirty="0"/>
              <a:t>완료가 정상적으로 되었는지 버전을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사용자 환경 구축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먼저 </a:t>
            </a:r>
            <a:r>
              <a:rPr lang="en" altLang="ko-KR" sz="1000" dirty="0"/>
              <a:t>GitHub</a:t>
            </a:r>
            <a:r>
              <a:rPr lang="ko-KR" altLang="en-US" sz="1000" dirty="0"/>
              <a:t>에 공개되어 있는  </a:t>
            </a:r>
            <a:r>
              <a:rPr lang="en" altLang="ko-KR" sz="1000" dirty="0"/>
              <a:t>loopchain </a:t>
            </a:r>
            <a:r>
              <a:rPr lang="ko-KR" altLang="en-US" sz="1000" dirty="0"/>
              <a:t>프로젝트를 </a:t>
            </a:r>
            <a:r>
              <a:rPr lang="en" altLang="ko-KR" sz="1000" dirty="0"/>
              <a:t>clone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프로젝트 폴더로 이동한 다음에 터미널창에서 다음의 명령어로 사용자 환경을 구축합니다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   혹은</a:t>
            </a:r>
            <a:r>
              <a:rPr lang="en-US" altLang="ko-KR" sz="1000" dirty="0"/>
              <a:t>, </a:t>
            </a:r>
            <a:r>
              <a:rPr lang="ko-KR" altLang="en-US" sz="1000" dirty="0"/>
              <a:t>프로젝트에 포함되어 있는 스크립트를 사용하는 방법으로 더 쉽게 설정할 수도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en" altLang="ko-KR" sz="1000" b="1" dirty="0"/>
              <a:t>Unit Test </a:t>
            </a:r>
            <a:r>
              <a:rPr lang="ko-KR" altLang="en-US" sz="1000" b="1" dirty="0"/>
              <a:t>실행</a:t>
            </a:r>
            <a:endParaRPr lang="en-US" altLang="ko-KR" sz="1000" b="1" dirty="0"/>
          </a:p>
          <a:p>
            <a:r>
              <a:rPr lang="ko-KR" altLang="en-US" sz="1000" dirty="0"/>
              <a:t>설치가 완료되면 전체 </a:t>
            </a:r>
            <a:r>
              <a:rPr lang="en-US" altLang="ko-KR" sz="1000" dirty="0"/>
              <a:t>Unit Test</a:t>
            </a:r>
            <a:r>
              <a:rPr lang="ko-KR" altLang="en-US" sz="1000" dirty="0"/>
              <a:t>를 실행하여서 정상 작동 여부를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  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D2E612-F8A5-C340-8894-30CF33F9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85734"/>
              </p:ext>
            </p:extLst>
          </p:nvPr>
        </p:nvGraphicFramePr>
        <p:xfrm>
          <a:off x="462280" y="1168883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44362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python3 -V</a:t>
                      </a:r>
                    </a:p>
                    <a:p>
                      <a:pPr latinLnBrk="1"/>
                      <a:r>
                        <a:rPr lang="en" altLang="ko-KR" sz="1000" dirty="0"/>
                        <a:t>Python 3.6.4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2815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E2A004-BD63-1D48-BC7F-B6EF759D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14670"/>
              </p:ext>
            </p:extLst>
          </p:nvPr>
        </p:nvGraphicFramePr>
        <p:xfrm>
          <a:off x="460829" y="2565305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293718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virtualenv -p python3 .  # Create a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source bin/activate    # Enter the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pip3 install -r requirements.txt  # Install necessary packages in the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./generate_code.sh #  gRPC generates codes necessary for communication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8805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53E452-079F-1F4A-B0C2-0F20F647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16649"/>
              </p:ext>
            </p:extLst>
          </p:nvPr>
        </p:nvGraphicFramePr>
        <p:xfrm>
          <a:off x="460829" y="3644295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67264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./setup.sh</a:t>
                      </a:r>
                    </a:p>
                    <a:p>
                      <a:pPr latinLnBrk="1"/>
                      <a:r>
                        <a:rPr lang="en" altLang="ko-KR" sz="1000" dirty="0"/>
                        <a:t>$ source bin/activate</a:t>
                      </a:r>
                    </a:p>
                    <a:p>
                      <a:pPr latinLnBrk="1"/>
                      <a:r>
                        <a:rPr lang="en" altLang="ko-KR" sz="1000" dirty="0"/>
                        <a:t>$ ./setup.sh</a:t>
                      </a:r>
                    </a:p>
                    <a:p>
                      <a:pPr latinLnBrk="1"/>
                      <a:r>
                        <a:rPr lang="en" altLang="ko-KR" sz="1000" dirty="0"/>
                        <a:t>$ ./generate_code.sh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566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9C558-6D9F-DA43-9058-EA5EF18E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4555"/>
              </p:ext>
            </p:extLst>
          </p:nvPr>
        </p:nvGraphicFramePr>
        <p:xfrm>
          <a:off x="460829" y="5117084"/>
          <a:ext cx="6604000" cy="26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974855185"/>
                    </a:ext>
                  </a:extLst>
                </a:gridCol>
              </a:tblGrid>
              <a:tr h="26481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./run_test.sh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ko-KR" altLang="en-US" sz="1000" dirty="0"/>
              <a:t>이전의 </a:t>
            </a:r>
            <a:r>
              <a:rPr lang="en-US" altLang="ko-KR" sz="1000" dirty="0"/>
              <a:t>"</a:t>
            </a:r>
            <a:r>
              <a:rPr lang="ko-KR" altLang="en-US" sz="1000" dirty="0"/>
              <a:t>설정 가이드</a:t>
            </a:r>
            <a:r>
              <a:rPr lang="en-US" altLang="ko-KR" sz="1000" dirty="0"/>
              <a:t>"</a:t>
            </a:r>
            <a:r>
              <a:rPr lang="ko-KR" altLang="en-US" sz="1000" dirty="0"/>
              <a:t>에서 언급을 하였듯이 </a:t>
            </a:r>
            <a:r>
              <a:rPr lang="en-US" altLang="ko-KR" sz="1000" dirty="0"/>
              <a:t>RadioStation</a:t>
            </a:r>
            <a:r>
              <a:rPr lang="ko-KR" altLang="en-US" sz="1000" dirty="0"/>
              <a:t>을 제일 먼저 실행시키고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RadioStation</a:t>
            </a:r>
            <a:r>
              <a:rPr lang="ko-KR" altLang="en-US" sz="1000" dirty="0"/>
              <a:t>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RadioStation</a:t>
            </a:r>
            <a:r>
              <a:rPr lang="ko-KR" altLang="en-US" sz="1000" dirty="0"/>
              <a:t>을 실행하면 다음과 같은 로그를 확인할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로그의 의미는 로컬에서 </a:t>
            </a:r>
            <a:r>
              <a:rPr lang="en-US" altLang="ko-KR" sz="1000" dirty="0"/>
              <a:t>9002</a:t>
            </a:r>
            <a:r>
              <a:rPr lang="ko-KR" altLang="en-US" sz="1000" dirty="0"/>
              <a:t>번 포트로 다른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연결을 기다리고 있다는 의미입니다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이제 </a:t>
            </a:r>
            <a:r>
              <a:rPr lang="en-US" altLang="ko-KR" sz="1000" dirty="0"/>
              <a:t>RadioStation </a:t>
            </a:r>
            <a:r>
              <a:rPr lang="ko-KR" altLang="en-US" sz="1000" dirty="0"/>
              <a:t>서비스를 성공적으로 시작한 것입니다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dirty="0"/>
              <a:t>여러 개의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새로운 터미널 화면을 열고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프로젝트 폴더로 이동합니다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다음의 명령어를 입력하여서 첫번째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추가적인 설정을 </a:t>
            </a:r>
            <a:r>
              <a:rPr lang="en-US" altLang="ko-KR" sz="1000" dirty="0"/>
              <a:t>"configure.json"</a:t>
            </a:r>
            <a:r>
              <a:rPr lang="ko-KR" altLang="en-US" sz="1000" dirty="0"/>
              <a:t>파일에 작성을 하였고 이를 이용해서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실행시킨 다면 다음과 같은 명령어 입력으로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 할 수 있습니다</a:t>
            </a:r>
            <a:r>
              <a:rPr lang="en-US" altLang="ko-KR" sz="1000" dirty="0"/>
              <a:t>. (configure.json</a:t>
            </a:r>
            <a:r>
              <a:rPr lang="ko-KR" altLang="en-US" sz="1000" dirty="0"/>
              <a:t>파일의 위치는 </a:t>
            </a:r>
            <a:r>
              <a:rPr lang="en-US" altLang="ko-KR" sz="1000" dirty="0"/>
              <a:t>loopchain</a:t>
            </a:r>
            <a:r>
              <a:rPr lang="ko-KR" altLang="en-US" sz="1000" dirty="0"/>
              <a:t>프로젝트 안에 있는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폴더 안에 있습니다</a:t>
            </a:r>
            <a:r>
              <a:rPr lang="en-US" altLang="ko-KR" sz="1000" dirty="0"/>
              <a:t>. )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92217"/>
              </p:ext>
            </p:extLst>
          </p:nvPr>
        </p:nvGraphicFramePr>
        <p:xfrm>
          <a:off x="377374" y="1750185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$  ./radiostation.py  # Execute RadioStation.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0AE8FE-AB10-FC44-BFDF-253117D90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43878"/>
              </p:ext>
            </p:extLst>
          </p:nvPr>
        </p:nvGraphicFramePr>
        <p:xfrm>
          <a:off x="382457" y="2462554"/>
          <a:ext cx="6604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49709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./radiostation.py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18:19:06,184 DEBUG </a:t>
                      </a:r>
                      <a:r>
                        <a:rPr lang="en" altLang="ko-KR" sz="1000" dirty="0" err="1"/>
                        <a:t>Popen</a:t>
                      </a:r>
                      <a:r>
                        <a:rPr lang="en" altLang="ko-KR" sz="1000" dirty="0"/>
                        <a:t>(['</a:t>
                      </a:r>
                      <a:r>
                        <a:rPr lang="en" altLang="ko-KR" sz="1000" dirty="0" err="1"/>
                        <a:t>git</a:t>
                      </a:r>
                      <a:r>
                        <a:rPr lang="en" altLang="ko-KR" sz="1000" dirty="0"/>
                        <a:t>', 'version'], </a:t>
                      </a:r>
                      <a:r>
                        <a:rPr lang="en" altLang="ko-KR" sz="1000" dirty="0" err="1"/>
                        <a:t>cwd</a:t>
                      </a:r>
                      <a:r>
                        <a:rPr lang="en" altLang="ko-KR" sz="1000" dirty="0"/>
                        <a:t>=/Users/</a:t>
                      </a:r>
                      <a:r>
                        <a:rPr lang="en" altLang="ko-KR" sz="1000" dirty="0" err="1"/>
                        <a:t>donghanlee</a:t>
                      </a:r>
                      <a:r>
                        <a:rPr lang="en" altLang="ko-KR" sz="1000" dirty="0"/>
                        <a:t>/loopchain, </a:t>
                      </a:r>
                      <a:r>
                        <a:rPr lang="en" altLang="ko-KR" sz="1000" dirty="0" err="1"/>
                        <a:t>universal_newlines</a:t>
                      </a:r>
                      <a:r>
                        <a:rPr lang="en" altLang="ko-KR" sz="1000" dirty="0"/>
                        <a:t>=False, shell=None)'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18:19:06,220 DEBUG </a:t>
                      </a:r>
                      <a:r>
                        <a:rPr lang="en" altLang="ko-KR" sz="1000" dirty="0" err="1"/>
                        <a:t>Popen</a:t>
                      </a:r>
                      <a:r>
                        <a:rPr lang="en" altLang="ko-KR" sz="1000" dirty="0"/>
                        <a:t>(['</a:t>
                      </a:r>
                      <a:r>
                        <a:rPr lang="en" altLang="ko-KR" sz="1000" dirty="0" err="1"/>
                        <a:t>git</a:t>
                      </a:r>
                      <a:r>
                        <a:rPr lang="en" altLang="ko-KR" sz="1000" dirty="0"/>
                        <a:t>', 'version'], </a:t>
                      </a:r>
                      <a:r>
                        <a:rPr lang="en" altLang="ko-KR" sz="1000" dirty="0" err="1"/>
                        <a:t>cwd</a:t>
                      </a:r>
                      <a:r>
                        <a:rPr lang="en" altLang="ko-KR" sz="1000" dirty="0"/>
                        <a:t>=/Users/</a:t>
                      </a:r>
                      <a:r>
                        <a:rPr lang="en" altLang="ko-KR" sz="1000" dirty="0" err="1"/>
                        <a:t>donghanlee</a:t>
                      </a:r>
                      <a:r>
                        <a:rPr lang="en" altLang="ko-KR" sz="1000" dirty="0"/>
                        <a:t>/loopchain, </a:t>
                      </a:r>
                      <a:r>
                        <a:rPr lang="en" altLang="ko-KR" sz="1000" dirty="0" err="1"/>
                        <a:t>universal_newlines</a:t>
                      </a:r>
                      <a:r>
                        <a:rPr lang="en" altLang="ko-KR" sz="1000" dirty="0"/>
                        <a:t>=False, shell=None)'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18:19:06,564 INFO RadioStation main got </a:t>
                      </a:r>
                      <a:r>
                        <a:rPr lang="en" altLang="ko-KR" sz="1000" dirty="0" err="1"/>
                        <a:t>argv</a:t>
                      </a:r>
                      <a:r>
                        <a:rPr lang="en" altLang="ko-KR" sz="1000" dirty="0"/>
                        <a:t>(list): []'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18:19:06,565 INFO Set </a:t>
                      </a:r>
                      <a:r>
                        <a:rPr lang="en" altLang="ko-KR" sz="1000" dirty="0" err="1"/>
                        <a:t>RadioStationService</a:t>
                      </a:r>
                      <a:r>
                        <a:rPr lang="en" altLang="ko-KR" sz="1000" dirty="0"/>
                        <a:t> IP: 127.0.0.1'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18:19:06,602 INFO (Broadcast Process) Start.'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18:19:06,604 DEBUG (Broadcast Process) Status, </a:t>
                      </a:r>
                      <a:r>
                        <a:rPr lang="en" altLang="ko-KR" sz="1000" dirty="0" err="1"/>
                        <a:t>param</a:t>
                      </a:r>
                      <a:r>
                        <a:rPr lang="en" altLang="ko-KR" sz="1000" dirty="0"/>
                        <a:t>() audience(0)'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18:19:07,599 DEBUG wait start broadcast process....'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18:19:07,601 DEBUG Broadcast Process start({"result": "success", "Audience": "0"})'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C98D5B-F7AE-9241-8E81-F0595ACE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58889"/>
              </p:ext>
            </p:extLst>
          </p:nvPr>
        </p:nvGraphicFramePr>
        <p:xfrm>
          <a:off x="377374" y="5010052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54552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source bin/activate  # Open python virtual workspace.</a:t>
                      </a:r>
                    </a:p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           # Launch peer.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266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172FB03-777D-314A-93BF-B839B2E4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2509"/>
              </p:ext>
            </p:extLst>
          </p:nvPr>
        </p:nvGraphicFramePr>
        <p:xfrm>
          <a:off x="377374" y="6021983"/>
          <a:ext cx="6604000" cy="25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583784487"/>
                    </a:ext>
                  </a:extLst>
                </a:gridCol>
              </a:tblGrid>
              <a:tr h="2547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-o ./loopchain/</a:t>
                      </a:r>
                      <a:r>
                        <a:rPr lang="en" altLang="ko-KR" sz="1000" dirty="0" err="1"/>
                        <a:t>configure.json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2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93987" y="3618168"/>
            <a:ext cx="4008120" cy="2745685"/>
          </a:xfrm>
        </p:spPr>
        <p:txBody>
          <a:bodyPr>
            <a:normAutofit/>
          </a:bodyPr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설치 </a:t>
            </a:r>
            <a:r>
              <a:rPr lang="en-US" altLang="ko-KR" dirty="0"/>
              <a:t>Tutorial</a:t>
            </a:r>
            <a:endParaRPr lang="ko-KR" altLang="en-US" dirty="0"/>
          </a:p>
          <a:p>
            <a:r>
              <a:rPr lang="en-US" altLang="ko-KR" dirty="0"/>
              <a:t>SCORE(Smart Contract On Reliable Environment)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Appendix.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ko-KR" altLang="en-US" sz="900" dirty="0"/>
              <a:t>다음과 같은 로그를 확인 하실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두번째 </a:t>
            </a:r>
            <a:r>
              <a:rPr lang="en-US" altLang="ko-KR" sz="900" dirty="0"/>
              <a:t>peer</a:t>
            </a:r>
            <a:r>
              <a:rPr lang="ko-KR" altLang="en-US" sz="900" dirty="0"/>
              <a:t>를 동일한 방법으로 실행합니다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이번에는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연결하는 다른 포트를 사용해야만 합니다</a:t>
            </a:r>
            <a:r>
              <a:rPr lang="en-US" altLang="ko-KR" sz="900" dirty="0"/>
              <a:t>.(</a:t>
            </a:r>
            <a:r>
              <a:rPr lang="ko-KR" altLang="en-US" sz="900" dirty="0"/>
              <a:t>동일한 로컬 컴퓨터에서 실행되기 때문에 동일한 포트는 사용이 안됩니다</a:t>
            </a:r>
            <a:r>
              <a:rPr lang="en-US" altLang="ko-KR" sz="900" dirty="0"/>
              <a:t>.)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각 </a:t>
            </a:r>
            <a:r>
              <a:rPr lang="en-US" altLang="ko-KR" sz="900" dirty="0"/>
              <a:t>peer</a:t>
            </a:r>
            <a:r>
              <a:rPr lang="ko-KR" altLang="en-US" sz="900" dirty="0"/>
              <a:t>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연결될 때 </a:t>
            </a:r>
            <a:r>
              <a:rPr lang="en-US" altLang="ko-KR" sz="900" dirty="0"/>
              <a:t>7100 port</a:t>
            </a:r>
            <a:r>
              <a:rPr lang="ko-KR" altLang="en-US" sz="900" dirty="0"/>
              <a:t>부터 시작되는 새로운 포트를 수신합니다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새 </a:t>
            </a:r>
            <a:r>
              <a:rPr lang="en-US" altLang="ko-KR" sz="900" dirty="0"/>
              <a:t>peer</a:t>
            </a:r>
            <a:r>
              <a:rPr lang="ko-KR" altLang="en-US" sz="900" dirty="0"/>
              <a:t>가 연결될 때마다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은 기존 </a:t>
            </a:r>
            <a:r>
              <a:rPr lang="en-US" altLang="ko-KR" sz="900" dirty="0"/>
              <a:t>peer </a:t>
            </a:r>
            <a:r>
              <a:rPr lang="ko-KR" altLang="en-US" sz="900" dirty="0"/>
              <a:t>목록을 새 </a:t>
            </a:r>
            <a:r>
              <a:rPr lang="en-US" altLang="ko-KR" sz="900" dirty="0"/>
              <a:t>peer</a:t>
            </a:r>
            <a:r>
              <a:rPr lang="ko-KR" altLang="en-US" sz="900" dirty="0"/>
              <a:t>에 전달하고 기존 </a:t>
            </a:r>
            <a:r>
              <a:rPr lang="en-US" altLang="ko-KR" sz="900" dirty="0"/>
              <a:t>peer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peer</a:t>
            </a:r>
            <a:r>
              <a:rPr lang="ko-KR" altLang="en-US" sz="900" dirty="0"/>
              <a:t>가 추가되었음을 알립니다</a:t>
            </a:r>
            <a:r>
              <a:rPr lang="en-US" altLang="ko-KR" sz="900" dirty="0"/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900" b="1" dirty="0"/>
              <a:t>각 </a:t>
            </a:r>
            <a:r>
              <a:rPr lang="en-US" altLang="ko-KR" sz="900" b="1" dirty="0"/>
              <a:t>peer</a:t>
            </a:r>
            <a:r>
              <a:rPr lang="ko-KR" altLang="en-US" sz="900" b="1" dirty="0"/>
              <a:t>들의 상태 체크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이용하여서 </a:t>
            </a:r>
            <a:r>
              <a:rPr lang="en-US" altLang="ko-KR" sz="900" dirty="0"/>
              <a:t>RadioStation </a:t>
            </a:r>
            <a:r>
              <a:rPr lang="ko-KR" altLang="en-US" sz="900" dirty="0"/>
              <a:t>및 각 </a:t>
            </a:r>
            <a:r>
              <a:rPr lang="en-US" altLang="ko-KR" sz="900" dirty="0"/>
              <a:t>peer</a:t>
            </a:r>
            <a:r>
              <a:rPr lang="ko-KR" altLang="en-US" sz="900" dirty="0"/>
              <a:t>의 상태를 확인할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900" b="1" dirty="0"/>
              <a:t>새로운 </a:t>
            </a:r>
            <a:r>
              <a:rPr lang="en-US" altLang="ko-KR" sz="900" b="1" dirty="0"/>
              <a:t>Transaction </a:t>
            </a:r>
            <a:r>
              <a:rPr lang="ko-KR" altLang="en-US" sz="900" b="1" dirty="0"/>
              <a:t>생성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사용하여서 </a:t>
            </a:r>
            <a:r>
              <a:rPr lang="en-US" altLang="ko-KR" sz="900" dirty="0"/>
              <a:t>peer0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Transaction</a:t>
            </a:r>
            <a:r>
              <a:rPr lang="ko-KR" altLang="en-US" sz="900" dirty="0"/>
              <a:t>을 보냅니다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3E1F58-1C6E-1740-ADA6-BE5F29E9A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80170"/>
              </p:ext>
            </p:extLst>
          </p:nvPr>
        </p:nvGraphicFramePr>
        <p:xfrm>
          <a:off x="357777" y="1181946"/>
          <a:ext cx="823105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052">
                  <a:extLst>
                    <a:ext uri="{9D8B030D-6E8A-4147-A177-3AD203B41FA5}">
                      <a16:colId xmlns:a16="http://schemas.microsoft.com/office/drawing/2014/main" val="2412844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...........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peer list update: 1:192.168.18.153:7100 </a:t>
                      </a:r>
                      <a:r>
                        <a:rPr lang="en" altLang="ko-KR" sz="1000" dirty="0" err="1"/>
                        <a:t>PeerStatus.connected</a:t>
                      </a:r>
                      <a:r>
                        <a:rPr lang="en" altLang="ko-KR" sz="1000" dirty="0"/>
                        <a:t> c3c5f2f0-6d19-11e7-875d-14109fdb09f5 (&lt;class '</a:t>
                      </a:r>
                      <a:r>
                        <a:rPr lang="en" altLang="ko-KR" sz="1000" dirty="0" err="1"/>
                        <a:t>str</a:t>
                      </a:r>
                      <a:r>
                        <a:rPr lang="en" altLang="ko-KR" sz="1000" dirty="0"/>
                        <a:t>'&gt;)'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</a:t>
                      </a:r>
                      <a:r>
                        <a:rPr lang="en" altLang="ko-KR" sz="1000" dirty="0" err="1"/>
                        <a:t>peer_id</a:t>
                      </a:r>
                      <a:r>
                        <a:rPr lang="en" altLang="ko-KR" sz="1000" dirty="0"/>
                        <a:t>: c3c5f2f0-6d19-11e7-875d-14109fdb09f5'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</a:t>
                      </a:r>
                      <a:r>
                        <a:rPr lang="en" altLang="ko-KR" sz="1000" dirty="0" err="1"/>
                        <a:t>peer_self</a:t>
                      </a:r>
                      <a:r>
                        <a:rPr lang="en" altLang="ko-KR" sz="1000" dirty="0"/>
                        <a:t>: &lt;</a:t>
                      </a:r>
                      <a:r>
                        <a:rPr lang="en" altLang="ko-KR" sz="1000" dirty="0" err="1"/>
                        <a:t>loopchain.baseservice.peer_list.Peer</a:t>
                      </a:r>
                      <a:r>
                        <a:rPr lang="en" altLang="ko-KR" sz="1000" dirty="0"/>
                        <a:t> object at 0x106249b00&gt;'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DEBUG </a:t>
                      </a:r>
                      <a:r>
                        <a:rPr lang="en" altLang="ko-KR" sz="1000" dirty="0" err="1"/>
                        <a:t>peer_leader</a:t>
                      </a:r>
                      <a:r>
                        <a:rPr lang="en" altLang="ko-KR" sz="1000" dirty="0"/>
                        <a:t>: &lt;</a:t>
                      </a:r>
                      <a:r>
                        <a:rPr lang="en" altLang="ko-KR" sz="1000" dirty="0" err="1"/>
                        <a:t>loopchain.baseservice.peer_list.Peer</a:t>
                      </a:r>
                      <a:r>
                        <a:rPr lang="en" altLang="ko-KR" sz="1000" dirty="0"/>
                        <a:t> object at 0x106249b00&gt;'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DEBUG Set Peer Type Block Generator!'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INFO LOAD SCORE AND CONNECT TO SCORE SERVICE!'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4425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AD8BEA-11F5-2348-99D2-68BB9246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67357"/>
              </p:ext>
            </p:extLst>
          </p:nvPr>
        </p:nvGraphicFramePr>
        <p:xfrm>
          <a:off x="357777" y="2912771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66321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source bin/activate # Open python virtual workspace.</a:t>
                      </a:r>
                    </a:p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-p 7101   # Launch peer with 7101 port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746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B48E96-5857-244E-A3AC-87D5C8C4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4390"/>
              </p:ext>
            </p:extLst>
          </p:nvPr>
        </p:nvGraphicFramePr>
        <p:xfrm>
          <a:off x="357777" y="4343157"/>
          <a:ext cx="80220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50809655"/>
                    </a:ext>
                  </a:extLst>
                </a:gridCol>
              </a:tblGrid>
              <a:tr h="52928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http://localhost:9002/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/v1/peer/list  # Shows a list of peers that are currently configuring the blockchain network in Radiostation.</a:t>
                      </a:r>
                    </a:p>
                    <a:p>
                      <a:pPr latinLnBrk="1"/>
                      <a:r>
                        <a:rPr lang="en" altLang="ko-KR" sz="1000" dirty="0"/>
                        <a:t>$ curl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/v1/status/peer # Shows the current status of peer0</a:t>
                      </a:r>
                    </a:p>
                    <a:p>
                      <a:pPr latinLnBrk="1"/>
                      <a:r>
                        <a:rPr lang="en" altLang="ko-KR" sz="1000" dirty="0"/>
                        <a:t>$ curl http://localhost:9001/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/v1/status/peer # Shows the current status of peer1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982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2121"/>
              </p:ext>
            </p:extLst>
          </p:nvPr>
        </p:nvGraphicFramePr>
        <p:xfrm>
          <a:off x="357777" y="5432554"/>
          <a:ext cx="80220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-H "Content-Type: application/json" -d '{"data":"hello"}'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/v1/transactions</a:t>
                      </a:r>
                    </a:p>
                    <a:p>
                      <a:pPr latinLnBrk="1"/>
                      <a:r>
                        <a:rPr lang="en" altLang="ko-KR" sz="1000" dirty="0"/>
                        <a:t>  {"response_code": "0", "tx_hash": "71a3414d77dbdb34b92757ba75e51d9aa498f6a06609419cdf31327da4e9bf38", "more_info": ""}</a:t>
                      </a:r>
                    </a:p>
                    <a:p>
                      <a:pPr latinLnBrk="1"/>
                      <a:r>
                        <a:rPr lang="en" altLang="ko-KR" sz="1000" dirty="0"/>
                        <a:t>$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2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 생성된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체크한다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BCC74F-D7B2-2D43-97BD-04464E3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51704"/>
              </p:ext>
            </p:extLst>
          </p:nvPr>
        </p:nvGraphicFramePr>
        <p:xfrm>
          <a:off x="383903" y="1162352"/>
          <a:ext cx="6604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/v1/blocks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% Total    % Received % </a:t>
                      </a:r>
                      <a:r>
                        <a:rPr lang="en" altLang="ko-KR" sz="1000" b="0" dirty="0" err="1"/>
                        <a:t>Xferd</a:t>
                      </a:r>
                      <a:r>
                        <a:rPr lang="en" altLang="ko-KR" sz="10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             </a:t>
                      </a:r>
                      <a:r>
                        <a:rPr lang="en" altLang="ko-KR" sz="1000" b="0" dirty="0" err="1"/>
                        <a:t>Dload</a:t>
                      </a:r>
                      <a:r>
                        <a:rPr lang="en" altLang="ko-KR" sz="10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100   404  100   404    0     0  32625      0 --:--:-- --:--:-- --:--:-- 33666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"response_code":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block_hash</a:t>
                      </a:r>
                      <a:r>
                        <a:rPr lang="en" altLang="ko-KR" sz="1000" b="0" dirty="0"/>
                        <a:t>": "33f84bc5c48339943ec802ecb65e11bdb003c3442e42b1a9581f32459f36f582",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block_data_json</a:t>
                      </a:r>
                      <a:r>
                        <a:rPr lang="en" altLang="ko-KR" sz="1000" b="0" dirty="0"/>
                        <a:t>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prev_block_hash</a:t>
                      </a:r>
                      <a:r>
                        <a:rPr lang="en" altLang="ko-KR" sz="1000" b="0" dirty="0"/>
                        <a:t>": "af5570f5a1810b7af78caf4bc70a660f0df51e42baf91d4de5b2328de0e83dfc",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merkle_tree_root_hash</a:t>
                      </a:r>
                      <a:r>
                        <a:rPr lang="en" altLang="ko-KR" sz="1000" b="0" dirty="0"/>
                        <a:t>": "71a3414d77dbdb34b92757ba75e51d9aa498f6a06609419cdf31327da4e9bf38",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time_stamp</a:t>
                      </a:r>
                      <a:r>
                        <a:rPr lang="en" altLang="ko-KR" sz="1000" b="0" dirty="0"/>
                        <a:t>": "1521111197115569",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"height":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"e54b340a-2824-11e8-bf1c-acde48001122"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$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5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  </a:t>
            </a:r>
            <a:r>
              <a:rPr lang="ko-KR" altLang="en-US" sz="1000" dirty="0"/>
              <a:t>다음의 화면을 참고하셔서 확인하십시오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lvl="0"/>
            <a:r>
              <a:rPr lang="en-US" altLang="ko-KR" sz="1000" dirty="0"/>
              <a:t>loopchain</a:t>
            </a:r>
            <a:r>
              <a:rPr lang="ko-KR" altLang="en-US" sz="1000" dirty="0"/>
              <a:t>의 </a:t>
            </a:r>
            <a:r>
              <a:rPr lang="en-US" altLang="ko-KR" sz="1000" dirty="0"/>
              <a:t>Docker image</a:t>
            </a:r>
            <a:r>
              <a:rPr lang="ko-KR" altLang="en-US" sz="1000" dirty="0"/>
              <a:t>는 다음의 </a:t>
            </a:r>
            <a:r>
              <a:rPr lang="en-US" altLang="ko-KR" sz="1000" dirty="0"/>
              <a:t>3</a:t>
            </a:r>
            <a:r>
              <a:rPr lang="ko-KR" altLang="en-US" sz="1000" dirty="0"/>
              <a:t>종류가 있습니다</a:t>
            </a:r>
            <a:r>
              <a:rPr lang="en-US" altLang="ko-KR" sz="10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looprs</a:t>
            </a:r>
            <a:r>
              <a:rPr lang="en-US" altLang="ko-KR" sz="1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looppeer</a:t>
            </a:r>
            <a:r>
              <a:rPr lang="en-US" altLang="ko-KR" sz="1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loopchain-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: log</a:t>
            </a:r>
            <a:r>
              <a:rPr lang="ko-KR" altLang="en-US" sz="1000" dirty="0"/>
              <a:t>를 저장하기 위해서 수정한 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 image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화면과 같이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pull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이용하여서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로부터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다운 받아옵니다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0795"/>
              </p:ext>
            </p:extLst>
          </p:nvPr>
        </p:nvGraphicFramePr>
        <p:xfrm>
          <a:off x="339035" y="2904066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looprs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looppeer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loopchain/loopchain-</a:t>
                      </a:r>
                      <a:r>
                        <a:rPr lang="en" altLang="ko-KR" sz="1000" dirty="0" err="1"/>
                        <a:t>fluentd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D65322-0933-8C43-9C1D-A6B356E0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1" y="4433033"/>
            <a:ext cx="2872740" cy="21793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5" y="1826039"/>
            <a:ext cx="6000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61188"/>
              </p:ext>
            </p:extLst>
          </p:nvPr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12146"/>
              </p:ext>
            </p:extLst>
          </p:nvPr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6503"/>
              </p:ext>
            </p:extLst>
          </p:nvPr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981"/>
              </p:ext>
            </p:extLst>
          </p:nvPr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05813"/>
              </p:ext>
            </p:extLst>
          </p:nvPr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2190"/>
              </p:ext>
            </p:extLst>
          </p:nvPr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77615"/>
              </p:ext>
            </p:extLst>
          </p:nvPr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</a:t>
            </a:r>
            <a:r>
              <a:rPr lang="en-US" altLang="ko-KR" sz="1000" b="1" dirty="0" err="1"/>
              <a:t>peer_conf.json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peer_conf.json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peer_conf.json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0523"/>
              </p:ext>
            </p:extLst>
          </p:nvPr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23345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peer_conf.json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60992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‘loopchain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이란</a:t>
            </a:r>
            <a:r>
              <a:rPr lang="en-US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주요 특징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설치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가이드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환경을 구축하고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프로젝트를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clone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제공되는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Docker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이미지를 이용하여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SCORE(Smart Contract On Reliable Environment)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 만들기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개발</a:t>
            </a: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Appendix. 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 - 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- RESTful API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F03AF-C299-F446-A0C6-3F25E4813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68034"/>
              </p:ext>
            </p:extLst>
          </p:nvPr>
        </p:nvGraphicFramePr>
        <p:xfrm>
          <a:off x="511312" y="1751127"/>
          <a:ext cx="8717837" cy="21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837">
                  <a:extLst>
                    <a:ext uri="{9D8B030D-6E8A-4147-A177-3AD203B41FA5}">
                      <a16:colId xmlns:a16="http://schemas.microsoft.com/office/drawing/2014/main" val="3322160918"/>
                    </a:ext>
                  </a:extLst>
                </a:gridCol>
              </a:tblGrid>
              <a:tr h="216489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export TAG=latest     # </a:t>
                      </a:r>
                      <a:r>
                        <a:rPr lang="ko-KR" altLang="en-US" sz="900" b="0" dirty="0"/>
                        <a:t>환경 변수를 설정합니다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endParaRPr lang="en-US" altLang="ko-KR" sz="900" b="0" dirty="0"/>
                    </a:p>
                    <a:p>
                      <a:pPr latinLnBrk="1"/>
                      <a:r>
                        <a:rPr lang="en-US" altLang="ko-KR" sz="900" b="0" dirty="0"/>
                        <a:t># </a:t>
                      </a:r>
                      <a:r>
                        <a:rPr lang="en" altLang="ko-KR" sz="900" b="0" dirty="0"/>
                        <a:t>Log server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Log server </a:t>
                      </a:r>
                      <a:r>
                        <a:rPr lang="ko-KR" altLang="en-US" sz="900" b="0" dirty="0"/>
                        <a:t>컨테이너를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         COMMAND                  CREATED             STATUS              PORTS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268c79cd104b        loopchain/</a:t>
                      </a:r>
                      <a:r>
                        <a:rPr lang="en" altLang="ko-KR" sz="900" b="0" dirty="0" err="1"/>
                        <a:t>loopchain-fluentd:latest</a:t>
                      </a:r>
                      <a:r>
                        <a:rPr lang="en" altLang="ko-KR" sz="900" b="0" dirty="0"/>
                        <a:t>   "/bin/</a:t>
                      </a:r>
                      <a:r>
                        <a:rPr lang="en" altLang="ko-KR" sz="900" b="0" dirty="0" err="1"/>
                        <a:t>entrypoint.sh</a:t>
                      </a:r>
                      <a:r>
                        <a:rPr lang="en" altLang="ko-KR" sz="900" b="0" dirty="0"/>
                        <a:t> …"   6 minutes ago       Up 6 minutes        5140/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24284/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0.0.0.0:24224-&gt;24224/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07522"/>
              </p:ext>
            </p:extLst>
          </p:nvPr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6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80492"/>
              </p:ext>
            </p:extLst>
          </p:nvPr>
        </p:nvGraphicFramePr>
        <p:xfrm>
          <a:off x="516835" y="1205948"/>
          <a:ext cx="8813019" cy="262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bc2f9c5f76fb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About a minute ago   Up About a minute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7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174"/>
              </p:ext>
            </p:extLst>
          </p:nvPr>
        </p:nvGraphicFramePr>
        <p:xfrm>
          <a:off x="372165" y="2195074"/>
          <a:ext cx="8759251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 855  100   855    0     0  43354      0 --:--:-- --:--:-- --:--:-- 45000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53082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13932      0 --:--:-- --:--:-- --:--:-- 14666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08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1722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data.20180227_0.log.gz              data.b5666a1e8575e5ccf80ac068a1b617503.log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data.b5666a1e8575e5ccf80ac068a1b617503.log.meta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53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3579"/>
              </p:ext>
            </p:extLst>
          </p:nvPr>
        </p:nvGraphicFramePr>
        <p:xfrm>
          <a:off x="511312" y="1875183"/>
          <a:ext cx="848028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${STORAGE_PEER_0}/storage0:/.storage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23523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80870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-a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8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D3B427-244B-544C-BA07-B70E3EAF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2" y="1315336"/>
            <a:ext cx="3657600" cy="2743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9A2FEE-52F3-9746-8CB8-7D666C8E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" y="4483132"/>
            <a:ext cx="2679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2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8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peer_conf0.json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peer_conf0.json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peer_conf0.json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185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peer_conf0.json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93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peer_conf1.json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peer_conf1.json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peer_conf1.json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922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peer_conf1.json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03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F03AF-C299-F446-A0C6-3F25E4813CF2}"/>
              </a:ext>
            </a:extLst>
          </p:cNvPr>
          <p:cNvGraphicFramePr>
            <a:graphicFrameLocks noGrp="1"/>
          </p:cNvGraphicFramePr>
          <p:nvPr/>
        </p:nvGraphicFramePr>
        <p:xfrm>
          <a:off x="511312" y="1751127"/>
          <a:ext cx="8717837" cy="21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837">
                  <a:extLst>
                    <a:ext uri="{9D8B030D-6E8A-4147-A177-3AD203B41FA5}">
                      <a16:colId xmlns:a16="http://schemas.microsoft.com/office/drawing/2014/main" val="3322160918"/>
                    </a:ext>
                  </a:extLst>
                </a:gridCol>
              </a:tblGrid>
              <a:tr h="216489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export TAG=latest     # </a:t>
                      </a:r>
                      <a:r>
                        <a:rPr lang="ko-KR" altLang="en-US" sz="900" b="0" dirty="0"/>
                        <a:t>환경 변수를 설정합니다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endParaRPr lang="en-US" altLang="ko-KR" sz="900" b="0" dirty="0"/>
                    </a:p>
                    <a:p>
                      <a:pPr latinLnBrk="1"/>
                      <a:r>
                        <a:rPr lang="en-US" altLang="ko-KR" sz="900" b="0" dirty="0"/>
                        <a:t># </a:t>
                      </a:r>
                      <a:r>
                        <a:rPr lang="en" altLang="ko-KR" sz="900" b="0" dirty="0"/>
                        <a:t>Log server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Log server </a:t>
                      </a:r>
                      <a:r>
                        <a:rPr lang="ko-KR" altLang="en-US" sz="900" b="0" dirty="0"/>
                        <a:t>컨테이너를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         COMMAND                  CREATED             STATUS              PORTS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268c79cd104b        loopchain/</a:t>
                      </a:r>
                      <a:r>
                        <a:rPr lang="en" altLang="ko-KR" sz="900" b="0" dirty="0" err="1"/>
                        <a:t>loopchain-fluentd:latest</a:t>
                      </a:r>
                      <a:r>
                        <a:rPr lang="en" altLang="ko-KR" sz="900" b="0" dirty="0"/>
                        <a:t>   "/bin/</a:t>
                      </a:r>
                      <a:r>
                        <a:rPr lang="en" altLang="ko-KR" sz="900" b="0" dirty="0" err="1"/>
                        <a:t>entrypoint.sh</a:t>
                      </a:r>
                      <a:r>
                        <a:rPr lang="en" altLang="ko-KR" sz="900" b="0" dirty="0"/>
                        <a:t> …"   6 minutes ago       Up 6 minutes        5140/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24284/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0.0.0.0:24224-&gt;24224/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00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/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2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18608"/>
              </p:ext>
            </p:extLst>
          </p:nvPr>
        </p:nvGraphicFramePr>
        <p:xfrm>
          <a:off x="516835" y="1205948"/>
          <a:ext cx="88130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f18c4e082a30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65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.(peer1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2542"/>
              </p:ext>
            </p:extLst>
          </p:nvPr>
        </p:nvGraphicFramePr>
        <p:xfrm>
          <a:off x="516835" y="1205948"/>
          <a:ext cx="8813019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1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storage1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c10d2938efee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7100-7102/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0.0.0.0:7200-&gt;7200/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0.0.0.0:9100-&gt;9100/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58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2767"/>
              </p:ext>
            </p:extLst>
          </p:nvPr>
        </p:nvGraphicFramePr>
        <p:xfrm>
          <a:off x="372165" y="2195074"/>
          <a:ext cx="87592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     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1573  100  1573    0     0  64583      0 --:--:-- --:--:-- --:--:-- 65541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  <a:p>
                      <a:pPr latinLnBrk="1"/>
                      <a:r>
                        <a:rPr lang="en" altLang="ko-KR" sz="800" b="0" dirty="0"/>
                        <a:t>$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2639"/>
              </p:ext>
            </p:extLst>
          </p:nvPr>
        </p:nvGraphicFramePr>
        <p:xfrm>
          <a:off x="418547" y="1578848"/>
          <a:ext cx="66040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19717      0 --:--:-- --:--:-- --:--:-- 20307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9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5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58374"/>
          </a:xfrm>
        </p:spPr>
        <p:txBody>
          <a:bodyPr>
            <a:normAutofit/>
          </a:bodyPr>
          <a:lstStyle/>
          <a:p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효율적인 </a:t>
            </a:r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96" y="1906759"/>
            <a:ext cx="66598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Peer1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http://localhost:9100/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5649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http://localhost:9100/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17546      0 --:--:-- --:--:-- --:--:-- 18857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"c41c2488-2045-11e8-bae4-0242ac110005",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"172.17.0.5:7200",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02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00601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data.b5669f50a57554db1a74bc2c19ddb6c16.log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data.20180302_0.log.gz              data.b5669f50a57554db1a74bc2c19ddb6c16.log.meta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53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16495"/>
              </p:ext>
            </p:extLst>
          </p:nvPr>
        </p:nvGraphicFramePr>
        <p:xfrm>
          <a:off x="511312" y="1875183"/>
          <a:ext cx="84802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Peer1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04392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528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</a:t>
                      </a:r>
                      <a:r>
                        <a:rPr lang="en" altLang="ko-KR" sz="900" b="0" dirty="0" err="1"/>
                        <a:t>aq</a:t>
                      </a:r>
                      <a:r>
                        <a:rPr lang="en" altLang="ko-KR" sz="900" b="0" dirty="0"/>
                        <a:t>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8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1" y="2282135"/>
            <a:ext cx="6649720" cy="44627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사용자의 컴퓨터에서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실행하면서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것을 실습하여 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해오기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https://github.com/theloopkr/contract_sample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환경을 위한 테스트용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저장소를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명령어를 사용하셔서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이라는 이름으로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화면을 참고하시고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자신의 이메일주소로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하셔야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내용은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외부 링크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참고해주세요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혹은 그 이후의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사용하시는 분들은 링크의 내용을 참고하셔서 추가적으로 진행하셔야 하는 내용이 있으니 꼭 확인하시고 따라 하십시오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6CB294-CD58-FF47-859D-B29156FA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9568"/>
              </p:ext>
            </p:extLst>
          </p:nvPr>
        </p:nvGraphicFramePr>
        <p:xfrm>
          <a:off x="431800" y="2089057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68954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ssh-keygen</a:t>
                      </a:r>
                      <a:r>
                        <a:rPr lang="en" altLang="ko-KR" sz="1000" b="0" dirty="0"/>
                        <a:t> -t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-b 4096 -C "</a:t>
                      </a:r>
                      <a:r>
                        <a:rPr lang="en" altLang="ko-KR" sz="1000" b="0" dirty="0" err="1"/>
                        <a:t>your_email@example.com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Generating public/private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key pair.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Enter file in which to save the key (/Users/{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): 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......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$ ls -la ~/.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 | grep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-------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1679  3  7 09:45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-r--r--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 420  3  7 09:45 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public key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id_tutorial.pub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2467"/>
              </p:ext>
            </p:extLst>
          </p:nvPr>
        </p:nvGraphicFramePr>
        <p:xfrm>
          <a:off x="1081156" y="1558970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cat 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 err="1"/>
                        <a:t>ssh-rsa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......YOUR_PUBLIC_KEY........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== </a:t>
                      </a:r>
                      <a:r>
                        <a:rPr lang="en" altLang="ko-KR" sz="1000" b="0" dirty="0" err="1"/>
                        <a:t>your_email@example.com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2788066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69342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computer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구성하기 내용을 기반으로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환경설정을 하겠습니다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파일과 디렉토리를 복사하여서 다른 디렉토리로 만들고 아래 내용대로 추가 하거나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</a:t>
            </a: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channel_manage_data.json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열어서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score_package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your_github_id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contract_sample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＂수정합니다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5DDB7D-FEFB-DF44-BD93-11D88933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03426"/>
              </p:ext>
            </p:extLst>
          </p:nvPr>
        </p:nvGraphicFramePr>
        <p:xfrm>
          <a:off x="345661" y="2075805"/>
          <a:ext cx="660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08730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"score_package": "{</a:t>
                      </a:r>
                      <a:r>
                        <a:rPr lang="en" altLang="ko-KR" sz="1000" b="0" dirty="0" err="1"/>
                        <a:t>your_github_id</a:t>
                      </a:r>
                      <a:r>
                        <a:rPr lang="en" altLang="ko-KR" sz="1000" b="0" dirty="0"/>
                        <a:t>}/</a:t>
                      </a:r>
                      <a:r>
                        <a:rPr lang="en" altLang="ko-KR" sz="1000" b="0" dirty="0" err="1"/>
                        <a:t>contract_sample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0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"${SSH_KEY_FOLDER}:/root/.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변경된  </a:t>
            </a:r>
            <a:r>
              <a:rPr lang="en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내용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66027"/>
              </p:ext>
            </p:extLst>
          </p:nvPr>
        </p:nvGraphicFramePr>
        <p:xfrm>
          <a:off x="372165" y="2095683"/>
          <a:ext cx="660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           </a:t>
                      </a:r>
                      <a:r>
                        <a:rPr lang="ko-KR" altLang="en-US" sz="10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export SSH_KEY_FOLDER=/Users/{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Peer0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Peer1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```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/>
              <a:t>금융 서비스에 적용할 수 있고 엔진부터 응용까지 전 스택에서 커스터마이징이 가능한 </a:t>
            </a:r>
            <a:r>
              <a:rPr kumimoji="1" lang="en-US" altLang="ko-KR" dirty="0"/>
              <a:t>Private Blockchain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617501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63933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connected_peer_count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registered_peer_count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값이 같아야 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5680"/>
              </p:ext>
            </p:extLst>
          </p:nvPr>
        </p:nvGraphicFramePr>
        <p:xfrm>
          <a:off x="464931" y="1419823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$ ./</a:t>
                      </a:r>
                      <a:r>
                        <a:rPr lang="en" altLang="ko-KR" sz="1000" b="0" dirty="0" err="1"/>
                        <a:t>start.sh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C4771F-E330-2746-A0EE-5F4C4123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7374"/>
              </p:ext>
            </p:extLst>
          </p:nvPr>
        </p:nvGraphicFramePr>
        <p:xfrm>
          <a:off x="464931" y="195653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1207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http://localhost:9002/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/v1/peer/list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"data":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1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들의 높이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갯수등을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보여줍니다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3090C1-607F-F94B-85FA-6F5F318B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7741"/>
              </p:ext>
            </p:extLst>
          </p:nvPr>
        </p:nvGraphicFramePr>
        <p:xfrm>
          <a:off x="557695" y="1068640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7834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853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A95124-8BA6-E946-9234-7E23075F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38902"/>
              </p:ext>
            </p:extLst>
          </p:nvPr>
        </p:nvGraphicFramePr>
        <p:xfrm>
          <a:off x="557695" y="3703063"/>
          <a:ext cx="6604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69159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/v1/status/score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"</a:t>
                      </a:r>
                      <a:r>
                        <a:rPr lang="en" altLang="ko-KR" sz="900" b="0" dirty="0" err="1"/>
                        <a:t>all_version</a:t>
                      </a:r>
                      <a:r>
                        <a:rPr lang="en" altLang="ko-KR" sz="900" b="0" dirty="0"/>
                        <a:t>": [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"f58b8b3e955984a09674a1f74c493001678d706c",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"b39064b358b84798f20f024fca066a113ec88b18",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"99923ce139350cf8f37ef9f72fddf3f327da4d7a",</a:t>
                      </a:r>
                    </a:p>
                    <a:p>
                      <a:pPr latinLnBrk="1"/>
                      <a:r>
                        <a:rPr lang="ko-KR" altLang="en-US" sz="900" b="0" dirty="0"/>
                        <a:t>         </a:t>
                      </a:r>
                      <a:r>
                        <a:rPr lang="en-US" altLang="ko-KR" sz="900" b="0" dirty="0"/>
                        <a:t>………….(</a:t>
                      </a:r>
                      <a:r>
                        <a:rPr lang="ko-KR" altLang="en-US" sz="900" b="0" dirty="0" err="1"/>
                        <a:t>중간생략</a:t>
                      </a:r>
                      <a:r>
                        <a:rPr lang="en-US" altLang="ko-KR" sz="900" b="0" dirty="0"/>
                        <a:t>)……..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    "e38140e76766f2e51f30858a0ee3c82a90b9c258",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"af7c49743fecd315d4e4491751fbdae9b92dead7",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"bcc0d0f05d1a219cd4ed47955a86b0e16d1b2778"</a:t>
                      </a:r>
                    </a:p>
                    <a:p>
                      <a:pPr latinLnBrk="1"/>
                      <a:r>
                        <a:rPr lang="en" altLang="ko-KR" sz="900" b="0" dirty="0"/>
                        <a:t>  ],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"id": "{</a:t>
                      </a:r>
                      <a:r>
                        <a:rPr lang="en" altLang="ko-KR" sz="900" b="0" dirty="0" err="1"/>
                        <a:t>your_github_id</a:t>
                      </a:r>
                      <a:r>
                        <a:rPr lang="en" altLang="ko-KR" sz="900" b="0" dirty="0"/>
                        <a:t>}/</a:t>
                      </a:r>
                      <a:r>
                        <a:rPr lang="en" altLang="ko-KR" sz="900" b="0" dirty="0" err="1"/>
                        <a:t>contract_sample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"status":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"version": "f58b8b3e955984a09674a1f74c493001678d706c"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   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(7bc856e972da62a6cba3deff71e74e848174fc1e28feaae66f58ff2447875f0a)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가지고 결과를 조회해봅니다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response_code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 정상입니다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E262DB-30B4-FA4D-8074-A92CA4BE3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60928"/>
              </p:ext>
            </p:extLst>
          </p:nvPr>
        </p:nvGraphicFramePr>
        <p:xfrm>
          <a:off x="463826" y="1101772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26940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'{"jsonrpc":"2.0","method":"propose","params":{"proposer":"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 , "counterparties": ["leaseholder","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"],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 "quorum": "3"}}' 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"more_info": "",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"tx_hash": "7bc856e972da62a6cba3deff71e74e848174fc1e28feaae66f58ff2447875f0a"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631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01D0B5-51C1-DE46-8A5C-12525A99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38182"/>
              </p:ext>
            </p:extLst>
          </p:nvPr>
        </p:nvGraphicFramePr>
        <p:xfrm>
          <a:off x="463826" y="3069718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30968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/v1/transactions/</a:t>
                      </a:r>
                      <a:r>
                        <a:rPr lang="en" altLang="ko-KR" sz="1000" b="0" dirty="0" err="1"/>
                        <a:t>result?hash</a:t>
                      </a:r>
                      <a:r>
                        <a:rPr lang="en" altLang="ko-KR" sz="1000" b="0" dirty="0"/>
                        <a:t>=7bc856e972da62a6cba3deff71e74e848174fc1e28feaae66f58ff2447875f0a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"0"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5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9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43554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7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만들어진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찾기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query()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user_contracts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320E8-5B99-2243-A397-1C133020F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99558"/>
              </p:ext>
            </p:extLst>
          </p:nvPr>
        </p:nvGraphicFramePr>
        <p:xfrm>
          <a:off x="478183" y="1106972"/>
          <a:ext cx="6604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54451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"2.0","channel":"channel1","method":"get_user_contracts","id":"11233","params":{"user_id":"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"}}'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/v1/query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"id": "11233",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user_contracts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"approvers":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</a:t>
                      </a:r>
                      <a:r>
                        <a:rPr lang="en" altLang="ko-KR" sz="1000" b="0" dirty="0" err="1"/>
                        <a:t>contract_id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"counterparties":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"leaseholder",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"proposer":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"quorum": "3"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"0"]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58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554274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8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total_tx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증가된 것을 확인할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ED4747-5F35-D142-98A7-0309FB5A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4842"/>
              </p:ext>
            </p:extLst>
          </p:nvPr>
        </p:nvGraphicFramePr>
        <p:xfrm>
          <a:off x="431800" y="1108396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287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1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01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28309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개발은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단계로 나뉘어 집니다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구현 및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모델 배포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안에서는 다음과 같은 내용을 통한 비지니스 모델은 불가능합니다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랜덤 값에 의존하는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랜덤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생성하거나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실행하는 모델은 불가하나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해시 혹은 트랜잭션을 이용한 랜덤 값 이용은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데이터에 의존성이 있는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다른 사이트를 호출하거나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데이터를 요구하는 모델은 아직 불가능하나 향후 고려되고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행동하는 혹은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내용이 바뀌는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사용 불가능하며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시간 혹은 트랜잭션 시간으로 대체는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부동 소수점 처리 불가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CPU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따라 부동 소수점 표현 방식이 달라질 수 있으므로 모든 연산은 정수 단위에서 처리해야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내부 변수 재사용 금지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특정한 변수를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 놓았다가 쓰는 것은 금지되어야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18375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개발할 때는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coverage 90%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이상을 목표로 개발 하여야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퍼포먼스도 고려되어야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및 실행 구조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score 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/score/loopchain/default/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명은 사용 불가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사용하지 않을 경우 다음과 같이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)_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.zip”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전체를 압축하여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저장하여 실행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 설명 및 실행에 대한 상세내용은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정의하며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정의에 대한 내용은 다른 가이드에서 설명합니다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4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236761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테스트 코드는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패키지 루트에 있어야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전에 실행됩니다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분리해서 논리적인 별도의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Module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만들어서 수행해야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/ 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/v1/transactions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아래처럼 데이터를 보냅니다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packages.json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얻은 정의한 함수의 이름과 데이터에 맞춰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2.0 RPC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방식에 맞춰준다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 / Query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모두 같은 방식으로 호출된다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 이름으로 구분한다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EAA0D2-DF50-304F-800D-E9D129B0B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62453"/>
              </p:ext>
            </p:extLst>
          </p:nvPr>
        </p:nvGraphicFramePr>
        <p:xfrm>
          <a:off x="491434" y="2890815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86223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"id":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"method": "foo",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params</a:t>
                      </a:r>
                      <a:r>
                        <a:rPr lang="en" altLang="ko-KR" sz="1000" b="0" dirty="0"/>
                        <a:t>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"param1":"value1”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2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418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09648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배포 및 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&lt;local develop folder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ALLOW_LOAD_SCORE_IN_DEVELOP = 'allow'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DEVELOP_SCORE_PACKAGE_ROOT = 'develop'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'develop/[package]'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/score/develop/[package]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폴더를 만듭니다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원하는 이름으로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사용하는 경우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/score/sample-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/*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새로운 폴더로 복사합니다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&lt;zip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폴더에서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("local develop folder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작성한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복사하여도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"id"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]-[package]"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해당 폴더를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add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폴더의 모든 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추가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commmit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-a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파일들을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commit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zip -r ../[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 ./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압축합니다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아래에 둡니다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(/score/[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33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004848"/>
          </a:xfrm>
        </p:spPr>
        <p:txBody>
          <a:bodyPr>
            <a:no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배포는 특별히 관리되는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다수의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검색하여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순위 별로 배포하는 방안도 검토 중입니다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remote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관리하지 않는 스코어는 내부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포함된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파일에서 관리 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스코어의 배포는 다음의 명령어를 사용합니다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0">
              <a:buNone/>
            </a:pP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참조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DEPLOY_SCORE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PEER_NAME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이름을 지칭합니다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radio_station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위치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IP:PORT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DCE8B3-B859-A64A-85A6-43B2D2B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6407"/>
              </p:ext>
            </p:extLst>
          </p:nvPr>
        </p:nvGraphicFramePr>
        <p:xfrm>
          <a:off x="1145667" y="2329666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18315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${DOCKER_LOGDRIVE}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--name ${PEER_NAME} --link </a:t>
                      </a:r>
                      <a:r>
                        <a:rPr lang="en" altLang="ko-KR" sz="1000" b="0" dirty="0" err="1"/>
                        <a:t>radio_station:radio_station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-p ${PORT}:${PORT}  </a:t>
                      </a:r>
                      <a:r>
                        <a:rPr lang="en" altLang="ko-KR" sz="1000" b="0" dirty="0" err="1"/>
                        <a:t>looppeer</a:t>
                      </a:r>
                      <a:r>
                        <a:rPr lang="en" altLang="ko-KR" sz="1000" b="0" dirty="0"/>
                        <a:t>:${DOCKER_TAG}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031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CA76A0-E4E2-8B48-A8C3-BF0EE0940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4388"/>
              </p:ext>
            </p:extLst>
          </p:nvPr>
        </p:nvGraphicFramePr>
        <p:xfrm>
          <a:off x="1145667" y="3481537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75032210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3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720958"/>
          </a:xfrm>
        </p:spPr>
        <p:txBody>
          <a:bodyPr>
            <a:noAutofit/>
          </a:bodyPr>
          <a:lstStyle/>
          <a:p>
            <a:r>
              <a:rPr lang="en" altLang="ko-KR" dirty="0"/>
              <a:t>SCORE</a:t>
            </a:r>
            <a:r>
              <a:rPr lang="ko-KR" altLang="en-US" dirty="0"/>
              <a:t>는 </a:t>
            </a:r>
            <a:r>
              <a:rPr lang="en" altLang="ko-KR" dirty="0"/>
              <a:t>loopchain</a:t>
            </a:r>
            <a:r>
              <a:rPr lang="ko-KR" altLang="en-US" dirty="0"/>
              <a:t>에서 지원하는 </a:t>
            </a:r>
            <a:r>
              <a:rPr lang="en" altLang="ko-KR" dirty="0"/>
              <a:t>Smart Contract</a:t>
            </a:r>
            <a:r>
              <a:rPr lang="ko-KR" altLang="en-US" dirty="0"/>
              <a:t>을 지칭하는 것으로 별도의 </a:t>
            </a:r>
            <a:r>
              <a:rPr lang="en" altLang="ko-KR" dirty="0"/>
              <a:t>VM(Virtual Machine) </a:t>
            </a:r>
            <a:r>
              <a:rPr lang="ko-KR" altLang="en-US" dirty="0"/>
              <a:t>없이 노드 운영환경에서 직접적으로 실행되는 고성능 </a:t>
            </a:r>
            <a:r>
              <a:rPr lang="en" altLang="ko-KR" dirty="0"/>
              <a:t>Smart Contract </a:t>
            </a:r>
            <a:r>
              <a:rPr lang="ko-KR" altLang="en-US" dirty="0"/>
              <a:t>지원 기능입니다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쉽게 작성할 수 있어서 높은 개발 생산성을 가진 </a:t>
            </a:r>
            <a:r>
              <a:rPr lang="en" altLang="ko-KR" sz="1200" dirty="0"/>
              <a:t>Smart Contract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블록체인 프로세스와 별도의 프로세스로 동작하면서 다양한 업무를 개발할 수 있도록 지원합니다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 store</a:t>
            </a:r>
            <a:r>
              <a:rPr lang="ko-KR" altLang="en-US" sz="1200" dirty="0"/>
              <a:t>를 통한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배포 및 버전 관리를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 등록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/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 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정보를 가져온다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2898"/>
              </p:ext>
            </p:extLst>
          </p:nvPr>
        </p:nvGraphicFramePr>
        <p:xfrm>
          <a:off x="358913" y="1684866"/>
          <a:ext cx="6604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7420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288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status?peer_id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ID}&amp;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ID}&amp;channel={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전달한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target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정보와 일치하는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상태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8348"/>
              </p:ext>
            </p:extLst>
          </p:nvPr>
        </p:nvGraphicFramePr>
        <p:xfrm>
          <a:off x="358913" y="1684866"/>
          <a:ext cx="660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made_block_count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가 생성한 </a:t>
                      </a:r>
                      <a:r>
                        <a:rPr lang="en" altLang="ko-KR" sz="800" b="0" dirty="0"/>
                        <a:t>block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를 </a:t>
                      </a:r>
                      <a:r>
                        <a:rPr lang="en" altLang="ko-KR" sz="800" b="0" dirty="0"/>
                        <a:t>subscription </a:t>
                      </a:r>
                      <a:r>
                        <a:rPr lang="ko-KR" altLang="en-US" sz="800" b="0" dirty="0"/>
                        <a:t>중인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consensus": "</a:t>
                      </a:r>
                      <a:r>
                        <a:rPr lang="ko-KR" altLang="en-US" sz="800" b="0" dirty="0"/>
                        <a:t>합의 방식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none:0, default:1, siever:2)",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"Leader Peer </a:t>
                      </a:r>
                      <a:r>
                        <a:rPr lang="ko-KR" altLang="en-US" sz="800" b="0" dirty="0"/>
                        <a:t>여부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block_height</a:t>
                      </a:r>
                      <a:r>
                        <a:rPr lang="en" altLang="ko-KR" sz="800" b="0" dirty="0"/>
                        <a:t>": "Blockchain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Block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total_tx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Transaction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peer_target":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gRPC target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332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모든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목록을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1566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34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conf?name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={Configuration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이름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중 특정 값을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 기준으로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612"/>
              </p:ext>
            </p:extLst>
          </p:nvPr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15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특정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설정한다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2489CE-E5B6-5E4E-97DF-F352D55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6377"/>
              </p:ext>
            </p:extLst>
          </p:nvPr>
        </p:nvGraphicFramePr>
        <p:xfrm>
          <a:off x="358913" y="364989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96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발급합니다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/v1/cert/list/peer</a:t>
            </a:r>
          </a:p>
          <a:p>
            <a:pPr lvl="0"/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의 인증서를 발급합니다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pPr lvl="0"/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8297"/>
              </p:ext>
            </p:extLst>
          </p:nvPr>
        </p:nvGraphicFramePr>
        <p:xfrm>
          <a:off x="345660" y="169672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479BC-39E8-6547-8E80-C81641E9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1989"/>
              </p:ext>
            </p:extLst>
          </p:nvPr>
        </p:nvGraphicFramePr>
        <p:xfrm>
          <a:off x="345660" y="344600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34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458"/>
              </p:ext>
            </p:extLst>
          </p:nvPr>
        </p:nvGraphicFramePr>
        <p:xfrm>
          <a:off x="358913" y="1684866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80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/v1/cert/issue/peer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 목록을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9413"/>
              </p:ext>
            </p:extLst>
          </p:nvPr>
        </p:nvGraphicFramePr>
        <p:xfrm>
          <a:off x="358913" y="1684866"/>
          <a:ext cx="6604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5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974176"/>
          </a:xfrm>
        </p:spPr>
        <p:txBody>
          <a:bodyPr>
            <a:noAutofit/>
          </a:bodyPr>
          <a:lstStyle/>
          <a:p>
            <a:r>
              <a:rPr lang="en" altLang="ko-KR" dirty="0"/>
              <a:t>LFT algorithm</a:t>
            </a:r>
            <a:r>
              <a:rPr lang="ko-KR" altLang="en-US" dirty="0"/>
              <a:t>은 </a:t>
            </a:r>
            <a:r>
              <a:rPr lang="en" altLang="ko-KR" dirty="0"/>
              <a:t>BFT(Byzantine Fault Tolerance) </a:t>
            </a:r>
            <a:r>
              <a:rPr lang="ko-KR" altLang="en-US" dirty="0"/>
              <a:t>계열의 알고리즘으로 분기가 없는 빠른 합의를  지원합니다</a:t>
            </a:r>
            <a:r>
              <a:rPr lang="en-US" altLang="ko-KR" dirty="0"/>
              <a:t>. </a:t>
            </a:r>
            <a:r>
              <a:rPr lang="en" altLang="ko-KR" dirty="0"/>
              <a:t>BFT </a:t>
            </a:r>
            <a:r>
              <a:rPr lang="ko-KR" altLang="en-US" dirty="0"/>
              <a:t>계열 합의 알고리즘은 머신의 개수나</a:t>
            </a:r>
            <a:r>
              <a:rPr lang="en-US" altLang="ko-KR" dirty="0"/>
              <a:t>, </a:t>
            </a:r>
            <a:r>
              <a:rPr lang="ko-KR" altLang="en-US" dirty="0"/>
              <a:t>지분을 통하여 투표를 하여 합의하는 방식으로 에너지 낭비가 없고 즉각적인 합의가 가능하다는 장점이 있습니다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/>
              <a:t>를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</a:t>
            </a:r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5" y="2813538"/>
            <a:ext cx="656336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현재 상태를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(block height, total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tx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등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607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"consensus": "</a:t>
                      </a:r>
                      <a:r>
                        <a:rPr lang="en" altLang="ko-KR" sz="800" b="0" dirty="0" err="1"/>
                        <a:t>siever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"ac997810-240b-11e7-b072-a45e60c5e043",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"1"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2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상태를 가져옴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(Score version 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배포된 버전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아이디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8080"/>
              </p:ext>
            </p:extLst>
          </p:nvPr>
        </p:nvGraphicFramePr>
        <p:xfrm>
          <a:off x="358913" y="168486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"score/certificate",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"version":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all_version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"b40e09a84e2f25d91b10b7b8c89a3f3fbd9309a4",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"67398e1c42929f85002dda25949743c8408a2556",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"61819fefe9a403562815e94e889af6a74fc53715",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"da54c689fb538342ae3190586af2e2cf2311ce96",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"1b13778e65831f90761670bc9139fe5e13162db0",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"29682ba50a586e534d52d647fb65f1a749d59036",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"a222b096ef4a5c6f90c77736ac3914c39f55f2c5",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"9c529558b9636e1d1aca6b2a8807f0ba3df474bf",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"0c601c48e034dffa5b3a3f4336e15f285a45f3a9",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"3447ef8db315a4addd499b620562576e10b3907d",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"82f4f85786ef73e0d020244c1697c6918fca20ec",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"81e7c40f5aab0546be6bb1398e8016f5a7e1a120",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"a41b3e0dcaeca653e26f11b4c75e5c15766f761e",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"5ead8aba390687a2b0768f60711a170c998e40aa",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"d3924a4336fb7a2ed1d86f22d57c488b4be8432f",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"d7d02cf9825ad879eb0e79f6f6ac1b81738e52aa",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"7d590db788c0a81a7caeb938b8204a737d63dd71",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"a62cf913ffdc8b497b1f6ecfd6d0d731d02506db",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"5edd70fda15601035254c62157a6717b950e16ae",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"084dc91f607ffe5a8d6cfa5f366a3706e8cd6b2b",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"5bc674d2e5508165592f93a56bb24d7c46a679fc",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"4701abc7c666f59559fea3d818687649f30708e7"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0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/v1/query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스코어가 실행된 결과 조회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method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params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JSON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구성된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parameters.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2358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POST 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/v1/query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09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response_code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code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안에서 실행한 결과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결과로 넘어오는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9A0ED-4FE4-3947-B2D1-2B6DBDE5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2701"/>
              </p:ext>
            </p:extLst>
          </p:nvPr>
        </p:nvGraphicFramePr>
        <p:xfrm>
          <a:off x="418547" y="1095144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"code":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</a:t>
                      </a:r>
                      <a:r>
                        <a:rPr lang="en" altLang="ko-KR" sz="800" b="0" dirty="0" err="1"/>
                        <a:t>godong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90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해시로 블록체인에 저장된 데이터를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14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"data" : "</a:t>
                      </a:r>
                      <a:r>
                        <a:rPr lang="ko-KR" altLang="en-US" sz="800" b="0" dirty="0"/>
                        <a:t>트랜잭션 생성 시 보낸 데이터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"</a:t>
                      </a:r>
                      <a:r>
                        <a:rPr lang="en" altLang="ko-KR" sz="800" b="0" dirty="0"/>
                        <a:t>meta"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트랜잭션을 생성한 피어 아이디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"</a:t>
                      </a:r>
                      <a:r>
                        <a:rPr lang="en" altLang="ko-KR" sz="800" b="0" dirty="0" err="1"/>
                        <a:t>score_id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score_version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version"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실행 결과를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Transaction Hash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통해 가져옴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755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"code" : 0(</a:t>
                      </a:r>
                      <a:r>
                        <a:rPr lang="ko-KR" altLang="en-US" sz="800" b="0" dirty="0"/>
                        <a:t>성공</a:t>
                      </a:r>
                      <a:r>
                        <a:rPr lang="en-US" altLang="ko-KR" sz="800" b="0" dirty="0"/>
                        <a:t>), 2(</a:t>
                      </a:r>
                      <a:r>
                        <a:rPr lang="ko-KR" altLang="en-US" sz="800" b="0" dirty="0"/>
                        <a:t>아직 </a:t>
                      </a:r>
                      <a:r>
                        <a:rPr lang="en" altLang="ko-KR" sz="800" b="0" dirty="0"/>
                        <a:t>commit</a:t>
                      </a:r>
                      <a:r>
                        <a:rPr lang="ko-KR" altLang="en-US" sz="800" b="0" dirty="0"/>
                        <a:t>되지 않음</a:t>
                      </a:r>
                      <a:r>
                        <a:rPr lang="en-US" altLang="ko-KR" sz="800" b="0" dirty="0"/>
                        <a:t>), 9000 </a:t>
                      </a:r>
                      <a:r>
                        <a:rPr lang="en" altLang="ko-KR" sz="800" b="0" dirty="0"/>
                        <a:t>Exception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"message" : "</a:t>
                      </a:r>
                      <a:r>
                        <a:rPr lang="ko-KR" altLang="en-US" sz="800" b="0" dirty="0" err="1"/>
                        <a:t>실패시</a:t>
                      </a:r>
                      <a:r>
                        <a:rPr lang="ko-KR" altLang="en-US" sz="800" b="0" dirty="0"/>
                        <a:t> 실패 메시지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58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67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61997"/>
              </p:ext>
            </p:extLst>
          </p:nvPr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31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2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마지막 블록의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hash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데이터를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name}&amp;hash={</a:t>
            </a:r>
            <a:r>
              <a:rPr lang="ko-KR" altLang="en-US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블록 해시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블록 해시에 알맞은 블록에서 헤더 데이터로 </a:t>
            </a:r>
            <a:r>
              <a:rPr lang="en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가져오고 </a:t>
            </a:r>
            <a:r>
              <a:rPr lang="en" altLang="ko-KR" sz="10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txFilter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트랜잭션 데이터에 추가하여 블록데이터를 가져옵니다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pPr lvl="0"/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0675"/>
              </p:ext>
            </p:extLst>
          </p:nvPr>
        </p:nvGraphicFramePr>
        <p:xfrm>
          <a:off x="358913" y="1684866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"response_code" : "</a:t>
                      </a:r>
                      <a:r>
                        <a:rPr lang="en" altLang="ko-KR" sz="800" dirty="0" err="1"/>
                        <a:t>int</a:t>
                      </a:r>
                      <a:r>
                        <a:rPr lang="en" altLang="ko-KR" sz="800" dirty="0"/>
                        <a:t>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C7C3AC-A94F-6D4E-8DB6-7A84A662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4754"/>
              </p:ext>
            </p:extLst>
          </p:nvPr>
        </p:nvGraphicFramePr>
        <p:xfrm>
          <a:off x="358913" y="3513666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"</a:t>
                      </a:r>
                      <a:r>
                        <a:rPr lang="en" altLang="ko-KR" sz="800" dirty="0" err="1"/>
                        <a:t>prev_block_hash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이전블록</a:t>
                      </a:r>
                      <a:r>
                        <a:rPr lang="ko-KR" altLang="en-US" sz="800" dirty="0"/>
                        <a:t>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merkle_tree_root_hash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머클</a:t>
                      </a:r>
                      <a:r>
                        <a:rPr lang="ko-KR" altLang="en-US" sz="800" dirty="0"/>
                        <a:t> 루트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time_stamp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/>
                        <a:t>height" : "</a:t>
                      </a:r>
                      <a:r>
                        <a:rPr lang="ko-KR" altLang="en-US" sz="800" dirty="0"/>
                        <a:t>블록 높이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피어 </a:t>
                      </a:r>
                      <a:r>
                        <a:rPr lang="en" altLang="ko-KR" sz="800" dirty="0"/>
                        <a:t>id"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tx_data_json</a:t>
                      </a:r>
                      <a:r>
                        <a:rPr lang="en" altLang="ko-KR" sz="800" dirty="0"/>
                        <a:t>" : [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    "tx_hash" : "</a:t>
                      </a:r>
                      <a:r>
                        <a:rPr lang="ko-KR" altLang="en-US" sz="800" dirty="0"/>
                        <a:t>트랜잭션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/>
                        <a:t>timestamp" : "</a:t>
                      </a:r>
                      <a:r>
                        <a:rPr lang="ko-KR" altLang="en-US" sz="800" dirty="0"/>
                        <a:t>트랜잭션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data_string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트랜잭션에 들어간 데이터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트랜잭션을 생성한 피어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81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F9602-7558-0A4A-B3FE-D62D522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5272"/>
              </p:ext>
            </p:extLst>
          </p:nvPr>
        </p:nvGraphicFramePr>
        <p:xfrm>
          <a:off x="378791" y="3579927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2200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LOOPCHAIN_HOST:$</a:t>
                      </a:r>
                      <a:r>
                        <a:rPr lang="ko-KR" altLang="en-US" sz="1000" b="0" dirty="0"/>
                        <a:t>현재 </a:t>
                      </a:r>
                      <a:r>
                        <a:rPr lang="en" altLang="ko-KR" sz="1000" b="0" dirty="0"/>
                        <a:t>node</a:t>
                      </a:r>
                      <a:r>
                        <a:rPr lang="ko-KR" altLang="en-US" sz="1000" b="0" dirty="0"/>
                        <a:t>가 보여주어야 하는 </a:t>
                      </a:r>
                      <a:r>
                        <a:rPr lang="en" altLang="ko-KR" sz="1000" b="0" dirty="0"/>
                        <a:t>IP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6291860-9549-9A45-AF75-B5DB0FA8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9" y="733650"/>
            <a:ext cx="6949440" cy="322326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752" y="4023360"/>
            <a:ext cx="8956230" cy="2406430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43538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6BA4F4-F0A7-EE4B-81E1-7C7A5707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841"/>
              </p:ext>
            </p:extLst>
          </p:nvPr>
        </p:nvGraphicFramePr>
        <p:xfrm>
          <a:off x="411921" y="1724623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98026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-1&gt;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-2&gt;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-3&gt;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-4&gt;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14413</TotalTime>
  <Words>15289</Words>
  <Application>Microsoft Macintosh PowerPoint</Application>
  <PresentationFormat>A4 용지(210x297mm)</PresentationFormat>
  <Paragraphs>2350</Paragraphs>
  <Slides>99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11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LFT algorithm (2)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GitHub으로부터 설치 - macOS 기준</vt:lpstr>
      <vt:lpstr>GitHub으로부터 설치 - macOS 기준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loopchain SCORE 개발</vt:lpstr>
      <vt:lpstr>loopchain SCORE 개발</vt:lpstr>
      <vt:lpstr>loopchain SCORE 개발</vt:lpstr>
      <vt:lpstr>loopchain SCORE 개발</vt:lpstr>
      <vt:lpstr>loopchain SCORE 개발</vt:lpstr>
      <vt:lpstr>PowerPoint 프레젠테이션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871</cp:revision>
  <cp:lastPrinted>2016-12-27T02:10:51Z</cp:lastPrinted>
  <dcterms:created xsi:type="dcterms:W3CDTF">2016-12-09T04:56:20Z</dcterms:created>
  <dcterms:modified xsi:type="dcterms:W3CDTF">2018-03-21T08:44:37Z</dcterms:modified>
</cp:coreProperties>
</file>