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95" r:id="rId3"/>
    <p:sldId id="340" r:id="rId4"/>
    <p:sldId id="296" r:id="rId5"/>
    <p:sldId id="339" r:id="rId6"/>
    <p:sldId id="291" r:id="rId7"/>
    <p:sldId id="343" r:id="rId8"/>
    <p:sldId id="341" r:id="rId9"/>
    <p:sldId id="346" r:id="rId10"/>
    <p:sldId id="347" r:id="rId11"/>
    <p:sldId id="345" r:id="rId12"/>
    <p:sldId id="348" r:id="rId13"/>
    <p:sldId id="297" r:id="rId14"/>
    <p:sldId id="349" r:id="rId15"/>
    <p:sldId id="360" r:id="rId16"/>
    <p:sldId id="441" r:id="rId17"/>
    <p:sldId id="354" r:id="rId18"/>
    <p:sldId id="356" r:id="rId19"/>
    <p:sldId id="442" r:id="rId20"/>
    <p:sldId id="443" r:id="rId21"/>
    <p:sldId id="372" r:id="rId22"/>
    <p:sldId id="445" r:id="rId23"/>
    <p:sldId id="444" r:id="rId24"/>
    <p:sldId id="375" r:id="rId25"/>
    <p:sldId id="376" r:id="rId26"/>
    <p:sldId id="377" r:id="rId27"/>
    <p:sldId id="378" r:id="rId28"/>
    <p:sldId id="379" r:id="rId29"/>
    <p:sldId id="380" r:id="rId30"/>
    <p:sldId id="405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90" r:id="rId39"/>
    <p:sldId id="392" r:id="rId40"/>
    <p:sldId id="393" r:id="rId41"/>
    <p:sldId id="394" r:id="rId42"/>
    <p:sldId id="395" r:id="rId43"/>
    <p:sldId id="406" r:id="rId44"/>
    <p:sldId id="396" r:id="rId45"/>
    <p:sldId id="407" r:id="rId46"/>
    <p:sldId id="397" r:id="rId47"/>
    <p:sldId id="398" r:id="rId48"/>
    <p:sldId id="399" r:id="rId49"/>
    <p:sldId id="408" r:id="rId50"/>
    <p:sldId id="400" r:id="rId51"/>
    <p:sldId id="401" r:id="rId52"/>
    <p:sldId id="409" r:id="rId53"/>
    <p:sldId id="402" r:id="rId54"/>
    <p:sldId id="403" r:id="rId55"/>
    <p:sldId id="404" r:id="rId56"/>
    <p:sldId id="299" r:id="rId57"/>
    <p:sldId id="324" r:id="rId58"/>
    <p:sldId id="410" r:id="rId59"/>
    <p:sldId id="412" r:id="rId60"/>
    <p:sldId id="413" r:id="rId61"/>
    <p:sldId id="414" r:id="rId62"/>
    <p:sldId id="411" r:id="rId63"/>
    <p:sldId id="415" r:id="rId64"/>
    <p:sldId id="41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300" r:id="rId73"/>
    <p:sldId id="330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359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70" r:id="rId100"/>
    <p:sldId id="371" r:id="rId101"/>
    <p:sldId id="310" r:id="rId10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동한" initials="이동" lastIdx="1" clrIdx="0">
    <p:extLst>
      <p:ext uri="{19B8F6BF-5375-455C-9EA6-DF929625EA0E}">
        <p15:presenceInfo xmlns:p15="http://schemas.microsoft.com/office/powerpoint/2012/main" userId="68999ae8-7a8f-447b-a0bc-336ef74a8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606164"/>
    <a:srgbClr val="ADB9CA"/>
    <a:srgbClr val="8497B0"/>
    <a:srgbClr val="333F50"/>
    <a:srgbClr val="E98A43"/>
    <a:srgbClr val="BFBFBF"/>
    <a:srgbClr val="2F3256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7" autoAdjust="0"/>
    <p:restoredTop sz="76736" autoAdjust="0"/>
  </p:normalViewPr>
  <p:slideViewPr>
    <p:cSldViewPr snapToGrid="0">
      <p:cViewPr varScale="1">
        <p:scale>
          <a:sx n="146" d="100"/>
          <a:sy n="146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6"/>
    </p:cViewPr>
  </p:sorterViewPr>
  <p:notesViewPr>
    <p:cSldViewPr snapToGrid="0">
      <p:cViewPr varScale="1">
        <p:scale>
          <a:sx n="82" d="100"/>
          <a:sy n="82" d="100"/>
        </p:scale>
        <p:origin x="301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6FA8-3799-477A-856C-E64D82926346}" type="datetimeFigureOut">
              <a:rPr lang="ko-KR" altLang="en-US" smtClean="0"/>
              <a:t>2018. 3. 21.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FDBF-2C58-4C08-BC63-1A14867F1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0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14CA-C75F-4A26-8879-1D58DBB78936}" type="datetimeFigureOut">
              <a:rPr lang="ko-KR" altLang="en-US" smtClean="0"/>
              <a:t>2018. 3. 21.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5E02-2A9A-4D06-A2DB-75BE491BF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$ source bin/activate # Open python virtual workspace.</a:t>
            </a:r>
          </a:p>
          <a:p>
            <a:pPr latinLnBrk="1"/>
            <a:r>
              <a:rPr lang="en" altLang="ko-KR" sz="1200" dirty="0"/>
              <a:t>$ ./</a:t>
            </a:r>
            <a:r>
              <a:rPr lang="en" altLang="ko-KR" sz="1200" dirty="0" err="1"/>
              <a:t>peer.py</a:t>
            </a:r>
            <a:r>
              <a:rPr lang="en" altLang="ko-KR" sz="1200" dirty="0"/>
              <a:t> -p 7101   # Launch peer with 7101 port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각 </a:t>
            </a:r>
            <a:r>
              <a:rPr lang="en-US" altLang="ko-KR" sz="1200" dirty="0"/>
              <a:t>peer</a:t>
            </a:r>
            <a:r>
              <a:rPr lang="ko-KR" altLang="en-US" sz="1200" dirty="0"/>
              <a:t>는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에 연결될 때 </a:t>
            </a:r>
            <a:r>
              <a:rPr lang="en-US" altLang="ko-KR" sz="1200" dirty="0"/>
              <a:t>9100 port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시작되는 새로운 포트를 수신합니다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새 </a:t>
            </a:r>
            <a:r>
              <a:rPr lang="en-US" altLang="ko-KR" sz="1200" dirty="0"/>
              <a:t>peer</a:t>
            </a:r>
            <a:r>
              <a:rPr lang="ko-KR" altLang="en-US" sz="1200" dirty="0"/>
              <a:t>가 연결될 때마다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은 기존 </a:t>
            </a:r>
            <a:r>
              <a:rPr lang="en-US" altLang="ko-KR" sz="1200" dirty="0"/>
              <a:t>peer </a:t>
            </a:r>
            <a:r>
              <a:rPr lang="ko-KR" altLang="en-US" sz="1200" dirty="0"/>
              <a:t>목록을 새 </a:t>
            </a:r>
            <a:r>
              <a:rPr lang="en-US" altLang="ko-KR" sz="1200" dirty="0"/>
              <a:t>peer</a:t>
            </a:r>
            <a:r>
              <a:rPr lang="ko-KR" altLang="en-US" sz="1200" dirty="0"/>
              <a:t>에 전달하고 기존 </a:t>
            </a:r>
            <a:r>
              <a:rPr lang="en-US" altLang="ko-KR" sz="1200" dirty="0"/>
              <a:t>peer</a:t>
            </a:r>
            <a:r>
              <a:rPr lang="ko-KR" altLang="en-US" sz="1200" dirty="0"/>
              <a:t>에 새로운 </a:t>
            </a:r>
            <a:r>
              <a:rPr lang="en-US" altLang="ko-KR" sz="1200" dirty="0"/>
              <a:t>peer</a:t>
            </a:r>
            <a:r>
              <a:rPr lang="ko-KR" altLang="en-US" sz="1200" dirty="0"/>
              <a:t>가 추가되었음을 알립니다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0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/>
              <a:t>curl http://localhost:9002/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/v1/peer/list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# Shows a list of peers that are currently configuring the </a:t>
            </a:r>
            <a:r>
              <a:rPr lang="en" altLang="ko-KR" sz="1200" dirty="0" err="1"/>
              <a:t>blockchain</a:t>
            </a:r>
            <a:r>
              <a:rPr lang="en" altLang="ko-KR" sz="1200" dirty="0"/>
              <a:t> network in </a:t>
            </a:r>
            <a:r>
              <a:rPr lang="en" altLang="ko-KR" sz="1200" dirty="0" err="1"/>
              <a:t>Radiostation</a:t>
            </a:r>
            <a:r>
              <a:rPr lang="en" altLang="ko-KR" sz="1200" dirty="0"/>
              <a:t>.</a:t>
            </a:r>
          </a:p>
          <a:p>
            <a:pPr latinLnBrk="1"/>
            <a:r>
              <a:rPr lang="en" altLang="ko-KR" sz="1200" dirty="0"/>
              <a:t>curl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peer0</a:t>
            </a:r>
          </a:p>
          <a:p>
            <a:pPr latinLnBrk="1"/>
            <a:r>
              <a:rPr lang="en" altLang="ko-KR" sz="1200" dirty="0"/>
              <a:t>curl http://localhost:9001/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peer1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8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curl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peer0</a:t>
            </a:r>
          </a:p>
          <a:p>
            <a:pPr latinLnBrk="1"/>
            <a:r>
              <a:rPr lang="en" altLang="ko-KR" sz="1200" dirty="0"/>
              <a:t>curl http://localhost:9001/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peer1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4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curl -H "Content-Type: application/</a:t>
            </a:r>
            <a:r>
              <a:rPr lang="en" altLang="ko-KR" sz="1200" dirty="0" err="1"/>
              <a:t>json</a:t>
            </a:r>
            <a:r>
              <a:rPr lang="en" altLang="ko-KR" sz="1200" dirty="0"/>
              <a:t>" -d '{"</a:t>
            </a:r>
            <a:r>
              <a:rPr lang="en" altLang="ko-KR" sz="1200" dirty="0" err="1"/>
              <a:t>data":"hello</a:t>
            </a:r>
            <a:r>
              <a:rPr lang="en" altLang="ko-KR" sz="1200" dirty="0"/>
              <a:t>"}'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/v1/transactions</a:t>
            </a:r>
          </a:p>
          <a:p>
            <a:pPr latinLnBrk="1"/>
            <a:endParaRPr lang="en" altLang="ko-KR" sz="1200" dirty="0"/>
          </a:p>
          <a:p>
            <a:pPr latinLnBrk="1"/>
            <a:r>
              <a:rPr lang="en" altLang="ko-KR" sz="1200" b="0" dirty="0"/>
              <a:t>curl http://localhost:9000/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/v1/blocks | python -m </a:t>
            </a:r>
            <a:r>
              <a:rPr lang="en" altLang="ko-KR" sz="1200" b="0" dirty="0" err="1"/>
              <a:t>json.tool</a:t>
            </a:r>
            <a:r>
              <a:rPr lang="en" altLang="ko-KR" sz="1200" b="0" dirty="0"/>
              <a:t> 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22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8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9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58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-p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etc</a:t>
            </a:r>
            <a:r>
              <a:rPr lang="en" altLang="ko-KR" sz="1200" b="0" dirty="0"/>
              <a:t>	                               # </a:t>
            </a:r>
            <a:r>
              <a:rPr lang="ko-KR" altLang="en-US" sz="1200" b="0" dirty="0"/>
              <a:t>로그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서버의 설정 파일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logs			# </a:t>
            </a:r>
            <a:r>
              <a:rPr lang="ko-KR" altLang="en-US" sz="1200" b="0" dirty="0"/>
              <a:t>로그를 따로 저장할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			# RadioStation</a:t>
            </a:r>
            <a:r>
              <a:rPr lang="ko-KR" altLang="en-US" sz="1200" b="0" dirty="0"/>
              <a:t>과  </a:t>
            </a:r>
            <a:r>
              <a:rPr lang="en" altLang="ko-KR" sz="1200" b="0" dirty="0"/>
              <a:t>Peer</a:t>
            </a:r>
            <a:r>
              <a:rPr lang="ko-KR" altLang="en-US" sz="1200" b="0" dirty="0"/>
              <a:t>의 설정파일을 따로 보관할 폴더를 생성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73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4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r>
              <a:rPr lang="en" altLang="ko-KR" sz="1200" b="1" dirty="0"/>
              <a:t> LFT </a:t>
            </a:r>
            <a:r>
              <a:rPr lang="ko-KR" altLang="en-US" sz="1200" b="1" dirty="0"/>
              <a:t>합의 순서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합의가 시작되면 검증 노드들은 리더 노드에 처리하기 원하는 트랜잭션을 전송합니다</a:t>
            </a:r>
            <a:r>
              <a:rPr lang="en-US" altLang="ko-KR" sz="1100" dirty="0"/>
              <a:t>.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리더 노드는 수집한 트랜잭션을 이용하여 블록을 생성하고 자신의 서명과 함께 다른 모든 검증 노드에 전송합니다</a:t>
            </a:r>
            <a:r>
              <a:rPr lang="en-US" altLang="ko-KR" sz="1100" dirty="0"/>
              <a:t>.(</a:t>
            </a:r>
            <a:r>
              <a:rPr lang="en" altLang="ko-KR" sz="1100" dirty="0"/>
              <a:t>Broadcast Block)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각 검증 노드들은 블록을 받으면 다음의 순서로 검증합니다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현재 리더가 블록을 생성했는지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높이와 이전 블록 해시가 올바른지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메시지가 올바른지 확인합니다</a:t>
            </a:r>
            <a:r>
              <a:rPr lang="en-US" altLang="ko-KR" sz="1000" dirty="0"/>
              <a:t>.(</a:t>
            </a:r>
            <a:r>
              <a:rPr lang="en" altLang="ko-KR" sz="1000" dirty="0"/>
              <a:t>Verify block).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검증 노드는 검증 결과에 따라 투표 메시지를 모든 노드 들에게 보냅니다</a:t>
            </a:r>
            <a:r>
              <a:rPr lang="en-US" altLang="ko-KR" sz="1000" dirty="0"/>
              <a:t>.(</a:t>
            </a:r>
            <a:r>
              <a:rPr lang="en" altLang="ko-KR" sz="1000" dirty="0"/>
              <a:t>Broadcast Vote)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각 노드가 정족수 이상의 투표를 받게 되면 해당 높이의 블록을 자신의 블록체인에 추가합니다</a:t>
            </a:r>
            <a:r>
              <a:rPr lang="en-US" altLang="ko-KR" sz="1000" dirty="0"/>
              <a:t>.(</a:t>
            </a:r>
            <a:r>
              <a:rPr lang="en" altLang="ko-KR" sz="1000" dirty="0"/>
              <a:t>Count Vote). </a:t>
            </a:r>
            <a:r>
              <a:rPr lang="ko-KR" altLang="en-US" sz="1000" dirty="0"/>
              <a:t>리더 노드는 정족수 이상의 투표를 받으면 해당 높이의 블록 생성을 성공으로 처리합니다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다른 노드에서 받은 트랜잭션을 모아 새로운 높이의 블록을 생성하고 다른 모든 피어에 새로운 높이의 블록 메시지를 보냅니다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9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0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3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93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0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6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11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2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71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49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2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59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0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89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1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07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2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54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23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76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85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4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67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6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22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36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010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98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7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$ </a:t>
            </a:r>
            <a:r>
              <a:rPr kumimoji="1" lang="en" altLang="ko-KR" dirty="0" err="1"/>
              <a:t>virtualenv</a:t>
            </a:r>
            <a:r>
              <a:rPr kumimoji="1" lang="en" altLang="ko-KR" dirty="0"/>
              <a:t> -p python3 .  # Create a virtual environment</a:t>
            </a:r>
          </a:p>
          <a:p>
            <a:r>
              <a:rPr kumimoji="1" lang="en" altLang="ko-KR" dirty="0"/>
              <a:t>$ source bin/activate    # Enter the virtual environment</a:t>
            </a:r>
          </a:p>
          <a:p>
            <a:r>
              <a:rPr kumimoji="1" lang="en" altLang="ko-KR" dirty="0"/>
              <a:t>$ pip3 install -r </a:t>
            </a:r>
            <a:r>
              <a:rPr kumimoji="1" lang="en" altLang="ko-KR" dirty="0" err="1"/>
              <a:t>requirements.txt</a:t>
            </a:r>
            <a:r>
              <a:rPr kumimoji="1" lang="en" altLang="ko-KR" dirty="0"/>
              <a:t>  # Install necessary packages in the virtual environment</a:t>
            </a:r>
          </a:p>
          <a:p>
            <a:r>
              <a:rPr kumimoji="1" lang="en" altLang="ko-KR" dirty="0"/>
              <a:t>$ ./</a:t>
            </a:r>
            <a:r>
              <a:rPr kumimoji="1" lang="en" altLang="ko-KR" dirty="0" err="1"/>
              <a:t>generate_code.sh</a:t>
            </a:r>
            <a:r>
              <a:rPr kumimoji="1" lang="en" altLang="ko-KR" dirty="0"/>
              <a:t> #  </a:t>
            </a:r>
            <a:r>
              <a:rPr kumimoji="1" lang="en" altLang="ko-KR" dirty="0" err="1"/>
              <a:t>gRPC</a:t>
            </a:r>
            <a:r>
              <a:rPr kumimoji="1" lang="en" altLang="ko-KR" dirty="0"/>
              <a:t> generates codes necessary for communication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" altLang="ko-KR" dirty="0"/>
              <a:t>$ ./</a:t>
            </a:r>
            <a:r>
              <a:rPr kumimoji="1" lang="en" altLang="ko-KR" dirty="0" err="1"/>
              <a:t>run_test.sh</a:t>
            </a:r>
            <a:r>
              <a:rPr kumimoji="1" lang="ko-KR" altLang="en-US" dirty="0"/>
              <a:t> </a:t>
            </a:r>
            <a:r>
              <a:rPr kumimoji="1" lang="en-US" altLang="ko-KR" dirty="0"/>
              <a:t>#run unit test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로그의 의미는 로컬에서 </a:t>
            </a:r>
            <a:r>
              <a:rPr lang="en-US" altLang="ko-KR" sz="1200" dirty="0"/>
              <a:t>9002</a:t>
            </a:r>
            <a:r>
              <a:rPr lang="ko-KR" altLang="en-US" sz="1200" dirty="0"/>
              <a:t>번 포트로 다른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들의 연결을 기다리고 있다는 의미입니다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서비스를 성공적으로 시작한 것입니다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6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$ source bin/activate  # Open python virtual workspace.</a:t>
            </a:r>
          </a:p>
          <a:p>
            <a:pPr latinLnBrk="1"/>
            <a:r>
              <a:rPr lang="en" altLang="ko-KR" sz="1200" dirty="0"/>
              <a:t>$ ./</a:t>
            </a:r>
            <a:r>
              <a:rPr lang="en" altLang="ko-KR" sz="1200" dirty="0" err="1"/>
              <a:t>peer.py</a:t>
            </a:r>
            <a:r>
              <a:rPr lang="en" altLang="ko-KR" sz="1200" dirty="0"/>
              <a:t>            # Launch peer.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추가적인 설정을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configure.json</a:t>
            </a:r>
            <a:r>
              <a:rPr lang="en-US" altLang="ko-KR" sz="1200" dirty="0"/>
              <a:t>"</a:t>
            </a:r>
            <a:r>
              <a:rPr lang="ko-KR" altLang="en-US" sz="1200" dirty="0"/>
              <a:t>파일에 작성을 하였고 이를 이용해서 </a:t>
            </a:r>
            <a:r>
              <a:rPr lang="en-US" altLang="ko-KR" sz="1200" dirty="0"/>
              <a:t>peer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실행시킨 다면 다음과 같은 명령어 입력으로 </a:t>
            </a:r>
            <a:r>
              <a:rPr lang="en-US" altLang="ko-KR" sz="1200" dirty="0"/>
              <a:t>peer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실행 할 수 있습니다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configure.json</a:t>
            </a:r>
            <a:r>
              <a:rPr lang="ko-KR" altLang="en-US" sz="1200" dirty="0"/>
              <a:t>파일의 위치는 </a:t>
            </a:r>
            <a:r>
              <a:rPr lang="en-US" altLang="ko-KR" sz="1200" dirty="0"/>
              <a:t>loopchain</a:t>
            </a:r>
            <a:r>
              <a:rPr lang="ko-KR" altLang="en-US" sz="1200" dirty="0"/>
              <a:t>프로젝트 안에 있는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폴더 안에 있습니다</a:t>
            </a:r>
            <a:r>
              <a:rPr lang="en-US" altLang="ko-KR" sz="1200" dirty="0"/>
              <a:t>. )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/>
              <a:t>$ ./</a:t>
            </a:r>
            <a:r>
              <a:rPr lang="en" altLang="ko-KR" sz="1200" dirty="0" err="1"/>
              <a:t>peer.py</a:t>
            </a:r>
            <a:r>
              <a:rPr lang="en" altLang="ko-KR" sz="1200" dirty="0"/>
              <a:t> -o ./loopchain/</a:t>
            </a:r>
            <a:r>
              <a:rPr lang="en" altLang="ko-KR" sz="1200" dirty="0" err="1"/>
              <a:t>configure.json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1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7077" y="548151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i="1" dirty="0">
                <a:solidFill>
                  <a:schemeClr val="bg1"/>
                </a:solidFill>
                <a:latin typeface="roberto"/>
                <a:ea typeface="KoPub돋움체 Bold" panose="02020603020101020101" pitchFamily="18" charset="-127"/>
              </a:rPr>
              <a:t>Smart Ledger for Financial Institutions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erto"/>
              <a:ea typeface="KoPub돋움체 Bold" panose="0202060302010102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53000" y="6433609"/>
            <a:ext cx="48064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www.theloop.co.kr</a:t>
            </a:r>
          </a:p>
        </p:txBody>
      </p:sp>
    </p:spTree>
    <p:extLst>
      <p:ext uri="{BB962C8B-B14F-4D97-AF65-F5344CB8AC3E}">
        <p14:creationId xmlns:p14="http://schemas.microsoft.com/office/powerpoint/2010/main" val="268855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5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7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6"/>
          <p:cNvSpPr/>
          <p:nvPr userDrawn="1"/>
        </p:nvSpPr>
        <p:spPr>
          <a:xfrm rot="5400000">
            <a:off x="9171922" y="6427208"/>
            <a:ext cx="420123" cy="3621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50" y="1412631"/>
            <a:ext cx="9360199" cy="4764332"/>
          </a:xfrm>
        </p:spPr>
        <p:txBody>
          <a:bodyPr>
            <a:normAutofit/>
          </a:bodyPr>
          <a:lstStyle>
            <a:lvl1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1416" y="6429791"/>
            <a:ext cx="501133" cy="365125"/>
          </a:xfrm>
        </p:spPr>
        <p:txBody>
          <a:bodyPr/>
          <a:lstStyle>
            <a:lvl1pPr algn="ctr"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FB6C410-AC30-4C0E-9E3E-5F52268C97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50" y="839362"/>
            <a:ext cx="8956230" cy="34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header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1496520" y="6608716"/>
            <a:ext cx="76684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72350" y="365127"/>
            <a:ext cx="8956800" cy="368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defRPr sz="22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080" y="3592895"/>
            <a:ext cx="4008120" cy="1500187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1800" b="0">
                <a:solidFill>
                  <a:schemeClr val="tx1"/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1" y="1563363"/>
            <a:ext cx="3470779" cy="173539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50080" y="2959533"/>
            <a:ext cx="2548597" cy="617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 latinLnBrk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4000" baseline="0" dirty="0"/>
              <a:t>Contents</a:t>
            </a:r>
            <a:endParaRPr lang="ko-KR" altLang="en-US" sz="4000" baseline="0" dirty="0"/>
          </a:p>
        </p:txBody>
      </p:sp>
    </p:spTree>
    <p:extLst>
      <p:ext uri="{BB962C8B-B14F-4D97-AF65-F5344CB8AC3E}">
        <p14:creationId xmlns:p14="http://schemas.microsoft.com/office/powerpoint/2010/main" val="41572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>
            <a:noAutofit/>
          </a:bodyPr>
          <a:lstStyle>
            <a:lvl1pPr marL="514350" indent="-514350" algn="ctr">
              <a:buFont typeface="+mj-lt"/>
              <a:buAutoNum type="romanUcPeriod"/>
              <a:defRPr sz="3200" b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847" y="5333925"/>
            <a:ext cx="1004121" cy="3387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648680" y="2996942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jallaOne"/>
              </a:rPr>
              <a:t>Thank you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cs typeface="FjallaOne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9513" y="5638800"/>
            <a:ext cx="4982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ko-KR" altLang="en-US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12F, 343, 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Samil-daero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Jung-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Seoul, Republic of Korea</a:t>
            </a:r>
            <a:r>
              <a:rPr lang="en-US" altLang="ko-KR" sz="1000" b="0" i="0" kern="1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Seoul, Korea</a:t>
            </a:r>
            <a:endParaRPr lang="en-US" altLang="ko-KR" sz="1000" b="1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   </a:t>
            </a:r>
            <a:r>
              <a:rPr lang="en-US" altLang="ko-KR" sz="10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donghan.lee@theloop.co.kr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ko-KR" altLang="en-US" sz="10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ykS8m0qFORfXTd7uxz1Z1EM9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TQj6jxFuUZ18Q9db0dZ25JSS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mf9ZmcgeLCuPQO9ZqNPeYyrw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TvWLhYfCTd8EAHUAPeePLPbx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3OfvHMhMUmreAqZoz5VjUadO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u1aNgFGm1WKZ8G1fdr3cMqWz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b21l1MWWlZqWweoFP9BO0K5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install/windows/docker-ee/" TargetMode="External"/><Relationship Id="rId3" Type="http://schemas.openxmlformats.org/officeDocument/2006/relationships/hyperlink" Target="https://docs.docker.com/install/linux/docker-ce/binaries/" TargetMode="External"/><Relationship Id="rId7" Type="http://schemas.openxmlformats.org/officeDocument/2006/relationships/hyperlink" Target="https://docs.docker.com/install/linux/docker-ce/fedora/" TargetMode="External"/><Relationship Id="rId12" Type="http://schemas.openxmlformats.org/officeDocument/2006/relationships/hyperlink" Target="https://docs.docker.com/install/linux/ubunt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install/linux/docker-ce/debian/" TargetMode="External"/><Relationship Id="rId11" Type="http://schemas.openxmlformats.org/officeDocument/2006/relationships/hyperlink" Target="https://docs.docker.com/install/linux/docker-ee/suse/" TargetMode="External"/><Relationship Id="rId5" Type="http://schemas.openxmlformats.org/officeDocument/2006/relationships/hyperlink" Target="https://docs.docker.com/install/linux/centos/" TargetMode="External"/><Relationship Id="rId10" Type="http://schemas.openxmlformats.org/officeDocument/2006/relationships/hyperlink" Target="https://docs.docker.com/install/linux/docker-ee/rhel/" TargetMode="External"/><Relationship Id="rId4" Type="http://schemas.openxmlformats.org/officeDocument/2006/relationships/hyperlink" Target="https://docs.docker.com/install/" TargetMode="External"/><Relationship Id="rId9" Type="http://schemas.openxmlformats.org/officeDocument/2006/relationships/hyperlink" Target="https://docs.docker.com/install/linux/docker-ee/oracl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vCTxRO7Cr47RMDAIMadL2kki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1ppHha6b8gwh9qcQVJzz5Jh9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loopkr/contract_sampl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a-new-ssh-key-and-adding-it-to-the-ssh-agent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6061" y="3305908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Roboto" panose="02000000000000000000" pitchFamily="2" charset="0"/>
              </a:rPr>
              <a:t>22th March 2018</a:t>
            </a:r>
            <a:endParaRPr lang="ko-KR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A3E3DD93-0784-7D4A-B3B1-012225FDA2B7}"/>
              </a:ext>
            </a:extLst>
          </p:cNvPr>
          <p:cNvSpPr txBox="1"/>
          <p:nvPr/>
        </p:nvSpPr>
        <p:spPr>
          <a:xfrm>
            <a:off x="3291842" y="2412606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loopchain </a:t>
            </a:r>
            <a:r>
              <a:rPr lang="ko-KR" altLang="en-US" sz="4800" dirty="0">
                <a:solidFill>
                  <a:schemeClr val="bg1"/>
                </a:solidFill>
              </a:rPr>
              <a:t>입문</a:t>
            </a:r>
            <a:endParaRPr kumimoji="1"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Tiered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블록체인 네트워크에 참여시 인증과 함께 거래 별로 </a:t>
            </a:r>
            <a:r>
              <a:rPr lang="en" altLang="ko-KR" dirty="0"/>
              <a:t>PKI </a:t>
            </a:r>
            <a:r>
              <a:rPr lang="ko-KR" altLang="en-US" dirty="0"/>
              <a:t>기반 인증을 통해 거래 내역 검증 및 보안이 이뤄집니다</a:t>
            </a:r>
            <a:r>
              <a:rPr lang="en-US" altLang="ko-KR" dirty="0"/>
              <a:t>. </a:t>
            </a:r>
            <a:r>
              <a:rPr lang="ko-KR" altLang="en-US" dirty="0"/>
              <a:t>인증된 기관만 참여시키며 각 참가자에게 차등적 권한을 부여함으로서 다양한 엔터프라이즈 업무 환경에 적합한 시스템 구현이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거래에 참여하지 않지만 필요에 따라 거래 내역을 감사할 수 있는 기능을 특정 노드에 부여를 하여 감사만을 위한 노드 생성이 가능하므로 금융 시스템이 요구하는 </a:t>
            </a:r>
            <a:r>
              <a:rPr lang="en" altLang="ko-KR" dirty="0"/>
              <a:t>Compliance </a:t>
            </a:r>
            <a:r>
              <a:rPr lang="ko-KR" altLang="en-US" dirty="0"/>
              <a:t>기능을 제공합니다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다른 권한을 가진 인증서 배포</a:t>
            </a:r>
            <a:r>
              <a:rPr lang="en-US" altLang="ko-KR" sz="1200" dirty="0"/>
              <a:t>. </a:t>
            </a:r>
            <a:r>
              <a:rPr lang="ko-KR" altLang="en-US" sz="1200" dirty="0"/>
              <a:t>블록 체인 참여자는 정보 확인 및 관리에 대해서 각각 다른 권한을 가집니다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ko-KR" altLang="en-US" sz="1200" dirty="0"/>
              <a:t>검증 노드</a:t>
            </a:r>
            <a:r>
              <a:rPr lang="en-US" altLang="ko-KR" sz="1200" dirty="0"/>
              <a:t>, </a:t>
            </a:r>
            <a:r>
              <a:rPr lang="ko-KR" altLang="en-US" sz="1200" dirty="0"/>
              <a:t>트랜잭션 생성 노드 등의 특정 노드 생성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C5DF8-5B66-7149-B963-EA3E7C79A97C}"/>
              </a:ext>
            </a:extLst>
          </p:cNvPr>
          <p:cNvSpPr/>
          <p:nvPr/>
        </p:nvSpPr>
        <p:spPr>
          <a:xfrm>
            <a:off x="6688695" y="4836475"/>
            <a:ext cx="198000" cy="198000"/>
          </a:xfrm>
          <a:prstGeom prst="ellipse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456D0C-FCCF-BC43-B818-4FA67D26DD1F}"/>
              </a:ext>
            </a:extLst>
          </p:cNvPr>
          <p:cNvSpPr/>
          <p:nvPr/>
        </p:nvSpPr>
        <p:spPr>
          <a:xfrm>
            <a:off x="6688695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3FE3B-83C6-8042-A451-1CE32720A02D}"/>
              </a:ext>
            </a:extLst>
          </p:cNvPr>
          <p:cNvSpPr/>
          <p:nvPr/>
        </p:nvSpPr>
        <p:spPr>
          <a:xfrm>
            <a:off x="7712403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93A1B2-EEE7-6A4B-B452-91B4954433B5}"/>
              </a:ext>
            </a:extLst>
          </p:cNvPr>
          <p:cNvSpPr/>
          <p:nvPr/>
        </p:nvSpPr>
        <p:spPr>
          <a:xfrm>
            <a:off x="7712403" y="4836475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87254D-0326-3F4A-8DD0-2A5765979774}"/>
              </a:ext>
            </a:extLst>
          </p:cNvPr>
          <p:cNvCxnSpPr>
            <a:cxnSpLocks/>
          </p:cNvCxnSpPr>
          <p:nvPr/>
        </p:nvCxnSpPr>
        <p:spPr>
          <a:xfrm>
            <a:off x="6787695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69A106-6EFF-9A4D-910D-DA77785B1B5C}"/>
              </a:ext>
            </a:extLst>
          </p:cNvPr>
          <p:cNvCxnSpPr>
            <a:cxnSpLocks/>
          </p:cNvCxnSpPr>
          <p:nvPr/>
        </p:nvCxnSpPr>
        <p:spPr>
          <a:xfrm flipH="1">
            <a:off x="6886695" y="5903221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3FCD90-8D5B-524C-A8B3-F30F6D124A0E}"/>
              </a:ext>
            </a:extLst>
          </p:cNvPr>
          <p:cNvCxnSpPr>
            <a:cxnSpLocks/>
          </p:cNvCxnSpPr>
          <p:nvPr/>
        </p:nvCxnSpPr>
        <p:spPr>
          <a:xfrm>
            <a:off x="7811403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1E24F3-16A7-0140-A04C-DC6C5A1C2259}"/>
              </a:ext>
            </a:extLst>
          </p:cNvPr>
          <p:cNvCxnSpPr>
            <a:cxnSpLocks/>
          </p:cNvCxnSpPr>
          <p:nvPr/>
        </p:nvCxnSpPr>
        <p:spPr>
          <a:xfrm>
            <a:off x="6886695" y="4935475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2F5D7F4-63C0-CB49-9472-06EB100B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3979"/>
            <a:ext cx="296795" cy="2967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F8D41B-6DDD-2C41-93BC-4DFFED0EE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D6B88A-928E-0949-B3AE-A090743A2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501174"/>
            <a:ext cx="209232" cy="209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1F3105-0852-B348-8015-364FD9939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501174"/>
            <a:ext cx="209232" cy="2092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68CD01-1CF1-9D44-AB4D-06F23726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222505"/>
            <a:ext cx="209232" cy="209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A7DFE6-7DD5-AF46-9A4D-9221E9F1F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222505"/>
            <a:ext cx="209232" cy="209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5FD656-5920-6147-9DFE-0BC85E2C1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375105"/>
            <a:ext cx="209232" cy="2092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BE549A-C3E3-8040-BAD0-1017306CD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375105"/>
            <a:ext cx="209232" cy="2092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30D574-BF8F-E94C-92EC-8A7D4B1E9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100666"/>
            <a:ext cx="209232" cy="209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73C5A2-E4D4-1C41-B315-869096F1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100666"/>
            <a:ext cx="209232" cy="2092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FA7419-F7C1-574E-BC7A-7746427C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3221F2-6394-FD47-9D97-6D1B52F9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939"/>
            <a:ext cx="218838" cy="218838"/>
          </a:xfrm>
          <a:prstGeom prst="rect">
            <a:avLst/>
          </a:prstGeom>
        </p:spPr>
      </p:pic>
      <p:cxnSp>
        <p:nvCxnSpPr>
          <p:cNvPr id="28" name="직선 연결선 55">
            <a:extLst>
              <a:ext uri="{FF2B5EF4-FFF2-40B4-BE49-F238E27FC236}">
                <a16:creationId xmlns:a16="http://schemas.microsoft.com/office/drawing/2014/main" id="{CD01525A-5B03-AB42-A7CE-4DFF921BFA88}"/>
              </a:ext>
            </a:extLst>
          </p:cNvPr>
          <p:cNvCxnSpPr>
            <a:cxnSpLocks/>
          </p:cNvCxnSpPr>
          <p:nvPr/>
        </p:nvCxnSpPr>
        <p:spPr>
          <a:xfrm flipH="1" flipV="1">
            <a:off x="6782456" y="503638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" name="직선 연결선 59">
            <a:extLst>
              <a:ext uri="{FF2B5EF4-FFF2-40B4-BE49-F238E27FC236}">
                <a16:creationId xmlns:a16="http://schemas.microsoft.com/office/drawing/2014/main" id="{224F9DCF-2ED9-2240-8FCE-D91F960D2A0B}"/>
              </a:ext>
            </a:extLst>
          </p:cNvPr>
          <p:cNvCxnSpPr>
            <a:cxnSpLocks/>
          </p:cNvCxnSpPr>
          <p:nvPr/>
        </p:nvCxnSpPr>
        <p:spPr>
          <a:xfrm flipH="1" flipV="1">
            <a:off x="6897715" y="5020014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BFACFFB8-C90F-474F-B726-1B699697835F}"/>
              </a:ext>
            </a:extLst>
          </p:cNvPr>
          <p:cNvCxnSpPr>
            <a:cxnSpLocks/>
          </p:cNvCxnSpPr>
          <p:nvPr/>
        </p:nvCxnSpPr>
        <p:spPr>
          <a:xfrm flipH="1">
            <a:off x="6900356" y="4924045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01F1F0C-BEDC-0E4E-83C3-EBFC89F3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222505"/>
            <a:ext cx="209232" cy="2092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F66F5DA-DE8A-334A-99F2-18527A329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222505"/>
            <a:ext cx="209232" cy="2092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867004-E128-CF41-B8BD-C9E5CB17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501174"/>
            <a:ext cx="209232" cy="2092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A7F107C-5E89-5A44-B2E8-CF08055D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501174"/>
            <a:ext cx="209232" cy="2092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8DA1CC-D242-7148-97B9-84F57D15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0950"/>
            <a:ext cx="296795" cy="2967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F00108-16BE-024D-B46A-FBD60FE4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A4134F-F32C-D740-A07B-BB5C35E7C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7D3597-D9FE-0E4D-A96E-B6B45D86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3008"/>
            <a:ext cx="218838" cy="218838"/>
          </a:xfrm>
          <a:prstGeom prst="rect">
            <a:avLst/>
          </a:prstGeom>
        </p:spPr>
      </p:pic>
      <p:cxnSp>
        <p:nvCxnSpPr>
          <p:cNvPr id="39" name="직선 연결선 85">
            <a:extLst>
              <a:ext uri="{FF2B5EF4-FFF2-40B4-BE49-F238E27FC236}">
                <a16:creationId xmlns:a16="http://schemas.microsoft.com/office/drawing/2014/main" id="{BDA06ECF-18B1-A04F-94D2-40274513A5B2}"/>
              </a:ext>
            </a:extLst>
          </p:cNvPr>
          <p:cNvCxnSpPr>
            <a:cxnSpLocks/>
          </p:cNvCxnSpPr>
          <p:nvPr/>
        </p:nvCxnSpPr>
        <p:spPr>
          <a:xfrm flipH="1" flipV="1">
            <a:off x="6781980" y="503539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0" name="직선 연결선 86">
            <a:extLst>
              <a:ext uri="{FF2B5EF4-FFF2-40B4-BE49-F238E27FC236}">
                <a16:creationId xmlns:a16="http://schemas.microsoft.com/office/drawing/2014/main" id="{F270D80A-9F31-8E43-8EBA-378220792F7C}"/>
              </a:ext>
            </a:extLst>
          </p:cNvPr>
          <p:cNvCxnSpPr>
            <a:cxnSpLocks/>
          </p:cNvCxnSpPr>
          <p:nvPr/>
        </p:nvCxnSpPr>
        <p:spPr>
          <a:xfrm flipH="1" flipV="1">
            <a:off x="6890889" y="5013309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직선 연결선 87">
            <a:extLst>
              <a:ext uri="{FF2B5EF4-FFF2-40B4-BE49-F238E27FC236}">
                <a16:creationId xmlns:a16="http://schemas.microsoft.com/office/drawing/2014/main" id="{36C5F44E-7D4C-4645-BDA5-21169CA9B5C7}"/>
              </a:ext>
            </a:extLst>
          </p:cNvPr>
          <p:cNvCxnSpPr>
            <a:cxnSpLocks/>
          </p:cNvCxnSpPr>
          <p:nvPr/>
        </p:nvCxnSpPr>
        <p:spPr>
          <a:xfrm flipH="1">
            <a:off x="6903055" y="4928770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D884D146-EF93-3D4F-AA0D-90DD83B1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373480"/>
            <a:ext cx="209232" cy="2092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7A0BAD-C568-4846-96B6-98D8BFA67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100666"/>
            <a:ext cx="209232" cy="2092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9DB438C-2A2B-B141-99A6-E650D29E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100666"/>
            <a:ext cx="209232" cy="2092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FBEAEA1-7277-EC4B-A3D6-938F852E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379335"/>
            <a:ext cx="209232" cy="20923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2A7AB51F-4273-714E-A599-BC30932BED2B}"/>
              </a:ext>
            </a:extLst>
          </p:cNvPr>
          <p:cNvSpPr/>
          <p:nvPr/>
        </p:nvSpPr>
        <p:spPr>
          <a:xfrm>
            <a:off x="8424153" y="5320347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C8D87CA-2805-8949-8A6C-9FF73040502E}"/>
              </a:ext>
            </a:extLst>
          </p:cNvPr>
          <p:cNvSpPr/>
          <p:nvPr/>
        </p:nvSpPr>
        <p:spPr>
          <a:xfrm>
            <a:off x="5971231" y="5327615"/>
            <a:ext cx="198000" cy="198000"/>
          </a:xfrm>
          <a:prstGeom prst="ellipse">
            <a:avLst/>
          </a:prstGeom>
          <a:solidFill>
            <a:srgbClr val="8484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BA6087-7D98-6443-977D-FE6EA975F010}"/>
              </a:ext>
            </a:extLst>
          </p:cNvPr>
          <p:cNvCxnSpPr>
            <a:cxnSpLocks/>
          </p:cNvCxnSpPr>
          <p:nvPr/>
        </p:nvCxnSpPr>
        <p:spPr>
          <a:xfrm>
            <a:off x="7910403" y="4935475"/>
            <a:ext cx="542746" cy="41386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211AA4-904D-914F-9DEE-159130AD55F1}"/>
              </a:ext>
            </a:extLst>
          </p:cNvPr>
          <p:cNvCxnSpPr>
            <a:cxnSpLocks/>
          </p:cNvCxnSpPr>
          <p:nvPr/>
        </p:nvCxnSpPr>
        <p:spPr>
          <a:xfrm flipV="1">
            <a:off x="7910403" y="5489351"/>
            <a:ext cx="542746" cy="41387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BA58A0-FA1F-D24E-A940-BD724349552F}"/>
              </a:ext>
            </a:extLst>
          </p:cNvPr>
          <p:cNvCxnSpPr>
            <a:cxnSpLocks/>
          </p:cNvCxnSpPr>
          <p:nvPr/>
        </p:nvCxnSpPr>
        <p:spPr>
          <a:xfrm>
            <a:off x="6140235" y="5496619"/>
            <a:ext cx="548460" cy="406602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B33F50-6232-9F4B-B69E-FB21B00DABF6}"/>
              </a:ext>
            </a:extLst>
          </p:cNvPr>
          <p:cNvCxnSpPr>
            <a:cxnSpLocks/>
          </p:cNvCxnSpPr>
          <p:nvPr/>
        </p:nvCxnSpPr>
        <p:spPr>
          <a:xfrm flipV="1">
            <a:off x="6070231" y="4952427"/>
            <a:ext cx="606842" cy="37518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9D6FE077-01DE-C14F-8ADE-7CE0E7F3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392003"/>
            <a:ext cx="209232" cy="2092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188FA24-5F5D-BA44-BF80-6804F9883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265934"/>
            <a:ext cx="209232" cy="20923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DD68BE6-819F-AB40-BDC2-54B17CD7B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392003"/>
            <a:ext cx="209232" cy="20923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A4A1F7-D5F1-9240-A922-C8D930ECF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270164"/>
            <a:ext cx="209232" cy="2092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8DE547-C65A-9342-B999-155E67568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392003"/>
            <a:ext cx="209232" cy="2092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4E7F7C-C2D1-D54D-8186-32176E95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265934"/>
            <a:ext cx="209232" cy="2092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E98BEBE-CE0E-0548-B9FD-5F45CAD36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392003"/>
            <a:ext cx="209232" cy="2092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D45CD16-8D39-1549-A1B8-D04296F14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270164"/>
            <a:ext cx="209232" cy="209232"/>
          </a:xfrm>
          <a:prstGeom prst="rect">
            <a:avLst/>
          </a:prstGeom>
        </p:spPr>
      </p:pic>
      <p:sp>
        <p:nvSpPr>
          <p:cNvPr id="60" name="Shape 57">
            <a:extLst>
              <a:ext uri="{FF2B5EF4-FFF2-40B4-BE49-F238E27FC236}">
                <a16:creationId xmlns:a16="http://schemas.microsoft.com/office/drawing/2014/main" id="{B4D0A9DE-C38D-1A43-9E00-BC9A60F5CEFA}"/>
              </a:ext>
            </a:extLst>
          </p:cNvPr>
          <p:cNvSpPr/>
          <p:nvPr/>
        </p:nvSpPr>
        <p:spPr>
          <a:xfrm>
            <a:off x="1091250" y="3169193"/>
            <a:ext cx="3919965" cy="14674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ko" sz="1400" dirty="0"/>
          </a:p>
        </p:txBody>
      </p:sp>
      <p:sp>
        <p:nvSpPr>
          <p:cNvPr id="61" name="Shape 57">
            <a:extLst>
              <a:ext uri="{FF2B5EF4-FFF2-40B4-BE49-F238E27FC236}">
                <a16:creationId xmlns:a16="http://schemas.microsoft.com/office/drawing/2014/main" id="{5E1E2350-164B-5B4C-B54F-42A666867ED2}"/>
              </a:ext>
            </a:extLst>
          </p:cNvPr>
          <p:cNvSpPr/>
          <p:nvPr/>
        </p:nvSpPr>
        <p:spPr>
          <a:xfrm>
            <a:off x="1091250" y="2721879"/>
            <a:ext cx="3919965" cy="45013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400" dirty="0"/>
              <a:t>Audit Service</a:t>
            </a:r>
            <a:endParaRPr lang="ko" sz="1400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C3AAFE10-7E0D-7240-992F-3B27849487DB}"/>
              </a:ext>
            </a:extLst>
          </p:cNvPr>
          <p:cNvSpPr/>
          <p:nvPr/>
        </p:nvSpPr>
        <p:spPr>
          <a:xfrm>
            <a:off x="1217646" y="3307144"/>
            <a:ext cx="2108343" cy="37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Audit</a:t>
            </a:r>
            <a:r>
              <a:rPr kumimoji="1" lang="ko-KR" altLang="en-US" sz="1200" dirty="0"/>
              <a:t>용 </a:t>
            </a:r>
            <a:r>
              <a:rPr kumimoji="1" lang="en-US" altLang="ko-KR" sz="1200" dirty="0"/>
              <a:t>Certificate </a:t>
            </a:r>
            <a:r>
              <a:rPr kumimoji="1" lang="ko-KR" altLang="en-US" sz="1200" dirty="0"/>
              <a:t>발급</a:t>
            </a:r>
          </a:p>
        </p:txBody>
      </p:sp>
      <p:sp>
        <p:nvSpPr>
          <p:cNvPr id="63" name="텍스트 상자 118">
            <a:extLst>
              <a:ext uri="{FF2B5EF4-FFF2-40B4-BE49-F238E27FC236}">
                <a16:creationId xmlns:a16="http://schemas.microsoft.com/office/drawing/2014/main" id="{20401BF0-4CCB-0E4A-9363-31CB4D0A1E56}"/>
              </a:ext>
            </a:extLst>
          </p:cNvPr>
          <p:cNvSpPr txBox="1"/>
          <p:nvPr/>
        </p:nvSpPr>
        <p:spPr>
          <a:xfrm>
            <a:off x="1340805" y="3698931"/>
            <a:ext cx="357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Membership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Manager</a:t>
            </a:r>
            <a:r>
              <a:rPr kumimoji="1" lang="ko-KR" altLang="en-US" sz="1200" dirty="0"/>
              <a:t>를 통해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인증서를 발급받아 감사 노드에 설정</a:t>
            </a:r>
          </a:p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향후 감사가 필요한 거래에 대해서는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증적 보관 처리</a:t>
            </a:r>
            <a:endParaRPr kumimoji="1" lang="en-US" altLang="ko-KR" sz="1200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C12C21D-352B-654D-B481-0DBFEA17E69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011215" y="2721879"/>
            <a:ext cx="1775277" cy="2121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6901643-8A78-6540-8408-047A98E92C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91250" y="4636642"/>
            <a:ext cx="5585823" cy="309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22957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각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내용들은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load_cert :load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할 인증서의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consensus_cert_use: 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및 투표 서명에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tx_cert_use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Transaction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서명 및 검증에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key_load_type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0 (File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읽음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Public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private_password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272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9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Modular Architecture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9098"/>
            <a:ext cx="8956230" cy="573126"/>
          </a:xfrm>
        </p:spPr>
        <p:txBody>
          <a:bodyPr>
            <a:noAutofit/>
          </a:bodyPr>
          <a:lstStyle/>
          <a:p>
            <a:r>
              <a:rPr lang="ko-KR" altLang="en-US" dirty="0"/>
              <a:t>모듈 방식 아키텍처를 채택하여 참여 노드 인증 및 합의 알고리즘</a:t>
            </a:r>
            <a:r>
              <a:rPr lang="en-US" altLang="ko-KR" dirty="0"/>
              <a:t>, </a:t>
            </a:r>
            <a:r>
              <a:rPr lang="en" altLang="ko-KR" dirty="0"/>
              <a:t>Smart Contract </a:t>
            </a:r>
            <a:r>
              <a:rPr lang="ko-KR" altLang="en-US" dirty="0"/>
              <a:t>모듈 등을 필요한 경우에 추가 및 커스터마이징이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2CA4D-F454-D946-BF8A-4C88789E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5" y="1649606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8888EC-0A91-9A4E-89CF-AC1DA00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3" y="733650"/>
            <a:ext cx="3657600" cy="304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RadioStation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인증을 담당하고 </a:t>
            </a:r>
            <a:r>
              <a:rPr lang="en" altLang="ko-KR" sz="1000" dirty="0"/>
              <a:t>Peer</a:t>
            </a:r>
            <a:r>
              <a:rPr lang="ko-KR" altLang="en-US" sz="1000" dirty="0"/>
              <a:t>들의 목록을 관리합니다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RadioStation</a:t>
            </a:r>
            <a:r>
              <a:rPr lang="ko-KR" altLang="en-US" sz="1200" b="1" dirty="0"/>
              <a:t>과 </a:t>
            </a:r>
            <a:r>
              <a:rPr lang="en" altLang="ko-KR" sz="1200" b="1" dirty="0"/>
              <a:t>Peer</a:t>
            </a:r>
            <a:r>
              <a:rPr lang="ko-KR" altLang="en-US" sz="1200" b="1" dirty="0"/>
              <a:t>의 접속</a:t>
            </a:r>
          </a:p>
          <a:p>
            <a:pPr marL="857250" lvl="1" indent="-171450"/>
            <a:r>
              <a:rPr lang="en" altLang="ko-KR" sz="1000" dirty="0"/>
              <a:t>RadioStation</a:t>
            </a:r>
            <a:r>
              <a:rPr lang="ko-KR" altLang="en-US" sz="1000" dirty="0"/>
              <a:t>과 </a:t>
            </a:r>
            <a:r>
              <a:rPr lang="en" altLang="ko-KR" sz="1000" dirty="0"/>
              <a:t>Peer</a:t>
            </a:r>
            <a:r>
              <a:rPr lang="ko-KR" altLang="en-US" sz="1000" dirty="0"/>
              <a:t>는 시작할 때에 자신의 인증서</a:t>
            </a:r>
            <a:r>
              <a:rPr lang="en-US" altLang="ko-KR" sz="1000" dirty="0"/>
              <a:t>/</a:t>
            </a:r>
            <a:r>
              <a:rPr lang="ko-KR" altLang="en-US" sz="1000" dirty="0"/>
              <a:t>개인키 경로를 입력합니다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인증서를 설치 시 넣어주고 설정파일에서 이를 읽어서 처리하게 하고 있습니다</a:t>
            </a:r>
            <a:r>
              <a:rPr lang="en-US" altLang="ko-KR" sz="1000" dirty="0"/>
              <a:t>. </a:t>
            </a:r>
            <a:r>
              <a:rPr lang="en" altLang="ko-KR" sz="1000" dirty="0"/>
              <a:t>KMS(Key management system)</a:t>
            </a:r>
            <a:r>
              <a:rPr lang="ko-KR" altLang="en-US" sz="1000" dirty="0"/>
              <a:t>지원하는 기능도 </a:t>
            </a:r>
            <a:r>
              <a:rPr lang="en" altLang="ko-KR" sz="1000" dirty="0"/>
              <a:t>Enterprise</a:t>
            </a:r>
            <a:r>
              <a:rPr lang="ko-KR" altLang="en-US" sz="1000" dirty="0"/>
              <a:t>용으로 지원합니다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Peer</a:t>
            </a:r>
          </a:p>
          <a:p>
            <a:pPr marL="857250" lvl="1" indent="-171450"/>
            <a:r>
              <a:rPr lang="ko-KR" altLang="en-US" sz="1000" dirty="0"/>
              <a:t>블록 생성</a:t>
            </a:r>
            <a:r>
              <a:rPr lang="en-US" altLang="ko-KR" sz="1000" dirty="0"/>
              <a:t>, </a:t>
            </a:r>
            <a:r>
              <a:rPr lang="ko-KR" altLang="en-US" sz="1000" dirty="0"/>
              <a:t>블록 관리</a:t>
            </a:r>
            <a:r>
              <a:rPr lang="en-US" altLang="ko-KR" sz="1000" dirty="0"/>
              <a:t>, </a:t>
            </a:r>
            <a:r>
              <a:rPr lang="ko-KR" altLang="en-US" sz="1000" dirty="0"/>
              <a:t>트랜잭션 생성</a:t>
            </a:r>
            <a:r>
              <a:rPr lang="en-US" altLang="ko-KR" sz="1000" dirty="0"/>
              <a:t>, </a:t>
            </a:r>
            <a:r>
              <a:rPr lang="ko-KR" altLang="en-US" sz="1000" dirty="0"/>
              <a:t>조회</a:t>
            </a:r>
            <a:r>
              <a:rPr lang="en-US" altLang="ko-KR" sz="1000" dirty="0"/>
              <a:t>, </a:t>
            </a:r>
            <a:r>
              <a:rPr lang="ko-KR" altLang="en-US" sz="1000" dirty="0"/>
              <a:t>원장 조회 등의 기능을 처리합니다</a:t>
            </a:r>
            <a:r>
              <a:rPr lang="en-US" altLang="ko-KR" sz="1000" dirty="0"/>
              <a:t>..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가 생성될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과 연결한다</a:t>
            </a:r>
            <a:r>
              <a:rPr lang="en-US" altLang="ko-KR" sz="1000" dirty="0"/>
              <a:t>. </a:t>
            </a:r>
            <a:r>
              <a:rPr lang="ko-KR" altLang="en-US" sz="1000" dirty="0"/>
              <a:t>시작할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접속 정보</a:t>
            </a:r>
            <a:r>
              <a:rPr lang="en-US" altLang="ko-KR" sz="1000" dirty="0"/>
              <a:t>(</a:t>
            </a:r>
            <a:r>
              <a:rPr lang="en" altLang="ko-KR" sz="1000" dirty="0" err="1"/>
              <a:t>IP:Port</a:t>
            </a:r>
            <a:r>
              <a:rPr lang="en" altLang="ko-KR" sz="1000" dirty="0"/>
              <a:t>)</a:t>
            </a:r>
            <a:r>
              <a:rPr lang="ko-KR" altLang="en-US" sz="1000" dirty="0"/>
              <a:t>를 가지고 연결합니다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가장 먼저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에 연결되는 </a:t>
            </a:r>
            <a:r>
              <a:rPr lang="en" altLang="ko-KR" sz="1000" dirty="0"/>
              <a:t>Peer</a:t>
            </a:r>
            <a:r>
              <a:rPr lang="ko-KR" altLang="en-US" sz="1000" dirty="0"/>
              <a:t>가 </a:t>
            </a:r>
            <a:r>
              <a:rPr lang="en" altLang="ko-KR" sz="1000" dirty="0"/>
              <a:t>Leader Peer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주의 </a:t>
            </a:r>
            <a:r>
              <a:rPr lang="en-US" altLang="ko-KR" sz="1000" dirty="0"/>
              <a:t>: </a:t>
            </a:r>
            <a:r>
              <a:rPr lang="ko-KR" altLang="en-US" sz="1000" dirty="0"/>
              <a:t>최소 </a:t>
            </a: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" altLang="ko-KR" sz="1000" dirty="0"/>
              <a:t>Peer</a:t>
            </a:r>
            <a:r>
              <a:rPr lang="ko-KR" altLang="en-US" sz="1000" dirty="0"/>
              <a:t>가 필요합니다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Leader Peer</a:t>
            </a:r>
          </a:p>
          <a:p>
            <a:pPr marL="857250" lvl="1" indent="-171450"/>
            <a:r>
              <a:rPr lang="ko-KR" altLang="en-US" sz="1000" dirty="0"/>
              <a:t>일정 시간마다 </a:t>
            </a:r>
            <a:r>
              <a:rPr lang="en" altLang="ko-KR" sz="1000" dirty="0"/>
              <a:t>Transaction </a:t>
            </a:r>
            <a:r>
              <a:rPr lang="ko-KR" altLang="en-US" sz="1000" dirty="0"/>
              <a:t>들을 모아 </a:t>
            </a:r>
            <a:r>
              <a:rPr lang="en" altLang="ko-KR" sz="1000" dirty="0"/>
              <a:t>Block</a:t>
            </a:r>
            <a:r>
              <a:rPr lang="ko-KR" altLang="en-US" sz="1000" dirty="0"/>
              <a:t>을 만들고 보낸 다음 검증을 </a:t>
            </a:r>
            <a:r>
              <a:rPr lang="en" altLang="ko-KR" sz="1000" dirty="0"/>
              <a:t>Peer </a:t>
            </a:r>
            <a:r>
              <a:rPr lang="ko-KR" altLang="en-US" sz="1000" dirty="0"/>
              <a:t>들에게 받아서 공표합니다</a:t>
            </a:r>
            <a:r>
              <a:rPr lang="en-US" altLang="ko-KR" sz="1000" dirty="0"/>
              <a:t>.(</a:t>
            </a:r>
            <a:r>
              <a:rPr lang="ko-KR" altLang="en-US" sz="1000" dirty="0"/>
              <a:t>검증 주기는 설정 가능합니다</a:t>
            </a:r>
            <a:r>
              <a:rPr lang="en-US" altLang="ko-KR" sz="1000" dirty="0"/>
              <a:t>.)</a:t>
            </a:r>
          </a:p>
          <a:p>
            <a:pPr marL="857250" lvl="1" indent="-171450"/>
            <a:r>
              <a:rPr lang="ko-KR" altLang="en-US" sz="1000" dirty="0"/>
              <a:t>다른 </a:t>
            </a:r>
            <a:r>
              <a:rPr lang="en" altLang="ko-KR" sz="1000" dirty="0"/>
              <a:t>Peer</a:t>
            </a:r>
            <a:r>
              <a:rPr lang="ko-KR" altLang="en-US" sz="1000" dirty="0"/>
              <a:t>를 </a:t>
            </a:r>
            <a:r>
              <a:rPr lang="en" altLang="ko-KR" sz="1000" dirty="0"/>
              <a:t>Subscription(</a:t>
            </a:r>
            <a:r>
              <a:rPr lang="ko-KR" altLang="en-US" sz="1000" dirty="0"/>
              <a:t>구독</a:t>
            </a:r>
            <a:r>
              <a:rPr lang="en-US" altLang="ko-KR" sz="1000" dirty="0"/>
              <a:t>)</a:t>
            </a:r>
            <a:r>
              <a:rPr lang="ko-KR" altLang="en-US" sz="1000" dirty="0"/>
              <a:t>한 다음에 </a:t>
            </a:r>
            <a:r>
              <a:rPr lang="en" altLang="ko-KR" sz="1000" dirty="0"/>
              <a:t>Transaction / Block data</a:t>
            </a:r>
            <a:r>
              <a:rPr lang="ko-KR" altLang="en-US" sz="1000" dirty="0"/>
              <a:t>를 동기화합니다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Leader Peer</a:t>
            </a:r>
            <a:r>
              <a:rPr lang="ko-KR" altLang="en-US" sz="1000" dirty="0"/>
              <a:t>의 변경은 등록된 </a:t>
            </a:r>
            <a:r>
              <a:rPr lang="en" altLang="ko-KR" sz="1000" dirty="0"/>
              <a:t>Peer</a:t>
            </a:r>
            <a:r>
              <a:rPr lang="ko-KR" altLang="en-US" sz="1000" dirty="0"/>
              <a:t>의 순서대로 </a:t>
            </a:r>
            <a:r>
              <a:rPr lang="en" altLang="ko-KR" sz="1000" dirty="0"/>
              <a:t>Leader </a:t>
            </a:r>
            <a:r>
              <a:rPr lang="ko-KR" altLang="en-US" sz="1000" dirty="0"/>
              <a:t>권한을 줍니다</a:t>
            </a:r>
            <a:r>
              <a:rPr lang="en-US" altLang="ko-KR" sz="1000" dirty="0"/>
              <a:t>.(</a:t>
            </a:r>
            <a:r>
              <a:rPr lang="en" altLang="ko-KR" sz="1000" dirty="0"/>
              <a:t>Round Robin). (</a:t>
            </a:r>
            <a:r>
              <a:rPr lang="ko-KR" altLang="en-US" sz="1000" dirty="0"/>
              <a:t>주의</a:t>
            </a:r>
            <a:r>
              <a:rPr lang="en-US" altLang="ko-KR" sz="1000" dirty="0"/>
              <a:t>: </a:t>
            </a:r>
            <a:r>
              <a:rPr lang="en" altLang="ko-KR" sz="1000" dirty="0"/>
              <a:t>block </a:t>
            </a:r>
            <a:r>
              <a:rPr lang="ko-KR" altLang="en-US" sz="1000" dirty="0"/>
              <a:t>생성 개수 기준은 성능에 따라서 변경 가능합니다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75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설치 </a:t>
            </a:r>
            <a:r>
              <a:rPr lang="en-US" altLang="ko-KR" dirty="0"/>
              <a:t>Tutorial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7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&lt;loopchain network </a:t>
            </a:r>
            <a:r>
              <a:rPr lang="ko-KR" altLang="en-US" sz="1200" b="1" dirty="0"/>
              <a:t>설정 유의 사항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RadioStation</a:t>
            </a:r>
            <a:r>
              <a:rPr lang="ko-KR" altLang="en-US" sz="1200" dirty="0"/>
              <a:t>을 제일 먼저 실행시키고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들을 실행 하셔야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들은 </a:t>
            </a:r>
            <a:r>
              <a:rPr lang="en-US" altLang="ko-KR" sz="1200" dirty="0"/>
              <a:t>N:N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연결됩니다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들이 서로 </a:t>
            </a:r>
            <a:r>
              <a:rPr lang="en-US" altLang="ko-KR" sz="1200" dirty="0" err="1"/>
              <a:t>IP:Port</a:t>
            </a:r>
            <a:r>
              <a:rPr lang="ko-KR" altLang="en-US" sz="1200" dirty="0"/>
              <a:t>로 연결할 수 있어야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최소 노드 수 </a:t>
            </a:r>
            <a:r>
              <a:rPr lang="en-US" altLang="ko-KR" sz="1200" dirty="0"/>
              <a:t>: </a:t>
            </a:r>
            <a:r>
              <a:rPr lang="ko-KR" altLang="en-US" sz="1200" dirty="0"/>
              <a:t>제대로 된 </a:t>
            </a:r>
            <a:r>
              <a:rPr lang="en-US" altLang="ko-KR" sz="1200" dirty="0"/>
              <a:t>Blockchain network</a:t>
            </a:r>
            <a:r>
              <a:rPr lang="ko-KR" altLang="en-US" sz="1200" dirty="0"/>
              <a:t>를 구성하기 위해서 </a:t>
            </a:r>
            <a:r>
              <a:rPr lang="en-US" altLang="ko-KR" sz="1200" b="1" u="sng" dirty="0"/>
              <a:t>4</a:t>
            </a:r>
            <a:r>
              <a:rPr lang="ko-KR" altLang="en-US" sz="1200" b="1" u="sng" dirty="0"/>
              <a:t>개 이상의 </a:t>
            </a:r>
            <a:r>
              <a:rPr lang="en-US" altLang="ko-KR" sz="1200" b="1" u="sng" dirty="0"/>
              <a:t>Node</a:t>
            </a:r>
            <a:r>
              <a:rPr lang="ko-KR" altLang="en-US" sz="1200" dirty="0"/>
              <a:t>들을 실행해야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예제에서 </a:t>
            </a:r>
            <a:r>
              <a:rPr lang="en-US" altLang="ko-KR" sz="1200" dirty="0"/>
              <a:t>1</a:t>
            </a:r>
            <a:r>
              <a:rPr lang="ko-KR" altLang="en-US" sz="1200" dirty="0"/>
              <a:t>개 혹은 </a:t>
            </a:r>
            <a:r>
              <a:rPr lang="en-US" altLang="ko-KR" sz="1200" dirty="0"/>
              <a:t>2</a:t>
            </a:r>
            <a:r>
              <a:rPr lang="ko-KR" altLang="en-US" sz="1200" dirty="0"/>
              <a:t>개만 띄운 것은 일종의 예제로 보시면 됩니다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Multi Channel </a:t>
            </a:r>
            <a:r>
              <a:rPr lang="ko-KR" altLang="en-US" sz="1200" dirty="0"/>
              <a:t>설정 </a:t>
            </a:r>
            <a:r>
              <a:rPr lang="en-US" altLang="ko-KR" sz="1200" dirty="0"/>
              <a:t>/ SCORE </a:t>
            </a:r>
            <a:r>
              <a:rPr lang="ko-KR" altLang="en-US" sz="1200" dirty="0"/>
              <a:t>설정은 설정 파일을 잘 확인해 주세요</a:t>
            </a:r>
            <a:r>
              <a:rPr lang="en-US" altLang="ko-KR" sz="1200" dirty="0"/>
              <a:t>. </a:t>
            </a:r>
            <a:r>
              <a:rPr lang="ko-KR" altLang="en-US" sz="1200" dirty="0"/>
              <a:t>설정 파일에 오류가 있으면 찾기 힘듭니다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서로 다른 </a:t>
            </a:r>
            <a:r>
              <a:rPr lang="en-US" altLang="ko-KR" sz="1200" dirty="0"/>
              <a:t>Host </a:t>
            </a:r>
            <a:r>
              <a:rPr lang="ko-KR" altLang="en-US" sz="1200" dirty="0"/>
              <a:t>들에서 띄울 때는 </a:t>
            </a:r>
            <a:r>
              <a:rPr lang="en-US" altLang="ko-KR" sz="1200" dirty="0"/>
              <a:t>LOOPCHAIN_HOST </a:t>
            </a:r>
            <a:r>
              <a:rPr lang="ko-KR" altLang="en-US" sz="1200" dirty="0"/>
              <a:t>설정을 이용해서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이 다른 </a:t>
            </a:r>
            <a:r>
              <a:rPr lang="en-US" altLang="ko-KR" sz="1200" dirty="0"/>
              <a:t>Node</a:t>
            </a:r>
            <a:r>
              <a:rPr lang="ko-KR" altLang="en-US" sz="1200" dirty="0"/>
              <a:t>들에게 </a:t>
            </a:r>
            <a:r>
              <a:rPr lang="en-US" altLang="ko-KR" sz="1200" dirty="0"/>
              <a:t>Peer </a:t>
            </a:r>
            <a:r>
              <a:rPr lang="ko-KR" altLang="en-US" sz="1200" dirty="0"/>
              <a:t>목록을 띄울 때</a:t>
            </a:r>
            <a:r>
              <a:rPr lang="en-US" altLang="ko-KR" sz="1200" dirty="0"/>
              <a:t>, </a:t>
            </a:r>
            <a:r>
              <a:rPr lang="ko-KR" altLang="en-US" sz="1200" dirty="0"/>
              <a:t>외부 서버 들에서 해당 </a:t>
            </a:r>
            <a:r>
              <a:rPr lang="en-US" altLang="ko-KR" sz="1200" dirty="0"/>
              <a:t>Node</a:t>
            </a:r>
            <a:r>
              <a:rPr lang="ko-KR" altLang="en-US" sz="1200" dirty="0"/>
              <a:t>에 접근 할 수 있게 해주세요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(Docker </a:t>
            </a:r>
            <a:r>
              <a:rPr lang="ko-KR" altLang="en-US" sz="1200" b="1" dirty="0"/>
              <a:t>사용시만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이나 </a:t>
            </a:r>
            <a:r>
              <a:rPr lang="en-US" altLang="ko-KR" sz="1200" dirty="0"/>
              <a:t>Peer</a:t>
            </a:r>
            <a:r>
              <a:rPr lang="ko-KR" altLang="en-US" sz="1200" dirty="0"/>
              <a:t>에서 외부 </a:t>
            </a:r>
            <a:r>
              <a:rPr lang="en-US" altLang="ko-KR" sz="1200" dirty="0"/>
              <a:t>Host file</a:t>
            </a:r>
            <a:r>
              <a:rPr lang="ko-KR" altLang="en-US" sz="1200" dirty="0"/>
              <a:t>과 연결을 해주실 폴더들이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설정이 없으면 </a:t>
            </a:r>
            <a:r>
              <a:rPr lang="en-US" altLang="ko-KR" sz="1200" dirty="0"/>
              <a:t>Docker container </a:t>
            </a:r>
            <a:r>
              <a:rPr lang="ko-KR" altLang="en-US" sz="1200" dirty="0"/>
              <a:t>가 죽었을 때에 데이터를 잃어버리실 수가 있습니다</a:t>
            </a:r>
            <a:r>
              <a:rPr lang="en-US" altLang="ko-KR" sz="1200" dirty="0"/>
              <a:t>.</a:t>
            </a:r>
          </a:p>
          <a:p>
            <a:pPr marL="857250" lvl="1" indent="-171450"/>
            <a:r>
              <a:rPr lang="en-US" altLang="ko-KR" sz="1200" dirty="0"/>
              <a:t>"/storage":  RadioStation, Peer</a:t>
            </a:r>
            <a:r>
              <a:rPr lang="ko-KR" altLang="en-US" sz="1200" dirty="0"/>
              <a:t>들의 데이터를 보관하는 폴더</a:t>
            </a:r>
          </a:p>
          <a:p>
            <a:pPr marL="857250" lvl="1" indent="-171450"/>
            <a:r>
              <a:rPr lang="en-US" altLang="ko-KR" sz="1200" dirty="0"/>
              <a:t>"/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" : </a:t>
            </a:r>
            <a:r>
              <a:rPr lang="ko-KR" altLang="en-US" sz="1200" dirty="0"/>
              <a:t>설정 파일들이 담긴 폴더</a:t>
            </a:r>
          </a:p>
          <a:p>
            <a:pPr marL="857250" lvl="1" indent="-171450"/>
            <a:r>
              <a:rPr lang="en-US" altLang="ko-KR" sz="1200" dirty="0"/>
              <a:t>"/score" SCORE</a:t>
            </a:r>
            <a:r>
              <a:rPr lang="ko-KR" altLang="en-US" sz="1200" dirty="0"/>
              <a:t>를 </a:t>
            </a:r>
            <a:r>
              <a:rPr lang="en-US" altLang="ko-KR" sz="1200" dirty="0"/>
              <a:t>zip</a:t>
            </a:r>
            <a:r>
              <a:rPr lang="ko-KR" altLang="en-US" sz="1200" dirty="0"/>
              <a:t>해서 띄울 때에</a:t>
            </a:r>
            <a:r>
              <a:rPr lang="en-US" altLang="ko-KR" sz="1200" dirty="0"/>
              <a:t>, SCORE </a:t>
            </a:r>
            <a:r>
              <a:rPr lang="ko-KR" altLang="en-US" sz="1200" dirty="0"/>
              <a:t>파일이 담긴 </a:t>
            </a:r>
            <a:r>
              <a:rPr lang="en-US" altLang="ko-KR" sz="1200" dirty="0"/>
              <a:t>zip</a:t>
            </a:r>
            <a:r>
              <a:rPr lang="ko-KR" altLang="en-US" sz="1200" dirty="0"/>
              <a:t>파일의 위치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059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포트 열기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r>
              <a:rPr lang="en-US" altLang="ko-KR" sz="1200" dirty="0"/>
              <a:t>loopchain</a:t>
            </a:r>
            <a:r>
              <a:rPr lang="ko-KR" altLang="en-US" sz="1200" dirty="0"/>
              <a:t>을 사용하기 위해 다음의 </a:t>
            </a:r>
            <a:r>
              <a:rPr lang="en-US" altLang="ko-KR" sz="1200" dirty="0"/>
              <a:t>Port</a:t>
            </a:r>
            <a:r>
              <a:rPr lang="ko-KR" altLang="en-US" sz="1200" dirty="0"/>
              <a:t>가 열려야 합니다</a:t>
            </a:r>
            <a:r>
              <a:rPr lang="en-US" altLang="ko-KR" sz="1200" dirty="0"/>
              <a:t>.  Port</a:t>
            </a:r>
            <a:r>
              <a:rPr lang="ko-KR" altLang="en-US" sz="1200" dirty="0"/>
              <a:t>는 설정에서 변경이 가능합니다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설정 파일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r>
              <a:rPr lang="ko-KR" altLang="en-US" sz="1200" dirty="0" err="1"/>
              <a:t>설정파일은</a:t>
            </a:r>
            <a:r>
              <a:rPr lang="ko-KR" altLang="en-US" sz="1200" dirty="0"/>
              <a:t>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된 파일입니다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아래처럼 만듭니다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특정한 </a:t>
            </a:r>
            <a:r>
              <a:rPr lang="en-US" altLang="ko-KR" sz="1200" dirty="0"/>
              <a:t>JSON</a:t>
            </a:r>
            <a:r>
              <a:rPr lang="ko-KR" altLang="en-US" sz="1200" dirty="0"/>
              <a:t>파일을 만들고 그 안에 내용을 작성하고 </a:t>
            </a:r>
            <a:r>
              <a:rPr lang="en-US" altLang="ko-KR" sz="1200" dirty="0"/>
              <a:t>Peer</a:t>
            </a:r>
            <a:r>
              <a:rPr lang="ko-KR" altLang="en-US" sz="1200" dirty="0"/>
              <a:t>를 아래와 같이 </a:t>
            </a:r>
            <a:r>
              <a:rPr lang="en-US" altLang="ko-KR" sz="1200" dirty="0"/>
              <a:t>-o option</a:t>
            </a:r>
            <a:r>
              <a:rPr lang="ko-KR" altLang="en-US" sz="1200" dirty="0"/>
              <a:t>을 이용하여서  해당 파일을 읽게 해서 </a:t>
            </a:r>
            <a:r>
              <a:rPr lang="en-US" altLang="ko-KR" sz="1200" dirty="0"/>
              <a:t>peer</a:t>
            </a:r>
            <a:r>
              <a:rPr lang="ko-KR" altLang="en-US" sz="1200" dirty="0"/>
              <a:t>를 올립니다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$ python3 </a:t>
            </a:r>
            <a:r>
              <a:rPr lang="en-US" altLang="ko-KR" sz="1200" dirty="0" err="1"/>
              <a:t>peer.py</a:t>
            </a:r>
            <a:r>
              <a:rPr lang="en-US" altLang="ko-KR" sz="1200" dirty="0"/>
              <a:t> -o </a:t>
            </a:r>
            <a:r>
              <a:rPr lang="en-US" altLang="ko-KR" sz="1200" dirty="0" err="1"/>
              <a:t>peer_conf.json</a:t>
            </a:r>
            <a:r>
              <a:rPr lang="en-US" altLang="ko-KR" sz="1200" dirty="0"/>
              <a:t> .....   </a:t>
            </a:r>
          </a:p>
          <a:p>
            <a:r>
              <a:rPr lang="ko-KR" altLang="en-US" sz="1200" dirty="0"/>
              <a:t>이 문서에서 각종 상황 별로</a:t>
            </a:r>
            <a:r>
              <a:rPr lang="en-US" altLang="ko-KR" sz="1200" dirty="0"/>
              <a:t>, </a:t>
            </a:r>
            <a:r>
              <a:rPr lang="ko-KR" altLang="en-US" sz="1200" dirty="0"/>
              <a:t>문제 별로 어떤 옵션을 가지고 설정 파일을 만드는지 정리하여서 작성할 것입니다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자세한 것은 각 상황 별 설정 파일에서 확인하시면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2F441A-F396-1240-8B96-0434A176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21556"/>
              </p:ext>
            </p:extLst>
          </p:nvPr>
        </p:nvGraphicFramePr>
        <p:xfrm>
          <a:off x="347132" y="1745325"/>
          <a:ext cx="65960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9">
                  <a:extLst>
                    <a:ext uri="{9D8B030D-6E8A-4147-A177-3AD203B41FA5}">
                      <a16:colId xmlns:a16="http://schemas.microsoft.com/office/drawing/2014/main" val="1086260101"/>
                    </a:ext>
                  </a:extLst>
                </a:gridCol>
                <a:gridCol w="3298009">
                  <a:extLst>
                    <a:ext uri="{9D8B030D-6E8A-4147-A177-3AD203B41FA5}">
                      <a16:colId xmlns:a16="http://schemas.microsoft.com/office/drawing/2014/main" val="1259106139"/>
                    </a:ext>
                  </a:extLst>
                </a:gridCol>
              </a:tblGrid>
              <a:tr h="377129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RadioStation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7102: 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9002: RESTful 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Peer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7100:gRPC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9000: RESTful 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5290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39F7E0-5324-7C43-95AB-065508FE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33980"/>
              </p:ext>
            </p:extLst>
          </p:nvPr>
        </p:nvGraphicFramePr>
        <p:xfrm>
          <a:off x="347132" y="3253207"/>
          <a:ext cx="6604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5850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{</a:t>
                      </a:r>
                    </a:p>
                    <a:p>
                      <a:r>
                        <a:rPr lang="en-US" altLang="ko-KR" sz="1200" dirty="0"/>
                        <a:t>  "Variable 1":"Value1",</a:t>
                      </a:r>
                    </a:p>
                    <a:p>
                      <a:r>
                        <a:rPr lang="en-US" altLang="ko-KR" sz="1200" dirty="0"/>
                        <a:t>  "Variable 2":"Value2",</a:t>
                      </a:r>
                    </a:p>
                    <a:p>
                      <a:r>
                        <a:rPr lang="en-US" altLang="ko-KR" sz="1200" dirty="0"/>
                        <a:t>  "Variable 3":"Value3",</a:t>
                      </a:r>
                    </a:p>
                    <a:p>
                      <a:r>
                        <a:rPr lang="en-US" altLang="ko-KR" sz="1200" dirty="0"/>
                        <a:t>  .....</a:t>
                      </a:r>
                    </a:p>
                    <a:p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0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ko-KR" altLang="en-US" sz="1000" dirty="0"/>
              <a:t>설치를 하는 방법은 크게 </a:t>
            </a:r>
            <a:r>
              <a:rPr lang="en-US" altLang="ko-KR" sz="1000" dirty="0"/>
              <a:t>2</a:t>
            </a:r>
            <a:r>
              <a:rPr lang="ko-KR" altLang="en-US" sz="1000" dirty="0"/>
              <a:t>가지 방법이 있습니다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Python</a:t>
            </a:r>
            <a:r>
              <a:rPr lang="ko-KR" altLang="en-US" sz="1000" dirty="0"/>
              <a:t>환경을 구축하고 </a:t>
            </a:r>
            <a:r>
              <a:rPr lang="en-US" altLang="ko-KR" sz="1000" dirty="0" err="1"/>
              <a:t>Github</a:t>
            </a:r>
            <a:r>
              <a:rPr lang="en-US" altLang="ko-KR" sz="1000" dirty="0"/>
              <a:t> </a:t>
            </a:r>
            <a:r>
              <a:rPr lang="ko-KR" altLang="en-US" sz="1000" dirty="0"/>
              <a:t>프로젝트를 </a:t>
            </a:r>
            <a:r>
              <a:rPr lang="en-US" altLang="ko-KR" sz="1000" dirty="0"/>
              <a:t>clone</a:t>
            </a:r>
            <a:r>
              <a:rPr lang="ko-KR" altLang="en-US" sz="1000" dirty="0"/>
              <a:t>하여 설치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제공되는 </a:t>
            </a:r>
            <a:r>
              <a:rPr lang="en-US" altLang="ko-KR" sz="1000" dirty="0" err="1"/>
              <a:t>docker</a:t>
            </a:r>
            <a:r>
              <a:rPr lang="en-US" altLang="ko-KR" sz="1000" dirty="0"/>
              <a:t> </a:t>
            </a:r>
            <a:r>
              <a:rPr lang="ko-KR" altLang="en-US" sz="1000" dirty="0"/>
              <a:t>이미지를 이용하여서 설치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r>
              <a:rPr lang="ko-KR" altLang="en-US" sz="1200" b="1" dirty="0"/>
              <a:t>필요 환경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추천 </a:t>
            </a:r>
            <a:r>
              <a:rPr lang="en-US" altLang="ko-KR" sz="1000" dirty="0"/>
              <a:t>OS : Linux(CentOS 7 </a:t>
            </a:r>
            <a:r>
              <a:rPr lang="ko-KR" altLang="en-US" sz="1000" dirty="0"/>
              <a:t>이상</a:t>
            </a:r>
            <a:r>
              <a:rPr lang="en-US" altLang="ko-KR" sz="1000" dirty="0"/>
              <a:t>, Ubuntu), MacOS 10.12 </a:t>
            </a:r>
            <a:r>
              <a:rPr lang="ko-KR" altLang="en-US" sz="1000" dirty="0"/>
              <a:t>이상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Python : v3.6 </a:t>
            </a:r>
            <a:r>
              <a:rPr lang="ko-KR" altLang="en-US" sz="1000" dirty="0"/>
              <a:t>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Vituralenv: v15.1.0 </a:t>
            </a:r>
            <a:r>
              <a:rPr lang="ko-KR" altLang="en-US" sz="1000" dirty="0"/>
              <a:t>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Docker: 17.x</a:t>
            </a:r>
            <a:r>
              <a:rPr lang="ko-KR" altLang="en-US" sz="1000" dirty="0"/>
              <a:t>이상</a:t>
            </a:r>
            <a:endParaRPr lang="en-US" altLang="ko-KR" sz="10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309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894807"/>
            <a:ext cx="9056934" cy="5735706"/>
          </a:xfrm>
        </p:spPr>
        <p:txBody>
          <a:bodyPr>
            <a:noAutofit/>
          </a:bodyPr>
          <a:lstStyle/>
          <a:p>
            <a:r>
              <a:rPr lang="en-US" altLang="ko-KR" sz="1000" dirty="0"/>
              <a:t>Python3</a:t>
            </a:r>
            <a:r>
              <a:rPr lang="ko-KR" altLang="en-US" sz="1000" dirty="0"/>
              <a:t>가 설치</a:t>
            </a:r>
            <a:r>
              <a:rPr lang="en-US" altLang="ko-KR" sz="1000" dirty="0"/>
              <a:t> </a:t>
            </a:r>
            <a:r>
              <a:rPr lang="ko-KR" altLang="en-US" sz="1000" dirty="0"/>
              <a:t>완료가 정상적으로 되었는지 버전을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사용자 환경 구축</a:t>
            </a:r>
            <a:endParaRPr lang="en-US" altLang="ko-KR" sz="10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먼저 </a:t>
            </a:r>
            <a:r>
              <a:rPr lang="en" altLang="ko-KR" sz="1000" dirty="0"/>
              <a:t>GitHub</a:t>
            </a:r>
            <a:r>
              <a:rPr lang="ko-KR" altLang="en-US" sz="1000" dirty="0"/>
              <a:t>에 공개되어 있는  </a:t>
            </a:r>
            <a:r>
              <a:rPr lang="en" altLang="ko-KR" sz="1000" dirty="0"/>
              <a:t>loopchain </a:t>
            </a:r>
            <a:r>
              <a:rPr lang="ko-KR" altLang="en-US" sz="1000" dirty="0"/>
              <a:t>프로젝트를 </a:t>
            </a:r>
            <a:r>
              <a:rPr lang="en" altLang="ko-KR" sz="1000" dirty="0"/>
              <a:t>clone </a:t>
            </a:r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프로젝트 폴더로 이동한 다음에 터미널창에서 명령어로 사용자 환경을 구축합니다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" altLang="ko-KR" sz="1000" b="1" dirty="0"/>
              <a:t>Unit Test </a:t>
            </a:r>
            <a:r>
              <a:rPr lang="ko-KR" altLang="en-US" sz="1000" b="1" dirty="0"/>
              <a:t>실행</a:t>
            </a:r>
            <a:endParaRPr lang="en-US" altLang="ko-KR" sz="1000" b="1" dirty="0"/>
          </a:p>
          <a:p>
            <a:r>
              <a:rPr lang="ko-KR" altLang="en-US" sz="1000" dirty="0"/>
              <a:t>설치가 완료되면 전체 </a:t>
            </a:r>
            <a:r>
              <a:rPr lang="en-US" altLang="ko-KR" sz="1000" dirty="0"/>
              <a:t>Unit Test</a:t>
            </a:r>
            <a:r>
              <a:rPr lang="ko-KR" altLang="en-US" sz="1000" dirty="0"/>
              <a:t>를 실행하여서 정상 작동 여부를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ko-KR" altLang="en-US" sz="1000" dirty="0"/>
          </a:p>
          <a:p>
            <a:endParaRPr lang="en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D2E612-F8A5-C340-8894-30CF33F9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85734"/>
              </p:ext>
            </p:extLst>
          </p:nvPr>
        </p:nvGraphicFramePr>
        <p:xfrm>
          <a:off x="462280" y="1168883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443623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python3 -V</a:t>
                      </a:r>
                    </a:p>
                    <a:p>
                      <a:pPr latinLnBrk="1"/>
                      <a:r>
                        <a:rPr lang="en" altLang="ko-KR" sz="1000" dirty="0"/>
                        <a:t>Python 3.6.4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28154"/>
                  </a:ext>
                </a:extLst>
              </a:tr>
            </a:tbl>
          </a:graphicData>
        </a:graphic>
      </p:graphicFrame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B5FC519F-61BE-5841-AA67-441043DC0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2558846"/>
            <a:ext cx="3292475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loopchain </a:t>
            </a:r>
            <a:r>
              <a:rPr lang="ko-KR" altLang="en-US" sz="1200" b="1" dirty="0"/>
              <a:t>실행</a:t>
            </a:r>
            <a:endParaRPr lang="en-US" altLang="ko-KR" sz="1200" b="1" dirty="0"/>
          </a:p>
          <a:p>
            <a:r>
              <a:rPr lang="ko-KR" altLang="en-US" sz="1000" dirty="0"/>
              <a:t>이전의 </a:t>
            </a:r>
            <a:r>
              <a:rPr lang="en-US" altLang="ko-KR" sz="1000" dirty="0"/>
              <a:t>"</a:t>
            </a:r>
            <a:r>
              <a:rPr lang="ko-KR" altLang="en-US" sz="1000" dirty="0"/>
              <a:t>설정 가이드</a:t>
            </a:r>
            <a:r>
              <a:rPr lang="en-US" altLang="ko-KR" sz="1000" dirty="0"/>
              <a:t>"</a:t>
            </a:r>
            <a:r>
              <a:rPr lang="ko-KR" altLang="en-US" sz="1000" dirty="0"/>
              <a:t>에서 언급을 하였듯이 </a:t>
            </a:r>
            <a:r>
              <a:rPr lang="en-US" altLang="ko-KR" sz="1000" dirty="0"/>
              <a:t>RadioStation</a:t>
            </a:r>
            <a:r>
              <a:rPr lang="ko-KR" altLang="en-US" sz="1000" dirty="0"/>
              <a:t>을 제일 먼저 실행시키고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들을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RadioStation</a:t>
            </a:r>
            <a:r>
              <a:rPr lang="ko-KR" altLang="en-US" sz="1000" dirty="0"/>
              <a:t>을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E063C9-6959-0742-BC80-9EE95D19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85735"/>
              </p:ext>
            </p:extLst>
          </p:nvPr>
        </p:nvGraphicFramePr>
        <p:xfrm>
          <a:off x="377374" y="1750185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$  ./</a:t>
                      </a:r>
                      <a:r>
                        <a:rPr lang="en" altLang="ko-KR" sz="1000" dirty="0" err="1"/>
                        <a:t>radiostation.py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29940754-B448-184E-9C43-A3646A206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" y="1994025"/>
            <a:ext cx="5663565" cy="43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loopchain </a:t>
            </a:r>
            <a:r>
              <a:rPr lang="ko-KR" altLang="en-US" sz="1200" b="1" dirty="0"/>
              <a:t>실행</a:t>
            </a:r>
            <a:endParaRPr lang="en-US" altLang="ko-KR" sz="1200" b="1" dirty="0"/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dirty="0"/>
              <a:t>여러 개의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들을 실행합니다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새로운 터미널 화면을 열고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프로젝트 폴더로 이동합니다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다음의 명령어를 입력하여서 첫번째 </a:t>
            </a:r>
            <a:r>
              <a:rPr lang="en-US" altLang="ko-KR" sz="1000" dirty="0"/>
              <a:t>peer</a:t>
            </a:r>
            <a:r>
              <a:rPr lang="ko-KR" altLang="en-US" sz="1000" dirty="0"/>
              <a:t>를 실행합니다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pic>
        <p:nvPicPr>
          <p:cNvPr id="9" name="그림 8">
            <a:hlinkClick r:id="rId3"/>
            <a:extLst>
              <a:ext uri="{FF2B5EF4-FFF2-40B4-BE49-F238E27FC236}">
                <a16:creationId xmlns:a16="http://schemas.microsoft.com/office/drawing/2014/main" id="{36FB3867-539A-BF4D-A9EC-2AD19202B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1861369"/>
            <a:ext cx="5847080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793987" y="3618168"/>
            <a:ext cx="4008120" cy="2745685"/>
          </a:xfrm>
        </p:spPr>
        <p:txBody>
          <a:bodyPr>
            <a:normAutofit/>
          </a:bodyPr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설치 </a:t>
            </a:r>
            <a:r>
              <a:rPr lang="en-US" altLang="ko-KR" dirty="0"/>
              <a:t>Tutorial</a:t>
            </a:r>
            <a:endParaRPr lang="ko-KR" altLang="en-US" dirty="0"/>
          </a:p>
          <a:p>
            <a:r>
              <a:rPr lang="en-US" altLang="ko-KR" dirty="0"/>
              <a:t>SCORE(Smart Contract On Reliable Environment) </a:t>
            </a:r>
            <a:r>
              <a:rPr lang="ko-KR" altLang="en-US" dirty="0"/>
              <a:t>구축</a:t>
            </a:r>
            <a:endParaRPr lang="en-US" altLang="ko-KR" dirty="0"/>
          </a:p>
          <a:p>
            <a:r>
              <a:rPr lang="en-US" altLang="ko-KR" dirty="0"/>
              <a:t>Appendix.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5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ko-KR" altLang="en-US" sz="900" dirty="0"/>
              <a:t>두번째 </a:t>
            </a:r>
            <a:r>
              <a:rPr lang="en-US" altLang="ko-KR" sz="900" dirty="0"/>
              <a:t>peer</a:t>
            </a:r>
            <a:r>
              <a:rPr lang="ko-KR" altLang="en-US" sz="900" dirty="0"/>
              <a:t>를 동일한 방법으로 실행합니다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이번에는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 연결하는 다른 포트를 사용해야만 합니다</a:t>
            </a:r>
            <a:r>
              <a:rPr lang="en-US" altLang="ko-KR" sz="900" dirty="0"/>
              <a:t>.(</a:t>
            </a:r>
            <a:r>
              <a:rPr lang="ko-KR" altLang="en-US" sz="900" dirty="0"/>
              <a:t>동일한 로컬 컴퓨터에서 실행되기 때문에 동일한 포트는 사용이 안됩니다</a:t>
            </a:r>
            <a:r>
              <a:rPr lang="en-US" altLang="ko-KR" sz="900" dirty="0"/>
              <a:t>.)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새 </a:t>
            </a:r>
            <a:r>
              <a:rPr lang="en-US" altLang="ko-KR" sz="900" dirty="0"/>
              <a:t>peer</a:t>
            </a:r>
            <a:r>
              <a:rPr lang="ko-KR" altLang="en-US" sz="900" dirty="0"/>
              <a:t>가 연결될 때마다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은 기존 </a:t>
            </a:r>
            <a:r>
              <a:rPr lang="en-US" altLang="ko-KR" sz="900" dirty="0"/>
              <a:t>peer </a:t>
            </a:r>
            <a:r>
              <a:rPr lang="ko-KR" altLang="en-US" sz="900" dirty="0"/>
              <a:t>목록을 새 </a:t>
            </a:r>
            <a:r>
              <a:rPr lang="en-US" altLang="ko-KR" sz="900" dirty="0"/>
              <a:t>peer</a:t>
            </a:r>
            <a:r>
              <a:rPr lang="ko-KR" altLang="en-US" sz="900" dirty="0"/>
              <a:t>에 전달하고 기존 </a:t>
            </a:r>
            <a:r>
              <a:rPr lang="en-US" altLang="ko-KR" sz="900" dirty="0"/>
              <a:t>peer</a:t>
            </a:r>
            <a:r>
              <a:rPr lang="ko-KR" altLang="en-US" sz="900" dirty="0"/>
              <a:t>에 새로운 </a:t>
            </a:r>
            <a:r>
              <a:rPr lang="en-US" altLang="ko-KR" sz="900" dirty="0"/>
              <a:t>peer</a:t>
            </a:r>
            <a:r>
              <a:rPr lang="ko-KR" altLang="en-US" sz="900" dirty="0"/>
              <a:t>가 추가되었음을 알립니다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F5C088D8-A55D-D742-BAD0-67FF55EFB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310412"/>
            <a:ext cx="588264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900" b="1" dirty="0"/>
              <a:t>각 </a:t>
            </a:r>
            <a:r>
              <a:rPr lang="en-US" altLang="ko-KR" sz="900" b="1" dirty="0"/>
              <a:t>peer</a:t>
            </a:r>
            <a:r>
              <a:rPr lang="ko-KR" altLang="en-US" sz="900" b="1" dirty="0"/>
              <a:t>들의 상태 체크</a:t>
            </a:r>
            <a:endParaRPr lang="en-US" altLang="ko-KR" sz="900" b="1" dirty="0"/>
          </a:p>
          <a:p>
            <a:r>
              <a:rPr lang="en-US" altLang="ko-KR" sz="900" dirty="0"/>
              <a:t>RESTful API</a:t>
            </a:r>
            <a:r>
              <a:rPr lang="ko-KR" altLang="en-US" sz="900" dirty="0"/>
              <a:t>를 이용하여서 </a:t>
            </a:r>
            <a:r>
              <a:rPr lang="en-US" altLang="ko-KR" sz="900" dirty="0"/>
              <a:t>RadioStation </a:t>
            </a:r>
            <a:r>
              <a:rPr lang="ko-KR" altLang="en-US" sz="900" dirty="0"/>
              <a:t>및 각 </a:t>
            </a:r>
            <a:r>
              <a:rPr lang="en-US" altLang="ko-KR" sz="900" dirty="0"/>
              <a:t>peer</a:t>
            </a:r>
            <a:r>
              <a:rPr lang="ko-KR" altLang="en-US" sz="900" dirty="0"/>
              <a:t>의 상태를 확인할 수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6217"/>
              </p:ext>
            </p:extLst>
          </p:nvPr>
        </p:nvGraphicFramePr>
        <p:xfrm>
          <a:off x="328280" y="1435741"/>
          <a:ext cx="890087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$ curl http://localhost:9002/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/v1/peer/list </a:t>
                      </a:r>
                      <a:r>
                        <a:rPr lang="en" altLang="ko-KR" sz="10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python -m </a:t>
                      </a:r>
                      <a:r>
                        <a:rPr lang="en" altLang="ko-KR" sz="10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json.tool</a:t>
                      </a: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# Shows a list of peers that are currently configuring the </a:t>
                      </a:r>
                      <a:r>
                        <a:rPr lang="en" altLang="ko-KR" sz="1000" b="0" dirty="0" err="1">
                          <a:solidFill>
                            <a:schemeClr val="tx1"/>
                          </a:solidFill>
                        </a:rPr>
                        <a:t>blockchain</a:t>
                      </a: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network in </a:t>
                      </a:r>
                      <a:r>
                        <a:rPr lang="en" altLang="ko-KR" sz="1000" b="0" dirty="0" err="1">
                          <a:solidFill>
                            <a:schemeClr val="tx1"/>
                          </a:solidFill>
                        </a:rPr>
                        <a:t>Radiostation</a:t>
                      </a: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6FDBA993-8CD6-A945-B91F-6C37C01D8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0" y="2083477"/>
            <a:ext cx="589788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endParaRPr lang="en-US" altLang="ko-KR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40562"/>
              </p:ext>
            </p:extLst>
          </p:nvPr>
        </p:nvGraphicFramePr>
        <p:xfrm>
          <a:off x="328280" y="997050"/>
          <a:ext cx="890087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$ curl http://localhost:9000/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/v1/status/peer | python -m 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json.tool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# Shows the current status of peer0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E80BD9-C620-7741-B019-3C22C65AA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64729"/>
              </p:ext>
            </p:extLst>
          </p:nvPr>
        </p:nvGraphicFramePr>
        <p:xfrm>
          <a:off x="328280" y="1696668"/>
          <a:ext cx="890087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$ curl http://localhost:9001/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/v1/status/peer | python -m </a:t>
                      </a:r>
                      <a:r>
                        <a:rPr lang="en" altLang="ko-KR" sz="1000" b="0" dirty="0" err="1">
                          <a:solidFill>
                            <a:schemeClr val="bg1"/>
                          </a:solidFill>
                        </a:rPr>
                        <a:t>json.tool</a:t>
                      </a:r>
                      <a:r>
                        <a:rPr lang="en" altLang="ko-KR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# Shows the current status of peer1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A2C381AB-64EC-7C4C-98CF-F23317E91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0" y="2451784"/>
            <a:ext cx="5862320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900" b="1" dirty="0"/>
              <a:t>새로운 </a:t>
            </a:r>
            <a:r>
              <a:rPr lang="en-US" altLang="ko-KR" sz="900" b="1" dirty="0"/>
              <a:t>Transaction </a:t>
            </a:r>
            <a:r>
              <a:rPr lang="ko-KR" altLang="en-US" sz="900" b="1" dirty="0"/>
              <a:t>생성</a:t>
            </a:r>
            <a:endParaRPr lang="en-US" altLang="ko-KR" sz="900" b="1" dirty="0"/>
          </a:p>
          <a:p>
            <a:r>
              <a:rPr lang="en-US" altLang="ko-KR" sz="900" dirty="0"/>
              <a:t>RESTful API</a:t>
            </a:r>
            <a:r>
              <a:rPr lang="ko-KR" altLang="en-US" sz="900" dirty="0"/>
              <a:t>를 사용하여서 </a:t>
            </a:r>
            <a:r>
              <a:rPr lang="en-US" altLang="ko-KR" sz="900" dirty="0"/>
              <a:t>peer0</a:t>
            </a:r>
            <a:r>
              <a:rPr lang="ko-KR" altLang="en-US" sz="900" dirty="0"/>
              <a:t>에 새로운 </a:t>
            </a:r>
            <a:r>
              <a:rPr lang="en-US" altLang="ko-KR" sz="900" dirty="0"/>
              <a:t>Transaction</a:t>
            </a:r>
            <a:r>
              <a:rPr lang="ko-KR" altLang="en-US" sz="900" dirty="0"/>
              <a:t>을 보냅니다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228600" lvl="0" indent="-228600">
              <a:buFont typeface="+mj-lt"/>
              <a:buAutoNum type="arabicPeriod" startAt="5"/>
            </a:pPr>
            <a:r>
              <a:rPr lang="ko-KR" altLang="en-US" sz="900" b="1" dirty="0"/>
              <a:t>새로 생성된 </a:t>
            </a:r>
            <a:r>
              <a:rPr lang="en-US" altLang="ko-KR" sz="900" b="1" dirty="0"/>
              <a:t>Transaction</a:t>
            </a:r>
            <a:r>
              <a:rPr lang="ko-KR" altLang="en-US" sz="900" b="1" dirty="0"/>
              <a:t>의 </a:t>
            </a:r>
            <a:r>
              <a:rPr lang="en-US" altLang="ko-KR" sz="900" b="1" dirty="0"/>
              <a:t>Height</a:t>
            </a:r>
            <a:r>
              <a:rPr lang="ko-KR" altLang="en-US" sz="900" b="1" dirty="0" err="1"/>
              <a:t>를</a:t>
            </a:r>
            <a:r>
              <a:rPr lang="ko-KR" altLang="en-US" sz="900" b="1" dirty="0"/>
              <a:t> 체크한다</a:t>
            </a:r>
            <a:r>
              <a:rPr lang="en-US" altLang="ko-KR" sz="900" b="1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34508"/>
              </p:ext>
            </p:extLst>
          </p:nvPr>
        </p:nvGraphicFramePr>
        <p:xfrm>
          <a:off x="365152" y="1465238"/>
          <a:ext cx="8022046" cy="30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046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0456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curl -H "Content-Type: application/json" -d '{"data":"hello"}' http://localhost:9000/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8AD2243-4C0B-484E-8922-E11C0E56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81687"/>
              </p:ext>
            </p:extLst>
          </p:nvPr>
        </p:nvGraphicFramePr>
        <p:xfrm>
          <a:off x="365152" y="1976995"/>
          <a:ext cx="6604000" cy="27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11101841"/>
                    </a:ext>
                  </a:extLst>
                </a:gridCol>
              </a:tblGrid>
              <a:tr h="27866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/v1/blocks | python -m </a:t>
                      </a:r>
                      <a:r>
                        <a:rPr lang="en" altLang="ko-KR" sz="1000" b="0" dirty="0" err="1"/>
                        <a:t>json.tool</a:t>
                      </a:r>
                      <a:r>
                        <a:rPr lang="en" altLang="ko-KR" sz="1000" b="0" dirty="0"/>
                        <a:t>    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1433"/>
                  </a:ext>
                </a:extLst>
              </a:tr>
            </a:tbl>
          </a:graphicData>
        </a:graphic>
      </p:graphicFrame>
      <p:pic>
        <p:nvPicPr>
          <p:cNvPr id="12" name="그림 11">
            <a:hlinkClick r:id="rId3"/>
            <a:extLst>
              <a:ext uri="{FF2B5EF4-FFF2-40B4-BE49-F238E27FC236}">
                <a16:creationId xmlns:a16="http://schemas.microsoft.com/office/drawing/2014/main" id="{6681CB23-6382-3E4A-8C0A-D773209D4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2" y="2354642"/>
            <a:ext cx="585216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1327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Linux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Docker </a:t>
            </a:r>
            <a:r>
              <a:rPr lang="ko-KR" altLang="en-US" sz="1200" b="1" dirty="0"/>
              <a:t>설치하기</a:t>
            </a:r>
            <a:endParaRPr lang="en-US" altLang="ko-KR" sz="1200" b="1" dirty="0"/>
          </a:p>
          <a:p>
            <a:r>
              <a:rPr lang="en-US" altLang="ko-KR" sz="1000" dirty="0"/>
              <a:t>Docker CE(Community Edition)X86-64, Docker EE(Enterprise edition) X86-64</a:t>
            </a:r>
            <a:r>
              <a:rPr lang="ko-KR" altLang="en-US" sz="1000" dirty="0"/>
              <a:t>를 운용할 수 있는 최신 환경이면 됩니다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CE: </a:t>
            </a:r>
            <a:r>
              <a:rPr lang="ko-KR" altLang="en-US" sz="1000" dirty="0"/>
              <a:t>무료 사용 버전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EE: </a:t>
            </a:r>
            <a:r>
              <a:rPr lang="ko-KR" altLang="en-US" sz="1000" dirty="0"/>
              <a:t>상용 버전</a:t>
            </a:r>
            <a:r>
              <a:rPr lang="en-US" altLang="ko-KR" sz="1000" dirty="0"/>
              <a:t>, </a:t>
            </a:r>
            <a:r>
              <a:rPr lang="ko-KR" altLang="en-US" sz="1000" dirty="0"/>
              <a:t>무료 </a:t>
            </a:r>
            <a:r>
              <a:rPr lang="en-US" altLang="ko-KR" sz="1000" dirty="0"/>
              <a:t>Hosted Trial </a:t>
            </a:r>
            <a:r>
              <a:rPr lang="ko-KR" altLang="en-US" sz="1000" dirty="0"/>
              <a:t>사용 가능</a:t>
            </a:r>
            <a:r>
              <a:rPr lang="en-US" altLang="ko-KR" sz="1000" dirty="0"/>
              <a:t>. </a:t>
            </a:r>
            <a:r>
              <a:rPr lang="ko-KR" altLang="en-US" sz="1000" dirty="0"/>
              <a:t>각종 </a:t>
            </a:r>
            <a:r>
              <a:rPr lang="en-US" altLang="ko-KR" sz="1000" dirty="0"/>
              <a:t>OS</a:t>
            </a:r>
            <a:r>
              <a:rPr lang="ko-KR" altLang="en-US" sz="1000" dirty="0"/>
              <a:t>들에 대한 지원 추가제공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ko-KR" altLang="en-US" sz="1000" dirty="0"/>
              <a:t>모든 상황에서 방법이 없으면 </a:t>
            </a:r>
            <a:r>
              <a:rPr lang="en-US" altLang="ko-KR" sz="1000" dirty="0"/>
              <a:t>Docker</a:t>
            </a:r>
            <a:r>
              <a:rPr lang="ko-KR" altLang="en-US" sz="1000" dirty="0"/>
              <a:t>를 </a:t>
            </a:r>
            <a:r>
              <a:rPr lang="en-US" altLang="ko-KR" sz="1000" dirty="0"/>
              <a:t>Binary</a:t>
            </a:r>
            <a:r>
              <a:rPr lang="ko-KR" altLang="en-US" sz="1000" dirty="0"/>
              <a:t>로부터 설치할 수 있는 방법이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>
                <a:hlinkClick r:id="rId3"/>
              </a:rPr>
              <a:t>https://docs.docker.com/install/linux/docker-ce/binaries/</a:t>
            </a:r>
            <a:r>
              <a:rPr lang="en-US" altLang="ko-KR" sz="1000" dirty="0"/>
              <a:t>)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2075"/>
            <a:r>
              <a:rPr lang="ko-KR" altLang="en-US" sz="1000" dirty="0"/>
              <a:t>자세한 정보는 </a:t>
            </a:r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err="1">
                <a:hlinkClick r:id="rId4"/>
              </a:rPr>
              <a:t>docs.docker.com</a:t>
            </a:r>
            <a:r>
              <a:rPr lang="en-US" altLang="ko-KR" sz="1000" dirty="0">
                <a:hlinkClick r:id="rId4"/>
              </a:rPr>
              <a:t>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F7E673-35FA-254F-B31F-5244197B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934"/>
              </p:ext>
            </p:extLst>
          </p:nvPr>
        </p:nvGraphicFramePr>
        <p:xfrm>
          <a:off x="468812" y="2292427"/>
          <a:ext cx="8760337" cy="37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1">
                  <a:extLst>
                    <a:ext uri="{9D8B030D-6E8A-4147-A177-3AD203B41FA5}">
                      <a16:colId xmlns:a16="http://schemas.microsoft.com/office/drawing/2014/main" val="2370248457"/>
                    </a:ext>
                  </a:extLst>
                </a:gridCol>
                <a:gridCol w="1516212">
                  <a:extLst>
                    <a:ext uri="{9D8B030D-6E8A-4147-A177-3AD203B41FA5}">
                      <a16:colId xmlns:a16="http://schemas.microsoft.com/office/drawing/2014/main" val="2600483530"/>
                    </a:ext>
                  </a:extLst>
                </a:gridCol>
                <a:gridCol w="1507549">
                  <a:extLst>
                    <a:ext uri="{9D8B030D-6E8A-4147-A177-3AD203B41FA5}">
                      <a16:colId xmlns:a16="http://schemas.microsoft.com/office/drawing/2014/main" val="4177016689"/>
                    </a:ext>
                  </a:extLst>
                </a:gridCol>
                <a:gridCol w="3889205">
                  <a:extLst>
                    <a:ext uri="{9D8B030D-6E8A-4147-A177-3AD203B41FA5}">
                      <a16:colId xmlns:a16="http://schemas.microsoft.com/office/drawing/2014/main" val="4035763585"/>
                    </a:ext>
                  </a:extLst>
                </a:gridCol>
              </a:tblGrid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Platform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CE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EE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Note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11086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 7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5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0403"/>
                  </a:ext>
                </a:extLst>
              </a:tr>
              <a:tr h="554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Devian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Stretch (stable) / Raspbian Stretch Jessie 8.0 (LTS) </a:t>
                      </a:r>
                    </a:p>
                    <a:p>
                      <a:pPr latinLnBrk="1"/>
                      <a:r>
                        <a:rPr lang="en" altLang="ko-KR" sz="1000" dirty="0"/>
                        <a:t>/ Raspbian Jessie Wheezy 7.7 (LTS).</a:t>
                      </a:r>
                    </a:p>
                    <a:p>
                      <a:pPr latinLnBrk="1"/>
                      <a:r>
                        <a:rPr lang="en" altLang="ko-KR" sz="1000" dirty="0"/>
                        <a:t> </a:t>
                      </a:r>
                      <a:r>
                        <a:rPr lang="en" altLang="ko-KR" sz="1000" dirty="0">
                          <a:hlinkClick r:id="rId6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7100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 24, 25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7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57828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Windows Server 2016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>
                          <a:hlinkClick r:id="rId8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01552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Oracle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7.3 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" altLang="ko-KR" sz="1000" dirty="0">
                          <a:hlinkClick r:id="rId9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6168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Red Hat Enterprise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64bit version Redhat Enterprise Linux 7 on an X86 or S390x. </a:t>
                      </a:r>
                      <a:r>
                        <a:rPr lang="en" altLang="ko-KR" sz="1000" dirty="0">
                          <a:hlinkClick r:id="rId10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3465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Linux Enterprise server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12.x version (OpenSUSE</a:t>
                      </a:r>
                      <a:r>
                        <a:rPr lang="ko-KR" altLang="en-US" sz="1000" dirty="0"/>
                        <a:t>지원 안함</a:t>
                      </a:r>
                      <a:r>
                        <a:rPr lang="en-US" altLang="ko-KR" sz="1000" dirty="0"/>
                        <a:t>).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1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99502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Ubuntu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EE : Xenial 16.04 (LTS) / Trusty 14.04 (LTS) , CE : Zesty 17.04 </a:t>
                      </a:r>
                    </a:p>
                    <a:p>
                      <a:pPr latinLnBrk="1"/>
                      <a:r>
                        <a:rPr lang="en" altLang="ko-KR" sz="1000" dirty="0"/>
                        <a:t>/ Xenial 16.04 (LTS) / Trusty 14.04 (LTS)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2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8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9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Windows / Mac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2075"/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3"/>
              </a:rPr>
              <a:t>https://docs.docker.com/install/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동작 확인 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"docker version" </a:t>
            </a:r>
            <a:r>
              <a:rPr lang="ko-KR" altLang="en-US" sz="1000" dirty="0"/>
              <a:t>명령어로 </a:t>
            </a:r>
            <a:r>
              <a:rPr lang="en-US" altLang="ko-KR" sz="1000" dirty="0"/>
              <a:t>Docker </a:t>
            </a:r>
            <a:r>
              <a:rPr lang="ko-KR" altLang="en-US" sz="1000" dirty="0"/>
              <a:t>가 정상 설치되었는지 확인합니다</a:t>
            </a:r>
            <a:r>
              <a:rPr lang="en-US" altLang="ko-KR" sz="1000" dirty="0"/>
              <a:t>.  </a:t>
            </a:r>
            <a:r>
              <a:rPr lang="ko-KR" altLang="en-US" sz="1000" dirty="0"/>
              <a:t>다음의 화면을 참고하셔서 확인하십시오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r>
              <a:rPr lang="en-US" altLang="ko-KR" sz="1000" dirty="0"/>
              <a:t>TIP : Docker </a:t>
            </a:r>
            <a:r>
              <a:rPr lang="ko-KR" altLang="en-US" sz="1000" dirty="0"/>
              <a:t>사용자 설정</a:t>
            </a:r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5EE984-D332-214E-B98C-231E9FB6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56736"/>
              </p:ext>
            </p:extLst>
          </p:nvPr>
        </p:nvGraphicFramePr>
        <p:xfrm>
          <a:off x="325781" y="5175051"/>
          <a:ext cx="8765877" cy="119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877">
                  <a:extLst>
                    <a:ext uri="{9D8B030D-6E8A-4147-A177-3AD203B41FA5}">
                      <a16:colId xmlns:a16="http://schemas.microsoft.com/office/drawing/2014/main" val="315657141"/>
                    </a:ext>
                  </a:extLst>
                </a:gridCol>
              </a:tblGrid>
              <a:tr h="119748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Add the docker group if it doesn't already exist: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groupadd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Add the connected user "$USER" to the docker group. Change the user name to match your preferred user if you do not want to use your current user: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gpasswd -a $USER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Either do a "newgrp docker" or log out/in to activate the changes to groups.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870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3D897F-AC90-6541-AB62-CB4C0B3D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4680"/>
              </p:ext>
            </p:extLst>
          </p:nvPr>
        </p:nvGraphicFramePr>
        <p:xfrm>
          <a:off x="325781" y="2082431"/>
          <a:ext cx="660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9253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version</a:t>
                      </a:r>
                    </a:p>
                    <a:p>
                      <a:pPr latinLnBrk="1"/>
                      <a:r>
                        <a:rPr lang="en" altLang="ko-KR" sz="1000" b="0" dirty="0"/>
                        <a:t>Client:</a:t>
                      </a:r>
                    </a:p>
                    <a:p>
                      <a:pPr latinLnBrk="1"/>
                      <a:r>
                        <a:rPr lang="en" altLang="ko-KR" sz="1000" b="0" dirty="0"/>
                        <a:t> Version: 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API version:   1.35</a:t>
                      </a:r>
                    </a:p>
                    <a:p>
                      <a:pPr latinLnBrk="1"/>
                      <a:r>
                        <a:rPr lang="en" altLang="ko-KR" sz="1000" b="0" dirty="0"/>
                        <a:t> Go version: 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Built: Wed Dec 27 20:03:51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OS/Arch:   </a:t>
                      </a:r>
                      <a:r>
                        <a:rPr lang="en" altLang="ko-KR" sz="1000" b="0" dirty="0" err="1"/>
                        <a:t>darwin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Server:</a:t>
                      </a:r>
                    </a:p>
                    <a:p>
                      <a:pPr latinLnBrk="1"/>
                      <a:r>
                        <a:rPr lang="en" altLang="ko-KR" sz="1000" b="0" dirty="0"/>
                        <a:t> Engine: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Version: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API version:  1.35 (minimum version 1.12)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Go version: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 Built:    Wed Dec 27 20:12:29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 OS/Arch:  </a:t>
                      </a:r>
                      <a:r>
                        <a:rPr lang="en" altLang="ko-KR" sz="1000" b="0" dirty="0" err="1"/>
                        <a:t>linux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Experimental: true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8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9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</a:p>
          <a:p>
            <a:pPr lvl="0"/>
            <a:r>
              <a:rPr lang="en-US" altLang="ko-KR" sz="1000" dirty="0"/>
              <a:t>loopchain</a:t>
            </a:r>
            <a:r>
              <a:rPr lang="ko-KR" altLang="en-US" sz="1000" dirty="0"/>
              <a:t>의 </a:t>
            </a:r>
            <a:r>
              <a:rPr lang="en-US" altLang="ko-KR" sz="1000" dirty="0"/>
              <a:t>Docker image</a:t>
            </a:r>
            <a:r>
              <a:rPr lang="ko-KR" altLang="en-US" sz="1000" dirty="0"/>
              <a:t>는 다음의 </a:t>
            </a:r>
            <a:r>
              <a:rPr lang="en-US" altLang="ko-KR" sz="1000" dirty="0"/>
              <a:t>3</a:t>
            </a:r>
            <a:r>
              <a:rPr lang="ko-KR" altLang="en-US" sz="1000" dirty="0"/>
              <a:t>종류가 있습니다</a:t>
            </a:r>
            <a:r>
              <a:rPr lang="en-US" altLang="ko-KR" sz="10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looprs</a:t>
            </a:r>
            <a:r>
              <a:rPr lang="en-US" altLang="ko-KR" sz="1000" dirty="0"/>
              <a:t>: RadioStation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looppeer</a:t>
            </a:r>
            <a:r>
              <a:rPr lang="en-US" altLang="ko-KR" sz="1000" dirty="0"/>
              <a:t>: Peer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loopchain-</a:t>
            </a:r>
            <a:r>
              <a:rPr lang="en-US" altLang="ko-KR" sz="1000" dirty="0" err="1"/>
              <a:t>fluentd</a:t>
            </a:r>
            <a:r>
              <a:rPr lang="en-US" altLang="ko-KR" sz="1000" dirty="0"/>
              <a:t>: log</a:t>
            </a:r>
            <a:r>
              <a:rPr lang="ko-KR" altLang="en-US" sz="1000" dirty="0"/>
              <a:t>를 저장하기 위해서 수정한 </a:t>
            </a:r>
            <a:r>
              <a:rPr lang="en-US" altLang="ko-KR" sz="1000" dirty="0" err="1"/>
              <a:t>fluentd</a:t>
            </a:r>
            <a:r>
              <a:rPr lang="en-US" altLang="ko-KR" sz="1000" dirty="0"/>
              <a:t> image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image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받기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화면과 같이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pull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명령을 이용하여서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로부터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들을 다운 받아옵니다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163E58-BD57-B74D-8D8F-1FD2CC7E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68320"/>
              </p:ext>
            </p:extLst>
          </p:nvPr>
        </p:nvGraphicFramePr>
        <p:xfrm>
          <a:off x="339035" y="2904066"/>
          <a:ext cx="29235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540">
                  <a:extLst>
                    <a:ext uri="{9D8B030D-6E8A-4147-A177-3AD203B41FA5}">
                      <a16:colId xmlns:a16="http://schemas.microsoft.com/office/drawing/2014/main" val="1112551994"/>
                    </a:ext>
                  </a:extLst>
                </a:gridCol>
              </a:tblGrid>
              <a:tr h="5396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docker pull loopchain/</a:t>
                      </a:r>
                      <a:r>
                        <a:rPr lang="en" altLang="ko-KR" sz="1000" dirty="0" err="1"/>
                        <a:t>looprs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$ docker pull loopchain/</a:t>
                      </a:r>
                      <a:r>
                        <a:rPr lang="en" altLang="ko-KR" sz="1000" dirty="0" err="1"/>
                        <a:t>looppeer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$ docker pull loopchain/loopchain-</a:t>
                      </a:r>
                      <a:r>
                        <a:rPr lang="en" altLang="ko-KR" sz="1000" dirty="0" err="1"/>
                        <a:t>fluentd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7957"/>
                  </a:ext>
                </a:extLst>
              </a:tr>
            </a:tbl>
          </a:graphicData>
        </a:graphic>
      </p:graphicFrame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9F02C970-3BD0-5D4E-800A-11A473EE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75" y="2904066"/>
            <a:ext cx="5116195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D65322-0933-8C43-9C1D-A6B356E0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91" y="4433033"/>
            <a:ext cx="2872740" cy="217932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컴퓨터상에서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환경을 구성하고 정상적으로 동작하는지 테스트를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다음의 그림과 같은 구조로 네트워크가 구성이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문서의 내용을 따라하게 되면 다음과 같은 디렉토리 구성이 만들어지게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316E7-AB3C-A242-AC19-BE171C71D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5" y="1826039"/>
            <a:ext cx="6000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3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디렉토리 생성</a:t>
            </a:r>
            <a:endParaRPr lang="en-US" altLang="ko-KR" sz="1000" b="1" dirty="0"/>
          </a:p>
          <a:p>
            <a:pPr lvl="0"/>
            <a:r>
              <a:rPr lang="ko-KR" altLang="en-US" sz="900" dirty="0"/>
              <a:t>로그 서버의 설정 파일 폴더를 생성하고 로그를 따로 저장할 폴더를 생성합니다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과  </a:t>
            </a:r>
            <a:r>
              <a:rPr lang="en-US" altLang="ko-KR" sz="900" dirty="0"/>
              <a:t>Peer</a:t>
            </a:r>
            <a:r>
              <a:rPr lang="ko-KR" altLang="en-US" sz="900" dirty="0"/>
              <a:t>의 설정파일을 따로 보관할 폴더를 만듭니다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  <a:p>
            <a:pPr lvl="0"/>
            <a:endParaRPr lang="en-US" altLang="ko-KR" sz="900" dirty="0"/>
          </a:p>
          <a:p>
            <a:pPr lvl="0"/>
            <a:r>
              <a:rPr lang="en-US" altLang="ko-KR" sz="1000" b="1" dirty="0"/>
              <a:t>2. log </a:t>
            </a:r>
            <a:r>
              <a:rPr lang="ko-KR" altLang="en-US" sz="1000" b="1" dirty="0"/>
              <a:t>서버의 설정</a:t>
            </a:r>
            <a:endParaRPr lang="en-US" altLang="ko-KR" sz="1000" b="1" dirty="0"/>
          </a:p>
          <a:p>
            <a:pPr lvl="0"/>
            <a:r>
              <a:rPr lang="en-US" altLang="ko-KR" sz="900" dirty="0"/>
              <a:t>log </a:t>
            </a:r>
            <a:r>
              <a:rPr lang="ko-KR" altLang="en-US" sz="900" dirty="0"/>
              <a:t>서버의 설정 파일을 작성하고 설정 파일 위치로 이동합니다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이것은 모든 </a:t>
            </a:r>
            <a:r>
              <a:rPr lang="en-US" altLang="ko-KR" sz="900" dirty="0"/>
              <a:t>log </a:t>
            </a:r>
            <a:r>
              <a:rPr lang="ko-KR" altLang="en-US" sz="900" dirty="0"/>
              <a:t>들을 파일로 남기는 설정입니다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r>
              <a:rPr lang="en-US" altLang="ko-KR" sz="900" dirty="0" err="1"/>
              <a:t>fluent.conf</a:t>
            </a:r>
            <a:r>
              <a:rPr lang="ko-KR" altLang="en-US" sz="900" dirty="0"/>
              <a:t>을 아래와 같이 만듭니다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 err="1"/>
              <a:t>fluent.conf</a:t>
            </a:r>
            <a:r>
              <a:rPr lang="ko-KR" altLang="en-US" sz="900" dirty="0"/>
              <a:t>를 </a:t>
            </a:r>
            <a:r>
              <a:rPr lang="en-US" altLang="ko-KR" sz="900" dirty="0" err="1"/>
              <a:t>fluentd</a:t>
            </a:r>
            <a:r>
              <a:rPr lang="en-US" altLang="ko-KR" sz="900" dirty="0"/>
              <a:t>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15912F-61E0-6B40-AF18-634BC9B9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61188"/>
              </p:ext>
            </p:extLst>
          </p:nvPr>
        </p:nvGraphicFramePr>
        <p:xfrm>
          <a:off x="352287" y="1737874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855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-p </a:t>
                      </a:r>
                      <a:r>
                        <a:rPr lang="en" altLang="ko-KR" sz="1000" b="0" dirty="0" err="1"/>
                        <a:t>fluentd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etc</a:t>
                      </a:r>
                      <a:r>
                        <a:rPr lang="en" altLang="ko-KR" sz="1000" b="0" dirty="0"/>
                        <a:t>	                               #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서버의 설정 파일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logs			# </a:t>
                      </a:r>
                      <a:r>
                        <a:rPr lang="ko-KR" altLang="en-US" sz="1000" b="0" dirty="0"/>
                        <a:t>로그를 따로 저장할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			# RadioStation</a:t>
                      </a:r>
                      <a:r>
                        <a:rPr lang="ko-KR" altLang="en-US" sz="1000" b="0" dirty="0"/>
                        <a:t>과 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설정파일을 따로 보관할 폴더를 생성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94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12146"/>
              </p:ext>
            </p:extLst>
          </p:nvPr>
        </p:nvGraphicFramePr>
        <p:xfrm>
          <a:off x="352287" y="3043793"/>
          <a:ext cx="6604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2919686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&lt;/source&gt;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symlink_path</a:t>
                      </a:r>
                      <a:r>
                        <a:rPr lang="en" altLang="ko-KR" sz="1000" b="0" dirty="0"/>
                        <a:t> /logs/</a:t>
                      </a:r>
                      <a:r>
                        <a:rPr lang="en" altLang="ko-KR" sz="1000" b="0" dirty="0" err="1"/>
                        <a:t>data.log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time_slice_format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time_slice_wait</a:t>
                      </a:r>
                      <a:r>
                        <a:rPr lang="en" altLang="ko-KR" sz="10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Y%m%dT%H%M%S%z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compress </a:t>
                      </a:r>
                      <a:r>
                        <a:rPr lang="en" altLang="ko-KR" sz="1000" b="0" dirty="0" err="1"/>
                        <a:t>gzip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utc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&lt;/match&gt;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A74FFE-DE12-1D47-A770-1830377C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6503"/>
              </p:ext>
            </p:extLst>
          </p:nvPr>
        </p:nvGraphicFramePr>
        <p:xfrm>
          <a:off x="352287" y="6228031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71039868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fluent.conf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fluentd</a:t>
                      </a:r>
                      <a:r>
                        <a:rPr lang="en" altLang="ko-KR" sz="1000" dirty="0"/>
                        <a:t>/</a:t>
                      </a:r>
                      <a:r>
                        <a:rPr lang="en" altLang="ko-KR" sz="1000" dirty="0" err="1"/>
                        <a:t>etc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8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4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3. channel_manage_data.json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900" dirty="0"/>
              <a:t>이 설정 파일은 </a:t>
            </a:r>
            <a:r>
              <a:rPr lang="en-US" altLang="ko-KR" sz="900" dirty="0" err="1"/>
              <a:t>MultiChannel</a:t>
            </a:r>
            <a:r>
              <a:rPr lang="ko-KR" altLang="en-US" sz="900" dirty="0"/>
              <a:t>을 사용할 때에 설정하는 파일입니다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해당 파일은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에서 사용됩니다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channel_manage_data.json </a:t>
            </a:r>
            <a:r>
              <a:rPr lang="ko-KR" altLang="en-US" sz="900" dirty="0"/>
              <a:t>파일을 아래와 같이 작성합니다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‘channel1’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이용합니다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기본적으로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들이 가지고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파일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/>
              <a:t>channel_manage_data.json</a:t>
            </a:r>
            <a:r>
              <a:rPr lang="ko-KR" altLang="en-US" sz="900" dirty="0"/>
              <a:t>를 </a:t>
            </a:r>
            <a:r>
              <a:rPr lang="en-US" altLang="ko-KR" sz="900" dirty="0"/>
              <a:t>/</a:t>
            </a:r>
            <a:r>
              <a:rPr lang="en-US" altLang="ko-KR" sz="900" dirty="0" err="1"/>
              <a:t>conf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7981"/>
              </p:ext>
            </p:extLst>
          </p:nvPr>
        </p:nvGraphicFramePr>
        <p:xfrm>
          <a:off x="531189" y="177762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6B242-B103-0148-8221-BA5705EB6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05813"/>
              </p:ext>
            </p:extLst>
          </p:nvPr>
        </p:nvGraphicFramePr>
        <p:xfrm>
          <a:off x="531189" y="3467859"/>
          <a:ext cx="6604000" cy="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222479274"/>
                    </a:ext>
                  </a:extLst>
                </a:gridCol>
              </a:tblGrid>
              <a:tr h="263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channel_manage_data.json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conf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5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60992"/>
          </a:xfrm>
        </p:spPr>
        <p:txBody>
          <a:bodyPr vert="horz" lIns="91440" tIns="45720" rIns="91440" bIns="45720" rtlCol="0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‘loopchain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이란</a:t>
            </a:r>
            <a:r>
              <a:rPr lang="en-US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주요 특징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설치 </a:t>
            </a: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가이드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Python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환경을 구축하고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GitHub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프로젝트를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clone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제공되는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Docker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이미지를 이용하여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SCORE(Smart Contract On Reliable Environment)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lang="en-US" altLang="ko-KR" sz="2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 만들기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개발</a:t>
            </a: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Appendix. 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 - 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- RESTful API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0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4. </a:t>
            </a:r>
            <a:r>
              <a:rPr lang="en-US" altLang="ko-KR" sz="1000" b="1" dirty="0" err="1"/>
              <a:t>rs_conf.json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설정들을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rs_conf.json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CHANNEL_MANAGE_DATA_PATH: 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 어디에 있는지 지정해줍니다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RadioStation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ENABLE_CHANNEL_AUTH: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정해진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Server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들만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별로 들어올 수 있는 제한을 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Option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rs_conf.json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72190"/>
              </p:ext>
            </p:extLst>
          </p:nvPr>
        </p:nvGraphicFramePr>
        <p:xfrm>
          <a:off x="537818" y="183063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"CHANNEL_MANAGE_DATA_PATH": "/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channel_manage_data.json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77615"/>
              </p:ext>
            </p:extLst>
          </p:nvPr>
        </p:nvGraphicFramePr>
        <p:xfrm>
          <a:off x="537818" y="3893533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rs_conf.json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56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</a:t>
            </a:r>
            <a:r>
              <a:rPr lang="en-US" altLang="ko-KR" sz="1000" b="1" dirty="0" err="1"/>
              <a:t>peer_conf.json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peer_conf.json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peer_conf.json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90523"/>
              </p:ext>
            </p:extLst>
          </p:nvPr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23345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peer_conf.json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9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Docker Container</a:t>
            </a:r>
            <a:r>
              <a:rPr lang="ko-KR" altLang="en-US" sz="1000" dirty="0"/>
              <a:t>를 실행하는 순서는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/>
              <a:t>Log </a:t>
            </a:r>
            <a:r>
              <a:rPr lang="ko-KR" altLang="en-US" sz="1000" dirty="0"/>
              <a:t>서버를 실행합니다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CA4500C0-58D3-694D-8747-91E4A995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797958"/>
            <a:ext cx="57658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6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A0C24D-0B7E-8444-A759-F9F3FF090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07522"/>
              </p:ext>
            </p:extLst>
          </p:nvPr>
        </p:nvGraphicFramePr>
        <p:xfrm>
          <a:off x="392042" y="1161406"/>
          <a:ext cx="9149523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523">
                  <a:extLst>
                    <a:ext uri="{9D8B030D-6E8A-4147-A177-3AD203B41FA5}">
                      <a16:colId xmlns:a16="http://schemas.microsoft.com/office/drawing/2014/main" val="4287482995"/>
                    </a:ext>
                  </a:extLst>
                </a:gridCol>
              </a:tblGrid>
              <a:tr h="259558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RadioStation</a:t>
                      </a:r>
                      <a:r>
                        <a:rPr lang="ko-KR" altLang="en-US" sz="900" b="0" dirty="0"/>
                        <a:t>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556b407669fc        loopchain/</a:t>
                      </a:r>
                      <a:r>
                        <a:rPr lang="en" altLang="ko-KR" sz="900" b="0" dirty="0" err="1"/>
                        <a:t>looprs:latest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radiostatio</a:t>
                      </a:r>
                      <a:r>
                        <a:rPr lang="en" altLang="ko-KR" sz="900" b="0" dirty="0"/>
                        <a:t>…"   About a minute ago   Up About a minute   0.0.0.0:7102-&gt;7102/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7100-7101/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0.0.0.0:9002-&gt;9002/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6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.(peer0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80492"/>
              </p:ext>
            </p:extLst>
          </p:nvPr>
        </p:nvGraphicFramePr>
        <p:xfrm>
          <a:off x="516835" y="1205948"/>
          <a:ext cx="8813019" cy="262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0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peer_conf.json</a:t>
                      </a:r>
                      <a:r>
                        <a:rPr lang="en" altLang="ko-KR" sz="900" b="0" dirty="0"/>
                        <a:t>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bc2f9c5f76fb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About a minute ago   Up About a minute   0.0.0.0:7100-&gt;7100/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0.0.0.0:9000-&gt;9000/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7101-7102/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472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제대로 설치되고 실행이 되고 있는지 확인하는 방법은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/>
              <a:t>RadioStation</a:t>
            </a:r>
            <a:r>
              <a:rPr lang="ko-KR" altLang="en-US" sz="1000" b="1" dirty="0"/>
              <a:t>의 </a:t>
            </a:r>
            <a:r>
              <a:rPr lang="en" altLang="ko-KR" sz="1000" b="1" dirty="0"/>
              <a:t>Channel1</a:t>
            </a:r>
            <a:r>
              <a:rPr lang="ko-KR" altLang="en-US" sz="1000" b="1" dirty="0"/>
              <a:t>에 접속된 </a:t>
            </a:r>
            <a:r>
              <a:rPr lang="en" altLang="ko-KR" sz="1000" b="1" dirty="0"/>
              <a:t>Peer</a:t>
            </a:r>
            <a:r>
              <a:rPr lang="ko-KR" altLang="en-US" sz="1000" b="1" dirty="0"/>
              <a:t>들의 정보 출력</a:t>
            </a:r>
            <a:endParaRPr lang="en-US" altLang="ko-KR" sz="1000" b="1" dirty="0"/>
          </a:p>
          <a:p>
            <a:pPr lvl="0"/>
            <a:r>
              <a:rPr lang="en-US" altLang="ko-KR" sz="1000" dirty="0"/>
              <a:t>curl http://localhost:9002/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/v1/peer/</a:t>
            </a:r>
            <a:r>
              <a:rPr lang="en-US" altLang="ko-KR" sz="1000" dirty="0" err="1"/>
              <a:t>list?channel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정상적으로 동작하고 있다면 다음과 비슷한 </a:t>
            </a:r>
            <a:r>
              <a:rPr lang="ko-KR" altLang="en-US" sz="1000" dirty="0" err="1"/>
              <a:t>메세지가</a:t>
            </a:r>
            <a:r>
              <a:rPr lang="ko-KR" altLang="en-US" sz="1000" dirty="0"/>
              <a:t> 출력이 될 것입니다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E5A707-4F71-A544-B1C0-84D7EE6D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6174"/>
              </p:ext>
            </p:extLst>
          </p:nvPr>
        </p:nvGraphicFramePr>
        <p:xfrm>
          <a:off x="372165" y="2195074"/>
          <a:ext cx="8759251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51">
                  <a:extLst>
                    <a:ext uri="{9D8B030D-6E8A-4147-A177-3AD203B41FA5}">
                      <a16:colId xmlns:a16="http://schemas.microsoft.com/office/drawing/2014/main" val="63354984"/>
                    </a:ext>
                  </a:extLst>
                </a:gridCol>
              </a:tblGrid>
              <a:tr h="23117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$ curl http://localhost:9002/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/v1/peer/</a:t>
                      </a:r>
                      <a:r>
                        <a:rPr lang="en" altLang="ko-KR" sz="800" b="0" dirty="0" err="1"/>
                        <a:t>list?channel</a:t>
                      </a:r>
                      <a:r>
                        <a:rPr lang="en" altLang="ko-KR" sz="800" b="0" dirty="0"/>
                        <a:t>=channel1 | python -m </a:t>
                      </a:r>
                      <a:r>
                        <a:rPr lang="en" altLang="ko-KR" sz="800" b="0" dirty="0" err="1"/>
                        <a:t>json.tool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% Total    % Received % </a:t>
                      </a:r>
                      <a:r>
                        <a:rPr lang="en" altLang="ko-KR" sz="800" b="0" dirty="0" err="1"/>
                        <a:t>Xferd</a:t>
                      </a:r>
                      <a:r>
                        <a:rPr lang="en" altLang="ko-KR" sz="800" b="0" dirty="0"/>
                        <a:t>  Average Speed   Time    Time     Time  Current            </a:t>
                      </a:r>
                      <a:r>
                        <a:rPr lang="en" altLang="ko-KR" sz="800" b="0" dirty="0" err="1"/>
                        <a:t>Dload</a:t>
                      </a:r>
                      <a:r>
                        <a:rPr lang="en" altLang="ko-KR" sz="8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800" b="0" dirty="0"/>
                        <a:t>100   855  100   855    0     0  43354      0 --:--:-- --:--:-- --:--:-- 45000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"cert": "MFYwEAYHKoZIzj0CAQYFK4EEAAoDQgAE+HQPBowjyJnyinsYjiztl5i6hQ1JiWdpRmyFR1T283M4liQia7weerQQ4Qw6jDVwd+RkwHeenvR0xxovUFCTQg==",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"order":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"status":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"2018-03-02 09:15:48.303004",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"target": "172.17.0.4:7100"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"cert": "MFYwEAYHKoZIzj0CAQYFK4EEAAoDQgAE+HQPBowjyJnyinsYjiztl5i6hQ1JiWdpRmyFR1T283M4liQia7weerQQ4Qw6jDVwd+RkwHeenvR0xxovUFCTQg==",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"order":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"status":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"2018-03-02 09:15:48.303004",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"target": "172.17.0.4:7100"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0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7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32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http://localhost:9000/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53082"/>
              </p:ext>
            </p:extLst>
          </p:nvPr>
        </p:nvGraphicFramePr>
        <p:xfrm>
          <a:off x="418547" y="1578848"/>
          <a:ext cx="660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13932      0 --:--:-- --:--:-- --:--:-- 14666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"172.17.0.4:7100",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08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튜토리얼에서는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확인하기 위해서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폴더안에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파일들이 생성되고 있는지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32A71-B552-5C43-AC37-D1A193C9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1722"/>
              </p:ext>
            </p:extLst>
          </p:nvPr>
        </p:nvGraphicFramePr>
        <p:xfrm>
          <a:off x="438426" y="1585475"/>
          <a:ext cx="6604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9725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ls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)/logs/</a:t>
                      </a:r>
                    </a:p>
                    <a:p>
                      <a:pPr latinLnBrk="1"/>
                      <a:r>
                        <a:rPr lang="en" altLang="ko-KR" sz="900" b="0" dirty="0"/>
                        <a:t>data.20180227_0.log.gz              data.b5666a1e8575e5ccf80ac068a1b617503.log  </a:t>
                      </a:r>
                      <a:r>
                        <a:rPr lang="en" altLang="ko-KR" sz="900" b="0" dirty="0" err="1"/>
                        <a:t>data.log</a:t>
                      </a:r>
                      <a:r>
                        <a:rPr lang="en" altLang="ko-KR" sz="900" b="0" dirty="0"/>
                        <a:t> </a:t>
                      </a:r>
                      <a:r>
                        <a:rPr lang="en" altLang="ko-KR" sz="900" b="0" dirty="0" err="1"/>
                        <a:t>time_slice_format</a:t>
                      </a:r>
                      <a:r>
                        <a:rPr lang="en" altLang="ko-KR" sz="900" b="0" dirty="0"/>
                        <a:t> %</a:t>
                      </a:r>
                      <a:r>
                        <a:rPr lang="en" altLang="ko-KR" sz="900" b="0" dirty="0" err="1"/>
                        <a:t>Y%m%d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data.20180228_0.log.gz              data.b5666a1e8575e5ccf80ac068a1b617503.log.meta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5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실제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운영의 편의를 위해서 위와 같이 매번 명령어를 직접 입력하기 보다는 실행스크립트 작성이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다음과 같이 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실행스크립트를 작성하고 실행해 보겠습니다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- </a:t>
            </a:r>
            <a:r>
              <a:rPr lang="en" altLang="ko-KR" sz="1000" b="1" dirty="0" err="1"/>
              <a:t>start.sh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새로운 컨테이너 실행</a:t>
            </a:r>
            <a:r>
              <a:rPr lang="en-US" altLang="ko-KR" sz="1000" b="1" dirty="0"/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9EECCD-ACFB-AA4A-9D5D-59DAFF5D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3579"/>
              </p:ext>
            </p:extLst>
          </p:nvPr>
        </p:nvGraphicFramePr>
        <p:xfrm>
          <a:off x="511312" y="1875183"/>
          <a:ext cx="848028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144">
                  <a:extLst>
                    <a:ext uri="{9D8B030D-6E8A-4147-A177-3AD203B41FA5}">
                      <a16:colId xmlns:a16="http://schemas.microsoft.com/office/drawing/2014/main" val="212504388"/>
                    </a:ext>
                  </a:extLst>
                </a:gridCol>
                <a:gridCol w="4240144">
                  <a:extLst>
                    <a:ext uri="{9D8B030D-6E8A-4147-A177-3AD203B41FA5}">
                      <a16:colId xmlns:a16="http://schemas.microsoft.com/office/drawing/2014/main" val="3497401254"/>
                    </a:ext>
                  </a:extLst>
                </a:gridCol>
              </a:tblGrid>
              <a:tr h="459850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TAG=latest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CONF=$(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LOGS=$(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FLUENTD=$(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STORAGE_RS=$(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STORAGE_PEER_0=$(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</a:t>
                      </a:r>
                      <a:r>
                        <a:rPr lang="ko-KR" altLang="en-US" sz="900" b="0" dirty="0"/>
                        <a:t>로그 및 데이터 디렉토리 생성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if [ ! -d ${LOGS}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${LOGS}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${STORAGE_RS}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${STORAGE_RS}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${STORAGE_PEER_0}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${STORAGE_PEER_0}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로그서버실행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  <a:endParaRPr lang="ko-KR" alt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--volume ${FLUENTD}:/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${LOGS}:/logs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Radio Station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${STORAGE_RS}/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Peer0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${STORAGE_PEER_0}/storage0:/.storage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peer_conf.json</a:t>
                      </a:r>
                      <a:r>
                        <a:rPr lang="en" altLang="ko-KR" sz="900" b="0" dirty="0"/>
                        <a:t>  -r radio_station:7102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64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83D73-7976-DD46-AB57-0A1A64E3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23523"/>
              </p:ext>
            </p:extLst>
          </p:nvPr>
        </p:nvGraphicFramePr>
        <p:xfrm>
          <a:off x="478182" y="1181283"/>
          <a:ext cx="6604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2583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stop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name=peer0)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194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4B0B35-63C9-E741-8789-0639BFE5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80870"/>
              </p:ext>
            </p:extLst>
          </p:nvPr>
        </p:nvGraphicFramePr>
        <p:xfrm>
          <a:off x="478182" y="2089057"/>
          <a:ext cx="6604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5423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rm</a:t>
                      </a:r>
                      <a:r>
                        <a:rPr lang="en" altLang="ko-KR" sz="900" b="0" dirty="0"/>
                        <a:t> -f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-a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name=peer0)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6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2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D3B427-244B-544C-BA07-B70E3EAF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52" y="1315336"/>
            <a:ext cx="3657600" cy="27432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컴퓨터상에서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환경을 구성하고 정상적으로 동작하는지 테스트를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다음의 그림과 같은 구조로 네트워크가 구성이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문서의 내용을 따라하게 되면 다음과 같은 디렉토리 구성이 만들어지게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9A2FEE-52F3-9746-8CB8-7D666C8EA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" y="4483132"/>
            <a:ext cx="2679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4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디렉토리 생성</a:t>
            </a:r>
            <a:endParaRPr lang="en-US" altLang="ko-KR" sz="1000" b="1" dirty="0"/>
          </a:p>
          <a:p>
            <a:pPr lvl="0"/>
            <a:r>
              <a:rPr lang="ko-KR" altLang="en-US" sz="900" dirty="0"/>
              <a:t>로그 서버의 설정 파일 폴더를 생성하고 로그를 따로 저장할 폴더를 생성합니다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과  </a:t>
            </a:r>
            <a:r>
              <a:rPr lang="en-US" altLang="ko-KR" sz="900" dirty="0"/>
              <a:t>Peer</a:t>
            </a:r>
            <a:r>
              <a:rPr lang="ko-KR" altLang="en-US" sz="900" dirty="0"/>
              <a:t>의 설정파일을 따로 보관할 폴더를 만듭니다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  <a:p>
            <a:pPr lvl="0"/>
            <a:endParaRPr lang="en-US" altLang="ko-KR" sz="900" dirty="0"/>
          </a:p>
          <a:p>
            <a:pPr lvl="0"/>
            <a:r>
              <a:rPr lang="en-US" altLang="ko-KR" sz="1000" b="1" dirty="0"/>
              <a:t>2. log </a:t>
            </a:r>
            <a:r>
              <a:rPr lang="ko-KR" altLang="en-US" sz="1000" b="1" dirty="0"/>
              <a:t>서버의 설정</a:t>
            </a:r>
            <a:endParaRPr lang="en-US" altLang="ko-KR" sz="1000" b="1" dirty="0"/>
          </a:p>
          <a:p>
            <a:pPr lvl="0"/>
            <a:r>
              <a:rPr lang="en-US" altLang="ko-KR" sz="900" dirty="0"/>
              <a:t>log </a:t>
            </a:r>
            <a:r>
              <a:rPr lang="ko-KR" altLang="en-US" sz="900" dirty="0"/>
              <a:t>서버의 설정 파일을 작성하고 설정 파일 위치로 이동합니다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이것은 모든 </a:t>
            </a:r>
            <a:r>
              <a:rPr lang="en-US" altLang="ko-KR" sz="900" dirty="0"/>
              <a:t>log </a:t>
            </a:r>
            <a:r>
              <a:rPr lang="ko-KR" altLang="en-US" sz="900" dirty="0"/>
              <a:t>들을 파일로 남기는 설정입니다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r>
              <a:rPr lang="en-US" altLang="ko-KR" sz="900" dirty="0" err="1"/>
              <a:t>fluent.conf</a:t>
            </a:r>
            <a:r>
              <a:rPr lang="ko-KR" altLang="en-US" sz="900" dirty="0"/>
              <a:t>을 아래와 같이 만듭니다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 err="1"/>
              <a:t>fluent.conf</a:t>
            </a:r>
            <a:r>
              <a:rPr lang="ko-KR" altLang="en-US" sz="900" dirty="0"/>
              <a:t>를 </a:t>
            </a:r>
            <a:r>
              <a:rPr lang="en-US" altLang="ko-KR" sz="900" dirty="0" err="1"/>
              <a:t>fluentd</a:t>
            </a:r>
            <a:r>
              <a:rPr lang="en-US" altLang="ko-KR" sz="900" dirty="0"/>
              <a:t>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15912F-61E0-6B40-AF18-634BC9B9D4B1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1737874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855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-p </a:t>
                      </a:r>
                      <a:r>
                        <a:rPr lang="en" altLang="ko-KR" sz="1000" b="0" dirty="0" err="1"/>
                        <a:t>fluentd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etc</a:t>
                      </a:r>
                      <a:r>
                        <a:rPr lang="en" altLang="ko-KR" sz="1000" b="0" dirty="0"/>
                        <a:t>	                               #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서버의 설정 파일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logs			# </a:t>
                      </a:r>
                      <a:r>
                        <a:rPr lang="ko-KR" altLang="en-US" sz="1000" b="0" dirty="0"/>
                        <a:t>로그를 따로 저장할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			# RadioStation</a:t>
                      </a:r>
                      <a:r>
                        <a:rPr lang="ko-KR" altLang="en-US" sz="1000" b="0" dirty="0"/>
                        <a:t>과 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설정파일을 따로 보관할 폴더를 생성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94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3043793"/>
          <a:ext cx="6604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2919686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&lt;/source&gt;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symlink_path</a:t>
                      </a:r>
                      <a:r>
                        <a:rPr lang="en" altLang="ko-KR" sz="1000" b="0" dirty="0"/>
                        <a:t> /logs/</a:t>
                      </a:r>
                      <a:r>
                        <a:rPr lang="en" altLang="ko-KR" sz="1000" b="0" dirty="0" err="1"/>
                        <a:t>data.log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time_slice_format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time_slice_wait</a:t>
                      </a:r>
                      <a:r>
                        <a:rPr lang="en" altLang="ko-KR" sz="10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Y%m%dT%H%M%S%z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compress </a:t>
                      </a:r>
                      <a:r>
                        <a:rPr lang="en" altLang="ko-KR" sz="1000" b="0" dirty="0" err="1"/>
                        <a:t>gzip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utc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&lt;/match&gt;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A74FFE-DE12-1D47-A770-1830377CAEEA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6228031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71039868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fluent.conf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fluentd</a:t>
                      </a:r>
                      <a:r>
                        <a:rPr lang="en" altLang="ko-KR" sz="1000" dirty="0"/>
                        <a:t>/</a:t>
                      </a:r>
                      <a:r>
                        <a:rPr lang="en" altLang="ko-KR" sz="1000" dirty="0" err="1"/>
                        <a:t>etc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8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84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3. channel_manage_data.json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900" dirty="0"/>
              <a:t>이 설정 파일은 </a:t>
            </a:r>
            <a:r>
              <a:rPr lang="en-US" altLang="ko-KR" sz="900" dirty="0" err="1"/>
              <a:t>MultiChannel</a:t>
            </a:r>
            <a:r>
              <a:rPr lang="ko-KR" altLang="en-US" sz="900" dirty="0"/>
              <a:t>을 사용할 때에 설정하는 파일입니다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해당 파일은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에서 사용됩니다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channel_manage_data.json </a:t>
            </a:r>
            <a:r>
              <a:rPr lang="ko-KR" altLang="en-US" sz="900" dirty="0"/>
              <a:t>파일을 아래와 같이 작성합니다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‘channel1’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이용합니다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기본적으로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들이 가지고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파일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/>
              <a:t>channel_manage_data.json</a:t>
            </a:r>
            <a:r>
              <a:rPr lang="ko-KR" altLang="en-US" sz="900" dirty="0"/>
              <a:t>를 </a:t>
            </a:r>
            <a:r>
              <a:rPr lang="en-US" altLang="ko-KR" sz="900" dirty="0"/>
              <a:t>/</a:t>
            </a:r>
            <a:r>
              <a:rPr lang="en-US" altLang="ko-KR" sz="900" dirty="0" err="1"/>
              <a:t>conf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/>
        </p:nvGraphicFramePr>
        <p:xfrm>
          <a:off x="531189" y="177762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6B242-B103-0148-8221-BA5705EB6FE6}"/>
              </a:ext>
            </a:extLst>
          </p:cNvPr>
          <p:cNvGraphicFramePr>
            <a:graphicFrameLocks noGrp="1"/>
          </p:cNvGraphicFramePr>
          <p:nvPr/>
        </p:nvGraphicFramePr>
        <p:xfrm>
          <a:off x="531189" y="3467859"/>
          <a:ext cx="6604000" cy="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222479274"/>
                    </a:ext>
                  </a:extLst>
                </a:gridCol>
              </a:tblGrid>
              <a:tr h="263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channel_manage_data.json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conf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24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4. </a:t>
            </a:r>
            <a:r>
              <a:rPr lang="en-US" altLang="ko-KR" sz="1000" b="1" dirty="0" err="1"/>
              <a:t>rs_conf.json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설정들을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rs_conf.json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CHANNEL_MANAGE_DATA_PATH: 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 어디에 있는지 지정해줍니다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RadioStation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ENABLE_CHANNEL_AUTH: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정해진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Server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들만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별로 들어올 수 있는 제한을 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Option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rs_conf.json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83063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"CHANNEL_MANAGE_DATA_PATH": "/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channel_manage_data.json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3893533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rs_conf.json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8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peer_conf0.json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/>
              <a:t>peer_conf0.json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/>
              <a:t>peer_conf0.json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71857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peer_conf0.json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939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peer_conf1.json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/>
              <a:t>peer_conf1.json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/>
              <a:t>peer_conf1.json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49227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peer_conf1.json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203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Docker Container</a:t>
            </a:r>
            <a:r>
              <a:rPr lang="ko-KR" altLang="en-US" sz="1000" dirty="0"/>
              <a:t>를 실행하는 순서는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/>
              <a:t>Log </a:t>
            </a:r>
            <a:r>
              <a:rPr lang="ko-KR" altLang="en-US" sz="1000" dirty="0"/>
              <a:t>서버를 실행합니다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AF03AF-C299-F446-A0C6-3F25E4813CF2}"/>
              </a:ext>
            </a:extLst>
          </p:cNvPr>
          <p:cNvGraphicFramePr>
            <a:graphicFrameLocks noGrp="1"/>
          </p:cNvGraphicFramePr>
          <p:nvPr/>
        </p:nvGraphicFramePr>
        <p:xfrm>
          <a:off x="511312" y="1751127"/>
          <a:ext cx="8717837" cy="21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837">
                  <a:extLst>
                    <a:ext uri="{9D8B030D-6E8A-4147-A177-3AD203B41FA5}">
                      <a16:colId xmlns:a16="http://schemas.microsoft.com/office/drawing/2014/main" val="3322160918"/>
                    </a:ext>
                  </a:extLst>
                </a:gridCol>
              </a:tblGrid>
              <a:tr h="216489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export TAG=latest     # </a:t>
                      </a:r>
                      <a:r>
                        <a:rPr lang="ko-KR" altLang="en-US" sz="900" b="0" dirty="0"/>
                        <a:t>환경 변수를 설정합니다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endParaRPr lang="en-US" altLang="ko-KR" sz="900" b="0" dirty="0"/>
                    </a:p>
                    <a:p>
                      <a:pPr latinLnBrk="1"/>
                      <a:r>
                        <a:rPr lang="en-US" altLang="ko-KR" sz="900" b="0" dirty="0"/>
                        <a:t># </a:t>
                      </a:r>
                      <a:r>
                        <a:rPr lang="en" altLang="ko-KR" sz="900" b="0" dirty="0"/>
                        <a:t>Log server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Log server </a:t>
                      </a:r>
                      <a:r>
                        <a:rPr lang="ko-KR" altLang="en-US" sz="900" b="0" dirty="0"/>
                        <a:t>컨테이너를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         COMMAND                  CREATED             STATUS              PORTS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268c79cd104b        loopchain/</a:t>
                      </a:r>
                      <a:r>
                        <a:rPr lang="en" altLang="ko-KR" sz="900" b="0" dirty="0" err="1"/>
                        <a:t>loopchain-fluentd:latest</a:t>
                      </a:r>
                      <a:r>
                        <a:rPr lang="en" altLang="ko-KR" sz="900" b="0" dirty="0"/>
                        <a:t>   "/bin/</a:t>
                      </a:r>
                      <a:r>
                        <a:rPr lang="en" altLang="ko-KR" sz="900" b="0" dirty="0" err="1"/>
                        <a:t>entrypoint.sh</a:t>
                      </a:r>
                      <a:r>
                        <a:rPr lang="en" altLang="ko-KR" sz="900" b="0" dirty="0"/>
                        <a:t> …"   6 minutes ago       Up 6 minutes        5140/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24284/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0.0.0.0:24224-&gt;24224/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300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A0C24D-0B7E-8444-A759-F9F3FF090B91}"/>
              </a:ext>
            </a:extLst>
          </p:cNvPr>
          <p:cNvGraphicFramePr>
            <a:graphicFrameLocks noGrp="1"/>
          </p:cNvGraphicFramePr>
          <p:nvPr/>
        </p:nvGraphicFramePr>
        <p:xfrm>
          <a:off x="392042" y="1161406"/>
          <a:ext cx="9149523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523">
                  <a:extLst>
                    <a:ext uri="{9D8B030D-6E8A-4147-A177-3AD203B41FA5}">
                      <a16:colId xmlns:a16="http://schemas.microsoft.com/office/drawing/2014/main" val="4287482995"/>
                    </a:ext>
                  </a:extLst>
                </a:gridCol>
              </a:tblGrid>
              <a:tr h="259558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RadioStation</a:t>
                      </a:r>
                      <a:r>
                        <a:rPr lang="ko-KR" altLang="en-US" sz="900" b="0" dirty="0"/>
                        <a:t>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556b407669fc        loopchain/</a:t>
                      </a:r>
                      <a:r>
                        <a:rPr lang="en" altLang="ko-KR" sz="900" b="0" dirty="0" err="1"/>
                        <a:t>looprs:latest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radiostatio</a:t>
                      </a:r>
                      <a:r>
                        <a:rPr lang="en" altLang="ko-KR" sz="900" b="0" dirty="0"/>
                        <a:t>…"   About a minute ago   Up About a minute   0.0.0.0:7102-&gt;7102/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7100-7101/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0.0.0.0:9002-&gt;9002/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428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.(peer0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18608"/>
              </p:ext>
            </p:extLst>
          </p:nvPr>
        </p:nvGraphicFramePr>
        <p:xfrm>
          <a:off x="516835" y="1205948"/>
          <a:ext cx="88130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0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/peer_conf0.json -p 7100 -r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f18c4e082a30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7 minutes ago       Up 7 minutes        0.0.0.0:7100-&gt;7100/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0.0.0.0:9000-&gt;9000/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7101-7102/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65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.(peer1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2542"/>
              </p:ext>
            </p:extLst>
          </p:nvPr>
        </p:nvGraphicFramePr>
        <p:xfrm>
          <a:off x="516835" y="1205948"/>
          <a:ext cx="8813019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1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storage1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Peer1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)/storage1:/.storage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7200:7200 -p 9100:9100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/peer_conf1.json -p 7200 -r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Peer1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name=peer1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STATUS              PORTS          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c10d2938efee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7 minutes ago       Up 7 minutes        7100-7102/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0.0.0.0:7200-&gt;7200/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0.0.0.0:9100-&gt;9100/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peer1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5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>
                <a:latin typeface="Roboto" panose="02000000000000000000" pitchFamily="2" charset="0"/>
              </a:rPr>
              <a:pPr/>
              <a:t>5</a:t>
            </a:fld>
            <a:endParaRPr lang="ko-KR" altLang="en-US"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58374"/>
          </a:xfrm>
        </p:spPr>
        <p:txBody>
          <a:bodyPr>
            <a:normAutofit/>
          </a:bodyPr>
          <a:lstStyle/>
          <a:p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효율적인 </a:t>
            </a:r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Smart Contract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기반으로 실시간 거래를 지원할 수 있는 고성능 블록체인</a:t>
            </a:r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</a:p>
        </p:txBody>
      </p:sp>
      <p:sp>
        <p:nvSpPr>
          <p:cNvPr id="78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E40585-F04F-E140-83AC-E7E0F49E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96" y="1906759"/>
            <a:ext cx="665988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4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제대로 설치되고 실행이 되고 있는지 확인하는 방법은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/>
              <a:t>RadioStation</a:t>
            </a:r>
            <a:r>
              <a:rPr lang="ko-KR" altLang="en-US" sz="1000" b="1" dirty="0"/>
              <a:t>의 </a:t>
            </a:r>
            <a:r>
              <a:rPr lang="en" altLang="ko-KR" sz="1000" b="1" dirty="0"/>
              <a:t>Channel1</a:t>
            </a:r>
            <a:r>
              <a:rPr lang="ko-KR" altLang="en-US" sz="1000" b="1" dirty="0"/>
              <a:t>에 접속된 </a:t>
            </a:r>
            <a:r>
              <a:rPr lang="en" altLang="ko-KR" sz="1000" b="1" dirty="0"/>
              <a:t>Peer</a:t>
            </a:r>
            <a:r>
              <a:rPr lang="ko-KR" altLang="en-US" sz="1000" b="1" dirty="0"/>
              <a:t>들의 정보 출력</a:t>
            </a:r>
            <a:endParaRPr lang="en-US" altLang="ko-KR" sz="1000" b="1" dirty="0"/>
          </a:p>
          <a:p>
            <a:pPr lvl="0"/>
            <a:r>
              <a:rPr lang="en-US" altLang="ko-KR" sz="1000" dirty="0"/>
              <a:t>curl http://localhost:9002/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/v1/peer/</a:t>
            </a:r>
            <a:r>
              <a:rPr lang="en-US" altLang="ko-KR" sz="1000" dirty="0" err="1"/>
              <a:t>list?channel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정상적으로 동작하고 있다면 다음과 비슷한 </a:t>
            </a:r>
            <a:r>
              <a:rPr lang="ko-KR" altLang="en-US" sz="1000" dirty="0" err="1"/>
              <a:t>메세지가</a:t>
            </a:r>
            <a:r>
              <a:rPr lang="ko-KR" altLang="en-US" sz="1000" dirty="0"/>
              <a:t> 출력이 될 것입니다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E5A707-4F71-A544-B1C0-84D7EE6D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02767"/>
              </p:ext>
            </p:extLst>
          </p:nvPr>
        </p:nvGraphicFramePr>
        <p:xfrm>
          <a:off x="372165" y="2195074"/>
          <a:ext cx="875925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51">
                  <a:extLst>
                    <a:ext uri="{9D8B030D-6E8A-4147-A177-3AD203B41FA5}">
                      <a16:colId xmlns:a16="http://schemas.microsoft.com/office/drawing/2014/main" val="63354984"/>
                    </a:ext>
                  </a:extLst>
                </a:gridCol>
              </a:tblGrid>
              <a:tr h="23117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$ curl http://localhost:9002/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/v1/peer/</a:t>
                      </a:r>
                      <a:r>
                        <a:rPr lang="en" altLang="ko-KR" sz="800" b="0" dirty="0" err="1"/>
                        <a:t>list?channel</a:t>
                      </a:r>
                      <a:r>
                        <a:rPr lang="en" altLang="ko-KR" sz="800" b="0" dirty="0"/>
                        <a:t>=channel1 | python -m </a:t>
                      </a:r>
                      <a:r>
                        <a:rPr lang="en" altLang="ko-KR" sz="800" b="0" dirty="0" err="1"/>
                        <a:t>json.tool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% Total    % Received % </a:t>
                      </a:r>
                      <a:r>
                        <a:rPr lang="en" altLang="ko-KR" sz="800" b="0" dirty="0" err="1"/>
                        <a:t>Xferd</a:t>
                      </a:r>
                      <a:r>
                        <a:rPr lang="en" altLang="ko-KR" sz="8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                 </a:t>
                      </a:r>
                      <a:r>
                        <a:rPr lang="en" altLang="ko-KR" sz="800" b="0" dirty="0" err="1"/>
                        <a:t>Dload</a:t>
                      </a:r>
                      <a:r>
                        <a:rPr lang="en" altLang="ko-KR" sz="8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800" b="0" dirty="0"/>
                        <a:t>100  1573  100  1573    0     0  64583      0 --:--:-- --:--:-- --:--:-- 65541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</a:t>
                      </a:r>
                      <a:r>
                        <a:rPr lang="en-US" altLang="ko-KR" sz="800" b="0" dirty="0"/>
                        <a:t>…….</a:t>
                      </a:r>
                      <a:r>
                        <a:rPr lang="en" altLang="ko-KR" sz="800" b="0" dirty="0"/>
                        <a:t> 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중간 생략</a:t>
                      </a:r>
                      <a:r>
                        <a:rPr lang="en-US" altLang="ko-KR" sz="800" b="0" dirty="0"/>
                        <a:t>)……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  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</a:t>
                      </a:r>
                      <a:r>
                        <a:rPr lang="en-US" altLang="ko-KR" sz="800" b="0" dirty="0"/>
                        <a:t>…….</a:t>
                      </a:r>
                      <a:r>
                        <a:rPr lang="en" altLang="ko-KR" sz="800" b="0" dirty="0"/>
                        <a:t> 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중간 생략</a:t>
                      </a:r>
                      <a:r>
                        <a:rPr lang="en-US" altLang="ko-KR" sz="800" b="0" dirty="0"/>
                        <a:t>)……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  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0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  <a:p>
                      <a:pPr latinLnBrk="1"/>
                      <a:r>
                        <a:rPr lang="en" altLang="ko-KR" sz="800" b="0" dirty="0"/>
                        <a:t>$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7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6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http://localhost:9000/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92639"/>
              </p:ext>
            </p:extLst>
          </p:nvPr>
        </p:nvGraphicFramePr>
        <p:xfrm>
          <a:off x="418547" y="1578848"/>
          <a:ext cx="66040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19717      0 --:--:-- --:--:-- --:--:-- 20307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"172.17.0.4:7100",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972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Peer1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http://localhost:9100/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5649"/>
              </p:ext>
            </p:extLst>
          </p:nvPr>
        </p:nvGraphicFramePr>
        <p:xfrm>
          <a:off x="418547" y="1578848"/>
          <a:ext cx="660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http://localhost:9100/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17546      0 --:--:-- --:--:-- --:--:-- 18857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"c41c2488-2045-11e8-bae4-0242ac110005",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"172.17.0.5:7200",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02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튜토리얼에서는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확인하기 위해서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폴더안에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파일들이 생성되고 있는지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32A71-B552-5C43-AC37-D1A193C9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00601"/>
              </p:ext>
            </p:extLst>
          </p:nvPr>
        </p:nvGraphicFramePr>
        <p:xfrm>
          <a:off x="438426" y="1585475"/>
          <a:ext cx="6604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9725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ls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)/logs/</a:t>
                      </a:r>
                    </a:p>
                    <a:p>
                      <a:pPr latinLnBrk="1"/>
                      <a:r>
                        <a:rPr lang="en" altLang="ko-KR" sz="900" b="0" dirty="0"/>
                        <a:t>data.b5669f50a57554db1a74bc2c19ddb6c16.log  </a:t>
                      </a:r>
                      <a:r>
                        <a:rPr lang="en" altLang="ko-KR" sz="900" b="0" dirty="0" err="1"/>
                        <a:t>data.log</a:t>
                      </a:r>
                      <a:r>
                        <a:rPr lang="en" altLang="ko-KR" sz="900" b="0" dirty="0"/>
                        <a:t> </a:t>
                      </a:r>
                      <a:r>
                        <a:rPr lang="en" altLang="ko-KR" sz="900" b="0" dirty="0" err="1"/>
                        <a:t>time_slice_format</a:t>
                      </a:r>
                      <a:r>
                        <a:rPr lang="en" altLang="ko-KR" sz="900" b="0" dirty="0"/>
                        <a:t> %</a:t>
                      </a:r>
                      <a:r>
                        <a:rPr lang="en" altLang="ko-KR" sz="900" b="0" dirty="0" err="1"/>
                        <a:t>Y%m%d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data.20180228_0.log.gz              data.20180302_0.log.gz              data.b5669f50a57554db1a74bc2c19ddb6c16.log.meta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2534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실제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운영의 편의를 위해서 위와 같이 매번 명령어를 직접 입력하기 보다는 실행스크립트 작성이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다음과 같이 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실행스크립트를 작성하고 실행해 보겠습니다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- </a:t>
            </a:r>
            <a:r>
              <a:rPr lang="en" altLang="ko-KR" sz="1000" b="1" dirty="0" err="1"/>
              <a:t>start.sh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새로운 컨테이너 실행</a:t>
            </a:r>
            <a:r>
              <a:rPr lang="en-US" altLang="ko-KR" sz="1000" b="1" dirty="0"/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9EECCD-ACFB-AA4A-9D5D-59DAFF5D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16495"/>
              </p:ext>
            </p:extLst>
          </p:nvPr>
        </p:nvGraphicFramePr>
        <p:xfrm>
          <a:off x="511312" y="1875183"/>
          <a:ext cx="848028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144">
                  <a:extLst>
                    <a:ext uri="{9D8B030D-6E8A-4147-A177-3AD203B41FA5}">
                      <a16:colId xmlns:a16="http://schemas.microsoft.com/office/drawing/2014/main" val="212504388"/>
                    </a:ext>
                  </a:extLst>
                </a:gridCol>
                <a:gridCol w="4240144">
                  <a:extLst>
                    <a:ext uri="{9D8B030D-6E8A-4147-A177-3AD203B41FA5}">
                      <a16:colId xmlns:a16="http://schemas.microsoft.com/office/drawing/2014/main" val="3497401254"/>
                    </a:ext>
                  </a:extLst>
                </a:gridCol>
              </a:tblGrid>
              <a:tr h="459850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TAG=latest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CONF=$(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LOGS=$(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FLUENTD=$(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STORAGE_RS=$(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STORAGE_PEER_0=$(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</a:t>
                      </a:r>
                      <a:r>
                        <a:rPr lang="ko-KR" altLang="en-US" sz="900" b="0" dirty="0"/>
                        <a:t>로그 및 데이터 디렉토리 생성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if [ ! -d ${LOGS}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${LOGS}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${STORAGE_RS}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${STORAGE_RS}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${STORAGE_PEER_0}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${STORAGE_PEER_0}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로그서버실행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${FLUENTD}:/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${LOGS}:/logs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  <a:endParaRPr lang="ko-KR" alt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Radio Station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${STORAGE_RS}/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Peer0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/peer_conf0.json -p 7100 -r radio_station:7102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Peer1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)/storage1:/.storage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7200:7200 -p 9100:9100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/peer_conf1.json -p 7200 -r radio_station:7102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94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83D73-7976-DD46-AB57-0A1A64E3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04392"/>
              </p:ext>
            </p:extLst>
          </p:nvPr>
        </p:nvGraphicFramePr>
        <p:xfrm>
          <a:off x="478182" y="1181283"/>
          <a:ext cx="6604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2583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stop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name=peer0 --filter name=peer1)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194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4B0B35-63C9-E741-8789-0639BFE5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8528"/>
              </p:ext>
            </p:extLst>
          </p:nvPr>
        </p:nvGraphicFramePr>
        <p:xfrm>
          <a:off x="478182" y="2089057"/>
          <a:ext cx="6604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5423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rm</a:t>
                      </a:r>
                      <a:r>
                        <a:rPr lang="en" altLang="ko-KR" sz="900" b="0" dirty="0"/>
                        <a:t> -f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</a:t>
                      </a:r>
                      <a:r>
                        <a:rPr lang="en" altLang="ko-KR" sz="900" b="0" dirty="0" err="1"/>
                        <a:t>aq</a:t>
                      </a:r>
                      <a:r>
                        <a:rPr lang="en" altLang="ko-KR" sz="900" b="0" dirty="0"/>
                        <a:t>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name=peer0 --filter name=peer1)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88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III. SCORE </a:t>
            </a:r>
            <a:r>
              <a:rPr lang="ko-KR" altLang="en-US" dirty="0"/>
              <a:t>구축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6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03E6D4-D074-384D-81D2-E4C02E0D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1" y="2282135"/>
            <a:ext cx="6649720" cy="446278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958465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Tutorial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에서는 사용자의 컴퓨터에서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실행하면서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있는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것을 실습하여 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해오기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https://github.com/theloopkr/contract_sample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하여서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환경을 위한 테스트용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저장소를 생성합니다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87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3613369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저장소와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통신을 위해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생성하기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ssh-keygen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명령어를 사용하셔서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이라는 이름으로 생성합니다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화면을 참고하시고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자신의 이메일주소로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하셔야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내용은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외부 링크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참고해주세요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만약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Sierra 10.12.2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혹은 그 이후의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macOS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사용하시는 분들은 링크의 내용을 참고하셔서 추가적으로 진행하셔야 하는 내용이 있으니 꼭 확인하시고 따라 하십시오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6CB294-CD58-FF47-859D-B29156FAC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9568"/>
              </p:ext>
            </p:extLst>
          </p:nvPr>
        </p:nvGraphicFramePr>
        <p:xfrm>
          <a:off x="431800" y="2089057"/>
          <a:ext cx="660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68954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ssh-keygen</a:t>
                      </a:r>
                      <a:r>
                        <a:rPr lang="en" altLang="ko-KR" sz="1000" b="0" dirty="0"/>
                        <a:t> -t </a:t>
                      </a:r>
                      <a:r>
                        <a:rPr lang="en" altLang="ko-KR" sz="1000" b="0" dirty="0" err="1"/>
                        <a:t>rsa</a:t>
                      </a:r>
                      <a:r>
                        <a:rPr lang="en" altLang="ko-KR" sz="1000" b="0" dirty="0"/>
                        <a:t> -b 4096 -C "</a:t>
                      </a:r>
                      <a:r>
                        <a:rPr lang="en" altLang="ko-KR" sz="1000" b="0" dirty="0" err="1"/>
                        <a:t>your_email@example.com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Generating public/private </a:t>
                      </a:r>
                      <a:r>
                        <a:rPr lang="en" altLang="ko-KR" sz="1000" b="0" dirty="0" err="1"/>
                        <a:t>rsa</a:t>
                      </a:r>
                      <a:r>
                        <a:rPr lang="en" altLang="ko-KR" sz="1000" b="0" dirty="0"/>
                        <a:t> key pair.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Enter file in which to save the key (/Users/{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): 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......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$ ls -la ~/.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 | grep 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-</a:t>
                      </a:r>
                      <a:r>
                        <a:rPr lang="en" altLang="ko-KR" sz="1000" b="0" dirty="0" err="1"/>
                        <a:t>rw</a:t>
                      </a:r>
                      <a:r>
                        <a:rPr lang="en" altLang="ko-KR" sz="1000" b="0" dirty="0"/>
                        <a:t>-------   1 </a:t>
                      </a:r>
                      <a:r>
                        <a:rPr lang="en" altLang="ko-KR" sz="1000" b="0" dirty="0" err="1"/>
                        <a:t>donghanlee</a:t>
                      </a:r>
                      <a:r>
                        <a:rPr lang="en" altLang="ko-KR" sz="1000" b="0" dirty="0"/>
                        <a:t>  staff  1679  3  7 09:45 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-</a:t>
                      </a:r>
                      <a:r>
                        <a:rPr lang="en" altLang="ko-KR" sz="1000" b="0" dirty="0" err="1"/>
                        <a:t>rw</a:t>
                      </a:r>
                      <a:r>
                        <a:rPr lang="en" altLang="ko-KR" sz="1000" b="0" dirty="0"/>
                        <a:t>-r--r--   1 </a:t>
                      </a:r>
                      <a:r>
                        <a:rPr lang="en" altLang="ko-KR" sz="1000" b="0" dirty="0" err="1"/>
                        <a:t>donghanlee</a:t>
                      </a:r>
                      <a:r>
                        <a:rPr lang="en" altLang="ko-KR" sz="1000" b="0" dirty="0"/>
                        <a:t>  staff   420  3  7 09:45 </a:t>
                      </a:r>
                      <a:r>
                        <a:rPr lang="en" altLang="ko-KR" sz="1000" b="0" dirty="0" err="1"/>
                        <a:t>id_tutorial.pub</a:t>
                      </a:r>
                      <a:endParaRPr lang="en" altLang="ko-KR" sz="1000" b="0" dirty="0"/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5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60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865700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등록하기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저장소에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public key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id_tutorial.pub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아래처럼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package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등록합니다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2B11EE-4848-8349-8CB0-F681EC95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82467"/>
              </p:ext>
            </p:extLst>
          </p:nvPr>
        </p:nvGraphicFramePr>
        <p:xfrm>
          <a:off x="1081156" y="1558970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15230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cat 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id_tutorial.pub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 err="1"/>
                        <a:t>ssh-rsa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......YOUR_PUBLIC_KEY........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== </a:t>
                      </a:r>
                      <a:r>
                        <a:rPr lang="en" altLang="ko-KR" sz="1000" b="0" dirty="0" err="1"/>
                        <a:t>your_email@example.com</a:t>
                      </a:r>
                      <a:endParaRPr lang="en" altLang="ko-KR" sz="1000" b="0" dirty="0"/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8035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C5E51A5-1D0C-344A-86A8-8D774E66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26" y="2788066"/>
            <a:ext cx="6534150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/>
              <a:t>금융 서비스에 적용할 수 있고 엔진부터 응용까지 전 스택에서 커스터마이징이 가능한 </a:t>
            </a:r>
            <a:r>
              <a:rPr kumimoji="1" lang="en-US" altLang="ko-KR" dirty="0"/>
              <a:t>Private Blockchain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F8119-0783-F640-992D-2567382F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3" y="1617501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4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693422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 computer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Blockchain network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구성하기 내용을 기반으로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환경설정을 하겠습니다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파일과 디렉토리를 복사하여서 다른 디렉토리로 만들고 아래 내용대로 추가 하거나 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</a:t>
            </a: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경로 설정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channel_manage_data.json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열어서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score_package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값으로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your_github_id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contract_sample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＂수정합니다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5DDB7D-FEFB-DF44-BD93-11D88933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03426"/>
              </p:ext>
            </p:extLst>
          </p:nvPr>
        </p:nvGraphicFramePr>
        <p:xfrm>
          <a:off x="345661" y="2075805"/>
          <a:ext cx="6604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08730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"channel1":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"score_package": "{</a:t>
                      </a:r>
                      <a:r>
                        <a:rPr lang="en" altLang="ko-KR" sz="1000" b="0" dirty="0" err="1"/>
                        <a:t>your_github_id</a:t>
                      </a:r>
                      <a:r>
                        <a:rPr lang="en" altLang="ko-KR" sz="1000" b="0" dirty="0"/>
                        <a:t>}/</a:t>
                      </a:r>
                      <a:r>
                        <a:rPr lang="en" altLang="ko-KR" sz="1000" b="0" dirty="0" err="1"/>
                        <a:t>contract_sample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005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314656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시작 스크립트인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스크립트의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부분을 수정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환경변수 추가 등록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export SSH_KEY_FOLDER=/Users/{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user_id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}/.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key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경로설정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-v "${SSH_KEY_FOLDER}:/root/.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도메인 설정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-e "DEFAULT_SCORE_HOST=github.com”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</a:t>
            </a:r>
            <a:endParaRPr lang="en-US" altLang="ko-KR" sz="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변경된  </a:t>
            </a:r>
            <a:r>
              <a:rPr lang="en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내용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F7A7D-825B-F74A-8E85-DE85B8DD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66027"/>
              </p:ext>
            </p:extLst>
          </p:nvPr>
        </p:nvGraphicFramePr>
        <p:xfrm>
          <a:off x="372165" y="2095683"/>
          <a:ext cx="6604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0412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```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           </a:t>
                      </a:r>
                      <a:r>
                        <a:rPr lang="ko-KR" altLang="en-US" sz="10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export SSH_KEY_FOLDER=/Users/{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#           Peer0 </a:t>
                      </a:r>
                      <a:r>
                        <a:rPr lang="ko-KR" altLang="en-US" sz="10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-v ${SSH_KEY_FOLDER}:/root/.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#           Peer1 </a:t>
                      </a:r>
                      <a:r>
                        <a:rPr lang="ko-KR" altLang="en-US" sz="10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-v ${SSH_KEY_FOLDER}:/root/.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```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1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639335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 확인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컨테이너를 모두 실행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endParaRPr lang="en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목록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Blockchain network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연결된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들을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connected_peer_count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registered_peer_count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값이 같아야 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EA8A9A-BE82-DC42-BBA6-82DBAC02E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5680"/>
              </p:ext>
            </p:extLst>
          </p:nvPr>
        </p:nvGraphicFramePr>
        <p:xfrm>
          <a:off x="464931" y="1419823"/>
          <a:ext cx="6604000" cy="28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$ ./</a:t>
                      </a:r>
                      <a:r>
                        <a:rPr lang="en" altLang="ko-KR" sz="1000" b="0" dirty="0" err="1"/>
                        <a:t>start.sh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C4771F-E330-2746-A0EE-5F4C4123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57374"/>
              </p:ext>
            </p:extLst>
          </p:nvPr>
        </p:nvGraphicFramePr>
        <p:xfrm>
          <a:off x="464931" y="1956536"/>
          <a:ext cx="660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1207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http://localhost:9002/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/v1/peer/list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"data":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connected_peer_count</a:t>
                      </a:r>
                      <a:r>
                        <a:rPr lang="en" altLang="ko-KR" sz="10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connected_peer_list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registered_peer_count</a:t>
                      </a:r>
                      <a:r>
                        <a:rPr lang="en" altLang="ko-KR" sz="10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registered_peer_list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1000" b="0" dirty="0"/>
                        <a:t>},</a:t>
                      </a:r>
                    </a:p>
                    <a:p>
                      <a:pPr latinLnBrk="1"/>
                      <a:r>
                        <a:rPr lang="en" altLang="ko-KR" sz="1000" b="0" dirty="0"/>
                        <a:t>"response_code": 0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1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717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들의 높이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갯수등을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올라온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버전들을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내부에서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버전을 관리하기 때문에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상에서 각 버전의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SHA-1 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보여줍니다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D3090C1-607F-F94B-85FA-6F5F318B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77741"/>
              </p:ext>
            </p:extLst>
          </p:nvPr>
        </p:nvGraphicFramePr>
        <p:xfrm>
          <a:off x="557695" y="1068640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7834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/v1/status/peer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audience_count</a:t>
                      </a:r>
                      <a:r>
                        <a:rPr lang="en" altLang="ko-KR" sz="10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block_height</a:t>
                      </a:r>
                      <a:r>
                        <a:rPr lang="en" altLang="ko-KR" sz="10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"consensus": "</a:t>
                      </a:r>
                      <a:r>
                        <a:rPr lang="en" altLang="ko-KR" sz="1000" b="0" dirty="0" err="1"/>
                        <a:t>siever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leader_complaint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made_block_count</a:t>
                      </a:r>
                      <a:r>
                        <a:rPr lang="en" altLang="ko-KR" sz="10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peer_id</a:t>
                      </a:r>
                      <a:r>
                        <a:rPr lang="en" altLang="ko-KR" sz="1000" b="0" dirty="0"/>
                        <a:t>": "d0060308-22b2-11e8-b58b-0242ac110004",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"peer_target": "172.17.0.4:7100",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peer_type</a:t>
                      </a:r>
                      <a:r>
                        <a:rPr lang="en" altLang="ko-KR" sz="10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"status": "Service is online: 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total_tx</a:t>
                      </a:r>
                      <a:r>
                        <a:rPr lang="en" altLang="ko-KR" sz="1000" b="0" dirty="0"/>
                        <a:t>": 0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853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A95124-8BA6-E946-9234-7E23075F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38902"/>
              </p:ext>
            </p:extLst>
          </p:nvPr>
        </p:nvGraphicFramePr>
        <p:xfrm>
          <a:off x="557695" y="3703063"/>
          <a:ext cx="6604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69159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/v1/status/score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"</a:t>
                      </a:r>
                      <a:r>
                        <a:rPr lang="en" altLang="ko-KR" sz="900" b="0" dirty="0" err="1"/>
                        <a:t>all_version</a:t>
                      </a:r>
                      <a:r>
                        <a:rPr lang="en" altLang="ko-KR" sz="900" b="0" dirty="0"/>
                        <a:t>": [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"f58b8b3e955984a09674a1f74c493001678d706c",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"b39064b358b84798f20f024fca066a113ec88b18",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"99923ce139350cf8f37ef9f72fddf3f327da4d7a",</a:t>
                      </a:r>
                    </a:p>
                    <a:p>
                      <a:pPr latinLnBrk="1"/>
                      <a:r>
                        <a:rPr lang="ko-KR" altLang="en-US" sz="900" b="0" dirty="0"/>
                        <a:t>         </a:t>
                      </a:r>
                      <a:r>
                        <a:rPr lang="en-US" altLang="ko-KR" sz="900" b="0" dirty="0"/>
                        <a:t>………….(</a:t>
                      </a:r>
                      <a:r>
                        <a:rPr lang="ko-KR" altLang="en-US" sz="900" b="0" dirty="0" err="1"/>
                        <a:t>중간생략</a:t>
                      </a:r>
                      <a:r>
                        <a:rPr lang="en-US" altLang="ko-KR" sz="900" b="0" dirty="0"/>
                        <a:t>)……..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    "e38140e76766f2e51f30858a0ee3c82a90b9c258",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"af7c49743fecd315d4e4491751fbdae9b92dead7",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"bcc0d0f05d1a219cd4ed47955a86b0e16d1b2778"</a:t>
                      </a:r>
                    </a:p>
                    <a:p>
                      <a:pPr latinLnBrk="1"/>
                      <a:r>
                        <a:rPr lang="en" altLang="ko-KR" sz="900" b="0" dirty="0"/>
                        <a:t>  ],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"id": "{</a:t>
                      </a:r>
                      <a:r>
                        <a:rPr lang="en" altLang="ko-KR" sz="900" b="0" dirty="0" err="1"/>
                        <a:t>your_github_id</a:t>
                      </a:r>
                      <a:r>
                        <a:rPr lang="en" altLang="ko-KR" sz="900" b="0" dirty="0"/>
                        <a:t>}/</a:t>
                      </a:r>
                      <a:r>
                        <a:rPr lang="en" altLang="ko-KR" sz="900" b="0" dirty="0" err="1"/>
                        <a:t>contract_sample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"status":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"version": "f58b8b3e955984a09674a1f74c493001678d706c"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9149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5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만들기 위해서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invoke()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json-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rpc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propose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결과로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되돌려줍니다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tx_hash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   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(7bc856e972da62a6cba3deff71e74e848174fc1e28feaae66f58ff2447875f0a)</a:t>
            </a: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만든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가지고 결과를 조회해봅니다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response_code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 정상입니다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E262DB-30B4-FA4D-8074-A92CA4BE3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60928"/>
              </p:ext>
            </p:extLst>
          </p:nvPr>
        </p:nvGraphicFramePr>
        <p:xfrm>
          <a:off x="463826" y="1101772"/>
          <a:ext cx="895184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844">
                  <a:extLst>
                    <a:ext uri="{9D8B030D-6E8A-4147-A177-3AD203B41FA5}">
                      <a16:colId xmlns:a16="http://schemas.microsoft.com/office/drawing/2014/main" val="26940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-H "Content-Type: application/json" -X POST -d '{"jsonrpc":"2.0","method":"propose","params":{"proposer":"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 , "counterparties": ["leaseholder","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"], "content": "</a:t>
                      </a:r>
                      <a:r>
                        <a:rPr lang="en" altLang="ko-KR" sz="1000" b="0" dirty="0" err="1"/>
                        <a:t>Theloop</a:t>
                      </a:r>
                      <a:r>
                        <a:rPr lang="en" altLang="ko-KR" sz="1000" b="0" dirty="0"/>
                        <a:t> APT 101-3001, lease for 3 months from 3th April,2018", "quorum": "3"}}' 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/v1/transactions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"more_info": "",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"response_code":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"tx_hash": "7bc856e972da62a6cba3deff71e74e848174fc1e28feaae66f58ff2447875f0a"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631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001D0B5-51C1-DE46-8A5C-12525A99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38182"/>
              </p:ext>
            </p:extLst>
          </p:nvPr>
        </p:nvGraphicFramePr>
        <p:xfrm>
          <a:off x="463826" y="3069718"/>
          <a:ext cx="895184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844">
                  <a:extLst>
                    <a:ext uri="{9D8B030D-6E8A-4147-A177-3AD203B41FA5}">
                      <a16:colId xmlns:a16="http://schemas.microsoft.com/office/drawing/2014/main" val="3096857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/v1/transactions/</a:t>
                      </a:r>
                      <a:r>
                        <a:rPr lang="en" altLang="ko-KR" sz="1000" b="0" dirty="0" err="1"/>
                        <a:t>result?hash</a:t>
                      </a:r>
                      <a:r>
                        <a:rPr lang="en" altLang="ko-KR" sz="1000" b="0" dirty="0"/>
                        <a:t>=7bc856e972da62a6cba3deff71e74e848174fc1e28feaae66f58ff2447875f0a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"code":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</a:t>
                      </a:r>
                    </a:p>
                    <a:p>
                      <a:pPr latinLnBrk="1"/>
                      <a:r>
                        <a:rPr lang="en" altLang="ko-KR" sz="1000" b="0" dirty="0"/>
                        <a:t>},</a:t>
                      </a:r>
                    </a:p>
                    <a:p>
                      <a:pPr latinLnBrk="1"/>
                      <a:r>
                        <a:rPr lang="en" altLang="ko-KR" sz="1000" b="0" dirty="0"/>
                        <a:t>"response_code": "0"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5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91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43554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7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 조회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(Query)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만들어진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찾기 위해서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query()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json-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rpc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user_contracts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C320E8-5B99-2243-A397-1C133020F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99558"/>
              </p:ext>
            </p:extLst>
          </p:nvPr>
        </p:nvGraphicFramePr>
        <p:xfrm>
          <a:off x="478183" y="1106972"/>
          <a:ext cx="6604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54451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-H "Content-Type: application/json" -X POST -d '{"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"2.0","channel":"channel1","method":"get_user_contracts","id":"11233","params":{"user_id":"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"}}'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/v1/query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"code":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"id": "11233",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user_contracts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"approvers":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"content": "</a:t>
                      </a:r>
                      <a:r>
                        <a:rPr lang="en" altLang="ko-KR" sz="1000" b="0" dirty="0" err="1"/>
                        <a:t>Theloop</a:t>
                      </a:r>
                      <a:r>
                        <a:rPr lang="en" altLang="ko-KR" sz="1000" b="0" dirty="0"/>
                        <a:t> APT 101-3001, lease for 3 months from 3th April,2018",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</a:t>
                      </a:r>
                      <a:r>
                        <a:rPr lang="en" altLang="ko-KR" sz="1000" b="0" dirty="0" err="1"/>
                        <a:t>contract_id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"counterparties":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"leaseholder",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"proposer": 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"quorum": "3"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]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"response_code": "0"]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9585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554274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8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block_height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made_block_count,total_tx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변화 확인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만든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total_tx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증가된 것을 확인할 수 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ED4747-5F35-D142-98A7-0309FB5A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74842"/>
              </p:ext>
            </p:extLst>
          </p:nvPr>
        </p:nvGraphicFramePr>
        <p:xfrm>
          <a:off x="431800" y="1108396"/>
          <a:ext cx="660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2873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/v1/status/peer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audience_count</a:t>
                      </a:r>
                      <a:r>
                        <a:rPr lang="en" altLang="ko-KR" sz="10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block_height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"consensus": "</a:t>
                      </a:r>
                      <a:r>
                        <a:rPr lang="en" altLang="ko-KR" sz="1000" b="0" dirty="0" err="1"/>
                        <a:t>siever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leader_complaint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made_block_count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peer_id</a:t>
                      </a:r>
                      <a:r>
                        <a:rPr lang="en" altLang="ko-KR" sz="1000" b="0" dirty="0"/>
                        <a:t>": "d0060308-22b2-11e8-b58b-0242ac110004",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"peer_target": "172.17.0.4:7100",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peer_type</a:t>
                      </a:r>
                      <a:r>
                        <a:rPr lang="en" altLang="ko-KR" sz="10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"status": "Service is online: 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total_tx</a:t>
                      </a:r>
                      <a:r>
                        <a:rPr lang="en" altLang="ko-KR" sz="1000" b="0" dirty="0"/>
                        <a:t>": 1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4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01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528309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개발은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단계로 나뉘어 집니다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비지니스 모델 타당성 검증</a:t>
            </a: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구현 및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Integration Test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모델 배포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비지니스 모델 타당성 검증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안에서는 다음과 같은 내용을 통한 비지니스 모델은 불가능합니다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랜덤 값에 의존하는 비지니스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 랜덤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생성하거나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실행하는 모델은 불가하나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블록의 해시 혹은 트랜잭션을 이용한 랜덤 값 이용은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외부의 데이터에 의존성이 있는 비지니스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안에서 다른 사이트를 호출하거나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외부의 데이터를 요구하는 모델은 아직 불가능하나 향후 고려되고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시간에 따라 행동하는 혹은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시간에 따라 내용이 바뀌는 모델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시간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실행시간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사용 불가능하며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블록의 시간 혹은 트랜잭션 시간으로 대체는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부동 소수점 처리 불가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CPU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따라 부동 소수점 표현 방식이 달라질 수 있으므로 모든 연산은 정수 단위에서 처리해야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내부 변수 재사용 금지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특정한 변수를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 놓았다가 쓰는 것은 금지되어야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0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183752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작성하거나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개발할 때는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coverage 90%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이상을 목표로 개발 하여야 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퍼포먼스도 고려되어야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 및 실행 구조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score /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회사명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/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 /score/loopchain/default/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 명은 사용 불가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사용하지 않을 경우 다음과 같이 가능합니다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회사명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)_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.zip”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전체를 압축하여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저장하여 실행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패키지 설명 및 실행에 대한 상세내용은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파일로 정의하며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정의에 대한 내용은 다른 가이드에서 설명합니다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4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236761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모든 테스트 코드는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패키지 루트에 있어야 하며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 전에 실행됩니다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분리해서 논리적인 별도의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Module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Unit Test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만들어서 수행해야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/ 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실행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/v1/transactions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아래처럼 데이터를 보냅니다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packages.json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얻은 정의한 함수의 이름과 데이터에 맞춰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만들어준다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형식은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 2.0 RPC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방식에 맞춰준다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 / Query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모두 같은 방식으로 호출된다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 이름으로 구분한다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EAA0D2-DF50-304F-800D-E9D129B0B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62453"/>
              </p:ext>
            </p:extLst>
          </p:nvPr>
        </p:nvGraphicFramePr>
        <p:xfrm>
          <a:off x="491434" y="2890815"/>
          <a:ext cx="660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86223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"id":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"method": "foo",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params</a:t>
                      </a:r>
                      <a:r>
                        <a:rPr lang="en" altLang="ko-KR" sz="1000" b="0" dirty="0"/>
                        <a:t>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"param1":"value1”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2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4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 (Smart Contract on Reliable Environment)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720958"/>
          </a:xfrm>
        </p:spPr>
        <p:txBody>
          <a:bodyPr>
            <a:noAutofit/>
          </a:bodyPr>
          <a:lstStyle/>
          <a:p>
            <a:r>
              <a:rPr lang="en" altLang="ko-KR" dirty="0"/>
              <a:t>SCORE</a:t>
            </a:r>
            <a:r>
              <a:rPr lang="ko-KR" altLang="en-US" dirty="0"/>
              <a:t>는 </a:t>
            </a:r>
            <a:r>
              <a:rPr lang="en" altLang="ko-KR" dirty="0"/>
              <a:t>loopchain</a:t>
            </a:r>
            <a:r>
              <a:rPr lang="ko-KR" altLang="en-US" dirty="0"/>
              <a:t>에서 지원하는 </a:t>
            </a:r>
            <a:r>
              <a:rPr lang="en" altLang="ko-KR" dirty="0"/>
              <a:t>Smart Contract</a:t>
            </a:r>
            <a:r>
              <a:rPr lang="ko-KR" altLang="en-US" dirty="0"/>
              <a:t>을 지칭하는 것으로 별도의 </a:t>
            </a:r>
            <a:r>
              <a:rPr lang="en" altLang="ko-KR" dirty="0"/>
              <a:t>VM(Virtual Machine) </a:t>
            </a:r>
            <a:r>
              <a:rPr lang="ko-KR" altLang="en-US" dirty="0"/>
              <a:t>없이 노드 운영환경에서 직접적으로 실행되는 고성능 </a:t>
            </a:r>
            <a:r>
              <a:rPr lang="en" altLang="ko-KR" dirty="0"/>
              <a:t>Smart Contract </a:t>
            </a:r>
            <a:r>
              <a:rPr lang="ko-KR" altLang="en-US" dirty="0"/>
              <a:t>지원 기능입니다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쉽게 작성할 수 있어서 높은 개발 생산성을 가진 </a:t>
            </a:r>
            <a:r>
              <a:rPr lang="en" altLang="ko-KR" sz="1200" dirty="0"/>
              <a:t>Smart Contract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블록체인 프로세스와 별도의 프로세스로 동작하면서 다양한 업무를 개발할 수 있도록 지원합니다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 store</a:t>
            </a:r>
            <a:r>
              <a:rPr lang="ko-KR" altLang="en-US" sz="1200" dirty="0"/>
              <a:t>를 통한 등록</a:t>
            </a:r>
            <a:r>
              <a:rPr lang="en-US" altLang="ko-KR" sz="1200" dirty="0"/>
              <a:t>, </a:t>
            </a:r>
            <a:r>
              <a:rPr lang="ko-KR" altLang="en-US" sz="1200" dirty="0"/>
              <a:t>배포 및 버전 관리를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C61A-F80D-D14E-8CCF-50341513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6" y="2398346"/>
            <a:ext cx="5219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09648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배포 및 관리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&lt;local develop folder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configure_user.py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추가합니다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(configure_default.py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같은 위치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ALLOW_LOAD_SCORE_IN_DEVELOP = 'allow'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DEVELOP_SCORE_PACKAGE_ROOT = 'develop'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DEFAULT_SCORE_PACKAGE = 'develop/[package]'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/score/develop/[package]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폴더를 만듭니다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[package]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원하는 이름으로 작성합니다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(sample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사용하는 경우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test_score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/score/sample-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test_score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/*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새로운 폴더로 복사합니다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네트워크를 실행하여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&lt;zip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사용하는 방법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임의의 폴더에서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작성합니다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("local develop folder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작성한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복사하여도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package.json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"id"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]-[package]"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.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해당 폴더를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add .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폴더의 모든 파일을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추가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commmit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-a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파일들을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commit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 zip -r ../[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]_[package].zip ./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압축합니다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/score/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아래에 둡니다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(/score/[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]_[package].zip)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configure_user.py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추가합니다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(configure_default.py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같은 위치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1" indent="0">
              <a:buNone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DEFAULT_SCORE_PACKAGE = '[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company_name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]/[package]'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네트워크를 실행하여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338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004848"/>
          </a:xfrm>
        </p:spPr>
        <p:txBody>
          <a:bodyPr>
            <a:noAutofit/>
          </a:bodyPr>
          <a:lstStyle/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방법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배포는 특별히 관리되는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사용할 수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차후 다수의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검색하여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순위 별로 배포하는 방안도 검토 중입니다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remote 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관리하지 않는 스코어는 내부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repository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포함된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zip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파일에서 관리 할 수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스코어의 배포는 다음의 명령어를 사용합니다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실행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indent="0">
              <a:buNone/>
            </a:pP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참조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DEPLOY_SCORE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기관명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패키지명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PEER_NAME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이름을 지칭합니다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PORT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radio_station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위치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IP:PORT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7DCE8B3-B859-A64A-85A6-43B2D2BF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46407"/>
              </p:ext>
            </p:extLst>
          </p:nvPr>
        </p:nvGraphicFramePr>
        <p:xfrm>
          <a:off x="1145667" y="2329666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18315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run -d ${DOCKER_LOGDRIVE}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--name ${PEER_NAME} --link </a:t>
                      </a:r>
                      <a:r>
                        <a:rPr lang="en" altLang="ko-KR" sz="1000" b="0" dirty="0" err="1"/>
                        <a:t>radio_station:radio_station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-p ${PORT}:${PORT}  </a:t>
                      </a:r>
                      <a:r>
                        <a:rPr lang="en" altLang="ko-KR" sz="1000" b="0" dirty="0" err="1"/>
                        <a:t>looppeer</a:t>
                      </a:r>
                      <a:r>
                        <a:rPr lang="en" altLang="ko-KR" sz="1000" b="0" dirty="0"/>
                        <a:t>:${DOCKER_TAG}  \</a:t>
                      </a:r>
                    </a:p>
                    <a:p>
                      <a:pPr latinLnBrk="1"/>
                      <a:r>
                        <a:rPr lang="en" altLang="ko-KR" sz="1000" b="0" dirty="0"/>
                        <a:t>python3 </a:t>
                      </a:r>
                      <a:r>
                        <a:rPr lang="en" altLang="ko-KR" sz="1000" b="0" dirty="0" err="1"/>
                        <a:t>peer.py</a:t>
                      </a:r>
                      <a:r>
                        <a:rPr lang="en" altLang="ko-KR" sz="1000" b="0" dirty="0"/>
                        <a:t> -c ${DEPLOY_SCORE} 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-r </a:t>
                      </a:r>
                      <a:r>
                        <a:rPr lang="en" altLang="ko-KR" sz="1000" b="0" dirty="0" err="1"/>
                        <a:t>radio_station</a:t>
                      </a:r>
                      <a:r>
                        <a:rPr lang="en" altLang="ko-KR" sz="1000" b="0" dirty="0"/>
                        <a:t> -d -p ${PORT}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031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CA76A0-E4E2-8B48-A8C3-BF0EE0940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4388"/>
              </p:ext>
            </p:extLst>
          </p:nvPr>
        </p:nvGraphicFramePr>
        <p:xfrm>
          <a:off x="1145667" y="3481537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275032210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python3 </a:t>
                      </a:r>
                      <a:r>
                        <a:rPr lang="en" altLang="ko-KR" sz="1000" b="0" dirty="0" err="1"/>
                        <a:t>peer.py</a:t>
                      </a:r>
                      <a:r>
                        <a:rPr lang="en" altLang="ko-KR" sz="1000" b="0" dirty="0"/>
                        <a:t> -c ${DEPLOY_SCORE}  -r </a:t>
                      </a:r>
                      <a:r>
                        <a:rPr lang="en" altLang="ko-KR" sz="1000" b="0" dirty="0" err="1"/>
                        <a:t>radio_station</a:t>
                      </a:r>
                      <a:r>
                        <a:rPr lang="en" altLang="ko-KR" sz="1000" b="0" dirty="0"/>
                        <a:t> -d -p ${PORT}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337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IV. Appendix.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068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 등록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/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 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정보를 가져온다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2898"/>
              </p:ext>
            </p:extLst>
          </p:nvPr>
        </p:nvGraphicFramePr>
        <p:xfrm>
          <a:off x="358913" y="1684866"/>
          <a:ext cx="6604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5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27420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288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status?peer_id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ID}&amp;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ID}&amp;channel={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전달한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target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정보와 일치하는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상태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28348"/>
              </p:ext>
            </p:extLst>
          </p:nvPr>
        </p:nvGraphicFramePr>
        <p:xfrm>
          <a:off x="358913" y="1684866"/>
          <a:ext cx="6604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made_block_count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가 생성한 </a:t>
                      </a:r>
                      <a:r>
                        <a:rPr lang="en" altLang="ko-KR" sz="800" b="0" dirty="0"/>
                        <a:t>block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를 </a:t>
                      </a:r>
                      <a:r>
                        <a:rPr lang="en" altLang="ko-KR" sz="800" b="0" dirty="0"/>
                        <a:t>subscription </a:t>
                      </a:r>
                      <a:r>
                        <a:rPr lang="ko-KR" altLang="en-US" sz="800" b="0" dirty="0"/>
                        <a:t>중인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consensus": "</a:t>
                      </a:r>
                      <a:r>
                        <a:rPr lang="ko-KR" altLang="en-US" sz="800" b="0" dirty="0"/>
                        <a:t>합의 방식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none:0, default:1, siever:2)",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"Leader Peer </a:t>
                      </a:r>
                      <a:r>
                        <a:rPr lang="ko-KR" altLang="en-US" sz="800" b="0" dirty="0"/>
                        <a:t>여부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block_height</a:t>
                      </a:r>
                      <a:r>
                        <a:rPr lang="en" altLang="ko-KR" sz="800" b="0" dirty="0"/>
                        <a:t>": "Blockchain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Block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total_tx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Transaction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peer_target":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gRPC target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332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모든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목록을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51566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345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conf?name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={Configuration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이름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중 특정 값을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 기준으로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1612"/>
              </p:ext>
            </p:extLst>
          </p:nvPr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151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특정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설정한다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2489CE-E5B6-5E4E-97DF-F352D559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86377"/>
              </p:ext>
            </p:extLst>
          </p:nvPr>
        </p:nvGraphicFramePr>
        <p:xfrm>
          <a:off x="358913" y="364989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096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발급합니다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/v1/cert/list/peer</a:t>
            </a:r>
          </a:p>
          <a:p>
            <a:pPr lvl="0"/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의 인증서를 발급합니다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pPr lvl="0"/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78297"/>
              </p:ext>
            </p:extLst>
          </p:nvPr>
        </p:nvGraphicFramePr>
        <p:xfrm>
          <a:off x="345660" y="1696720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F479BC-39E8-6547-8E80-C81641E9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91989"/>
              </p:ext>
            </p:extLst>
          </p:nvPr>
        </p:nvGraphicFramePr>
        <p:xfrm>
          <a:off x="345660" y="344600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5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974176"/>
          </a:xfrm>
        </p:spPr>
        <p:txBody>
          <a:bodyPr>
            <a:noAutofit/>
          </a:bodyPr>
          <a:lstStyle/>
          <a:p>
            <a:r>
              <a:rPr lang="en" altLang="ko-KR" dirty="0"/>
              <a:t>LFT algorithm</a:t>
            </a:r>
            <a:r>
              <a:rPr lang="ko-KR" altLang="en-US" dirty="0"/>
              <a:t>은 </a:t>
            </a:r>
            <a:r>
              <a:rPr lang="en" altLang="ko-KR" dirty="0"/>
              <a:t>BFT(Byzantine Fault Tolerance) </a:t>
            </a:r>
            <a:r>
              <a:rPr lang="ko-KR" altLang="en-US" dirty="0"/>
              <a:t>계열의 알고리즘으로 분기가 없는 빠른 합의를  지원합니다</a:t>
            </a:r>
            <a:r>
              <a:rPr lang="en-US" altLang="ko-KR" dirty="0"/>
              <a:t>. </a:t>
            </a:r>
            <a:r>
              <a:rPr lang="en" altLang="ko-KR" dirty="0"/>
              <a:t>BFT </a:t>
            </a:r>
            <a:r>
              <a:rPr lang="ko-KR" altLang="en-US" dirty="0"/>
              <a:t>계열 합의 알고리즘은 머신의 개수나</a:t>
            </a:r>
            <a:r>
              <a:rPr lang="en-US" altLang="ko-KR" dirty="0"/>
              <a:t>, </a:t>
            </a:r>
            <a:r>
              <a:rPr lang="ko-KR" altLang="en-US" dirty="0"/>
              <a:t>지분을 통하여 투표를 하여 합의하는 방식으로 에너지 낭비가 없고 즉각적인 합의가 가능하다는 장점이 있습니다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기존 </a:t>
            </a:r>
            <a:r>
              <a:rPr lang="en" altLang="ko-KR" sz="1200" dirty="0"/>
              <a:t>PBFT</a:t>
            </a:r>
            <a:r>
              <a:rPr lang="ko-KR" altLang="en-US" sz="1200" dirty="0"/>
              <a:t>를 사용하는 합의 알고리즘에서 발생하는 통신 오버헤드를 </a:t>
            </a:r>
            <a:r>
              <a:rPr lang="en" altLang="ko-KR" sz="1200" dirty="0"/>
              <a:t>Piggybacking(</a:t>
            </a:r>
            <a:r>
              <a:rPr lang="ko-KR" altLang="en-US" sz="1200" dirty="0"/>
              <a:t>네트워크에서 메시지를 통합하여 통신 오버헤드를 감소시키는 방법</a:t>
            </a:r>
            <a:r>
              <a:rPr lang="en-US" altLang="ko-KR" sz="1200" dirty="0"/>
              <a:t>)</a:t>
            </a:r>
            <a:r>
              <a:rPr lang="ko-KR" altLang="en-US" sz="1200" dirty="0"/>
              <a:t>을 이용하여 감소</a:t>
            </a:r>
          </a:p>
          <a:p>
            <a:pPr marL="971550" lvl="1" indent="-285750"/>
            <a:r>
              <a:rPr lang="en" altLang="ko-KR" sz="1200" dirty="0"/>
              <a:t>Spinning(</a:t>
            </a:r>
            <a:r>
              <a:rPr lang="ko-KR" altLang="en-US" sz="1200" dirty="0"/>
              <a:t>리더를 매번 교체하는 기법</a:t>
            </a:r>
            <a:r>
              <a:rPr lang="en-US" altLang="ko-KR" sz="1200" dirty="0"/>
              <a:t>) </a:t>
            </a:r>
            <a:r>
              <a:rPr lang="ko-KR" altLang="en-US" sz="1200" dirty="0"/>
              <a:t>기법을 이용하여 일정한 개수의 블록 생성 시 마다 리더를 교체하여 비잔틴 리더에 발생할 수 있는 서비스 장애 요소</a:t>
            </a:r>
            <a:r>
              <a:rPr lang="en-US" altLang="ko-KR" sz="1200" dirty="0"/>
              <a:t>(</a:t>
            </a:r>
            <a:r>
              <a:rPr lang="ko-KR" altLang="en-US" sz="1200" dirty="0"/>
              <a:t>특정 노드의 트랜잭션을 거부하는 문제</a:t>
            </a:r>
            <a:r>
              <a:rPr lang="en-US" altLang="ko-KR" sz="1200" dirty="0"/>
              <a:t>, </a:t>
            </a:r>
            <a:r>
              <a:rPr lang="ko-KR" altLang="en-US" sz="1200" dirty="0"/>
              <a:t>리더가 매번 시간 초과 시간에 맞춰 블록을 생성하려는 시도에 대한 피해</a:t>
            </a:r>
            <a:r>
              <a:rPr lang="en-US" altLang="ko-KR" sz="1200" dirty="0"/>
              <a:t>)</a:t>
            </a:r>
            <a:r>
              <a:rPr lang="ko-KR" altLang="en-US" sz="1200" dirty="0"/>
              <a:t>를 최소화</a:t>
            </a:r>
          </a:p>
          <a:p>
            <a:pPr marL="971550" lvl="1" indent="-285750"/>
            <a:r>
              <a:rPr lang="ko-KR" altLang="en-US" sz="1200" dirty="0"/>
              <a:t>기존 알고리즘들이 가지고 있는 지나치게 복잡한 리더 선정 알고리즘을 단순화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50B90-3311-9D47-ABEA-ED2B0B94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5" y="2813538"/>
            <a:ext cx="6563360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17458"/>
              </p:ext>
            </p:extLst>
          </p:nvPr>
        </p:nvGraphicFramePr>
        <p:xfrm>
          <a:off x="358913" y="1684866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802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/v1/cert/issue/peer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 목록을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9413"/>
              </p:ext>
            </p:extLst>
          </p:nvPr>
        </p:nvGraphicFramePr>
        <p:xfrm>
          <a:off x="358913" y="1684866"/>
          <a:ext cx="6604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552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현재 상태를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(block height, total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tx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등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1607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"consensus": "</a:t>
                      </a:r>
                      <a:r>
                        <a:rPr lang="en" altLang="ko-KR" sz="800" b="0" dirty="0" err="1"/>
                        <a:t>siever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"ac997810-240b-11e7-b072-a45e60c5e043",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"1"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720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상태를 가져옴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(Score version 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배포된 버전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아이디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28080"/>
              </p:ext>
            </p:extLst>
          </p:nvPr>
        </p:nvGraphicFramePr>
        <p:xfrm>
          <a:off x="358913" y="1684866"/>
          <a:ext cx="660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"score/certificate",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"version":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all_version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"b40e09a84e2f25d91b10b7b8c89a3f3fbd9309a4",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"67398e1c42929f85002dda25949743c8408a2556",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"61819fefe9a403562815e94e889af6a74fc53715",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"da54c689fb538342ae3190586af2e2cf2311ce96",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"1b13778e65831f90761670bc9139fe5e13162db0",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"29682ba50a586e534d52d647fb65f1a749d59036",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"a222b096ef4a5c6f90c77736ac3914c39f55f2c5",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"9c529558b9636e1d1aca6b2a8807f0ba3df474bf",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"0c601c48e034dffa5b3a3f4336e15f285a45f3a9",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"3447ef8db315a4addd499b620562576e10b3907d",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"82f4f85786ef73e0d020244c1697c6918fca20ec",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"81e7c40f5aab0546be6bb1398e8016f5a7e1a120",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"a41b3e0dcaeca653e26f11b4c75e5c15766f761e",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"5ead8aba390687a2b0768f60711a170c998e40aa",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"d3924a4336fb7a2ed1d86f22d57c488b4be8432f",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"d7d02cf9825ad879eb0e79f6f6ac1b81738e52aa",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"7d590db788c0a81a7caeb938b8204a737d63dd71",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"a62cf913ffdc8b497b1f6ecfd6d0d731d02506db",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"5edd70fda15601035254c62157a6717b950e16ae",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"084dc91f607ffe5a8d6cfa5f366a3706e8cd6b2b",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"5bc674d2e5508165592f93a56bb24d7c46a679fc",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"4701abc7c666f59559fea3d818687649f30708e7"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02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/v1/query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스코어가 실행된 결과 조회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method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params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JSON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구성된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parameters.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42358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POST 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/v1/query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094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response_code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code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안에서 실행한 결과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결과로 넘어오는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09A0ED-4FE4-3947-B2D1-2B6DBDE5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2701"/>
              </p:ext>
            </p:extLst>
          </p:nvPr>
        </p:nvGraphicFramePr>
        <p:xfrm>
          <a:off x="418547" y="1095144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"code":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</a:t>
                      </a:r>
                      <a:r>
                        <a:rPr lang="en" altLang="ko-KR" sz="800" b="0" dirty="0" err="1"/>
                        <a:t>godong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907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transactions?hash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해시로 블록체인에 저장된 데이터를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14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"data" : "</a:t>
                      </a:r>
                      <a:r>
                        <a:rPr lang="ko-KR" altLang="en-US" sz="800" b="0" dirty="0"/>
                        <a:t>트랜잭션 생성 시 보낸 데이터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"</a:t>
                      </a:r>
                      <a:r>
                        <a:rPr lang="en" altLang="ko-KR" sz="800" b="0" dirty="0"/>
                        <a:t>meta"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트랜잭션을 생성한 피어 아이디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"</a:t>
                      </a:r>
                      <a:r>
                        <a:rPr lang="en" altLang="ko-KR" sz="800" b="0" dirty="0" err="1"/>
                        <a:t>score_id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score_version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version"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실행 결과를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Transaction Hash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통해 가져옴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1755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"code" : 0(</a:t>
                      </a:r>
                      <a:r>
                        <a:rPr lang="ko-KR" altLang="en-US" sz="800" b="0" dirty="0"/>
                        <a:t>성공</a:t>
                      </a:r>
                      <a:r>
                        <a:rPr lang="en-US" altLang="ko-KR" sz="800" b="0" dirty="0"/>
                        <a:t>), 2(</a:t>
                      </a:r>
                      <a:r>
                        <a:rPr lang="ko-KR" altLang="en-US" sz="800" b="0" dirty="0"/>
                        <a:t>아직 </a:t>
                      </a:r>
                      <a:r>
                        <a:rPr lang="en" altLang="ko-KR" sz="800" b="0" dirty="0"/>
                        <a:t>commit</a:t>
                      </a:r>
                      <a:r>
                        <a:rPr lang="ko-KR" altLang="en-US" sz="800" b="0" dirty="0"/>
                        <a:t>되지 않음</a:t>
                      </a:r>
                      <a:r>
                        <a:rPr lang="en-US" altLang="ko-KR" sz="800" b="0" dirty="0"/>
                        <a:t>), 9000 </a:t>
                      </a:r>
                      <a:r>
                        <a:rPr lang="en" altLang="ko-KR" sz="800" b="0" dirty="0"/>
                        <a:t>Exception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"message" : "</a:t>
                      </a:r>
                      <a:r>
                        <a:rPr lang="ko-KR" altLang="en-US" sz="800" b="0" dirty="0" err="1"/>
                        <a:t>실패시</a:t>
                      </a:r>
                      <a:r>
                        <a:rPr lang="ko-KR" altLang="en-US" sz="800" b="0" dirty="0"/>
                        <a:t> 실패 메시지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2581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567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61997"/>
              </p:ext>
            </p:extLst>
          </p:nvPr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31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Multi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368579"/>
          </a:xfrm>
        </p:spPr>
        <p:txBody>
          <a:bodyPr>
            <a:noAutofit/>
          </a:bodyPr>
          <a:lstStyle/>
          <a:p>
            <a:r>
              <a:rPr lang="en" altLang="ko-KR" dirty="0"/>
              <a:t>Multi Channel</a:t>
            </a:r>
            <a:r>
              <a:rPr lang="ko-KR" altLang="en-US" dirty="0"/>
              <a:t>은 하나의 독립적인 블록체인 네트워크 안에서 업무별로 채널이라는 가상의 네트워크를 구성하여 채널 별로 거래 요청</a:t>
            </a:r>
            <a:r>
              <a:rPr lang="en-US" altLang="ko-KR" dirty="0"/>
              <a:t>, </a:t>
            </a:r>
            <a:r>
              <a:rPr lang="ko-KR" altLang="en-US" dirty="0"/>
              <a:t>합의 및 </a:t>
            </a:r>
            <a:r>
              <a:rPr lang="en" altLang="ko-KR" dirty="0"/>
              <a:t>Smart Contract</a:t>
            </a:r>
            <a:r>
              <a:rPr lang="ko-KR" altLang="en-US" dirty="0"/>
              <a:t>를 수행할 수 있는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노드에서 여러 업무별 당사자들만 연결된 다양한 업무별 채널을 형성하기 때문에 채널 별로 무결성 보장 및 합의가 이루어집니다</a:t>
            </a:r>
            <a:r>
              <a:rPr lang="en-US" altLang="ko-KR" dirty="0"/>
              <a:t>. </a:t>
            </a:r>
            <a:r>
              <a:rPr lang="ko-KR" altLang="en-US" dirty="0"/>
              <a:t>따라서 거래 데이터가 실제 거래 당사자들만 보유하게 되어 다양한 규제에 대응할 수 있습니다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8241DD-5791-F740-8E11-43D54B62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43" y="2074126"/>
            <a:ext cx="71170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마지막 블록의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hash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데이터를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name}&amp;hash={</a:t>
            </a:r>
            <a:r>
              <a:rPr lang="ko-KR" altLang="en-US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블록 해시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블록 해시에 알맞은 블록에서 헤더 데이터로 </a:t>
            </a:r>
            <a:r>
              <a:rPr lang="en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가져오고 </a:t>
            </a:r>
            <a:r>
              <a:rPr lang="en" altLang="ko-KR" sz="1000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txFilter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트랜잭션 데이터에 추가하여 블록데이터를 가져옵니다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pPr lvl="0"/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0675"/>
              </p:ext>
            </p:extLst>
          </p:nvPr>
        </p:nvGraphicFramePr>
        <p:xfrm>
          <a:off x="358913" y="1684866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"response_code" : "</a:t>
                      </a:r>
                      <a:r>
                        <a:rPr lang="en" altLang="ko-KR" sz="800" dirty="0" err="1"/>
                        <a:t>int</a:t>
                      </a:r>
                      <a:r>
                        <a:rPr lang="en" altLang="ko-KR" sz="800" dirty="0"/>
                        <a:t>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C7C3AC-A94F-6D4E-8DB6-7A84A662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4754"/>
              </p:ext>
            </p:extLst>
          </p:nvPr>
        </p:nvGraphicFramePr>
        <p:xfrm>
          <a:off x="358913" y="3513666"/>
          <a:ext cx="660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"</a:t>
                      </a:r>
                      <a:r>
                        <a:rPr lang="en" altLang="ko-KR" sz="800" dirty="0" err="1"/>
                        <a:t>prev_block_hash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이전블록</a:t>
                      </a:r>
                      <a:r>
                        <a:rPr lang="ko-KR" altLang="en-US" sz="800" dirty="0"/>
                        <a:t>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merkle_tree_root_hash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머클</a:t>
                      </a:r>
                      <a:r>
                        <a:rPr lang="ko-KR" altLang="en-US" sz="800" dirty="0"/>
                        <a:t> 루트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time_stamp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/>
                        <a:t>height" : "</a:t>
                      </a:r>
                      <a:r>
                        <a:rPr lang="ko-KR" altLang="en-US" sz="800" dirty="0"/>
                        <a:t>블록 높이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피어 </a:t>
                      </a:r>
                      <a:r>
                        <a:rPr lang="en" altLang="ko-KR" sz="800" dirty="0"/>
                        <a:t>id"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tx_data_json</a:t>
                      </a:r>
                      <a:r>
                        <a:rPr lang="en" altLang="ko-KR" sz="800" dirty="0"/>
                        <a:t>" : [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    "tx_hash" : "</a:t>
                      </a:r>
                      <a:r>
                        <a:rPr lang="ko-KR" altLang="en-US" sz="800" dirty="0"/>
                        <a:t>트랜잭션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/>
                        <a:t>timestamp" : "</a:t>
                      </a:r>
                      <a:r>
                        <a:rPr lang="ko-KR" altLang="en-US" sz="800" dirty="0"/>
                        <a:t>트랜잭션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data_string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트랜잭션에 들어간 데이터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트랜잭션을 생성한 피어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812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136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 Log level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설정하기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LOOPCHAIN_LOG_LEVEL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이용하세요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 중 하나의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가지면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"DEBUG"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제일 많이 모든 로그를 보여줍니다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.)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옵션값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CRITICAL ,ERROR , WARNING, INFO , DEBUG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오른쪽에서 왼쪽으로 갈수로 더 많은 로그를 남김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 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외부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설정합니다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기본적으로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시작할 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해당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속한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사설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IP(Private IP)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가지고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통신하려고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외부와 통신하지 않고 내부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로만 동작하는 경우에는 문제가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상황에 따라서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IP(Public IP)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가지고 통신하는 것이 나을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예를 들어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구성하는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들이 기존 인터넷 망을 이용하거나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이용해서 통신을 하는 경우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기존 인터넷망이나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접근 가능한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하지만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안타깝게도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상에서는 이런 상황에서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수가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그래서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이용해서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통신을 하기 위해 사용할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지정할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F9602-7558-0A4A-B3FE-D62D522E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5272"/>
              </p:ext>
            </p:extLst>
          </p:nvPr>
        </p:nvGraphicFramePr>
        <p:xfrm>
          <a:off x="378791" y="3579927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22200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LOOPCHAIN_HOST:$</a:t>
                      </a:r>
                      <a:r>
                        <a:rPr lang="ko-KR" altLang="en-US" sz="1000" b="0" dirty="0"/>
                        <a:t>현재 </a:t>
                      </a:r>
                      <a:r>
                        <a:rPr lang="en" altLang="ko-KR" sz="1000" b="0" dirty="0"/>
                        <a:t>node</a:t>
                      </a:r>
                      <a:r>
                        <a:rPr lang="ko-KR" altLang="en-US" sz="1000" b="0" dirty="0"/>
                        <a:t>가 보여주어야 하는 </a:t>
                      </a:r>
                      <a:r>
                        <a:rPr lang="en" altLang="ko-KR" sz="1000" b="0" dirty="0"/>
                        <a:t>IP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8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375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382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&lt;SCORE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불러오는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Repository URL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바꾸기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현재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서비스에서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가져오기 위해 사용할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repository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설정해주면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실행할 때의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service 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지정합니다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6BA4F4-F0A7-EE4B-81E1-7C7A5707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841"/>
              </p:ext>
            </p:extLst>
          </p:nvPr>
        </p:nvGraphicFramePr>
        <p:xfrm>
          <a:off x="411921" y="1724623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98026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7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397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12049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-1&gt;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사용하기 위해서는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정보에 대해서 알고 있어야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`channel_manage_data.json`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수정합니다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실행되는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 그리고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목록을 작성합니다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4EB260-2B7F-544A-B63E-86EFBFFC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70261"/>
              </p:ext>
            </p:extLst>
          </p:nvPr>
        </p:nvGraphicFramePr>
        <p:xfrm>
          <a:off x="396968" y="1848149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5949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"%CHANNEL_NAME1%": { // 1st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"%IP%:%PORT%"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........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"%</a:t>
                      </a:r>
                      <a:r>
                        <a:rPr lang="en" altLang="ko-KR" sz="1000" b="0" dirty="0"/>
                        <a:t>CHANNEL_NAME2%": {  // 2nd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""%IP%:%PORT%"  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 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87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126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-2&gt;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예를 들어서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wework_0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채널이 각각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score/code1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사용한다면 다음과 같이 작성이 될 것입니다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</a:rPr>
              <a:t>설정</a:t>
            </a: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118CFE-CF2A-4640-9C54-56F6A22C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17335"/>
              </p:ext>
            </p:extLst>
          </p:nvPr>
        </p:nvGraphicFramePr>
        <p:xfrm>
          <a:off x="475347" y="1410545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2638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{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"wework_0":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"score/code1",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},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"wework_1":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"score/code2",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</a:t>
                      </a:r>
                    </a:p>
                    <a:p>
                      <a:pPr latinLnBrk="1"/>
                      <a:r>
                        <a:rPr lang="en" altLang="ko-KR" sz="1000" dirty="0"/>
                        <a:t>  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4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183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A078DF7-B379-5E41-B165-E49498123418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439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-3&gt;</a:t>
            </a:r>
            <a:endParaRPr kumimoji="1" lang="en" altLang="ko-KR" sz="1200" dirty="0"/>
          </a:p>
          <a:p>
            <a:r>
              <a:rPr kumimoji="1" lang="en" altLang="ko-KR" sz="1200" dirty="0"/>
              <a:t>2. </a:t>
            </a:r>
            <a:r>
              <a:rPr kumimoji="1" lang="ko-KR" altLang="en-US" sz="1200" dirty="0"/>
              <a:t>설정 파일을 사용하여서 </a:t>
            </a:r>
            <a:r>
              <a:rPr kumimoji="1" lang="en" altLang="ko-KR" sz="1200" dirty="0"/>
              <a:t>RadioStation</a:t>
            </a:r>
            <a:r>
              <a:rPr kumimoji="1" lang="ko-KR" altLang="en-US" sz="1200" dirty="0"/>
              <a:t>을 실행합니다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  </a:t>
            </a:r>
            <a:r>
              <a:rPr kumimoji="1" lang="ko-KR" altLang="en-US" sz="1200" dirty="0"/>
              <a:t>추후에 </a:t>
            </a:r>
            <a:r>
              <a:rPr kumimoji="1" lang="en" altLang="ko-KR" sz="1200" dirty="0"/>
              <a:t>Docker</a:t>
            </a:r>
            <a:r>
              <a:rPr kumimoji="1" lang="ko-KR" altLang="en-US" sz="1200" dirty="0"/>
              <a:t>로 </a:t>
            </a:r>
            <a:r>
              <a:rPr kumimoji="1" lang="en" altLang="ko-KR" sz="1200" dirty="0"/>
              <a:t>blockchain</a:t>
            </a:r>
            <a:r>
              <a:rPr kumimoji="1" lang="ko-KR" altLang="en-US" sz="1200" dirty="0"/>
              <a:t>을 로컬 컴퓨터에서 구현하는 예제에서 자세히 다시 설명이 되겠지만 다음과 같은 순서로 </a:t>
            </a: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설정파일을 읽으면서 실행이 됩니다</a:t>
            </a:r>
            <a:r>
              <a:rPr kumimoji="1" lang="en-US" altLang="ko-KR" sz="1200" dirty="0"/>
              <a:t>.</a:t>
            </a:r>
          </a:p>
          <a:p>
            <a:r>
              <a:rPr kumimoji="1" lang="en" altLang="ko-KR" sz="1200" dirty="0"/>
              <a:t>$ ./radiostation.py -o rs_config.json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실행 될 때 가장 먼저 </a:t>
            </a:r>
            <a:r>
              <a:rPr kumimoji="1" lang="en" altLang="ko-KR" sz="1200" b="1" dirty="0" err="1"/>
              <a:t>rs_conf.json</a:t>
            </a:r>
            <a:r>
              <a:rPr kumimoji="1" lang="ko-KR" altLang="en-US" sz="1200" b="1" dirty="0"/>
              <a:t> </a:t>
            </a:r>
            <a:r>
              <a:rPr kumimoji="1" lang="ko-KR" altLang="en-US" sz="1200" dirty="0"/>
              <a:t>설정 파일이 먼저 로딩됩니다</a:t>
            </a:r>
            <a:r>
              <a:rPr kumimoji="1" lang="en-US" altLang="ko-KR" sz="1200" dirty="0"/>
              <a:t>. </a:t>
            </a:r>
            <a:r>
              <a:rPr kumimoji="1" lang="en" altLang="ko-KR" sz="1200" dirty="0" err="1"/>
              <a:t>rs_conf.json</a:t>
            </a:r>
            <a:r>
              <a:rPr kumimoji="1" lang="en" altLang="ko-KR" sz="1200" dirty="0"/>
              <a:t> </a:t>
            </a:r>
            <a:r>
              <a:rPr kumimoji="1" lang="ko-KR" altLang="en-US" sz="1200" dirty="0"/>
              <a:t>파일에 </a:t>
            </a: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파일의 위치가 있습니다</a:t>
            </a:r>
            <a:r>
              <a:rPr kumimoji="1" lang="en-US" altLang="ko-KR" sz="1200" dirty="0"/>
              <a:t>.</a:t>
            </a:r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r>
              <a:rPr kumimoji="1" lang="en-US" altLang="ko-KR" sz="1000" dirty="0"/>
              <a:t>	parameter</a:t>
            </a:r>
            <a:r>
              <a:rPr kumimoji="1" lang="ko-KR" altLang="en-US" sz="1000" dirty="0"/>
              <a:t>는 다음과 같은 의미가 있습니다</a:t>
            </a:r>
            <a:r>
              <a:rPr kumimoji="1" lang="en-US" altLang="ko-KR" sz="1000" dirty="0"/>
              <a:t>.</a:t>
            </a:r>
          </a:p>
          <a:p>
            <a:pPr lvl="2"/>
            <a:r>
              <a:rPr kumimoji="1" lang="en-US" altLang="ko-KR" sz="1000" dirty="0"/>
              <a:t>CHANNEL_MANAGE_DATA_PATH: Multichannel </a:t>
            </a:r>
            <a:r>
              <a:rPr kumimoji="1" lang="ko-KR" altLang="en-US" sz="1000" dirty="0"/>
              <a:t>을 위한 환경 설정 파일의 위치와 이름</a:t>
            </a:r>
          </a:p>
          <a:p>
            <a:pPr lvl="2"/>
            <a:r>
              <a:rPr kumimoji="1" lang="en-US" altLang="ko-KR" sz="1000" dirty="0"/>
              <a:t>ENABLE_CHANNEL_AUTH</a:t>
            </a:r>
          </a:p>
          <a:p>
            <a:pPr lvl="3"/>
            <a:r>
              <a:rPr kumimoji="1" lang="en-US" altLang="ko-KR" sz="1000" dirty="0"/>
              <a:t>true = channel</a:t>
            </a:r>
            <a:r>
              <a:rPr kumimoji="1" lang="ko-KR" altLang="en-US" sz="1000" dirty="0"/>
              <a:t>에 등록된 채널만 </a:t>
            </a:r>
            <a:r>
              <a:rPr kumimoji="1" lang="en-US" altLang="ko-KR" sz="1000" dirty="0"/>
              <a:t>join</a:t>
            </a:r>
            <a:r>
              <a:rPr kumimoji="1" lang="ko-KR" altLang="en-US" sz="1000" dirty="0"/>
              <a:t>이 가능하다</a:t>
            </a:r>
            <a:r>
              <a:rPr kumimoji="1" lang="en-US" altLang="ko-KR" sz="1000" dirty="0"/>
              <a:t>.</a:t>
            </a:r>
          </a:p>
          <a:p>
            <a:pPr lvl="3"/>
            <a:r>
              <a:rPr kumimoji="1" lang="en-US" altLang="ko-KR" sz="1000" dirty="0"/>
              <a:t>false= </a:t>
            </a:r>
            <a:r>
              <a:rPr kumimoji="1" lang="ko-KR" altLang="en-US" sz="1000" dirty="0"/>
              <a:t>어떤 </a:t>
            </a:r>
            <a:r>
              <a:rPr kumimoji="1" lang="en-US" altLang="ko-KR" sz="1000" dirty="0"/>
              <a:t>peer</a:t>
            </a:r>
            <a:r>
              <a:rPr kumimoji="1" lang="ko-KR" altLang="en-US" sz="1000" dirty="0"/>
              <a:t>도 등록이 가능하다</a:t>
            </a:r>
            <a:r>
              <a:rPr kumimoji="1" lang="en-US" altLang="ko-KR" sz="1000" dirty="0"/>
              <a:t>. </a:t>
            </a:r>
            <a:r>
              <a:rPr kumimoji="1" lang="ko-KR" altLang="en-US" sz="1000" dirty="0"/>
              <a:t>따로 </a:t>
            </a:r>
            <a:r>
              <a:rPr kumimoji="1" lang="en-US" altLang="ko-KR" sz="1000" dirty="0"/>
              <a:t>peer </a:t>
            </a:r>
            <a:r>
              <a:rPr kumimoji="1" lang="ko-KR" altLang="en-US" sz="1000" dirty="0"/>
              <a:t>목록이 없는 경우에 사용</a:t>
            </a:r>
            <a:r>
              <a:rPr kumimoji="1" lang="en-US" altLang="ko-KR" sz="1000" dirty="0"/>
              <a:t>.</a:t>
            </a:r>
          </a:p>
          <a:p>
            <a:pPr lvl="3"/>
            <a:endParaRPr kumimoji="1" lang="en-US" altLang="ko-KR" sz="1000" dirty="0"/>
          </a:p>
          <a:p>
            <a:pPr marL="914400" lvl="1" indent="-457200">
              <a:buFont typeface="+mj-lt"/>
              <a:buAutoNum type="arabicParenR" startAt="2"/>
            </a:pP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파일에서 </a:t>
            </a:r>
            <a:r>
              <a:rPr kumimoji="1" lang="en" altLang="ko-KR" sz="1200" dirty="0" err="1"/>
              <a:t>MultiChannel</a:t>
            </a:r>
            <a:r>
              <a:rPr kumimoji="1" lang="ko-KR" altLang="en-US" sz="1200" dirty="0"/>
              <a:t>에 대한 환경 설정을 읽어옵니다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11A535-D836-C64C-8449-5BBA7C70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99823"/>
              </p:ext>
            </p:extLst>
          </p:nvPr>
        </p:nvGraphicFramePr>
        <p:xfrm>
          <a:off x="1175656" y="2717072"/>
          <a:ext cx="6478451" cy="9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451">
                  <a:extLst>
                    <a:ext uri="{9D8B030D-6E8A-4147-A177-3AD203B41FA5}">
                      <a16:colId xmlns:a16="http://schemas.microsoft.com/office/drawing/2014/main" val="1919886411"/>
                    </a:ext>
                  </a:extLst>
                </a:gridCol>
              </a:tblGrid>
              <a:tr h="92722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"CHANNEL_MANAGE_DATA_PATH" : "./</a:t>
                      </a:r>
                      <a:r>
                        <a:rPr lang="en" altLang="ko-KR" sz="1200" b="0" dirty="0" err="1"/>
                        <a:t>channel_manage_data.json</a:t>
                      </a:r>
                      <a:r>
                        <a:rPr lang="en" altLang="ko-KR" sz="1200" b="0" dirty="0"/>
                        <a:t>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"ENABLE_CHANNEL_AUTH" : true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057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839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-4&gt;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설정 파일을 이용하여서 실행합니다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peer_config.json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파일이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사용하는 설정 파일입니다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다음과 같은 의미가 있습니다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LOOPCHAIN_DEFAULT_CHANNEL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사용하는 기본 채널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DEFAULT_SCORE_BRANCH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사용하는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Branch.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기본값은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en-US" altLang="ko-KR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터미널에서 다음과 같은 명령어로 실행하면 됩니다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./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peer.py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 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peer_config.json</a:t>
            </a:r>
            <a:endParaRPr kumimoji="1" lang="ko-KR" alt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38FF21-0A4D-234F-ABBC-3CEDFB31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463"/>
              </p:ext>
            </p:extLst>
          </p:nvPr>
        </p:nvGraphicFramePr>
        <p:xfrm>
          <a:off x="481877" y="1808963"/>
          <a:ext cx="6604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070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"LOOPCHAIN_DEFAULT_CHANNEL" : "wework_0",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"DEFAULT_SCORE_BRANCH": "master"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461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8711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&lt;RESTful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응답의 성능 높이기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USE_GUNICORN_HA_SERVER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운영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단계에 들어가는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많은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API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잘 받을 수 있게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gunicorn web service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쓸지 말지 결정해주는 변수입니다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서비스에 올릴 때는 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설정되어야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&lt;Network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가 느릴 경우 조절해야 하는 것들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상황에 따라서 느린 네트워크에 운용을 하게 된다면 여러가지 네트워크 속도에 장애가 있는지 아닌지 확인하고 설정을 바꿔야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1. RadioStaion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Hart beat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시간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조절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리더 장애를 파악하기 위해 주기적으로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들에게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Heart Beat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보내고 허용된 횟수만큼 리더가 응답이 없을 경우 리더를 교체하는 과정을 수행합니다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그러나 네트워크 사정이 설치되는 환경에 따라 다를 것이기 때문에 아래의 변수들을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설정해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확인하는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30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초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NO_RESPONSE_COUNT_ALLOW_BY_HEARTBEAT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확인이 안되는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교체할 횟수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5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SLEEP_SECONDS_IN_RADIOSTATION_HEARTBEAT"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"NO_RESPONSE_COUNT_ALLOW_BY_HEARTBEAT"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횟수 만큼 리더 응답이 없으면 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리더를 교체합니다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2. Peer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들의 연결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설정하기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네트워크 상태에 따라서 아래 변수들을 수정해야 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보통의 경우에는 설정할 필요가 없지만 네트워크가 매우 안좋은 상황에는 시도해볼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GRPC_TIMEOUT_BROADCAST_RETRY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data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broadcasting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0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26876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&lt;Hardware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성능의 문제로 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담기는 </a:t>
            </a:r>
            <a:r>
              <a:rPr lang="en-US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숫자를 조절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은 검증된 여러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담고 있는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연결입니다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제약으로 이를 조절해야 할 경우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그리고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크기가 너무 크게 될 때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아래의 변수들을 수정해주십시오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참고로 한개의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안에 담기는 정보가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3MB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이하로 쓰기를 권장합니다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MAX_BLOCK_TX_NUM: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블록의 담기는 트랜잭션의 최대 개수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LEADER_BLOCK_CREATION_LIMIT: Leader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생성 개수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이 개수 이상의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만들면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변경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BLOCK_VOTE_TIMEOUT: 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투표 응답을 기다리는 최대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단위는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Seconds.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682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4634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KeyLoad</a:t>
            </a:r>
            <a:r>
              <a:rPr lang="en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방법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Key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구성요소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보안 통신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서명 등을 위하여 인증서와 키 옵션을 설정해 주어야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사용하는 키는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</a:t>
            </a:r>
          </a:p>
          <a:p>
            <a:pPr marL="857250" lvl="1" indent="-171450"/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</a:p>
          <a:p>
            <a:pPr marL="857250" lvl="1" indent="-171450"/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X.509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</a:t>
            </a: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 옵션 설정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트랜잭션 생성 및 블록 생성시 각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검증하기위하여 공개키 기반 암호화 알고리즘을 통해 인증 서명을 사용합니다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이때 사용하는 알고리즘은 </a:t>
            </a:r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사용하고 인증서 형태와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형태를 지원합니다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는 키를 로드 하기 위해 공개 키의 형태와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cert,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key),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세트 로드 방식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위치 등을 설정하여야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형태로 옵션을 설정해야 하며 다음 예제는 키 옵션 별로 세팅해야 될 세팅을 설명합니다</a:t>
            </a:r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Ex) channel1 =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key_file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통해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한다면 아래와 같이 해준다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94903-4F79-574A-863C-7A26A87C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66331"/>
              </p:ext>
            </p:extLst>
          </p:nvPr>
        </p:nvGraphicFramePr>
        <p:xfrm>
          <a:off x="442685" y="4230188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8007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{</a:t>
                      </a:r>
                    </a:p>
                    <a:p>
                      <a:pPr latinLnBrk="1"/>
                      <a:r>
                        <a:rPr lang="en" altLang="ko-KR" sz="1000" dirty="0"/>
                        <a:t>    "CHANNEL_OPTION"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"channel1"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load_cert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consensus_cert_use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tx_cert_use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key_load_type</a:t>
                      </a:r>
                      <a:r>
                        <a:rPr lang="en" altLang="ko-KR" sz="1000" dirty="0"/>
                        <a:t>": 0,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public_path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public_key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private_password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password}"</a:t>
                      </a:r>
                    </a:p>
                    <a:p>
                      <a:pPr latinLnBrk="1"/>
                      <a:r>
                        <a:rPr lang="en" altLang="ko-KR" sz="100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dirty="0"/>
                        <a:t>    }</a:t>
                      </a:r>
                    </a:p>
                    <a:p>
                      <a:pPr latinLnBrk="1"/>
                      <a:r>
                        <a:rPr lang="en" altLang="ko-KR" sz="1000" dirty="0"/>
                        <a:t>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9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6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96B0"/>
      </a:accent1>
      <a:accent2>
        <a:srgbClr val="323F4F"/>
      </a:accent2>
      <a:accent3>
        <a:srgbClr val="AEABAB"/>
      </a:accent3>
      <a:accent4>
        <a:srgbClr val="757070"/>
      </a:accent4>
      <a:accent5>
        <a:srgbClr val="B4C6E7"/>
      </a:accent5>
      <a:accent6>
        <a:srgbClr val="2F5496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14651</TotalTime>
  <Words>14781</Words>
  <Application>Microsoft Macintosh PowerPoint</Application>
  <PresentationFormat>A4 용지(210x297mm)</PresentationFormat>
  <Paragraphs>2319</Paragraphs>
  <Slides>101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13" baseType="lpstr">
      <vt:lpstr>나눔바른고딕</vt:lpstr>
      <vt:lpstr>맑은 고딕</vt:lpstr>
      <vt:lpstr>FjallaOne</vt:lpstr>
      <vt:lpstr>KoPub돋움체 Bold</vt:lpstr>
      <vt:lpstr>Open Sans</vt:lpstr>
      <vt:lpstr>roberto</vt:lpstr>
      <vt:lpstr>Roboto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loopchain 주요 특징</vt:lpstr>
      <vt:lpstr>loopchain 주요 특징</vt:lpstr>
      <vt:lpstr>SCORE (Smart Contract on Reliable Environment)</vt:lpstr>
      <vt:lpstr>LFT algorithm</vt:lpstr>
      <vt:lpstr>Multi Channel</vt:lpstr>
      <vt:lpstr>Tiered Channel</vt:lpstr>
      <vt:lpstr>Modular Architecture</vt:lpstr>
      <vt:lpstr>loopchain 기본 구조</vt:lpstr>
      <vt:lpstr>PowerPoint 프레젠테이션</vt:lpstr>
      <vt:lpstr>설정 가이드</vt:lpstr>
      <vt:lpstr>설정 가이드</vt:lpstr>
      <vt:lpstr>설정 가이드</vt:lpstr>
      <vt:lpstr>GitHub으로부터 설치 - macOS 기준</vt:lpstr>
      <vt:lpstr>GitHub으로부터 설치</vt:lpstr>
      <vt:lpstr>GitHub으로부터 설치</vt:lpstr>
      <vt:lpstr>GitHub으로부터 설치</vt:lpstr>
      <vt:lpstr>GitHub으로부터 설치</vt:lpstr>
      <vt:lpstr>GitHub으로부터 설치</vt:lpstr>
      <vt:lpstr>GitHub으로부터 설치</vt:lpstr>
      <vt:lpstr>Docker를 사용한 설치</vt:lpstr>
      <vt:lpstr>Docker를 사용한 설치</vt:lpstr>
      <vt:lpstr>Docker를 사용한 설치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PowerPoint 프레젠테이션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loopchain SCORE 개발</vt:lpstr>
      <vt:lpstr>loopchain SCORE 개발</vt:lpstr>
      <vt:lpstr>loopchain SCORE 개발</vt:lpstr>
      <vt:lpstr>loopchain SCORE 개발</vt:lpstr>
      <vt:lpstr>loopchain SCORE 개발</vt:lpstr>
      <vt:lpstr>PowerPoint 프레젠테이션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정은정</dc:creator>
  <cp:lastModifiedBy>이 동한</cp:lastModifiedBy>
  <cp:revision>888</cp:revision>
  <cp:lastPrinted>2016-12-27T02:10:51Z</cp:lastPrinted>
  <dcterms:created xsi:type="dcterms:W3CDTF">2016-12-09T04:56:20Z</dcterms:created>
  <dcterms:modified xsi:type="dcterms:W3CDTF">2018-03-21T12:59:45Z</dcterms:modified>
</cp:coreProperties>
</file>