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295" r:id="rId3"/>
    <p:sldId id="296" r:id="rId4"/>
    <p:sldId id="339" r:id="rId5"/>
    <p:sldId id="291" r:id="rId6"/>
    <p:sldId id="343" r:id="rId7"/>
    <p:sldId id="341" r:id="rId8"/>
    <p:sldId id="346" r:id="rId9"/>
    <p:sldId id="347" r:id="rId10"/>
    <p:sldId id="345" r:id="rId11"/>
    <p:sldId id="348" r:id="rId12"/>
    <p:sldId id="297" r:id="rId13"/>
    <p:sldId id="349" r:id="rId14"/>
    <p:sldId id="360" r:id="rId15"/>
    <p:sldId id="441" r:id="rId16"/>
    <p:sldId id="354" r:id="rId17"/>
    <p:sldId id="356" r:id="rId18"/>
    <p:sldId id="448" r:id="rId19"/>
    <p:sldId id="449" r:id="rId20"/>
    <p:sldId id="444" r:id="rId21"/>
    <p:sldId id="375" r:id="rId22"/>
    <p:sldId id="376" r:id="rId23"/>
    <p:sldId id="377" r:id="rId24"/>
    <p:sldId id="378" r:id="rId25"/>
    <p:sldId id="379" r:id="rId26"/>
    <p:sldId id="380" r:id="rId27"/>
    <p:sldId id="450" r:id="rId28"/>
    <p:sldId id="382" r:id="rId29"/>
    <p:sldId id="385" r:id="rId30"/>
    <p:sldId id="390" r:id="rId31"/>
    <p:sldId id="393" r:id="rId32"/>
    <p:sldId id="451" r:id="rId33"/>
    <p:sldId id="452" r:id="rId34"/>
    <p:sldId id="453" r:id="rId35"/>
    <p:sldId id="454" r:id="rId36"/>
    <p:sldId id="400" r:id="rId37"/>
    <p:sldId id="403" r:id="rId38"/>
    <p:sldId id="299" r:id="rId39"/>
    <p:sldId id="324" r:id="rId40"/>
    <p:sldId id="410" r:id="rId41"/>
    <p:sldId id="412" r:id="rId42"/>
    <p:sldId id="455" r:id="rId43"/>
    <p:sldId id="414" r:id="rId44"/>
    <p:sldId id="411" r:id="rId45"/>
    <p:sldId id="415" r:id="rId46"/>
    <p:sldId id="446" r:id="rId47"/>
    <p:sldId id="300" r:id="rId48"/>
    <p:sldId id="330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7" r:id="rId67"/>
    <p:sldId id="359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70" r:id="rId76"/>
    <p:sldId id="371" r:id="rId77"/>
    <p:sldId id="310" r:id="rId7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5" autoAdjust="0"/>
    <p:restoredTop sz="79008" autoAdjust="0"/>
  </p:normalViewPr>
  <p:slideViewPr>
    <p:cSldViewPr snapToGrid="0">
      <p:cViewPr varScale="1">
        <p:scale>
          <a:sx n="218" d="100"/>
          <a:sy n="21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8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curl http://localhost:9002/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/v1/peer/list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# Shows a list of peers that are currently configuring the </a:t>
            </a:r>
            <a:r>
              <a:rPr lang="en" altLang="ko-KR" sz="1200" dirty="0" err="1"/>
              <a:t>blockchain</a:t>
            </a:r>
            <a:r>
              <a:rPr lang="en" altLang="ko-KR" sz="1200" dirty="0"/>
              <a:t> network in </a:t>
            </a:r>
            <a:r>
              <a:rPr lang="en" altLang="ko-KR" sz="1200" dirty="0" err="1"/>
              <a:t>Radiostation</a:t>
            </a:r>
            <a:r>
              <a:rPr lang="en" altLang="ko-KR" sz="1200" dirty="0"/>
              <a:t>.</a:t>
            </a:r>
          </a:p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0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-H "Content-Type: application/</a:t>
            </a:r>
            <a:r>
              <a:rPr lang="en" altLang="ko-KR" sz="1200" dirty="0" err="1"/>
              <a:t>json</a:t>
            </a:r>
            <a:r>
              <a:rPr lang="en" altLang="ko-KR" sz="1200" dirty="0"/>
              <a:t>" -d '{"</a:t>
            </a:r>
            <a:r>
              <a:rPr lang="en" altLang="ko-KR" sz="1200" dirty="0" err="1"/>
              <a:t>data":"hello</a:t>
            </a:r>
            <a:r>
              <a:rPr lang="en" altLang="ko-KR" sz="1200" dirty="0"/>
              <a:t>"}'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/v1/transactions</a:t>
            </a:r>
          </a:p>
          <a:p>
            <a:pPr latinLnBrk="1"/>
            <a:endParaRPr lang="en" altLang="ko-KR" sz="1200" dirty="0"/>
          </a:p>
          <a:p>
            <a:pPr latinLnBrk="1"/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/v1/blocks | python -m </a:t>
            </a:r>
            <a:r>
              <a:rPr lang="en" altLang="ko-KR" sz="1200" b="0" dirty="0" err="1"/>
              <a:t>json.tool</a:t>
            </a:r>
            <a:r>
              <a:rPr lang="en" altLang="ko-KR" sz="1200" b="0" dirty="0"/>
              <a:t> 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2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최소화</a:t>
            </a:r>
            <a:endParaRPr lang="en-US" altLang="ko-KR" sz="1200" dirty="0"/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  <a:p>
            <a:endParaRPr lang="en" altLang="ko-KR" sz="1200" b="1" dirty="0"/>
          </a:p>
          <a:p>
            <a:endParaRPr lang="en" altLang="ko-KR" sz="1200" b="1" dirty="0"/>
          </a:p>
          <a:p>
            <a:r>
              <a:rPr lang="en" altLang="ko-KR" sz="1200" b="1" dirty="0"/>
              <a:t>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 err="1">
                <a:effectLst/>
              </a:rPr>
              <a:t>docker</a:t>
            </a:r>
            <a:r>
              <a:rPr lang="en" altLang="ko-KR" dirty="0">
                <a:effectLst/>
              </a:rPr>
              <a:t> run -d --name loop-logger --publish 24224:24224/</a:t>
            </a:r>
            <a:r>
              <a:rPr lang="en" altLang="ko-KR" dirty="0" err="1">
                <a:effectLst/>
              </a:rPr>
              <a:t>tcp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)/logs:/logs loopchain/loopchain-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:${TAG}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dirty="0"/>
          </a:p>
          <a:p>
            <a:r>
              <a:rPr lang="en-US" altLang="ko-KR" sz="1200" dirty="0"/>
              <a:t>curl http://localhost:9000/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/v1/status/</a:t>
            </a:r>
            <a:r>
              <a:rPr lang="en-US" altLang="ko-KR" sz="1200" dirty="0" err="1"/>
              <a:t>peer?channel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$ 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/a/Mhzu4lNtwzVONveUcHTccnjU1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/a/WqV63tltLyvHWRucKcRxgOtLR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8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4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 err="1">
                <a:effectLst/>
              </a:rPr>
              <a:t>docker</a:t>
            </a:r>
            <a:r>
              <a:rPr lang="en" altLang="ko-KR" dirty="0">
                <a:effectLst/>
              </a:rPr>
              <a:t> run -d --name loop-logger --publish 24224:24224/</a:t>
            </a:r>
            <a:r>
              <a:rPr lang="en" altLang="ko-KR" dirty="0" err="1">
                <a:effectLst/>
              </a:rPr>
              <a:t>tcp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)/logs:/logs loopchain/loopchain-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:${TAG}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http://localhost:9100/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/a/aAODqA8hKpT6Jep55aqSgFHy6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하나의 노드에서 여러 업무별 당사자들만 연결된 다양한 업무별 채널을 형성하기 때문에 채널 별로 무결성 보장 및 합의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44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/a/Q95q5vT70kCSPs4iqKsPIjkPs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/a/9yCUls6bsMlX7lWVLaTr4js7n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62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21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38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/a/xtSQioOqne7X7QoTQ186impVE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json-rpc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06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3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6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$ </a:t>
            </a:r>
            <a:r>
              <a:rPr kumimoji="1" lang="en" altLang="ko-KR" dirty="0" err="1"/>
              <a:t>virtualenv</a:t>
            </a:r>
            <a:r>
              <a:rPr kumimoji="1" lang="en" altLang="ko-KR" dirty="0"/>
              <a:t> -p python3 .  # Create a virtual environment</a:t>
            </a:r>
          </a:p>
          <a:p>
            <a:r>
              <a:rPr kumimoji="1" lang="en" altLang="ko-KR" dirty="0"/>
              <a:t>$ source bin/activate    # Enter the virtual environment</a:t>
            </a:r>
          </a:p>
          <a:p>
            <a:r>
              <a:rPr kumimoji="1" lang="en" altLang="ko-KR" dirty="0"/>
              <a:t>$ pip3 install -r </a:t>
            </a:r>
            <a:r>
              <a:rPr kumimoji="1" lang="en" altLang="ko-KR" dirty="0" err="1"/>
              <a:t>requirements.txt</a:t>
            </a:r>
            <a:r>
              <a:rPr kumimoji="1" lang="en" altLang="ko-KR" dirty="0"/>
              <a:t>  # Install necessary packages in the virtual environment</a:t>
            </a:r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generate_code.sh</a:t>
            </a:r>
            <a:r>
              <a:rPr kumimoji="1" lang="en" altLang="ko-KR" dirty="0"/>
              <a:t> #  </a:t>
            </a:r>
            <a:r>
              <a:rPr kumimoji="1" lang="en" altLang="ko-KR" dirty="0" err="1"/>
              <a:t>gRPC</a:t>
            </a:r>
            <a:r>
              <a:rPr kumimoji="1" lang="en" altLang="ko-KR" dirty="0"/>
              <a:t> generates codes necessary for communication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run_test.sh</a:t>
            </a:r>
            <a:r>
              <a:rPr kumimoji="1" lang="ko-KR" altLang="en-US" dirty="0"/>
              <a:t> </a:t>
            </a:r>
            <a:r>
              <a:rPr kumimoji="1" lang="en-US" altLang="ko-KR" dirty="0"/>
              <a:t>#run unit test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ykS8m0qFORfXTd7uxz1Z1EM9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asciinema.org/a/TQj6jxFuUZ18Q9db0dZ25JSSu" TargetMode="External"/><Relationship Id="rId7" Type="http://schemas.openxmlformats.org/officeDocument/2006/relationships/hyperlink" Target="https://asciinema.org/a/TvWLhYfCTd8EAHUAPeePLPbx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asciinema.org/a/mf9ZmcgeLCuPQO9ZqNPeYyrwp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3OfvHMhMUmreAqZoz5VjUadO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asciinema.org/a/u1aNgFGm1WKZ8G1fdr3cMqWzn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b21l1MWWlZqWweoFP9BO0K5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vCTxRO7Cr47RMDAIMadL2kki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asciinema.org/a/1ppHha6b8gwh9qcQVJzz5Jh9Y" TargetMode="External"/><Relationship Id="rId7" Type="http://schemas.openxmlformats.org/officeDocument/2006/relationships/hyperlink" Target="https://asciinema.org/a/G2CGdv1sHWvaKfduHZ7BMrXb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asciinema.org/a/8XU9gOyjQhGBSKWCVDEHNvjQI" TargetMode="Externa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Mhzu4lNtwzVONveUcHTccnjU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WqV63tltLyvHWRucKcRxgOtL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8ZV7tAv87dK2Ov6n9YSmnpUS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aAODqA8hKpT6Jep55aqSgFHy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Q95q5vT70kCSPs4iqKsPIjkP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theloopkr/contract_s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9yCUls6bsMlX7lWVLaTr4js7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sciinema.org/a/xtSQioOqne7X7QoTQ186impV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March 23th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88054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모듈 방식 아키텍처를 채택하여 참여 노드 인증 및 합의 알고리즘</a:t>
            </a:r>
            <a:r>
              <a:rPr lang="en-US" altLang="ko-KR" sz="2000" dirty="0"/>
              <a:t>, </a:t>
            </a:r>
            <a:r>
              <a:rPr lang="en" altLang="ko-KR" sz="2000" dirty="0"/>
              <a:t>Smart Contract </a:t>
            </a:r>
            <a:r>
              <a:rPr lang="ko-KR" altLang="en-US" sz="2000" dirty="0"/>
              <a:t>모듈 등을 필요한 경우에 추가 및 커스터마이징이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87" y="549388"/>
            <a:ext cx="3962400" cy="3302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532184"/>
            <a:ext cx="9056934" cy="2670593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RadioStation</a:t>
            </a:r>
          </a:p>
          <a:p>
            <a:pPr marL="857250" lvl="1" indent="-171450"/>
            <a:r>
              <a:rPr lang="en" altLang="ko-KR" sz="2000" dirty="0"/>
              <a:t>Peer</a:t>
            </a:r>
            <a:r>
              <a:rPr lang="ko-KR" altLang="en-US" sz="2000" dirty="0"/>
              <a:t>들의 인증을 담당하고 </a:t>
            </a:r>
            <a:r>
              <a:rPr lang="en" altLang="ko-KR" sz="2000" dirty="0"/>
              <a:t>Peer</a:t>
            </a:r>
            <a:r>
              <a:rPr lang="ko-KR" altLang="en-US" sz="2000" dirty="0"/>
              <a:t>들의 목록을 관리합니다</a:t>
            </a:r>
            <a:r>
              <a:rPr lang="en-US" altLang="ko-KR" sz="2000" dirty="0"/>
              <a:t>.</a:t>
            </a:r>
          </a:p>
          <a:p>
            <a:r>
              <a:rPr lang="en" altLang="ko-KR" sz="2000" b="1" dirty="0"/>
              <a:t>Peer</a:t>
            </a:r>
          </a:p>
          <a:p>
            <a:pPr marL="857250" lvl="1" indent="-171450"/>
            <a:r>
              <a:rPr lang="ko-KR" altLang="en-US" sz="2000" dirty="0"/>
              <a:t>블록 생성</a:t>
            </a:r>
            <a:r>
              <a:rPr lang="en-US" altLang="ko-KR" sz="2000" dirty="0"/>
              <a:t>, </a:t>
            </a:r>
            <a:r>
              <a:rPr lang="ko-KR" altLang="en-US" sz="2000" dirty="0"/>
              <a:t>블록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트랜잭션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조회</a:t>
            </a:r>
            <a:r>
              <a:rPr lang="en-US" altLang="ko-KR" sz="2000" dirty="0"/>
              <a:t>, </a:t>
            </a:r>
            <a:r>
              <a:rPr lang="ko-KR" altLang="en-US" sz="2000" dirty="0"/>
              <a:t>원장 조회 등의 기능</a:t>
            </a:r>
            <a:r>
              <a:rPr lang="en-US" altLang="ko-KR" sz="2000" dirty="0"/>
              <a:t>..</a:t>
            </a:r>
          </a:p>
          <a:p>
            <a:r>
              <a:rPr lang="en" altLang="ko-KR" sz="2000" b="1" dirty="0"/>
              <a:t>Leader Peer</a:t>
            </a:r>
          </a:p>
          <a:p>
            <a:pPr marL="857250" lvl="1" indent="-171450"/>
            <a:r>
              <a:rPr lang="ko-KR" altLang="en-US" sz="2000" dirty="0"/>
              <a:t>일정 시간마다 </a:t>
            </a:r>
            <a:r>
              <a:rPr lang="en" altLang="ko-KR" sz="2000" dirty="0"/>
              <a:t>Transaction </a:t>
            </a:r>
            <a:r>
              <a:rPr lang="ko-KR" altLang="en-US" sz="2000" dirty="0"/>
              <a:t>들을 모아 </a:t>
            </a:r>
            <a:r>
              <a:rPr lang="en" altLang="ko-KR" sz="2000" dirty="0"/>
              <a:t>Block</a:t>
            </a:r>
            <a:r>
              <a:rPr lang="ko-KR" altLang="en-US" sz="2000" dirty="0"/>
              <a:t>을 만들고 보낸 다음 검증을 </a:t>
            </a:r>
            <a:r>
              <a:rPr lang="en" altLang="ko-KR" sz="2000" dirty="0"/>
              <a:t>Peer </a:t>
            </a:r>
            <a:r>
              <a:rPr lang="ko-KR" altLang="en-US" sz="2000" dirty="0"/>
              <a:t>들에게 받아서 공표합니다</a:t>
            </a:r>
            <a:r>
              <a:rPr lang="en-US" altLang="ko-KR" sz="2000" dirty="0"/>
              <a:t>.(</a:t>
            </a:r>
            <a:r>
              <a:rPr lang="ko-KR" altLang="en-US" sz="2000" dirty="0"/>
              <a:t>검증 주기는 설정 가능</a:t>
            </a:r>
            <a:r>
              <a:rPr lang="en-US" altLang="ko-KR" sz="2000" dirty="0"/>
              <a:t>)</a:t>
            </a:r>
          </a:p>
          <a:p>
            <a:pPr lvl="1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365127"/>
            <a:ext cx="922915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loopchain network </a:t>
            </a:r>
            <a:r>
              <a:rPr lang="ko-KR" altLang="en-US" sz="2000" b="1" dirty="0"/>
              <a:t>설정 유의 사항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RadioStation</a:t>
            </a:r>
            <a:r>
              <a:rPr lang="ko-KR" altLang="en-US" sz="2000" dirty="0"/>
              <a:t>을 제일 먼저 실행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</a:t>
            </a:r>
            <a:r>
              <a:rPr lang="en-US" altLang="ko-KR" sz="2000" dirty="0"/>
              <a:t>Peer</a:t>
            </a:r>
            <a:r>
              <a:rPr lang="ko-KR" altLang="en-US" sz="2000" dirty="0"/>
              <a:t>들은 </a:t>
            </a:r>
            <a:r>
              <a:rPr lang="en-US" altLang="ko-KR" sz="2000" dirty="0"/>
              <a:t>N:N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연결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최소 노드 수 </a:t>
            </a:r>
            <a:r>
              <a:rPr lang="en-US" altLang="ko-KR" sz="2000" dirty="0"/>
              <a:t>: </a:t>
            </a:r>
            <a:r>
              <a:rPr lang="en-US" altLang="ko-KR" sz="2000" b="1" u="sng" dirty="0"/>
              <a:t>4</a:t>
            </a:r>
            <a:r>
              <a:rPr lang="ko-KR" altLang="en-US" sz="2000" b="1" u="sng" dirty="0"/>
              <a:t>개 이상의 </a:t>
            </a:r>
            <a:r>
              <a:rPr lang="en-US" altLang="ko-KR" sz="2000" b="1" u="sng" dirty="0"/>
              <a:t>Node</a:t>
            </a:r>
            <a:r>
              <a:rPr lang="ko-KR" altLang="en-US" sz="2000" dirty="0"/>
              <a:t>들을 실행</a:t>
            </a:r>
            <a:r>
              <a:rPr lang="en-US" altLang="ko-KR" sz="2000" dirty="0"/>
              <a:t>. 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962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포트 열기</a:t>
            </a:r>
          </a:p>
          <a:p>
            <a:r>
              <a:rPr lang="en-US" altLang="ko-KR" sz="2000" dirty="0"/>
              <a:t>loopchain</a:t>
            </a:r>
            <a:r>
              <a:rPr lang="ko-KR" altLang="en-US" sz="2000" dirty="0"/>
              <a:t>을 사용하기 위해 다음의 </a:t>
            </a:r>
            <a:r>
              <a:rPr lang="en-US" altLang="ko-KR" sz="2000" dirty="0"/>
              <a:t>Port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설정 파일</a:t>
            </a:r>
          </a:p>
          <a:p>
            <a:r>
              <a:rPr lang="ko-KR" altLang="en-US" sz="2000" dirty="0"/>
              <a:t>설정 파일은 </a:t>
            </a:r>
            <a:r>
              <a:rPr lang="en-US" altLang="ko-KR" sz="2000" dirty="0"/>
              <a:t>JSON</a:t>
            </a:r>
            <a:r>
              <a:rPr lang="ko-KR" altLang="en-US" sz="2000" dirty="0"/>
              <a:t>형식으로 된 파일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-o option</a:t>
            </a:r>
            <a:r>
              <a:rPr lang="ko-KR" altLang="en-US" sz="2000" dirty="0"/>
              <a:t>을 이용하여서  해당 파일을 읽게 해서 실행</a:t>
            </a:r>
            <a:r>
              <a:rPr lang="en-US" altLang="ko-KR" sz="20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02826"/>
              </p:ext>
            </p:extLst>
          </p:nvPr>
        </p:nvGraphicFramePr>
        <p:xfrm>
          <a:off x="356460" y="1890930"/>
          <a:ext cx="65960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9002: RESTful port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9000: RESTful port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65331"/>
              </p:ext>
            </p:extLst>
          </p:nvPr>
        </p:nvGraphicFramePr>
        <p:xfrm>
          <a:off x="356460" y="3625106"/>
          <a:ext cx="660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{</a:t>
                      </a:r>
                    </a:p>
                    <a:p>
                      <a:r>
                        <a:rPr lang="en-US" altLang="ko-KR" sz="1800" dirty="0"/>
                        <a:t>  "Variable 1":"Value1",</a:t>
                      </a:r>
                    </a:p>
                    <a:p>
                      <a:r>
                        <a:rPr lang="en-US" altLang="ko-KR" sz="1800" dirty="0"/>
                        <a:t>  "Variable 2":"Value2",</a:t>
                      </a:r>
                    </a:p>
                    <a:p>
                      <a:r>
                        <a:rPr lang="en-US" altLang="ko-KR" sz="1800" dirty="0"/>
                        <a:t>  "Variable 3":"Value3",</a:t>
                      </a:r>
                    </a:p>
                    <a:p>
                      <a:r>
                        <a:rPr lang="en-US" altLang="ko-KR" sz="1800" dirty="0"/>
                        <a:t>  .....</a:t>
                      </a:r>
                    </a:p>
                    <a:p>
                      <a:r>
                        <a:rPr lang="en-US" altLang="ko-KR" sz="1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633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설치를 하는 방법은 크게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방법이 있습니다</a:t>
            </a:r>
            <a:r>
              <a:rPr lang="en-US" altLang="ko-KR" sz="2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Python</a:t>
            </a:r>
            <a:r>
              <a:rPr lang="ko-KR" altLang="en-US" sz="2000" dirty="0"/>
              <a:t>환경을 구축하고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프로젝트를 </a:t>
            </a:r>
            <a:r>
              <a:rPr lang="en-US" altLang="ko-KR" sz="2000" dirty="0"/>
              <a:t>clone</a:t>
            </a:r>
            <a:r>
              <a:rPr lang="ko-KR" altLang="en-US" sz="2000" dirty="0"/>
              <a:t>하여 설치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제공되는 </a:t>
            </a:r>
            <a:r>
              <a:rPr lang="en-US" altLang="ko-KR" sz="2000" dirty="0" err="1"/>
              <a:t>docker</a:t>
            </a:r>
            <a:r>
              <a:rPr lang="en-US" altLang="ko-KR" sz="2000" dirty="0"/>
              <a:t> </a:t>
            </a:r>
            <a:r>
              <a:rPr lang="ko-KR" altLang="en-US" sz="2000" dirty="0"/>
              <a:t>이미지를 이용하여서 설치</a:t>
            </a:r>
            <a:r>
              <a:rPr lang="en-US" altLang="ko-KR" sz="2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r>
              <a:rPr lang="ko-KR" altLang="en-US" sz="2000" b="1" dirty="0"/>
              <a:t>필요 환경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추천 </a:t>
            </a:r>
            <a:r>
              <a:rPr lang="en-US" altLang="ko-KR" sz="2000" dirty="0"/>
              <a:t>OS : Linux(CentOS 7 </a:t>
            </a:r>
            <a:r>
              <a:rPr lang="ko-KR" altLang="en-US" sz="2000" dirty="0"/>
              <a:t>이상</a:t>
            </a:r>
            <a:r>
              <a:rPr lang="en-US" altLang="ko-KR" sz="2000" dirty="0"/>
              <a:t>, Ubuntu), MacOS 10.12 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Python : v3.6 </a:t>
            </a:r>
            <a:r>
              <a:rPr lang="ko-KR" altLang="en-US" sz="2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Vituralenv: v15.1.0 </a:t>
            </a:r>
            <a:r>
              <a:rPr lang="ko-KR" altLang="en-US" sz="2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Docker: 17.x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09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사용자 환경 구축</a:t>
            </a:r>
            <a:endParaRPr lang="en-US" altLang="ko-KR" sz="2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먼저 </a:t>
            </a:r>
            <a:r>
              <a:rPr lang="en" altLang="ko-KR" sz="2000" dirty="0"/>
              <a:t>GitHub</a:t>
            </a:r>
            <a:r>
              <a:rPr lang="ko-KR" altLang="en-US" sz="2000" dirty="0"/>
              <a:t>에 공개되어 있는  </a:t>
            </a:r>
            <a:r>
              <a:rPr lang="en" altLang="ko-KR" sz="2000" dirty="0"/>
              <a:t>loopchain </a:t>
            </a:r>
            <a:r>
              <a:rPr lang="ko-KR" altLang="en-US" sz="2000" dirty="0"/>
              <a:t>프로젝트를 </a:t>
            </a:r>
            <a:r>
              <a:rPr lang="en" altLang="ko-KR" sz="2000" dirty="0"/>
              <a:t>clone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터미널창에서 명령어로 사용자 환경을 구축</a:t>
            </a:r>
            <a:endParaRPr lang="en-US" altLang="ko-KR" sz="2000" dirty="0"/>
          </a:p>
          <a:p>
            <a:r>
              <a:rPr lang="en" altLang="ko-KR" sz="2000" b="1" dirty="0"/>
              <a:t>Unit Test </a:t>
            </a:r>
            <a:r>
              <a:rPr lang="ko-KR" altLang="en-US" sz="2000" b="1" dirty="0"/>
              <a:t>실행</a:t>
            </a:r>
            <a:endParaRPr lang="en-US" altLang="ko-KR" sz="2000" b="1" dirty="0"/>
          </a:p>
          <a:p>
            <a:r>
              <a:rPr lang="ko-KR" altLang="en-US" sz="2000" dirty="0"/>
              <a:t>설치가 완료되면 전체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를 실행하여서 정상 작동 여부를 확인</a:t>
            </a:r>
            <a:endParaRPr lang="en-US" altLang="ko-KR" sz="2000" dirty="0"/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B5FC519F-61BE-5841-AA67-441043DC0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4" y="3110708"/>
            <a:ext cx="39471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38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loopchain </a:t>
            </a:r>
            <a:r>
              <a:rPr lang="ko-KR" altLang="en-US" sz="2000" b="1" dirty="0"/>
              <a:t>실행</a:t>
            </a:r>
            <a:endParaRPr lang="en-US" altLang="ko-KR" sz="2000" b="1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RadioStation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Peer0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Peer1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43044"/>
              </p:ext>
            </p:extLst>
          </p:nvPr>
        </p:nvGraphicFramePr>
        <p:xfrm>
          <a:off x="383198" y="1768480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1804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radiostation.py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6BB9AF-BB9D-C346-8619-2F43349D8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23612"/>
              </p:ext>
            </p:extLst>
          </p:nvPr>
        </p:nvGraphicFramePr>
        <p:xfrm>
          <a:off x="383198" y="2661816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228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radiostation.py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4814C9-2922-A14A-8C8F-058C30BC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23257"/>
              </p:ext>
            </p:extLst>
          </p:nvPr>
        </p:nvGraphicFramePr>
        <p:xfrm>
          <a:off x="383198" y="3502434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228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radiostation.py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–p 7101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2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      RadioStation</a:t>
            </a:r>
            <a:r>
              <a:rPr lang="ko-KR" altLang="en-US" sz="2000" dirty="0"/>
              <a:t>                                                 </a:t>
            </a:r>
            <a:r>
              <a:rPr lang="en-US" altLang="ko-KR" sz="2000" dirty="0"/>
              <a:t>peer0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2000" dirty="0"/>
              <a:t>                 peer1</a:t>
            </a:r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9940754-B448-184E-9C43-A3646A20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9" y="1452141"/>
            <a:ext cx="3143250" cy="2419350"/>
          </a:xfrm>
          <a:prstGeom prst="rect">
            <a:avLst/>
          </a:prstGeom>
        </p:spPr>
      </p:pic>
      <p:pic>
        <p:nvPicPr>
          <p:cNvPr id="8" name="그림 7">
            <a:hlinkClick r:id="rId5"/>
            <a:extLst>
              <a:ext uri="{FF2B5EF4-FFF2-40B4-BE49-F238E27FC236}">
                <a16:creationId xmlns:a16="http://schemas.microsoft.com/office/drawing/2014/main" id="{7039F38B-3BDF-4941-BB38-60336BC4F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57" y="1439441"/>
            <a:ext cx="3651250" cy="2432050"/>
          </a:xfrm>
          <a:prstGeom prst="rect">
            <a:avLst/>
          </a:prstGeom>
        </p:spPr>
      </p:pic>
      <p:pic>
        <p:nvPicPr>
          <p:cNvPr id="9" name="그림 8">
            <a:hlinkClick r:id="rId7"/>
            <a:extLst>
              <a:ext uri="{FF2B5EF4-FFF2-40B4-BE49-F238E27FC236}">
                <a16:creationId xmlns:a16="http://schemas.microsoft.com/office/drawing/2014/main" id="{5EE3C795-97B0-AC42-895A-83C369FB4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37" y="4190268"/>
            <a:ext cx="36766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RESTful API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loopchain </a:t>
            </a:r>
            <a:r>
              <a:rPr lang="ko-KR" altLang="en-US" sz="2000" b="1" dirty="0"/>
              <a:t>상태 체크</a:t>
            </a:r>
            <a:endParaRPr lang="en-US" altLang="ko-KR" sz="2000" b="1" dirty="0"/>
          </a:p>
          <a:p>
            <a:r>
              <a:rPr lang="en-US" altLang="ko-KR" sz="2000" dirty="0"/>
              <a:t>1.Radiostaion : Peers list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</a:t>
            </a:r>
            <a:r>
              <a:rPr lang="en" altLang="ko-KR" sz="2000" dirty="0">
                <a:solidFill>
                  <a:schemeClr val="tx1"/>
                </a:solidFill>
              </a:rPr>
              <a:t> Peer status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    </a:t>
            </a:r>
            <a:r>
              <a:rPr lang="en-US" altLang="ko-KR" sz="1800" dirty="0" err="1"/>
              <a:t>Radiostation</a:t>
            </a:r>
            <a:r>
              <a:rPr lang="en-US" altLang="ko-KR" sz="1800" dirty="0"/>
              <a:t>: peers list                                  Peer status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55442"/>
              </p:ext>
            </p:extLst>
          </p:nvPr>
        </p:nvGraphicFramePr>
        <p:xfrm>
          <a:off x="350667" y="1817420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http://localhost:9002/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/v1/peer/list </a:t>
                      </a:r>
                      <a:r>
                        <a:rPr lang="en" altLang="ko-KR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python -m </a:t>
                      </a:r>
                      <a:r>
                        <a:rPr lang="en" altLang="ko-KR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json.tool</a:t>
                      </a:r>
                      <a:endParaRPr lang="en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3EF7C2-1A9A-C84E-954C-0CED0A661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2567"/>
              </p:ext>
            </p:extLst>
          </p:nvPr>
        </p:nvGraphicFramePr>
        <p:xfrm>
          <a:off x="350667" y="2605286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http://localhost:9000/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" altLang="ko-KR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D21147-2846-CC4D-B07C-CC85B43F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09518"/>
              </p:ext>
            </p:extLst>
          </p:nvPr>
        </p:nvGraphicFramePr>
        <p:xfrm>
          <a:off x="350667" y="3028757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http://localhost:9001/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FF118BA2-3BAB-AB42-A8F5-A780D149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3896818"/>
            <a:ext cx="3683000" cy="2444750"/>
          </a:xfrm>
          <a:prstGeom prst="rect">
            <a:avLst/>
          </a:prstGeom>
        </p:spPr>
      </p:pic>
      <p:pic>
        <p:nvPicPr>
          <p:cNvPr id="13" name="그림 12">
            <a:hlinkClick r:id="rId5"/>
            <a:extLst>
              <a:ext uri="{FF2B5EF4-FFF2-40B4-BE49-F238E27FC236}">
                <a16:creationId xmlns:a16="http://schemas.microsoft.com/office/drawing/2014/main" id="{5D910221-9045-F44F-A131-1A6A42D36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3" y="3909518"/>
            <a:ext cx="36639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40902" y="3618168"/>
            <a:ext cx="4944749" cy="27456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loopchain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r>
              <a:rPr lang="ko-KR" altLang="en-US" sz="2000" dirty="0"/>
              <a:t>설치 </a:t>
            </a:r>
            <a:r>
              <a:rPr lang="en-US" altLang="ko-KR" sz="2000" dirty="0"/>
              <a:t>Tutorial</a:t>
            </a:r>
            <a:endParaRPr lang="ko-KR" altLang="en-US" sz="2000" dirty="0"/>
          </a:p>
          <a:p>
            <a:r>
              <a:rPr lang="en-US" altLang="ko-KR" sz="2000" dirty="0"/>
              <a:t>SCORE(Smart Contract On Reliable Environment)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r>
              <a:rPr lang="en-US" altLang="ko-KR" sz="2000" dirty="0"/>
              <a:t>Appendix.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26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2000" b="1" dirty="0"/>
              <a:t>Transaction </a:t>
            </a:r>
            <a:r>
              <a:rPr lang="ko-KR" altLang="en-US" sz="2000" b="1" dirty="0"/>
              <a:t>생성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하고 </a:t>
            </a:r>
            <a:r>
              <a:rPr lang="en-US" altLang="ko-KR" sz="2000" b="1" dirty="0"/>
              <a:t>Height </a:t>
            </a:r>
            <a:r>
              <a:rPr lang="ko-KR" altLang="en-US" sz="2000" b="1" dirty="0"/>
              <a:t>체크 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416"/>
              </p:ext>
            </p:extLst>
          </p:nvPr>
        </p:nvGraphicFramePr>
        <p:xfrm>
          <a:off x="272350" y="1465238"/>
          <a:ext cx="94129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99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0456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curl -H "Content-Type: application/json" -d '{"data":"hello"}' http://localhost:9000/</a:t>
                      </a:r>
                      <a:r>
                        <a:rPr lang="en" altLang="ko-KR" sz="1800" b="0" dirty="0" err="1"/>
                        <a:t>api</a:t>
                      </a:r>
                      <a:r>
                        <a:rPr lang="en" altLang="ko-KR" sz="1800" b="0" dirty="0"/>
                        <a:t>/v1/transactions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AD2243-4C0B-484E-8922-E11C0E56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8339"/>
              </p:ext>
            </p:extLst>
          </p:nvPr>
        </p:nvGraphicFramePr>
        <p:xfrm>
          <a:off x="288049" y="2223528"/>
          <a:ext cx="9397291" cy="4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291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4497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curl http://localhost:9000/</a:t>
                      </a:r>
                      <a:r>
                        <a:rPr lang="en" altLang="ko-KR" sz="1800" b="0" dirty="0" err="1"/>
                        <a:t>api</a:t>
                      </a:r>
                      <a:r>
                        <a:rPr lang="en" altLang="ko-KR" sz="1800" b="0" dirty="0"/>
                        <a:t>/v1/blocks | python -m </a:t>
                      </a:r>
                      <a:r>
                        <a:rPr lang="en" altLang="ko-KR" sz="1800" b="0" dirty="0" err="1"/>
                        <a:t>json.tool</a:t>
                      </a:r>
                      <a:r>
                        <a:rPr lang="en" altLang="ko-KR" sz="1800" b="0" dirty="0"/>
                        <a:t>    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6681CB23-6382-3E4A-8C0A-D773209D4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59" y="3041542"/>
            <a:ext cx="365760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29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01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looprs</a:t>
            </a:r>
            <a:r>
              <a:rPr lang="en-US" altLang="ko-KR" sz="2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looppeer</a:t>
            </a:r>
            <a:r>
              <a:rPr lang="en-US" altLang="ko-KR" sz="2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loopchain-</a:t>
            </a:r>
            <a:r>
              <a:rPr lang="en-US" altLang="ko-KR" sz="2000" dirty="0" err="1"/>
              <a:t>fluentd</a:t>
            </a:r>
            <a:r>
              <a:rPr lang="en-US" altLang="ko-KR" sz="2000" dirty="0"/>
              <a:t>: log</a:t>
            </a:r>
            <a:r>
              <a:rPr lang="ko-KR" altLang="en-US" sz="2000" dirty="0"/>
              <a:t>를 저장하기 위해서 수정한 </a:t>
            </a:r>
            <a:r>
              <a:rPr lang="en-US" altLang="ko-KR" sz="2000" dirty="0" err="1"/>
              <a:t>fluentd</a:t>
            </a:r>
            <a:r>
              <a:rPr lang="en-US" altLang="ko-KR" sz="2000" dirty="0"/>
              <a:t> image</a:t>
            </a:r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32313"/>
              </p:ext>
            </p:extLst>
          </p:nvPr>
        </p:nvGraphicFramePr>
        <p:xfrm>
          <a:off x="320329" y="3097076"/>
          <a:ext cx="44089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922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$ docker pull loopchain/</a:t>
                      </a:r>
                      <a:r>
                        <a:rPr lang="en" altLang="ko-KR" sz="1800" dirty="0" err="1"/>
                        <a:t>looprs</a:t>
                      </a:r>
                      <a:endParaRPr lang="en" altLang="ko-KR" sz="1800" dirty="0"/>
                    </a:p>
                    <a:p>
                      <a:pPr latinLnBrk="1"/>
                      <a:r>
                        <a:rPr lang="en" altLang="ko-KR" sz="1800" dirty="0"/>
                        <a:t>$ docker pull loopchain/</a:t>
                      </a:r>
                      <a:r>
                        <a:rPr lang="en" altLang="ko-KR" sz="1800" dirty="0" err="1"/>
                        <a:t>looppeer</a:t>
                      </a:r>
                      <a:endParaRPr lang="en" altLang="ko-KR" sz="1800" dirty="0"/>
                    </a:p>
                    <a:p>
                      <a:pPr latinLnBrk="1"/>
                      <a:r>
                        <a:rPr lang="en" altLang="ko-KR" sz="1800" dirty="0"/>
                        <a:t>$ docker pull loopchain/loopchain-</a:t>
                      </a:r>
                      <a:r>
                        <a:rPr lang="en" altLang="ko-KR" sz="1800" dirty="0" err="1"/>
                        <a:t>fluentd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9F02C970-3BD0-5D4E-800A-11A473EE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02" y="3097076"/>
            <a:ext cx="4381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71" y="2169667"/>
            <a:ext cx="6000750" cy="18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65322-0933-8C43-9C1D-A6B356E01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0" y="4243756"/>
            <a:ext cx="287274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b="1" dirty="0"/>
              <a:t>log </a:t>
            </a:r>
            <a:r>
              <a:rPr lang="ko-KR" altLang="en-US" sz="2000" b="1" dirty="0"/>
              <a:t>서버</a:t>
            </a:r>
            <a:r>
              <a:rPr lang="en-US" altLang="ko-KR" sz="2000" b="1" dirty="0"/>
              <a:t> -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fluent.conf</a:t>
            </a:r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8938"/>
              </p:ext>
            </p:extLst>
          </p:nvPr>
        </p:nvGraphicFramePr>
        <p:xfrm>
          <a:off x="597877" y="1776046"/>
          <a:ext cx="6592872" cy="444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72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444001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&lt;/source&gt;</a:t>
                      </a:r>
                    </a:p>
                    <a:p>
                      <a:pPr latinLnBrk="1"/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symlink_path</a:t>
                      </a:r>
                      <a:r>
                        <a:rPr lang="en" altLang="ko-KR" sz="1400" b="0" dirty="0"/>
                        <a:t> /logs/</a:t>
                      </a:r>
                      <a:r>
                        <a:rPr lang="en" altLang="ko-KR" sz="1400" b="0" dirty="0" err="1"/>
                        <a:t>data.log</a:t>
                      </a:r>
                      <a:r>
                        <a:rPr lang="en" altLang="ko-KR" sz="1400" b="0" dirty="0"/>
                        <a:t> </a:t>
                      </a:r>
                      <a:r>
                        <a:rPr lang="en" altLang="ko-KR" sz="1400" b="0" dirty="0" err="1"/>
                        <a:t>time_slice_format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time_slice_wait</a:t>
                      </a:r>
                      <a:r>
                        <a:rPr lang="en" altLang="ko-KR" sz="14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Y%m%dT%H%M%S%z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compress </a:t>
                      </a:r>
                      <a:r>
                        <a:rPr lang="en" altLang="ko-KR" sz="1400" b="0" dirty="0" err="1"/>
                        <a:t>gzip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utc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&lt;/match&gt;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- </a:t>
            </a:r>
            <a:r>
              <a:rPr lang="en-US" altLang="ko-KR" sz="2000" b="1" dirty="0" err="1"/>
              <a:t>rs_conf.json</a:t>
            </a:r>
            <a:r>
              <a:rPr lang="en-US" altLang="ko-KR" sz="2000" b="1" dirty="0"/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852"/>
              </p:ext>
            </p:extLst>
          </p:nvPr>
        </p:nvGraphicFramePr>
        <p:xfrm>
          <a:off x="548773" y="1355598"/>
          <a:ext cx="72008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DFCC17-12D5-B54B-BCAB-1877A0B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3192"/>
              </p:ext>
            </p:extLst>
          </p:nvPr>
        </p:nvGraphicFramePr>
        <p:xfrm>
          <a:off x="548774" y="3358955"/>
          <a:ext cx="7247072" cy="167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072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167610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"CHANNEL_MANAGE_DATA_PATH": "/</a:t>
                      </a:r>
                      <a:r>
                        <a:rPr lang="en" altLang="ko-KR" sz="1800" b="0" dirty="0" err="1"/>
                        <a:t>conf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" altLang="ko-KR" sz="1800" b="0" dirty="0" err="1"/>
                        <a:t>channel_manage_data.json</a:t>
                      </a:r>
                      <a:r>
                        <a:rPr lang="en" altLang="ko-KR" sz="1800" b="0" dirty="0"/>
                        <a:t>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Peer - </a:t>
            </a:r>
            <a:r>
              <a:rPr lang="en-US" altLang="ko-KR" sz="2000" b="1" dirty="0" err="1"/>
              <a:t>peer_conf.json</a:t>
            </a:r>
            <a:endParaRPr lang="en-US" altLang="ko-KR" sz="2000" b="1" dirty="0"/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61274"/>
              </p:ext>
            </p:extLst>
          </p:nvPr>
        </p:nvGraphicFramePr>
        <p:xfrm>
          <a:off x="548773" y="1355598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2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88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dirty="0"/>
              <a:t>Log </a:t>
            </a:r>
            <a:r>
              <a:rPr lang="ko-KR" altLang="en-US" sz="2000" dirty="0"/>
              <a:t>서버를 실행</a:t>
            </a:r>
            <a:endParaRPr lang="en-US" altLang="ko-KR" sz="20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서버 실행   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             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CA4500C0-58D3-694D-8747-91E4A995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0" y="3255646"/>
            <a:ext cx="2882900" cy="1892300"/>
          </a:xfrm>
          <a:prstGeom prst="rect">
            <a:avLst/>
          </a:prstGeom>
        </p:spPr>
      </p:pic>
      <p:pic>
        <p:nvPicPr>
          <p:cNvPr id="9" name="그림 8">
            <a:hlinkClick r:id="rId5"/>
            <a:extLst>
              <a:ext uri="{FF2B5EF4-FFF2-40B4-BE49-F238E27FC236}">
                <a16:creationId xmlns:a16="http://schemas.microsoft.com/office/drawing/2014/main" id="{7AB9A7CC-88E6-B046-86BC-B5AECE594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95" y="3255646"/>
            <a:ext cx="2921000" cy="1879600"/>
          </a:xfrm>
          <a:prstGeom prst="rect">
            <a:avLst/>
          </a:prstGeom>
        </p:spPr>
      </p:pic>
      <p:pic>
        <p:nvPicPr>
          <p:cNvPr id="10" name="그림 9">
            <a:hlinkClick r:id="rId7"/>
            <a:extLst>
              <a:ext uri="{FF2B5EF4-FFF2-40B4-BE49-F238E27FC236}">
                <a16:creationId xmlns:a16="http://schemas.microsoft.com/office/drawing/2014/main" id="{512BC008-F2C7-E342-AF9F-3E72E8748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49" y="3249296"/>
            <a:ext cx="2901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2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/>
              <a:t>RadioStation</a:t>
            </a:r>
            <a:r>
              <a:rPr lang="ko-KR" altLang="en-US" sz="2000" b="1" dirty="0"/>
              <a:t>의 </a:t>
            </a:r>
            <a:r>
              <a:rPr lang="en" altLang="ko-KR" sz="2000" b="1" dirty="0"/>
              <a:t>Channel1</a:t>
            </a:r>
            <a:r>
              <a:rPr lang="ko-KR" altLang="en-US" sz="2000" b="1" dirty="0"/>
              <a:t>에 접속된 </a:t>
            </a:r>
            <a:r>
              <a:rPr lang="en" altLang="ko-KR" sz="2000" b="1" dirty="0"/>
              <a:t>Peer</a:t>
            </a:r>
            <a:r>
              <a:rPr lang="ko-KR" altLang="en-US" sz="2000" b="1" dirty="0"/>
              <a:t>들의 정보 출력</a:t>
            </a:r>
            <a:endParaRPr lang="en-US" altLang="ko-KR" sz="2000" b="1" dirty="0"/>
          </a:p>
          <a:p>
            <a:pPr lvl="0"/>
            <a:r>
              <a:rPr lang="en-US" altLang="ko-KR" dirty="0"/>
              <a:t>curl http://localhost:9002/</a:t>
            </a:r>
            <a:r>
              <a:rPr lang="en-US" altLang="ko-KR" dirty="0" err="1"/>
              <a:t>api</a:t>
            </a:r>
            <a:r>
              <a:rPr lang="en-US" altLang="ko-KR" dirty="0"/>
              <a:t>/v1/peer/</a:t>
            </a:r>
            <a:r>
              <a:rPr lang="en-US" altLang="ko-KR" dirty="0" err="1"/>
              <a:t>list?channel</a:t>
            </a:r>
            <a:r>
              <a:rPr lang="en-US" altLang="ko-KR" dirty="0"/>
              <a:t>=channel1 | python -m </a:t>
            </a:r>
            <a:r>
              <a:rPr lang="en-US" altLang="ko-KR" dirty="0" err="1"/>
              <a:t>json.tool</a:t>
            </a:r>
            <a:endParaRPr lang="en-US" altLang="ko-KR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dirty="0"/>
              <a:t>curl http://localhost:9000/</a:t>
            </a:r>
            <a:r>
              <a:rPr lang="en-US" altLang="ko-KR" dirty="0" err="1"/>
              <a:t>api</a:t>
            </a:r>
            <a:r>
              <a:rPr lang="en-US" altLang="ko-KR" dirty="0"/>
              <a:t>/v1/status/</a:t>
            </a:r>
            <a:r>
              <a:rPr lang="en-US" altLang="ko-KR" dirty="0" err="1"/>
              <a:t>peer?channel</a:t>
            </a:r>
            <a:r>
              <a:rPr lang="en-US" altLang="ko-KR" dirty="0"/>
              <a:t>=channel1 | python -m </a:t>
            </a:r>
            <a:r>
              <a:rPr lang="en-US" altLang="ko-KR" dirty="0" err="1"/>
              <a:t>json.tool</a:t>
            </a:r>
            <a:r>
              <a:rPr lang="en-US" altLang="ko-KR" dirty="0"/>
              <a:t> 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3350FC9D-9227-2746-8249-24A5F16F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44" y="3704637"/>
            <a:ext cx="408305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ko-KR" altLang="en-US" sz="2000" b="1" dirty="0"/>
              <a:t>시작 </a:t>
            </a:r>
            <a:r>
              <a:rPr lang="en-US" altLang="ko-KR" sz="2000" b="1" dirty="0"/>
              <a:t>- </a:t>
            </a:r>
            <a:r>
              <a:rPr lang="en" altLang="ko-KR" sz="2000" b="1" dirty="0" err="1"/>
              <a:t>start.sh</a:t>
            </a:r>
            <a:r>
              <a:rPr lang="en" altLang="ko-KR" sz="2000" b="1" dirty="0"/>
              <a:t> (</a:t>
            </a:r>
            <a:r>
              <a:rPr lang="ko-KR" altLang="en-US" sz="2000" b="1" dirty="0"/>
              <a:t>새로운 컨테이너 실행</a:t>
            </a:r>
            <a:r>
              <a:rPr lang="en-US" altLang="ko-KR" sz="2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F15F16E-7FFC-FE4E-B6D5-E47DBBC7A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6" y="2893793"/>
            <a:ext cx="490728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889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E460DE-9A46-4945-9FD4-77B242CC8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97" y="1842874"/>
            <a:ext cx="2844800" cy="213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DBA06A-D56F-3E4B-989F-F3745A50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74" y="4741668"/>
            <a:ext cx="2679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b="1" dirty="0"/>
              <a:t>log </a:t>
            </a:r>
            <a:r>
              <a:rPr lang="ko-KR" altLang="en-US" sz="2000" b="1" dirty="0"/>
              <a:t>서버</a:t>
            </a:r>
            <a:r>
              <a:rPr lang="en-US" altLang="ko-KR" sz="2000" b="1" dirty="0"/>
              <a:t> -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fluent.conf</a:t>
            </a:r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877" y="1776046"/>
          <a:ext cx="6592872" cy="444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72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444001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&lt;/source&gt;</a:t>
                      </a:r>
                    </a:p>
                    <a:p>
                      <a:pPr latinLnBrk="1"/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symlink_path</a:t>
                      </a:r>
                      <a:r>
                        <a:rPr lang="en" altLang="ko-KR" sz="1400" b="0" dirty="0"/>
                        <a:t> /logs/</a:t>
                      </a:r>
                      <a:r>
                        <a:rPr lang="en" altLang="ko-KR" sz="1400" b="0" dirty="0" err="1"/>
                        <a:t>data.log</a:t>
                      </a:r>
                      <a:r>
                        <a:rPr lang="en" altLang="ko-KR" sz="1400" b="0" dirty="0"/>
                        <a:t> </a:t>
                      </a:r>
                      <a:r>
                        <a:rPr lang="en" altLang="ko-KR" sz="1400" b="0" dirty="0" err="1"/>
                        <a:t>time_slice_format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time_slice_wait</a:t>
                      </a:r>
                      <a:r>
                        <a:rPr lang="en" altLang="ko-KR" sz="14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Y%m%dT%H%M%S%z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compress </a:t>
                      </a:r>
                      <a:r>
                        <a:rPr lang="en" altLang="ko-KR" sz="1400" b="0" dirty="0" err="1"/>
                        <a:t>gzip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utc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&lt;/match&gt;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17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- </a:t>
            </a:r>
            <a:r>
              <a:rPr lang="en-US" altLang="ko-KR" sz="2000" b="1" dirty="0" err="1"/>
              <a:t>rs_conf.json</a:t>
            </a:r>
            <a:r>
              <a:rPr lang="en-US" altLang="ko-KR" sz="2000" b="1" dirty="0"/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3" y="1355598"/>
          <a:ext cx="72008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DFCC17-12D5-B54B-BCAB-1877A0B33D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4" y="3358955"/>
          <a:ext cx="7247072" cy="167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072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167610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"CHANNEL_MANAGE_DATA_PATH": "/</a:t>
                      </a:r>
                      <a:r>
                        <a:rPr lang="en" altLang="ko-KR" sz="1800" b="0" dirty="0" err="1"/>
                        <a:t>conf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" altLang="ko-KR" sz="1800" b="0" dirty="0" err="1"/>
                        <a:t>channel_manage_data.json</a:t>
                      </a:r>
                      <a:r>
                        <a:rPr lang="en" altLang="ko-KR" sz="1800" b="0" dirty="0"/>
                        <a:t>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4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Peer - peer_conf0.json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- peer_conf1.json</a:t>
            </a:r>
          </a:p>
          <a:p>
            <a:endParaRPr lang="en-US" altLang="ko-KR" sz="900" dirty="0"/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3" y="1355598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33D3879-F014-2E43-A2F7-C2D85432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55680"/>
              </p:ext>
            </p:extLst>
          </p:nvPr>
        </p:nvGraphicFramePr>
        <p:xfrm>
          <a:off x="548772" y="3090614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7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159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dirty="0"/>
              <a:t>Log </a:t>
            </a:r>
            <a:r>
              <a:rPr lang="ko-KR" altLang="en-US" sz="2000" dirty="0"/>
              <a:t>서버를 실행</a:t>
            </a:r>
            <a:endParaRPr lang="en-US" altLang="ko-KR" sz="20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Peer1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</a:t>
            </a: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D8A5869-DD9F-C94F-BFB5-3713F9095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23" y="2562958"/>
            <a:ext cx="489204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2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/>
              <a:t>RadioStation</a:t>
            </a:r>
            <a:r>
              <a:rPr lang="ko-KR" altLang="en-US" sz="2000" b="1" dirty="0"/>
              <a:t>의 </a:t>
            </a:r>
            <a:r>
              <a:rPr lang="en" altLang="ko-KR" sz="2000" b="1" dirty="0"/>
              <a:t>Channel1</a:t>
            </a:r>
            <a:r>
              <a:rPr lang="ko-KR" altLang="en-US" sz="2000" b="1" dirty="0"/>
              <a:t>에 접속된 </a:t>
            </a:r>
            <a:r>
              <a:rPr lang="en" altLang="ko-KR" sz="2000" b="1" dirty="0"/>
              <a:t>Peer</a:t>
            </a:r>
            <a:r>
              <a:rPr lang="ko-KR" altLang="en-US" sz="2000" b="1" dirty="0"/>
              <a:t>들의 정보 출력</a:t>
            </a:r>
            <a:endParaRPr lang="en-US" altLang="ko-KR" sz="2000" b="1" dirty="0"/>
          </a:p>
          <a:p>
            <a:pPr lvl="0"/>
            <a:r>
              <a:rPr lang="en-US" altLang="ko-KR" sz="1800" dirty="0"/>
              <a:t>curl http://localhost:9002/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/v1/peer/</a:t>
            </a:r>
            <a:r>
              <a:rPr lang="en-US" altLang="ko-KR" sz="1800" dirty="0" err="1"/>
              <a:t>list?channel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endParaRPr lang="en-US" altLang="ko-KR" sz="18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800" dirty="0"/>
              <a:t>curl http://localhost:9000/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/v1/status/</a:t>
            </a:r>
            <a:r>
              <a:rPr lang="en-US" altLang="ko-KR" sz="1800" dirty="0" err="1"/>
              <a:t>peer?channel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r>
              <a:rPr lang="en-US" altLang="ko-KR" sz="1800" dirty="0"/>
              <a:t> </a:t>
            </a:r>
          </a:p>
          <a:p>
            <a:pPr lvl="0"/>
            <a:r>
              <a:rPr lang="en-US" altLang="ko-KR" sz="1800" dirty="0"/>
              <a:t>curl http://localhost:9100/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/v1/status/</a:t>
            </a:r>
            <a:r>
              <a:rPr lang="en-US" altLang="ko-KR" sz="1800" dirty="0" err="1"/>
              <a:t>peer?channel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endParaRPr lang="en-US" altLang="ko-KR" sz="1800" dirty="0"/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226611AA-48EA-0F41-96EF-FDC803FA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49" y="3507203"/>
            <a:ext cx="4083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ko-KR" altLang="en-US" sz="2000" b="1" dirty="0"/>
              <a:t>시작 </a:t>
            </a:r>
            <a:r>
              <a:rPr lang="en-US" altLang="ko-KR" sz="2000" b="1" dirty="0"/>
              <a:t>- </a:t>
            </a:r>
            <a:r>
              <a:rPr lang="en" altLang="ko-KR" sz="2000" b="1" dirty="0" err="1"/>
              <a:t>start.sh</a:t>
            </a:r>
            <a:r>
              <a:rPr lang="en" altLang="ko-KR" sz="2000" b="1" dirty="0"/>
              <a:t> (</a:t>
            </a:r>
            <a:r>
              <a:rPr lang="ko-KR" altLang="en-US" sz="2000" b="1" dirty="0"/>
              <a:t>새로운 컨테이너 실행</a:t>
            </a:r>
            <a:r>
              <a:rPr lang="en-US" altLang="ko-KR" sz="2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51A4C1F-86EF-DC48-AEB9-B71CBE854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96" y="2833077"/>
            <a:ext cx="492252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https://github.com/theloopkr/contract_sample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30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3" y="2751058"/>
            <a:ext cx="6649720" cy="4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4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1060681"/>
            <a:ext cx="8956230" cy="8671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효율적인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300" y="372487"/>
            <a:ext cx="8956800" cy="368523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2535771"/>
            <a:ext cx="776986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–t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rsa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 4096 –C “GitHub e-mail address”</a:t>
            </a:r>
          </a:p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사용한다면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eval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"$(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-agent -s)”</a:t>
            </a: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" altLang="ko-KR" sz="1800" dirty="0"/>
              <a:t>vi ~/.</a:t>
            </a:r>
            <a:r>
              <a:rPr lang="en" altLang="ko-KR" sz="1800" dirty="0" err="1"/>
              <a:t>ssh</a:t>
            </a:r>
            <a:r>
              <a:rPr lang="en" altLang="ko-KR" sz="1800" dirty="0"/>
              <a:t>/</a:t>
            </a:r>
            <a:r>
              <a:rPr lang="en" altLang="ko-KR" sz="1800" dirty="0" err="1"/>
              <a:t>config</a:t>
            </a:r>
            <a:r>
              <a:rPr lang="en" altLang="ko-KR" sz="1800" dirty="0"/>
              <a:t> </a:t>
            </a: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" altLang="ko-KR" sz="1800" dirty="0" err="1"/>
              <a:t>ssh</a:t>
            </a:r>
            <a:r>
              <a:rPr lang="en" altLang="ko-KR" sz="1800" dirty="0"/>
              <a:t>-add -K ~/.</a:t>
            </a:r>
            <a:r>
              <a:rPr lang="en" altLang="ko-KR" sz="1800" dirty="0" err="1"/>
              <a:t>ssh</a:t>
            </a:r>
            <a:r>
              <a:rPr lang="en" altLang="ko-KR" sz="1800" dirty="0"/>
              <a:t>/</a:t>
            </a:r>
            <a:r>
              <a:rPr lang="en-US" altLang="ko-KR" sz="1800" dirty="0"/>
              <a:t>”SSH</a:t>
            </a:r>
            <a:r>
              <a:rPr lang="ko-KR" altLang="en-US" sz="1800" dirty="0"/>
              <a:t>키 이름</a:t>
            </a:r>
            <a:r>
              <a:rPr lang="en-US" altLang="ko-KR" sz="1800" dirty="0"/>
              <a:t>”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44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D5855E5C-8581-C240-9489-6743E54C2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36" y="2710711"/>
            <a:ext cx="490728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88950" lvl="1" indent="-222250">
              <a:buFont typeface="+mj-lt"/>
              <a:buAutoNum type="arabicParenR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74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5822"/>
              </p:ext>
            </p:extLst>
          </p:nvPr>
        </p:nvGraphicFramePr>
        <p:xfrm>
          <a:off x="1081156" y="155897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cat .</a:t>
                      </a:r>
                      <a:r>
                        <a:rPr lang="en" altLang="ko-KR" sz="1800" b="0" dirty="0" err="1"/>
                        <a:t>ssh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-US" altLang="ko-KR" sz="1800" b="0" dirty="0"/>
                        <a:t>”SSH public key </a:t>
                      </a:r>
                      <a:r>
                        <a:rPr lang="ko-KR" altLang="en-US" sz="1800" b="0" dirty="0"/>
                        <a:t>이름</a:t>
                      </a:r>
                      <a:r>
                        <a:rPr lang="en-US" altLang="ko-KR" sz="1800" b="0" dirty="0"/>
                        <a:t>”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06" y="2530158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endParaRPr lang="en-US" altLang="ko-KR" sz="2000" b="1" dirty="0"/>
          </a:p>
          <a:p>
            <a:r>
              <a:rPr lang="en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71549"/>
              </p:ext>
            </p:extLst>
          </p:nvPr>
        </p:nvGraphicFramePr>
        <p:xfrm>
          <a:off x="548774" y="1760044"/>
          <a:ext cx="72008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  "</a:t>
                      </a:r>
                      <a:r>
                        <a:rPr lang="en" altLang="ko-KR" sz="1800" b="0" dirty="0" err="1"/>
                        <a:t>score_package</a:t>
                      </a:r>
                      <a:r>
                        <a:rPr lang="en" altLang="ko-KR" sz="1800" b="0" dirty="0"/>
                        <a:t>": "{</a:t>
                      </a:r>
                      <a:r>
                        <a:rPr lang="en" altLang="ko-KR" sz="1800" b="0" dirty="0" err="1"/>
                        <a:t>your_github_id</a:t>
                      </a:r>
                      <a:r>
                        <a:rPr lang="en" altLang="ko-KR" sz="1800" b="0" dirty="0"/>
                        <a:t>}/</a:t>
                      </a:r>
                      <a:r>
                        <a:rPr lang="en" altLang="ko-KR" sz="1800" b="0" dirty="0" err="1"/>
                        <a:t>contract_sample</a:t>
                      </a:r>
                      <a:r>
                        <a:rPr lang="en" altLang="ko-KR" sz="1800" b="0" dirty="0"/>
                        <a:t>"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800" b="0" dirty="0"/>
                        <a:t>  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sp>
        <p:nvSpPr>
          <p:cNvPr id="10" name="제목 4">
            <a:extLst>
              <a:ext uri="{FF2B5EF4-FFF2-40B4-BE49-F238E27FC236}">
                <a16:creationId xmlns:a16="http://schemas.microsoft.com/office/drawing/2014/main" id="{D2AF4B54-B735-DE4E-893D-CD285E19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54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/”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key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”</a:t>
            </a: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${SSH_KEY_FOLDER}:/root/.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id_rsa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1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79321"/>
              </p:ext>
            </p:extLst>
          </p:nvPr>
        </p:nvGraphicFramePr>
        <p:xfrm>
          <a:off x="764904" y="2101569"/>
          <a:ext cx="660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           </a:t>
                      </a:r>
                      <a:r>
                        <a:rPr lang="ko-KR" altLang="en-US" sz="14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export SSH_KEY_FOLDER=/Users/{</a:t>
                      </a:r>
                      <a:r>
                        <a:rPr lang="en" altLang="ko-KR" sz="1400" b="0" dirty="0" err="1"/>
                        <a:t>user_id</a:t>
                      </a:r>
                      <a:r>
                        <a:rPr lang="en" altLang="ko-KR" sz="1400" b="0" dirty="0"/>
                        <a:t>}/.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id_tutorial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#           Peer0 </a:t>
                      </a:r>
                      <a:r>
                        <a:rPr lang="ko-KR" altLang="en-US" sz="14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/>
                        <a:t>--v ${SSH_KEY_FOLDER}:/root/.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id_rsa</a:t>
                      </a:r>
                      <a:r>
                        <a:rPr lang="en" altLang="ko-KR" sz="1400" b="0" dirty="0"/>
                        <a:t> \</a:t>
                      </a:r>
                    </a:p>
                    <a:p>
                      <a:pPr latinLnBrk="1"/>
                      <a:r>
                        <a:rPr lang="en" altLang="ko-KR" sz="1400" b="0" dirty="0"/>
                        <a:t>-e "DEFAULT_SCORE_HOST=</a:t>
                      </a:r>
                      <a:r>
                        <a:rPr lang="en" altLang="ko-KR" sz="1400" b="0" dirty="0" err="1"/>
                        <a:t>github.com</a:t>
                      </a:r>
                      <a:r>
                        <a:rPr lang="en" altLang="ko-KR" sz="14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.....</a:t>
                      </a:r>
                    </a:p>
                    <a:p>
                      <a:pPr latinLnBrk="1"/>
                      <a:r>
                        <a:rPr lang="en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#           Peer1 </a:t>
                      </a:r>
                      <a:r>
                        <a:rPr lang="ko-KR" altLang="en-US" sz="14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/>
                        <a:t>-v ${SSH_KEY_FOLDER}:/root/.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id_rsa</a:t>
                      </a:r>
                      <a:r>
                        <a:rPr lang="en" altLang="ko-KR" sz="1400" b="0" dirty="0"/>
                        <a:t> \</a:t>
                      </a:r>
                    </a:p>
                    <a:p>
                      <a:pPr latinLnBrk="1"/>
                      <a:r>
                        <a:rPr lang="en" altLang="ko-KR" sz="1400" b="0" dirty="0"/>
                        <a:t>-e "DEFAULT_SCORE_HOST=</a:t>
                      </a:r>
                      <a:r>
                        <a:rPr lang="en" altLang="ko-KR" sz="1400" b="0" dirty="0" err="1"/>
                        <a:t>github.com</a:t>
                      </a:r>
                      <a:r>
                        <a:rPr lang="en" altLang="ko-KR" sz="14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34219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64705"/>
              </p:ext>
            </p:extLst>
          </p:nvPr>
        </p:nvGraphicFramePr>
        <p:xfrm>
          <a:off x="464931" y="1728802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 $ ./</a:t>
                      </a:r>
                      <a:r>
                        <a:rPr lang="en" altLang="ko-KR" sz="1600" b="0" dirty="0" err="1"/>
                        <a:t>start.sh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6D6E47-A3D1-654E-8708-8ABE64FE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74661"/>
              </p:ext>
            </p:extLst>
          </p:nvPr>
        </p:nvGraphicFramePr>
        <p:xfrm>
          <a:off x="464931" y="2618243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http://localhost:9002/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/v1/peer/list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9C83A9-709B-1E41-8B40-284121AD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9299"/>
              </p:ext>
            </p:extLst>
          </p:nvPr>
        </p:nvGraphicFramePr>
        <p:xfrm>
          <a:off x="464931" y="3486094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/v1/status/peer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072616-75C4-7241-A5FA-059745EF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9541"/>
              </p:ext>
            </p:extLst>
          </p:nvPr>
        </p:nvGraphicFramePr>
        <p:xfrm>
          <a:off x="464931" y="4254990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/v1/status/score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6B7B04-1950-D244-9CE0-E9D9CA2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56471"/>
              </p:ext>
            </p:extLst>
          </p:nvPr>
        </p:nvGraphicFramePr>
        <p:xfrm>
          <a:off x="464930" y="5146645"/>
          <a:ext cx="866648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5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-H "Content-Type: application/</a:t>
                      </a:r>
                      <a:r>
                        <a:rPr lang="en" altLang="ko-KR" sz="1600" b="0" dirty="0" err="1"/>
                        <a:t>json</a:t>
                      </a:r>
                      <a:r>
                        <a:rPr lang="en" altLang="ko-KR" sz="1600" b="0" dirty="0"/>
                        <a:t>" -X POST -d '{"jsonrpc":"2.0","method":"propose","params":{"proposer":"</a:t>
                      </a:r>
                      <a:r>
                        <a:rPr lang="en" altLang="ko-KR" sz="1600" b="0" dirty="0" err="1"/>
                        <a:t>RealEstateAgent</a:t>
                      </a:r>
                      <a:r>
                        <a:rPr lang="en" altLang="ko-KR" sz="1600" b="0" dirty="0"/>
                        <a:t>" , "counterparties": ["leaseholder","</a:t>
                      </a:r>
                      <a:r>
                        <a:rPr lang="en" altLang="ko-KR" sz="1600" b="0" dirty="0" err="1"/>
                        <a:t>jinho</a:t>
                      </a:r>
                      <a:r>
                        <a:rPr lang="en" altLang="ko-KR" sz="1600" b="0" dirty="0"/>
                        <a:t>"], "content": "</a:t>
                      </a:r>
                      <a:r>
                        <a:rPr lang="en" altLang="ko-KR" sz="1600" b="0" dirty="0" err="1"/>
                        <a:t>Theloop</a:t>
                      </a:r>
                      <a:r>
                        <a:rPr lang="en" altLang="ko-KR" sz="1600" b="0" dirty="0"/>
                        <a:t> APT 101-3001, lease for 3 months from 3th April,2018", "quorum": "3"}}' 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/v1/transactions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7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8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2269F-54E8-2B41-A0E8-A3F55C1E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3174"/>
              </p:ext>
            </p:extLst>
          </p:nvPr>
        </p:nvGraphicFramePr>
        <p:xfrm>
          <a:off x="344076" y="1306038"/>
          <a:ext cx="90379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906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$ curl http://localhost:9000/</a:t>
                      </a:r>
                      <a:r>
                        <a:rPr lang="en" altLang="ko-KR" sz="1400" b="0" dirty="0" err="1"/>
                        <a:t>api</a:t>
                      </a:r>
                      <a:r>
                        <a:rPr lang="en" altLang="ko-KR" sz="1400" b="0" dirty="0"/>
                        <a:t>/v1/transactions/</a:t>
                      </a:r>
                      <a:r>
                        <a:rPr lang="en" altLang="ko-KR" sz="1400" b="0" dirty="0" err="1"/>
                        <a:t>result?hash</a:t>
                      </a:r>
                      <a:r>
                        <a:rPr lang="en" altLang="ko-KR" sz="1400" b="0" dirty="0"/>
                        <a:t>=b30dcb6cca7a0978999773a3767f8ee1868e7925686f7b35de653d94cdebcebb | python -m </a:t>
                      </a:r>
                      <a:r>
                        <a:rPr lang="en" altLang="ko-KR" sz="1400" b="0" dirty="0" err="1"/>
                        <a:t>json.tool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0D0714-CC61-E441-88C0-BB4E1ADB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44636"/>
              </p:ext>
            </p:extLst>
          </p:nvPr>
        </p:nvGraphicFramePr>
        <p:xfrm>
          <a:off x="344076" y="2617891"/>
          <a:ext cx="881111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111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-H "Content-Type: application/</a:t>
                      </a:r>
                      <a:r>
                        <a:rPr lang="en" altLang="ko-KR" sz="1600" b="0" dirty="0" err="1"/>
                        <a:t>json</a:t>
                      </a:r>
                      <a:r>
                        <a:rPr lang="en" altLang="ko-KR" sz="1600" b="0" dirty="0"/>
                        <a:t>" -X POST -d '{"</a:t>
                      </a:r>
                      <a:r>
                        <a:rPr lang="en" altLang="ko-KR" sz="1600" b="0" dirty="0" err="1"/>
                        <a:t>jsonrpc</a:t>
                      </a:r>
                      <a:r>
                        <a:rPr lang="en" altLang="ko-KR" sz="1600" b="0" dirty="0"/>
                        <a:t>": "2.0","channel":"channel1","method":"get_user_contracts","id":"11233","params":{"user_id":"</a:t>
                      </a:r>
                      <a:r>
                        <a:rPr lang="en" altLang="ko-KR" sz="1600" b="0" dirty="0" err="1"/>
                        <a:t>jinho</a:t>
                      </a:r>
                      <a:r>
                        <a:rPr lang="en" altLang="ko-KR" sz="1600" b="0" dirty="0"/>
                        <a:t>"}}'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/v1/query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47ADBA-22D7-A645-8D4A-62453FDF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87326"/>
              </p:ext>
            </p:extLst>
          </p:nvPr>
        </p:nvGraphicFramePr>
        <p:xfrm>
          <a:off x="344076" y="4021185"/>
          <a:ext cx="8885073" cy="42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5073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2186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/v1/status/peer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42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499B668E-23BA-2B45-8057-1C2D8E026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4" y="864042"/>
            <a:ext cx="78536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8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 등록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/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 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정보를 가져온다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2898"/>
              </p:ext>
            </p:extLst>
          </p:nvPr>
        </p:nvGraphicFramePr>
        <p:xfrm>
          <a:off x="358913" y="1684866"/>
          <a:ext cx="6604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7420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913" y="365127"/>
            <a:ext cx="8956800" cy="368523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sz="2400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96614"/>
            <a:ext cx="8956230" cy="778139"/>
          </a:xfrm>
        </p:spPr>
        <p:txBody>
          <a:bodyPr>
            <a:noAutofit/>
          </a:bodyPr>
          <a:lstStyle/>
          <a:p>
            <a:r>
              <a:rPr kumimoji="1" lang="ko-KR" altLang="en-US" sz="2000" dirty="0"/>
              <a:t>금융 서비스에 적용할 수 있고 엔진부터 응용까지 전 스택에서 커스터마이징이 가능한 </a:t>
            </a:r>
            <a:r>
              <a:rPr kumimoji="1" lang="en-US" altLang="ko-KR" sz="2000" dirty="0"/>
              <a:t>Private Blockchain</a:t>
            </a:r>
            <a:endParaRPr kumimoji="1"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955304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status?peer_id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ID}&amp;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ID}&amp;channel={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전달한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target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정보와 일치하는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상태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8348"/>
              </p:ext>
            </p:extLst>
          </p:nvPr>
        </p:nvGraphicFramePr>
        <p:xfrm>
          <a:off x="358913" y="1684866"/>
          <a:ext cx="660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made_block_count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가 생성한 </a:t>
                      </a:r>
                      <a:r>
                        <a:rPr lang="en" altLang="ko-KR" sz="800" b="0" dirty="0"/>
                        <a:t>block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를 </a:t>
                      </a:r>
                      <a:r>
                        <a:rPr lang="en" altLang="ko-KR" sz="800" b="0" dirty="0"/>
                        <a:t>subscription </a:t>
                      </a:r>
                      <a:r>
                        <a:rPr lang="ko-KR" altLang="en-US" sz="800" b="0" dirty="0"/>
                        <a:t>중인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consensus": "</a:t>
                      </a:r>
                      <a:r>
                        <a:rPr lang="ko-KR" altLang="en-US" sz="800" b="0" dirty="0"/>
                        <a:t>합의 방식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none:0, default:1, siever:2)",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"Leader Peer </a:t>
                      </a:r>
                      <a:r>
                        <a:rPr lang="ko-KR" altLang="en-US" sz="800" b="0" dirty="0"/>
                        <a:t>여부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block_height</a:t>
                      </a:r>
                      <a:r>
                        <a:rPr lang="en" altLang="ko-KR" sz="800" b="0" dirty="0"/>
                        <a:t>": "Blockchain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Block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total_tx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Transaction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peer_target":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gRPC target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33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모든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목록을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1566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34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conf?name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={Configuration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이름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중 특정 값을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 기준으로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612"/>
              </p:ext>
            </p:extLst>
          </p:nvPr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15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특정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설정한다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30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2489CE-E5B6-5E4E-97DF-F352D55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6377"/>
              </p:ext>
            </p:extLst>
          </p:nvPr>
        </p:nvGraphicFramePr>
        <p:xfrm>
          <a:off x="358913" y="364989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9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발급합니다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/v1/cert/list/peer</a:t>
            </a:r>
          </a:p>
          <a:p>
            <a:pPr lvl="0"/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의 인증서를 발급합니다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pPr lvl="0"/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8297"/>
              </p:ext>
            </p:extLst>
          </p:nvPr>
        </p:nvGraphicFramePr>
        <p:xfrm>
          <a:off x="345660" y="169672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479BC-39E8-6547-8E80-C81641E9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1989"/>
              </p:ext>
            </p:extLst>
          </p:nvPr>
        </p:nvGraphicFramePr>
        <p:xfrm>
          <a:off x="345660" y="344600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3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458"/>
              </p:ext>
            </p:extLst>
          </p:nvPr>
        </p:nvGraphicFramePr>
        <p:xfrm>
          <a:off x="358913" y="1684866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80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/v1/cert/issue/peer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 목록을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9413"/>
              </p:ext>
            </p:extLst>
          </p:nvPr>
        </p:nvGraphicFramePr>
        <p:xfrm>
          <a:off x="358913" y="1684866"/>
          <a:ext cx="6604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55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현재 상태를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(block height, total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tx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등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607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"consensus": "</a:t>
                      </a:r>
                      <a:r>
                        <a:rPr lang="en" altLang="ko-KR" sz="800" b="0" dirty="0" err="1"/>
                        <a:t>siever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"ac997810-240b-11e7-b072-a45e60c5e043",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"1"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2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상태를 가져옴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(Score version 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배포된 버전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아이디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8080"/>
              </p:ext>
            </p:extLst>
          </p:nvPr>
        </p:nvGraphicFramePr>
        <p:xfrm>
          <a:off x="358913" y="168486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"score/certificate",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"version":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all_version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"b40e09a84e2f25d91b10b7b8c89a3f3fbd9309a4",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"67398e1c42929f85002dda25949743c8408a2556",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"61819fefe9a403562815e94e889af6a74fc53715",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"da54c689fb538342ae3190586af2e2cf2311ce96",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"1b13778e65831f90761670bc9139fe5e13162db0",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"29682ba50a586e534d52d647fb65f1a749d59036",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"a222b096ef4a5c6f90c77736ac3914c39f55f2c5",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"9c529558b9636e1d1aca6b2a8807f0ba3df474bf",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"0c601c48e034dffa5b3a3f4336e15f285a45f3a9",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"3447ef8db315a4addd499b620562576e10b3907d",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"82f4f85786ef73e0d020244c1697c6918fca20ec",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"81e7c40f5aab0546be6bb1398e8016f5a7e1a120",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"a41b3e0dcaeca653e26f11b4c75e5c15766f761e",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"5ead8aba390687a2b0768f60711a170c998e40aa",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"d3924a4336fb7a2ed1d86f22d57c488b4be8432f",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"d7d02cf9825ad879eb0e79f6f6ac1b81738e52aa",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"7d590db788c0a81a7caeb938b8204a737d63dd71",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"a62cf913ffdc8b497b1f6ecfd6d0d731d02506db",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"5edd70fda15601035254c62157a6717b950e16ae",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"084dc91f607ffe5a8d6cfa5f366a3706e8cd6b2b",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"5bc674d2e5508165592f93a56bb24d7c46a679fc",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"4701abc7c666f59559fea3d818687649f30708e7"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0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/v1/query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스코어가 실행된 결과 조회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method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params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JSON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구성된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parameters.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29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2358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POST 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/v1/query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0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9629" y="365127"/>
            <a:ext cx="8956800" cy="368523"/>
          </a:xfrm>
        </p:spPr>
        <p:txBody>
          <a:bodyPr/>
          <a:lstStyle/>
          <a:p>
            <a:r>
              <a:rPr lang="en-US" altLang="ko-KR" sz="2400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sz="2400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9110442" cy="172095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별도의 </a:t>
            </a:r>
            <a:r>
              <a:rPr lang="en" altLang="ko-KR" sz="2000" dirty="0"/>
              <a:t>VM(Virtual Machine) </a:t>
            </a:r>
            <a:r>
              <a:rPr lang="ko-KR" altLang="en-US" sz="2000" dirty="0"/>
              <a:t>없이 노드 운영환경에서 직접적으로 실행되는 고성능 </a:t>
            </a:r>
            <a:r>
              <a:rPr lang="en" altLang="ko-KR" sz="2000" dirty="0"/>
              <a:t>Smart Contract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response_code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code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안에서 실행한 결과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결과로 넘어오는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9A0ED-4FE4-3947-B2D1-2B6DBDE5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2701"/>
              </p:ext>
            </p:extLst>
          </p:nvPr>
        </p:nvGraphicFramePr>
        <p:xfrm>
          <a:off x="418547" y="1095144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"code":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</a:t>
                      </a:r>
                      <a:r>
                        <a:rPr lang="en" altLang="ko-KR" sz="800" b="0" dirty="0" err="1"/>
                        <a:t>godong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90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해시로 블록체인에 저장된 데이터를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14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"data" : "</a:t>
                      </a:r>
                      <a:r>
                        <a:rPr lang="ko-KR" altLang="en-US" sz="800" b="0" dirty="0"/>
                        <a:t>트랜잭션 생성 시 보낸 데이터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"</a:t>
                      </a:r>
                      <a:r>
                        <a:rPr lang="en" altLang="ko-KR" sz="800" b="0" dirty="0"/>
                        <a:t>meta"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트랜잭션을 생성한 피어 아이디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"</a:t>
                      </a:r>
                      <a:r>
                        <a:rPr lang="en" altLang="ko-KR" sz="800" b="0" dirty="0" err="1"/>
                        <a:t>score_id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score_version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version"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실행 결과를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Transaction Hash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통해 가져옴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755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"code" : 0(</a:t>
                      </a:r>
                      <a:r>
                        <a:rPr lang="ko-KR" altLang="en-US" sz="800" b="0" dirty="0"/>
                        <a:t>성공</a:t>
                      </a:r>
                      <a:r>
                        <a:rPr lang="en-US" altLang="ko-KR" sz="800" b="0" dirty="0"/>
                        <a:t>), 2(</a:t>
                      </a:r>
                      <a:r>
                        <a:rPr lang="ko-KR" altLang="en-US" sz="800" b="0" dirty="0"/>
                        <a:t>아직 </a:t>
                      </a:r>
                      <a:r>
                        <a:rPr lang="en" altLang="ko-KR" sz="800" b="0" dirty="0"/>
                        <a:t>commit</a:t>
                      </a:r>
                      <a:r>
                        <a:rPr lang="ko-KR" altLang="en-US" sz="800" b="0" dirty="0"/>
                        <a:t>되지 않음</a:t>
                      </a:r>
                      <a:r>
                        <a:rPr lang="en-US" altLang="ko-KR" sz="800" b="0" dirty="0"/>
                        <a:t>), 9000 </a:t>
                      </a:r>
                      <a:r>
                        <a:rPr lang="en" altLang="ko-KR" sz="800" b="0" dirty="0"/>
                        <a:t>Exception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"message" : "</a:t>
                      </a:r>
                      <a:r>
                        <a:rPr lang="ko-KR" altLang="en-US" sz="800" b="0" dirty="0" err="1"/>
                        <a:t>실패시</a:t>
                      </a:r>
                      <a:r>
                        <a:rPr lang="ko-KR" altLang="en-US" sz="800" b="0" dirty="0"/>
                        <a:t> 실패 메시지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58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67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61997"/>
              </p:ext>
            </p:extLst>
          </p:nvPr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31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1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2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마지막 블록의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hash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데이터를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name}&amp;hash={</a:t>
            </a:r>
            <a:r>
              <a:rPr lang="ko-KR" altLang="en-US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블록 해시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블록 해시에 알맞은 블록에서 헤더 데이터로 </a:t>
            </a:r>
            <a:r>
              <a:rPr lang="en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가져오고 </a:t>
            </a:r>
            <a:r>
              <a:rPr lang="en" altLang="ko-KR" sz="10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txFilter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트랜잭션 데이터에 추가하여 블록데이터를 가져옵니다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pPr lvl="0"/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46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0675"/>
              </p:ext>
            </p:extLst>
          </p:nvPr>
        </p:nvGraphicFramePr>
        <p:xfrm>
          <a:off x="358913" y="1684866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"response_code" : "</a:t>
                      </a:r>
                      <a:r>
                        <a:rPr lang="en" altLang="ko-KR" sz="800" dirty="0" err="1"/>
                        <a:t>int</a:t>
                      </a:r>
                      <a:r>
                        <a:rPr lang="en" altLang="ko-KR" sz="800" dirty="0"/>
                        <a:t>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C7C3AC-A94F-6D4E-8DB6-7A84A662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4754"/>
              </p:ext>
            </p:extLst>
          </p:nvPr>
        </p:nvGraphicFramePr>
        <p:xfrm>
          <a:off x="358913" y="3513666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"</a:t>
                      </a:r>
                      <a:r>
                        <a:rPr lang="en" altLang="ko-KR" sz="800" dirty="0" err="1"/>
                        <a:t>prev_block_hash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이전블록</a:t>
                      </a:r>
                      <a:r>
                        <a:rPr lang="ko-KR" altLang="en-US" sz="800" dirty="0"/>
                        <a:t>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merkle_tree_root_hash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머클</a:t>
                      </a:r>
                      <a:r>
                        <a:rPr lang="ko-KR" altLang="en-US" sz="800" dirty="0"/>
                        <a:t> 루트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time_stamp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/>
                        <a:t>height" : "</a:t>
                      </a:r>
                      <a:r>
                        <a:rPr lang="ko-KR" altLang="en-US" sz="800" dirty="0"/>
                        <a:t>블록 높이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피어 </a:t>
                      </a:r>
                      <a:r>
                        <a:rPr lang="en" altLang="ko-KR" sz="800" dirty="0"/>
                        <a:t>id"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tx_data_json</a:t>
                      </a:r>
                      <a:r>
                        <a:rPr lang="en" altLang="ko-KR" sz="800" dirty="0"/>
                        <a:t>" : [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    "tx_hash" : "</a:t>
                      </a:r>
                      <a:r>
                        <a:rPr lang="ko-KR" altLang="en-US" sz="800" dirty="0"/>
                        <a:t>트랜잭션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/>
                        <a:t>timestamp" : "</a:t>
                      </a:r>
                      <a:r>
                        <a:rPr lang="ko-KR" altLang="en-US" sz="800" dirty="0"/>
                        <a:t>트랜잭션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data_string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트랜잭션에 들어간 데이터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트랜잭션을 생성한 피어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81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365127"/>
            <a:ext cx="922915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loopchain network </a:t>
            </a:r>
            <a:r>
              <a:rPr lang="ko-KR" altLang="en-US" sz="1200" b="1" dirty="0"/>
              <a:t>설정 유의 사항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노드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Node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(Docker </a:t>
            </a:r>
            <a:r>
              <a:rPr lang="ko-KR" altLang="en-US" sz="1200" b="1" dirty="0"/>
              <a:t>사용시만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090190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F9602-7558-0A4A-B3FE-D62D522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5272"/>
              </p:ext>
            </p:extLst>
          </p:nvPr>
        </p:nvGraphicFramePr>
        <p:xfrm>
          <a:off x="378791" y="3579927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2200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LOOPCHAIN_HOST:$</a:t>
                      </a:r>
                      <a:r>
                        <a:rPr lang="ko-KR" altLang="en-US" sz="1000" b="0" dirty="0"/>
                        <a:t>현재 </a:t>
                      </a:r>
                      <a:r>
                        <a:rPr lang="en" altLang="ko-KR" sz="1000" b="0" dirty="0"/>
                        <a:t>node</a:t>
                      </a:r>
                      <a:r>
                        <a:rPr lang="ko-KR" altLang="en-US" sz="1000" b="0" dirty="0"/>
                        <a:t>가 보여주어야 하는 </a:t>
                      </a:r>
                      <a:r>
                        <a:rPr lang="en" altLang="ko-KR" sz="1000" b="0" dirty="0"/>
                        <a:t>IP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4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6BA4F4-F0A7-EE4B-81E1-7C7A5707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841"/>
              </p:ext>
            </p:extLst>
          </p:nvPr>
        </p:nvGraphicFramePr>
        <p:xfrm>
          <a:off x="411921" y="1724623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98026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-1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608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558" y="359303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49" y="839362"/>
            <a:ext cx="9139563" cy="1974176"/>
          </a:xfrm>
        </p:spPr>
        <p:txBody>
          <a:bodyPr>
            <a:noAutofit/>
          </a:bodyPr>
          <a:lstStyle/>
          <a:p>
            <a:r>
              <a:rPr lang="en" altLang="ko-KR" sz="2000" dirty="0"/>
              <a:t>LFT algorithm</a:t>
            </a:r>
            <a:r>
              <a:rPr lang="ko-KR" altLang="en-US" sz="2000" dirty="0"/>
              <a:t>은 </a:t>
            </a:r>
            <a:r>
              <a:rPr lang="en" altLang="ko-KR" sz="2000" dirty="0"/>
              <a:t>BFT(Byzantine Fault Tolerance) </a:t>
            </a:r>
            <a:r>
              <a:rPr lang="ko-KR" altLang="en-US" sz="2000" dirty="0"/>
              <a:t>계열의 알고리즘으로 분기가 없는 빠른 합의를  지원</a:t>
            </a:r>
            <a:endParaRPr lang="en-US" altLang="ko-KR" sz="2000" dirty="0"/>
          </a:p>
          <a:p>
            <a:r>
              <a:rPr lang="en" altLang="ko-KR" sz="2000" dirty="0"/>
              <a:t>BFT </a:t>
            </a:r>
            <a:r>
              <a:rPr lang="ko-KR" altLang="en-US" sz="2000" dirty="0"/>
              <a:t>계열 합의 알고리즘은 머신의 개수나</a:t>
            </a:r>
            <a:r>
              <a:rPr lang="en-US" altLang="ko-KR" sz="2000" dirty="0"/>
              <a:t>, </a:t>
            </a:r>
            <a:r>
              <a:rPr lang="ko-KR" altLang="en-US" sz="2000" dirty="0"/>
              <a:t>지분을 통하여 투표를 하여 합의하는 방식으로 즉각적인 합의 가능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" y="2755296"/>
            <a:ext cx="7335520" cy="34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-2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6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-3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-4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10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735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11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8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6854" y="363304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9412990" cy="136857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하나의 독립적인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네트워크 안에서 업무별로 채널이라는 가상의 네트워크를 구성</a:t>
            </a:r>
            <a:endParaRPr lang="en-US" altLang="ko-KR" sz="2000" dirty="0"/>
          </a:p>
          <a:p>
            <a:r>
              <a:rPr lang="ko-KR" altLang="en-US" sz="2000" dirty="0"/>
              <a:t>채널 별로 거래 요청</a:t>
            </a:r>
            <a:r>
              <a:rPr lang="en-US" altLang="ko-KR" sz="2000" dirty="0"/>
              <a:t>, </a:t>
            </a:r>
            <a:r>
              <a:rPr lang="ko-KR" altLang="en-US" sz="2000" dirty="0"/>
              <a:t>합의 및 </a:t>
            </a:r>
            <a:r>
              <a:rPr lang="en" altLang="ko-KR" sz="2000" dirty="0"/>
              <a:t>Smart Contract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수행할 수 있는 기능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55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28647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각 참가자에게 차등적 권한을 부여 </a:t>
            </a:r>
            <a:endParaRPr lang="en-US" altLang="ko-KR" sz="2000" dirty="0"/>
          </a:p>
          <a:p>
            <a:r>
              <a:rPr lang="ko-KR" altLang="en-US" sz="2000" dirty="0"/>
              <a:t>참여시 인증과 함께 거래 별로 </a:t>
            </a:r>
            <a:r>
              <a:rPr lang="en" altLang="ko-KR" sz="2000" dirty="0"/>
              <a:t>PKI </a:t>
            </a:r>
            <a:r>
              <a:rPr lang="ko-KR" altLang="en-US" sz="2000" dirty="0"/>
              <a:t>기반 인증을 통해 거래 내역 검증 및 보안</a:t>
            </a:r>
            <a:endParaRPr lang="en-US" altLang="ko-KR" sz="2000" dirty="0"/>
          </a:p>
          <a:p>
            <a:r>
              <a:rPr lang="ko-KR" altLang="en-US" sz="2000" dirty="0"/>
              <a:t>엔터프라이즈 업무 환경에 적합한 시스템 구현이 가능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16159</TotalTime>
  <Words>8461</Words>
  <Application>Microsoft Macintosh PowerPoint</Application>
  <PresentationFormat>A4 용지(210x297mm)</PresentationFormat>
  <Paragraphs>1485</Paragraphs>
  <Slides>77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설정 가이드</vt:lpstr>
      <vt:lpstr>GitHub으로부터 설치 - macOS 기준</vt:lpstr>
      <vt:lpstr>GitHub으로부터 설치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PowerPoint 프레젠테이션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928</cp:revision>
  <cp:lastPrinted>2016-12-27T02:10:51Z</cp:lastPrinted>
  <dcterms:created xsi:type="dcterms:W3CDTF">2016-12-09T04:56:20Z</dcterms:created>
  <dcterms:modified xsi:type="dcterms:W3CDTF">2018-03-22T14:07:06Z</dcterms:modified>
</cp:coreProperties>
</file>