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5" r:id="rId10"/>
    <p:sldId id="273" r:id="rId11"/>
    <p:sldId id="268" r:id="rId12"/>
    <p:sldId id="272" r:id="rId13"/>
    <p:sldId id="274" r:id="rId14"/>
    <p:sldId id="275" r:id="rId15"/>
    <p:sldId id="269" r:id="rId16"/>
    <p:sldId id="267" r:id="rId17"/>
    <p:sldId id="266" r:id="rId18"/>
    <p:sldId id="264" r:id="rId19"/>
  </p:sldIdLst>
  <p:sldSz cx="18288000" cy="10287000"/>
  <p:notesSz cx="6858000" cy="9144000"/>
  <p:embeddedFontLst>
    <p:embeddedFont>
      <p:font typeface="Calibri" panose="020F0502020204030204" pitchFamily="34" charset="0"/>
      <p:regular r:id="rId21"/>
      <p:bold r:id="rId22"/>
      <p:italic r:id="rId23"/>
      <p:boldItalic r:id="rId24"/>
    </p:embeddedFont>
    <p:embeddedFont>
      <p:font typeface="Montserrat Classic" panose="020B0604020202020204" charset="0"/>
      <p:regular r:id="rId25"/>
    </p:embeddedFont>
    <p:embeddedFont>
      <p:font typeface="Montserrat Classic 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5196" autoAdjust="0"/>
  </p:normalViewPr>
  <p:slideViewPr>
    <p:cSldViewPr>
      <p:cViewPr varScale="1">
        <p:scale>
          <a:sx n="53" d="100"/>
          <a:sy n="53" d="100"/>
        </p:scale>
        <p:origin x="1022" y="-2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1F8E63-EAA1-4EFD-B176-6E25EB447991}" type="doc">
      <dgm:prSet loTypeId="urn:microsoft.com/office/officeart/2005/8/layout/chevron2" loCatId="process" qsTypeId="urn:microsoft.com/office/officeart/2005/8/quickstyle/simple1" qsCatId="simple" csTypeId="urn:microsoft.com/office/officeart/2005/8/colors/accent0_2" csCatId="mainScheme" phldr="1"/>
      <dgm:spPr/>
      <dgm:t>
        <a:bodyPr/>
        <a:lstStyle/>
        <a:p>
          <a:endParaRPr lang="en-IN"/>
        </a:p>
      </dgm:t>
    </dgm:pt>
    <dgm:pt modelId="{BDBC4241-1206-486E-B9C3-EFF726FB3297}">
      <dgm:prSet phldrT="[Text]"/>
      <dgm:spPr/>
      <dgm:t>
        <a:bodyPr/>
        <a:lstStyle/>
        <a:p>
          <a:r>
            <a:rPr lang="en-US" dirty="0">
              <a:latin typeface="Montserrat Classic" panose="020B0604020202020204" charset="0"/>
            </a:rPr>
            <a:t>1</a:t>
          </a:r>
          <a:endParaRPr lang="en-IN" dirty="0">
            <a:latin typeface="Montserrat Classic" panose="020B0604020202020204" charset="0"/>
          </a:endParaRPr>
        </a:p>
      </dgm:t>
    </dgm:pt>
    <dgm:pt modelId="{16591C2D-1D97-49CD-8898-33FEC888F432}" type="parTrans" cxnId="{0A78335F-A2D8-472D-B47F-0696855F4BD4}">
      <dgm:prSet/>
      <dgm:spPr/>
      <dgm:t>
        <a:bodyPr/>
        <a:lstStyle/>
        <a:p>
          <a:endParaRPr lang="en-IN"/>
        </a:p>
      </dgm:t>
    </dgm:pt>
    <dgm:pt modelId="{5D8E10FA-5320-4CA4-B7AC-DDAF81AC9F39}" type="sibTrans" cxnId="{0A78335F-A2D8-472D-B47F-0696855F4BD4}">
      <dgm:prSet/>
      <dgm:spPr/>
      <dgm:t>
        <a:bodyPr/>
        <a:lstStyle/>
        <a:p>
          <a:endParaRPr lang="en-IN"/>
        </a:p>
      </dgm:t>
    </dgm:pt>
    <dgm:pt modelId="{F9210677-82E3-4493-BD3C-B033D8BCE6E5}">
      <dgm:prSet phldrT="[Text]"/>
      <dgm:spPr/>
      <dgm:t>
        <a:bodyPr/>
        <a:lstStyle/>
        <a:p>
          <a:r>
            <a:rPr lang="en-US" dirty="0">
              <a:latin typeface="Montserrat Classic" panose="020B0604020202020204" charset="0"/>
            </a:rPr>
            <a:t>Data Exploration</a:t>
          </a:r>
          <a:endParaRPr lang="en-IN" dirty="0">
            <a:latin typeface="Montserrat Classic" panose="020B0604020202020204" charset="0"/>
          </a:endParaRPr>
        </a:p>
      </dgm:t>
    </dgm:pt>
    <dgm:pt modelId="{03994D52-4E55-4259-BE2D-5B38FE22D0D9}" type="parTrans" cxnId="{1D51F7FB-8ED3-4478-AEC0-DA189919A25E}">
      <dgm:prSet/>
      <dgm:spPr/>
      <dgm:t>
        <a:bodyPr/>
        <a:lstStyle/>
        <a:p>
          <a:endParaRPr lang="en-IN"/>
        </a:p>
      </dgm:t>
    </dgm:pt>
    <dgm:pt modelId="{90F6EA52-6FF9-4180-AE28-B833C3B0427F}" type="sibTrans" cxnId="{1D51F7FB-8ED3-4478-AEC0-DA189919A25E}">
      <dgm:prSet/>
      <dgm:spPr/>
      <dgm:t>
        <a:bodyPr/>
        <a:lstStyle/>
        <a:p>
          <a:endParaRPr lang="en-IN"/>
        </a:p>
      </dgm:t>
    </dgm:pt>
    <dgm:pt modelId="{1CDA9EA8-AD7D-4F33-979B-7903A221912B}">
      <dgm:prSet phldrT="[Text]"/>
      <dgm:spPr/>
      <dgm:t>
        <a:bodyPr/>
        <a:lstStyle/>
        <a:p>
          <a:r>
            <a:rPr lang="en-US" dirty="0">
              <a:latin typeface="Montserrat Classic" panose="020B0604020202020204" charset="0"/>
            </a:rPr>
            <a:t>ESPNCricinfo</a:t>
          </a:r>
          <a:endParaRPr lang="en-IN" dirty="0">
            <a:latin typeface="Montserrat Classic" panose="020B0604020202020204" charset="0"/>
          </a:endParaRPr>
        </a:p>
      </dgm:t>
    </dgm:pt>
    <dgm:pt modelId="{B84644AE-A106-471B-AC30-3ACADD1CCCD2}" type="parTrans" cxnId="{0A98C8E6-F627-472F-81C9-F7BA77C25328}">
      <dgm:prSet/>
      <dgm:spPr/>
      <dgm:t>
        <a:bodyPr/>
        <a:lstStyle/>
        <a:p>
          <a:endParaRPr lang="en-IN"/>
        </a:p>
      </dgm:t>
    </dgm:pt>
    <dgm:pt modelId="{CD859C2A-E4B8-4EE1-8D41-C59319E5E40F}" type="sibTrans" cxnId="{0A98C8E6-F627-472F-81C9-F7BA77C25328}">
      <dgm:prSet/>
      <dgm:spPr/>
      <dgm:t>
        <a:bodyPr/>
        <a:lstStyle/>
        <a:p>
          <a:endParaRPr lang="en-IN"/>
        </a:p>
      </dgm:t>
    </dgm:pt>
    <dgm:pt modelId="{D92288A5-BA18-43A8-A232-80D3C2C57035}">
      <dgm:prSet phldrT="[Text]"/>
      <dgm:spPr/>
      <dgm:t>
        <a:bodyPr/>
        <a:lstStyle/>
        <a:p>
          <a:r>
            <a:rPr lang="en-US" dirty="0">
              <a:latin typeface="Montserrat Classic" panose="020B0604020202020204" charset="0"/>
            </a:rPr>
            <a:t>2</a:t>
          </a:r>
          <a:endParaRPr lang="en-IN" dirty="0">
            <a:latin typeface="Montserrat Classic" panose="020B0604020202020204" charset="0"/>
          </a:endParaRPr>
        </a:p>
      </dgm:t>
    </dgm:pt>
    <dgm:pt modelId="{8AEBC8BE-9818-4E6D-A961-2AADE7A99C68}" type="parTrans" cxnId="{9CEA5423-365E-4090-B2F7-9658AFCD23EC}">
      <dgm:prSet/>
      <dgm:spPr/>
      <dgm:t>
        <a:bodyPr/>
        <a:lstStyle/>
        <a:p>
          <a:endParaRPr lang="en-IN"/>
        </a:p>
      </dgm:t>
    </dgm:pt>
    <dgm:pt modelId="{04608B15-F449-40B1-82D4-56054D93877C}" type="sibTrans" cxnId="{9CEA5423-365E-4090-B2F7-9658AFCD23EC}">
      <dgm:prSet/>
      <dgm:spPr/>
      <dgm:t>
        <a:bodyPr/>
        <a:lstStyle/>
        <a:p>
          <a:endParaRPr lang="en-IN"/>
        </a:p>
      </dgm:t>
    </dgm:pt>
    <dgm:pt modelId="{75A4124F-86DD-493F-B8EA-73E31F2F9C91}">
      <dgm:prSet phldrT="[Text]"/>
      <dgm:spPr/>
      <dgm:t>
        <a:bodyPr/>
        <a:lstStyle/>
        <a:p>
          <a:r>
            <a:rPr lang="en-US" dirty="0">
              <a:latin typeface="Montserrat Classic" panose="020B0604020202020204" charset="0"/>
            </a:rPr>
            <a:t>Web Scraping</a:t>
          </a:r>
          <a:endParaRPr lang="en-IN" dirty="0">
            <a:latin typeface="Montserrat Classic" panose="020B0604020202020204" charset="0"/>
          </a:endParaRPr>
        </a:p>
      </dgm:t>
    </dgm:pt>
    <dgm:pt modelId="{BD30F5B2-8658-4C87-817C-28B7852D2512}" type="parTrans" cxnId="{1F8B88A7-A2B7-4B50-B4E0-D52A831BD74A}">
      <dgm:prSet/>
      <dgm:spPr/>
      <dgm:t>
        <a:bodyPr/>
        <a:lstStyle/>
        <a:p>
          <a:endParaRPr lang="en-IN"/>
        </a:p>
      </dgm:t>
    </dgm:pt>
    <dgm:pt modelId="{93CF1860-B4E0-489A-B669-241E0A57716B}" type="sibTrans" cxnId="{1F8B88A7-A2B7-4B50-B4E0-D52A831BD74A}">
      <dgm:prSet/>
      <dgm:spPr/>
      <dgm:t>
        <a:bodyPr/>
        <a:lstStyle/>
        <a:p>
          <a:endParaRPr lang="en-IN"/>
        </a:p>
      </dgm:t>
    </dgm:pt>
    <dgm:pt modelId="{B7A0FBC0-826D-47EE-BAF5-27877877D74C}">
      <dgm:prSet phldrT="[Text]"/>
      <dgm:spPr/>
      <dgm:t>
        <a:bodyPr/>
        <a:lstStyle/>
        <a:p>
          <a:r>
            <a:rPr lang="en-US" dirty="0">
              <a:latin typeface="Montserrat Classic" panose="020B0604020202020204" charset="0"/>
            </a:rPr>
            <a:t>Python</a:t>
          </a:r>
          <a:endParaRPr lang="en-IN" dirty="0">
            <a:latin typeface="Montserrat Classic" panose="020B0604020202020204" charset="0"/>
          </a:endParaRPr>
        </a:p>
      </dgm:t>
    </dgm:pt>
    <dgm:pt modelId="{BF71F301-F4D4-4C68-AB8A-79CCBC8DB2A0}" type="parTrans" cxnId="{38DF18D4-41C3-46B4-BB30-ED8E76594665}">
      <dgm:prSet/>
      <dgm:spPr/>
      <dgm:t>
        <a:bodyPr/>
        <a:lstStyle/>
        <a:p>
          <a:endParaRPr lang="en-IN"/>
        </a:p>
      </dgm:t>
    </dgm:pt>
    <dgm:pt modelId="{0E958D9B-323B-4167-9DD2-ECAC8A664324}" type="sibTrans" cxnId="{38DF18D4-41C3-46B4-BB30-ED8E76594665}">
      <dgm:prSet/>
      <dgm:spPr/>
      <dgm:t>
        <a:bodyPr/>
        <a:lstStyle/>
        <a:p>
          <a:endParaRPr lang="en-IN"/>
        </a:p>
      </dgm:t>
    </dgm:pt>
    <dgm:pt modelId="{D88515D2-A5A6-4F3B-B077-3EFFD9FE6396}">
      <dgm:prSet phldrT="[Text]"/>
      <dgm:spPr/>
      <dgm:t>
        <a:bodyPr/>
        <a:lstStyle/>
        <a:p>
          <a:r>
            <a:rPr lang="en-US" dirty="0">
              <a:latin typeface="Montserrat Classic" panose="020B0604020202020204" charset="0"/>
            </a:rPr>
            <a:t>3</a:t>
          </a:r>
          <a:endParaRPr lang="en-IN" dirty="0">
            <a:latin typeface="Montserrat Classic" panose="020B0604020202020204" charset="0"/>
          </a:endParaRPr>
        </a:p>
      </dgm:t>
    </dgm:pt>
    <dgm:pt modelId="{827899AC-4045-43FB-81B2-A2114D9B36CB}" type="parTrans" cxnId="{45D2BD6D-C278-4612-9677-C7CA1C6C8119}">
      <dgm:prSet/>
      <dgm:spPr/>
      <dgm:t>
        <a:bodyPr/>
        <a:lstStyle/>
        <a:p>
          <a:endParaRPr lang="en-IN"/>
        </a:p>
      </dgm:t>
    </dgm:pt>
    <dgm:pt modelId="{64C0292C-2F6E-4892-B515-49615F4050B1}" type="sibTrans" cxnId="{45D2BD6D-C278-4612-9677-C7CA1C6C8119}">
      <dgm:prSet/>
      <dgm:spPr/>
      <dgm:t>
        <a:bodyPr/>
        <a:lstStyle/>
        <a:p>
          <a:endParaRPr lang="en-IN"/>
        </a:p>
      </dgm:t>
    </dgm:pt>
    <dgm:pt modelId="{1F96524D-F7AB-41DD-B137-CAAE5FBB5769}">
      <dgm:prSet phldrT="[Text]"/>
      <dgm:spPr/>
      <dgm:t>
        <a:bodyPr/>
        <a:lstStyle/>
        <a:p>
          <a:r>
            <a:rPr lang="en-US" dirty="0">
              <a:latin typeface="Montserrat Classic" panose="020B0604020202020204" charset="0"/>
            </a:rPr>
            <a:t>Data Cleaning</a:t>
          </a:r>
          <a:endParaRPr lang="en-IN" dirty="0">
            <a:latin typeface="Montserrat Classic" panose="020B0604020202020204" charset="0"/>
          </a:endParaRPr>
        </a:p>
      </dgm:t>
    </dgm:pt>
    <dgm:pt modelId="{883CDA2A-21FB-4EC4-B84C-29B71C598443}" type="parTrans" cxnId="{36F02D13-CB10-4352-BB17-5F6132A9604A}">
      <dgm:prSet/>
      <dgm:spPr/>
      <dgm:t>
        <a:bodyPr/>
        <a:lstStyle/>
        <a:p>
          <a:endParaRPr lang="en-IN"/>
        </a:p>
      </dgm:t>
    </dgm:pt>
    <dgm:pt modelId="{16F45B97-3D02-4DA8-9866-B0B82023093A}" type="sibTrans" cxnId="{36F02D13-CB10-4352-BB17-5F6132A9604A}">
      <dgm:prSet/>
      <dgm:spPr/>
      <dgm:t>
        <a:bodyPr/>
        <a:lstStyle/>
        <a:p>
          <a:endParaRPr lang="en-IN"/>
        </a:p>
      </dgm:t>
    </dgm:pt>
    <dgm:pt modelId="{7323D101-DD2F-4835-BAD5-1A8E4B8B1E13}">
      <dgm:prSet phldrT="[Text]"/>
      <dgm:spPr/>
      <dgm:t>
        <a:bodyPr/>
        <a:lstStyle/>
        <a:p>
          <a:r>
            <a:rPr lang="en-US" dirty="0">
              <a:latin typeface="Montserrat Classic" panose="020B0604020202020204" charset="0"/>
            </a:rPr>
            <a:t>Python Pandas</a:t>
          </a:r>
          <a:endParaRPr lang="en-IN" dirty="0">
            <a:latin typeface="Montserrat Classic" panose="020B0604020202020204" charset="0"/>
          </a:endParaRPr>
        </a:p>
      </dgm:t>
    </dgm:pt>
    <dgm:pt modelId="{E3F12D41-4E11-47B0-8C01-D872387A3ECF}" type="parTrans" cxnId="{805FEFD6-254C-4519-92DD-21F9CA6E323F}">
      <dgm:prSet/>
      <dgm:spPr/>
      <dgm:t>
        <a:bodyPr/>
        <a:lstStyle/>
        <a:p>
          <a:endParaRPr lang="en-IN"/>
        </a:p>
      </dgm:t>
    </dgm:pt>
    <dgm:pt modelId="{CAACF633-3CC8-4E86-B6E0-56D9DBF27314}" type="sibTrans" cxnId="{805FEFD6-254C-4519-92DD-21F9CA6E323F}">
      <dgm:prSet/>
      <dgm:spPr/>
      <dgm:t>
        <a:bodyPr/>
        <a:lstStyle/>
        <a:p>
          <a:endParaRPr lang="en-IN"/>
        </a:p>
      </dgm:t>
    </dgm:pt>
    <dgm:pt modelId="{D4599C4C-1F21-4CE1-88A6-5E55CC800A80}">
      <dgm:prSet phldrT="[Text]"/>
      <dgm:spPr/>
      <dgm:t>
        <a:bodyPr/>
        <a:lstStyle/>
        <a:p>
          <a:r>
            <a:rPr lang="en-US" dirty="0">
              <a:latin typeface="Montserrat Classic" panose="020B0604020202020204" charset="0"/>
            </a:rPr>
            <a:t>Bright Data</a:t>
          </a:r>
          <a:endParaRPr lang="en-IN" dirty="0">
            <a:latin typeface="Montserrat Classic" panose="020B0604020202020204" charset="0"/>
          </a:endParaRPr>
        </a:p>
      </dgm:t>
    </dgm:pt>
    <dgm:pt modelId="{07F2FE16-485D-4E73-920F-71E5FF1FA2EE}" type="parTrans" cxnId="{5F9B9188-9F48-4899-932C-F1616BBB84E3}">
      <dgm:prSet/>
      <dgm:spPr/>
      <dgm:t>
        <a:bodyPr/>
        <a:lstStyle/>
        <a:p>
          <a:endParaRPr lang="en-IN"/>
        </a:p>
      </dgm:t>
    </dgm:pt>
    <dgm:pt modelId="{9639DCE5-5165-4C17-AA03-02C52443D707}" type="sibTrans" cxnId="{5F9B9188-9F48-4899-932C-F1616BBB84E3}">
      <dgm:prSet/>
      <dgm:spPr/>
      <dgm:t>
        <a:bodyPr/>
        <a:lstStyle/>
        <a:p>
          <a:endParaRPr lang="en-IN"/>
        </a:p>
      </dgm:t>
    </dgm:pt>
    <dgm:pt modelId="{20667C9E-0589-4711-BC53-A6FD3DA27204}">
      <dgm:prSet phldrT="[Text]"/>
      <dgm:spPr/>
      <dgm:t>
        <a:bodyPr/>
        <a:lstStyle/>
        <a:p>
          <a:r>
            <a:rPr lang="en-US" dirty="0">
              <a:latin typeface="Montserrat Classic" panose="020B0604020202020204" charset="0"/>
            </a:rPr>
            <a:t>MS Excel</a:t>
          </a:r>
          <a:endParaRPr lang="en-IN" dirty="0">
            <a:latin typeface="Montserrat Classic" panose="020B0604020202020204" charset="0"/>
          </a:endParaRPr>
        </a:p>
      </dgm:t>
    </dgm:pt>
    <dgm:pt modelId="{1454196F-8F85-4CCF-8AB8-FFCD5F489BA3}" type="parTrans" cxnId="{6C67F7B5-D499-486B-A035-A9B4270B67ED}">
      <dgm:prSet/>
      <dgm:spPr/>
      <dgm:t>
        <a:bodyPr/>
        <a:lstStyle/>
        <a:p>
          <a:endParaRPr lang="en-IN"/>
        </a:p>
      </dgm:t>
    </dgm:pt>
    <dgm:pt modelId="{B1548C69-7EDC-4461-81C3-49662FC1B1AB}" type="sibTrans" cxnId="{6C67F7B5-D499-486B-A035-A9B4270B67ED}">
      <dgm:prSet/>
      <dgm:spPr/>
      <dgm:t>
        <a:bodyPr/>
        <a:lstStyle/>
        <a:p>
          <a:endParaRPr lang="en-IN"/>
        </a:p>
      </dgm:t>
    </dgm:pt>
    <dgm:pt modelId="{E4FBA660-0E6A-4511-9906-9250DBB38303}">
      <dgm:prSet/>
      <dgm:spPr/>
      <dgm:t>
        <a:bodyPr/>
        <a:lstStyle/>
        <a:p>
          <a:r>
            <a:rPr lang="en-US" dirty="0">
              <a:latin typeface="Montserrat Classic" panose="020B0604020202020204" charset="0"/>
            </a:rPr>
            <a:t>4</a:t>
          </a:r>
          <a:endParaRPr lang="en-IN" dirty="0">
            <a:latin typeface="Montserrat Classic" panose="020B0604020202020204" charset="0"/>
          </a:endParaRPr>
        </a:p>
      </dgm:t>
    </dgm:pt>
    <dgm:pt modelId="{12B924F4-AC27-41F6-B08F-99D6239A48C5}" type="parTrans" cxnId="{B4698129-F8E1-4C40-8895-7176F256F08B}">
      <dgm:prSet/>
      <dgm:spPr/>
      <dgm:t>
        <a:bodyPr/>
        <a:lstStyle/>
        <a:p>
          <a:endParaRPr lang="en-IN"/>
        </a:p>
      </dgm:t>
    </dgm:pt>
    <dgm:pt modelId="{0CED518B-A2D1-4F87-B3A3-C64CEFDC267B}" type="sibTrans" cxnId="{B4698129-F8E1-4C40-8895-7176F256F08B}">
      <dgm:prSet/>
      <dgm:spPr/>
      <dgm:t>
        <a:bodyPr/>
        <a:lstStyle/>
        <a:p>
          <a:endParaRPr lang="en-IN"/>
        </a:p>
      </dgm:t>
    </dgm:pt>
    <dgm:pt modelId="{B265AECF-4483-4F0A-8989-E2E73E7E83DD}">
      <dgm:prSet/>
      <dgm:spPr/>
      <dgm:t>
        <a:bodyPr/>
        <a:lstStyle/>
        <a:p>
          <a:r>
            <a:rPr lang="en-US" dirty="0">
              <a:latin typeface="Montserrat Classic" panose="020B0604020202020204" charset="0"/>
            </a:rPr>
            <a:t>Dashboard/Visualization</a:t>
          </a:r>
          <a:endParaRPr lang="en-IN" dirty="0">
            <a:latin typeface="Montserrat Classic" panose="020B0604020202020204" charset="0"/>
          </a:endParaRPr>
        </a:p>
      </dgm:t>
    </dgm:pt>
    <dgm:pt modelId="{E7796943-ABAC-4296-8BB5-29797575362B}" type="parTrans" cxnId="{5AF8A327-84FD-4741-A41F-00F3746E0C53}">
      <dgm:prSet/>
      <dgm:spPr/>
      <dgm:t>
        <a:bodyPr/>
        <a:lstStyle/>
        <a:p>
          <a:endParaRPr lang="en-IN"/>
        </a:p>
      </dgm:t>
    </dgm:pt>
    <dgm:pt modelId="{BEC46FB0-8713-44E7-8E3C-6E73929A6652}" type="sibTrans" cxnId="{5AF8A327-84FD-4741-A41F-00F3746E0C53}">
      <dgm:prSet/>
      <dgm:spPr/>
      <dgm:t>
        <a:bodyPr/>
        <a:lstStyle/>
        <a:p>
          <a:endParaRPr lang="en-IN"/>
        </a:p>
      </dgm:t>
    </dgm:pt>
    <dgm:pt modelId="{35DD0886-F16B-44C1-8716-CBB4307DB154}">
      <dgm:prSet/>
      <dgm:spPr/>
      <dgm:t>
        <a:bodyPr/>
        <a:lstStyle/>
        <a:p>
          <a:r>
            <a:rPr lang="en-US" dirty="0">
              <a:latin typeface="Montserrat Classic" panose="020B0604020202020204" charset="0"/>
            </a:rPr>
            <a:t>Power BI</a:t>
          </a:r>
          <a:endParaRPr lang="en-IN" dirty="0">
            <a:latin typeface="Montserrat Classic" panose="020B0604020202020204" charset="0"/>
          </a:endParaRPr>
        </a:p>
      </dgm:t>
    </dgm:pt>
    <dgm:pt modelId="{69261BB8-2EB1-4356-BF07-17153CAEF72E}" type="parTrans" cxnId="{13CB7463-CBA1-489C-BB2D-4676ED99CD9E}">
      <dgm:prSet/>
      <dgm:spPr/>
      <dgm:t>
        <a:bodyPr/>
        <a:lstStyle/>
        <a:p>
          <a:endParaRPr lang="en-IN"/>
        </a:p>
      </dgm:t>
    </dgm:pt>
    <dgm:pt modelId="{12FE2D0E-8089-4767-893F-B13EB7C667D0}" type="sibTrans" cxnId="{13CB7463-CBA1-489C-BB2D-4676ED99CD9E}">
      <dgm:prSet/>
      <dgm:spPr/>
      <dgm:t>
        <a:bodyPr/>
        <a:lstStyle/>
        <a:p>
          <a:endParaRPr lang="en-IN"/>
        </a:p>
      </dgm:t>
    </dgm:pt>
    <dgm:pt modelId="{07E9AC7B-7E00-4BD3-82F7-37BB246DF58C}" type="pres">
      <dgm:prSet presAssocID="{A11F8E63-EAA1-4EFD-B176-6E25EB447991}" presName="linearFlow" presStyleCnt="0">
        <dgm:presLayoutVars>
          <dgm:dir/>
          <dgm:animLvl val="lvl"/>
          <dgm:resizeHandles val="exact"/>
        </dgm:presLayoutVars>
      </dgm:prSet>
      <dgm:spPr/>
    </dgm:pt>
    <dgm:pt modelId="{667AA695-4BA8-4D43-9A20-F5E9D291217E}" type="pres">
      <dgm:prSet presAssocID="{BDBC4241-1206-486E-B9C3-EFF726FB3297}" presName="composite" presStyleCnt="0"/>
      <dgm:spPr/>
    </dgm:pt>
    <dgm:pt modelId="{4E99EE60-C33C-460B-B3DE-7EFDA189FB17}" type="pres">
      <dgm:prSet presAssocID="{BDBC4241-1206-486E-B9C3-EFF726FB3297}" presName="parentText" presStyleLbl="alignNode1" presStyleIdx="0" presStyleCnt="4">
        <dgm:presLayoutVars>
          <dgm:chMax val="1"/>
          <dgm:bulletEnabled val="1"/>
        </dgm:presLayoutVars>
      </dgm:prSet>
      <dgm:spPr/>
    </dgm:pt>
    <dgm:pt modelId="{A6DF4891-8567-4937-A0E1-BA536ED8A310}" type="pres">
      <dgm:prSet presAssocID="{BDBC4241-1206-486E-B9C3-EFF726FB3297}" presName="descendantText" presStyleLbl="alignAcc1" presStyleIdx="0" presStyleCnt="4">
        <dgm:presLayoutVars>
          <dgm:bulletEnabled val="1"/>
        </dgm:presLayoutVars>
      </dgm:prSet>
      <dgm:spPr/>
    </dgm:pt>
    <dgm:pt modelId="{51594E25-0AF4-4115-81C1-E45876086674}" type="pres">
      <dgm:prSet presAssocID="{5D8E10FA-5320-4CA4-B7AC-DDAF81AC9F39}" presName="sp" presStyleCnt="0"/>
      <dgm:spPr/>
    </dgm:pt>
    <dgm:pt modelId="{F86012F6-B5E0-4921-8D8D-78D2E8021C24}" type="pres">
      <dgm:prSet presAssocID="{D92288A5-BA18-43A8-A232-80D3C2C57035}" presName="composite" presStyleCnt="0"/>
      <dgm:spPr/>
    </dgm:pt>
    <dgm:pt modelId="{27EEDAE9-D32D-4EF7-A209-04C96F71F637}" type="pres">
      <dgm:prSet presAssocID="{D92288A5-BA18-43A8-A232-80D3C2C57035}" presName="parentText" presStyleLbl="alignNode1" presStyleIdx="1" presStyleCnt="4">
        <dgm:presLayoutVars>
          <dgm:chMax val="1"/>
          <dgm:bulletEnabled val="1"/>
        </dgm:presLayoutVars>
      </dgm:prSet>
      <dgm:spPr/>
    </dgm:pt>
    <dgm:pt modelId="{BE15ACF6-6F29-4078-843C-3EC6CFB63C3A}" type="pres">
      <dgm:prSet presAssocID="{D92288A5-BA18-43A8-A232-80D3C2C57035}" presName="descendantText" presStyleLbl="alignAcc1" presStyleIdx="1" presStyleCnt="4">
        <dgm:presLayoutVars>
          <dgm:bulletEnabled val="1"/>
        </dgm:presLayoutVars>
      </dgm:prSet>
      <dgm:spPr/>
    </dgm:pt>
    <dgm:pt modelId="{FB6A5FEF-5847-42B0-B145-A999C941AD7E}" type="pres">
      <dgm:prSet presAssocID="{04608B15-F449-40B1-82D4-56054D93877C}" presName="sp" presStyleCnt="0"/>
      <dgm:spPr/>
    </dgm:pt>
    <dgm:pt modelId="{30A6F9CF-4D5F-4664-B68A-0E37EAA932D4}" type="pres">
      <dgm:prSet presAssocID="{D88515D2-A5A6-4F3B-B077-3EFFD9FE6396}" presName="composite" presStyleCnt="0"/>
      <dgm:spPr/>
    </dgm:pt>
    <dgm:pt modelId="{5371CE74-80DF-4FDC-AA78-4EBB3535035D}" type="pres">
      <dgm:prSet presAssocID="{D88515D2-A5A6-4F3B-B077-3EFFD9FE6396}" presName="parentText" presStyleLbl="alignNode1" presStyleIdx="2" presStyleCnt="4">
        <dgm:presLayoutVars>
          <dgm:chMax val="1"/>
          <dgm:bulletEnabled val="1"/>
        </dgm:presLayoutVars>
      </dgm:prSet>
      <dgm:spPr/>
    </dgm:pt>
    <dgm:pt modelId="{6B5895B2-BA59-47A2-9885-372FEFFF23D4}" type="pres">
      <dgm:prSet presAssocID="{D88515D2-A5A6-4F3B-B077-3EFFD9FE6396}" presName="descendantText" presStyleLbl="alignAcc1" presStyleIdx="2" presStyleCnt="4">
        <dgm:presLayoutVars>
          <dgm:bulletEnabled val="1"/>
        </dgm:presLayoutVars>
      </dgm:prSet>
      <dgm:spPr/>
    </dgm:pt>
    <dgm:pt modelId="{E2AA9C4C-D9FA-4C88-B455-A5EA4470CB3D}" type="pres">
      <dgm:prSet presAssocID="{64C0292C-2F6E-4892-B515-49615F4050B1}" presName="sp" presStyleCnt="0"/>
      <dgm:spPr/>
    </dgm:pt>
    <dgm:pt modelId="{18228D48-5D0C-4813-B561-E0079B1A713E}" type="pres">
      <dgm:prSet presAssocID="{E4FBA660-0E6A-4511-9906-9250DBB38303}" presName="composite" presStyleCnt="0"/>
      <dgm:spPr/>
    </dgm:pt>
    <dgm:pt modelId="{860E8486-CB85-4E8D-9059-2A8F001B67F2}" type="pres">
      <dgm:prSet presAssocID="{E4FBA660-0E6A-4511-9906-9250DBB38303}" presName="parentText" presStyleLbl="alignNode1" presStyleIdx="3" presStyleCnt="4">
        <dgm:presLayoutVars>
          <dgm:chMax val="1"/>
          <dgm:bulletEnabled val="1"/>
        </dgm:presLayoutVars>
      </dgm:prSet>
      <dgm:spPr/>
    </dgm:pt>
    <dgm:pt modelId="{C1E35EF8-F189-47DB-ACA8-879D42D70A64}" type="pres">
      <dgm:prSet presAssocID="{E4FBA660-0E6A-4511-9906-9250DBB38303}" presName="descendantText" presStyleLbl="alignAcc1" presStyleIdx="3" presStyleCnt="4">
        <dgm:presLayoutVars>
          <dgm:bulletEnabled val="1"/>
        </dgm:presLayoutVars>
      </dgm:prSet>
      <dgm:spPr/>
    </dgm:pt>
  </dgm:ptLst>
  <dgm:cxnLst>
    <dgm:cxn modelId="{36F02D13-CB10-4352-BB17-5F6132A9604A}" srcId="{D88515D2-A5A6-4F3B-B077-3EFFD9FE6396}" destId="{1F96524D-F7AB-41DD-B137-CAAE5FBB5769}" srcOrd="0" destOrd="0" parTransId="{883CDA2A-21FB-4EC4-B84C-29B71C598443}" sibTransId="{16F45B97-3D02-4DA8-9866-B0B82023093A}"/>
    <dgm:cxn modelId="{9CEA5423-365E-4090-B2F7-9658AFCD23EC}" srcId="{A11F8E63-EAA1-4EFD-B176-6E25EB447991}" destId="{D92288A5-BA18-43A8-A232-80D3C2C57035}" srcOrd="1" destOrd="0" parTransId="{8AEBC8BE-9818-4E6D-A961-2AADE7A99C68}" sibTransId="{04608B15-F449-40B1-82D4-56054D93877C}"/>
    <dgm:cxn modelId="{5AF8A327-84FD-4741-A41F-00F3746E0C53}" srcId="{E4FBA660-0E6A-4511-9906-9250DBB38303}" destId="{B265AECF-4483-4F0A-8989-E2E73E7E83DD}" srcOrd="0" destOrd="0" parTransId="{E7796943-ABAC-4296-8BB5-29797575362B}" sibTransId="{BEC46FB0-8713-44E7-8E3C-6E73929A6652}"/>
    <dgm:cxn modelId="{B4698129-F8E1-4C40-8895-7176F256F08B}" srcId="{A11F8E63-EAA1-4EFD-B176-6E25EB447991}" destId="{E4FBA660-0E6A-4511-9906-9250DBB38303}" srcOrd="3" destOrd="0" parTransId="{12B924F4-AC27-41F6-B08F-99D6239A48C5}" sibTransId="{0CED518B-A2D1-4F87-B3A3-C64CEFDC267B}"/>
    <dgm:cxn modelId="{8848DE3C-94C1-4211-A906-5EBFCD13DDCB}" type="presOf" srcId="{B7A0FBC0-826D-47EE-BAF5-27877877D74C}" destId="{BE15ACF6-6F29-4078-843C-3EC6CFB63C3A}" srcOrd="0" destOrd="1" presId="urn:microsoft.com/office/officeart/2005/8/layout/chevron2"/>
    <dgm:cxn modelId="{B700C45B-7D3A-4B6F-A6B0-65456377D2D6}" type="presOf" srcId="{BDBC4241-1206-486E-B9C3-EFF726FB3297}" destId="{4E99EE60-C33C-460B-B3DE-7EFDA189FB17}" srcOrd="0" destOrd="0" presId="urn:microsoft.com/office/officeart/2005/8/layout/chevron2"/>
    <dgm:cxn modelId="{0A78335F-A2D8-472D-B47F-0696855F4BD4}" srcId="{A11F8E63-EAA1-4EFD-B176-6E25EB447991}" destId="{BDBC4241-1206-486E-B9C3-EFF726FB3297}" srcOrd="0" destOrd="0" parTransId="{16591C2D-1D97-49CD-8898-33FEC888F432}" sibTransId="{5D8E10FA-5320-4CA4-B7AC-DDAF81AC9F39}"/>
    <dgm:cxn modelId="{13CB7463-CBA1-489C-BB2D-4676ED99CD9E}" srcId="{B265AECF-4483-4F0A-8989-E2E73E7E83DD}" destId="{35DD0886-F16B-44C1-8716-CBB4307DB154}" srcOrd="0" destOrd="0" parTransId="{69261BB8-2EB1-4356-BF07-17153CAEF72E}" sibTransId="{12FE2D0E-8089-4767-893F-B13EB7C667D0}"/>
    <dgm:cxn modelId="{62123845-1DD3-4857-88B0-A2CB4501A9C8}" type="presOf" srcId="{B265AECF-4483-4F0A-8989-E2E73E7E83DD}" destId="{C1E35EF8-F189-47DB-ACA8-879D42D70A64}" srcOrd="0" destOrd="0" presId="urn:microsoft.com/office/officeart/2005/8/layout/chevron2"/>
    <dgm:cxn modelId="{45D2BD6D-C278-4612-9677-C7CA1C6C8119}" srcId="{A11F8E63-EAA1-4EFD-B176-6E25EB447991}" destId="{D88515D2-A5A6-4F3B-B077-3EFFD9FE6396}" srcOrd="2" destOrd="0" parTransId="{827899AC-4045-43FB-81B2-A2114D9B36CB}" sibTransId="{64C0292C-2F6E-4892-B515-49615F4050B1}"/>
    <dgm:cxn modelId="{14A9986F-906B-48C8-AFFD-BD0C68082CB0}" type="presOf" srcId="{75A4124F-86DD-493F-B8EA-73E31F2F9C91}" destId="{BE15ACF6-6F29-4078-843C-3EC6CFB63C3A}" srcOrd="0" destOrd="0" presId="urn:microsoft.com/office/officeart/2005/8/layout/chevron2"/>
    <dgm:cxn modelId="{78F06450-AC93-43EE-AB3E-C0D123313E10}" type="presOf" srcId="{A11F8E63-EAA1-4EFD-B176-6E25EB447991}" destId="{07E9AC7B-7E00-4BD3-82F7-37BB246DF58C}" srcOrd="0" destOrd="0" presId="urn:microsoft.com/office/officeart/2005/8/layout/chevron2"/>
    <dgm:cxn modelId="{C3E44C7D-1BBB-4A8A-8EB4-C8DE70F1D7CD}" type="presOf" srcId="{D88515D2-A5A6-4F3B-B077-3EFFD9FE6396}" destId="{5371CE74-80DF-4FDC-AA78-4EBB3535035D}" srcOrd="0" destOrd="0" presId="urn:microsoft.com/office/officeart/2005/8/layout/chevron2"/>
    <dgm:cxn modelId="{5F9B9188-9F48-4899-932C-F1616BBB84E3}" srcId="{75A4124F-86DD-493F-B8EA-73E31F2F9C91}" destId="{D4599C4C-1F21-4CE1-88A6-5E55CC800A80}" srcOrd="1" destOrd="0" parTransId="{07F2FE16-485D-4E73-920F-71E5FF1FA2EE}" sibTransId="{9639DCE5-5165-4C17-AA03-02C52443D707}"/>
    <dgm:cxn modelId="{1ACE6A89-BFC9-4700-8396-D93FD449EB3C}" type="presOf" srcId="{D4599C4C-1F21-4CE1-88A6-5E55CC800A80}" destId="{BE15ACF6-6F29-4078-843C-3EC6CFB63C3A}" srcOrd="0" destOrd="2" presId="urn:microsoft.com/office/officeart/2005/8/layout/chevron2"/>
    <dgm:cxn modelId="{35D9858E-B388-4397-A5AA-978A03B65BCD}" type="presOf" srcId="{E4FBA660-0E6A-4511-9906-9250DBB38303}" destId="{860E8486-CB85-4E8D-9059-2A8F001B67F2}" srcOrd="0" destOrd="0" presId="urn:microsoft.com/office/officeart/2005/8/layout/chevron2"/>
    <dgm:cxn modelId="{49A4A19B-0586-48C0-AB06-AF5ABC373C96}" type="presOf" srcId="{D92288A5-BA18-43A8-A232-80D3C2C57035}" destId="{27EEDAE9-D32D-4EF7-A209-04C96F71F637}" srcOrd="0" destOrd="0" presId="urn:microsoft.com/office/officeart/2005/8/layout/chevron2"/>
    <dgm:cxn modelId="{7F9C9A9E-EC66-4A98-ABA9-C963CD460090}" type="presOf" srcId="{F9210677-82E3-4493-BD3C-B033D8BCE6E5}" destId="{A6DF4891-8567-4937-A0E1-BA536ED8A310}" srcOrd="0" destOrd="0" presId="urn:microsoft.com/office/officeart/2005/8/layout/chevron2"/>
    <dgm:cxn modelId="{04D894A2-DBCA-4461-A36C-7139F3C227CE}" type="presOf" srcId="{35DD0886-F16B-44C1-8716-CBB4307DB154}" destId="{C1E35EF8-F189-47DB-ACA8-879D42D70A64}" srcOrd="0" destOrd="1" presId="urn:microsoft.com/office/officeart/2005/8/layout/chevron2"/>
    <dgm:cxn modelId="{1F8B88A7-A2B7-4B50-B4E0-D52A831BD74A}" srcId="{D92288A5-BA18-43A8-A232-80D3C2C57035}" destId="{75A4124F-86DD-493F-B8EA-73E31F2F9C91}" srcOrd="0" destOrd="0" parTransId="{BD30F5B2-8658-4C87-817C-28B7852D2512}" sibTransId="{93CF1860-B4E0-489A-B669-241E0A57716B}"/>
    <dgm:cxn modelId="{C6283CB4-A6BA-43C9-8A43-7932AD4E188C}" type="presOf" srcId="{1CDA9EA8-AD7D-4F33-979B-7903A221912B}" destId="{A6DF4891-8567-4937-A0E1-BA536ED8A310}" srcOrd="0" destOrd="1" presId="urn:microsoft.com/office/officeart/2005/8/layout/chevron2"/>
    <dgm:cxn modelId="{6C67F7B5-D499-486B-A035-A9B4270B67ED}" srcId="{1F96524D-F7AB-41DD-B137-CAAE5FBB5769}" destId="{20667C9E-0589-4711-BC53-A6FD3DA27204}" srcOrd="1" destOrd="0" parTransId="{1454196F-8F85-4CCF-8AB8-FFCD5F489BA3}" sibTransId="{B1548C69-7EDC-4461-81C3-49662FC1B1AB}"/>
    <dgm:cxn modelId="{61EE4FCB-D66F-4721-A72A-4135F135A9C1}" type="presOf" srcId="{20667C9E-0589-4711-BC53-A6FD3DA27204}" destId="{6B5895B2-BA59-47A2-9885-372FEFFF23D4}" srcOrd="0" destOrd="2" presId="urn:microsoft.com/office/officeart/2005/8/layout/chevron2"/>
    <dgm:cxn modelId="{38DF18D4-41C3-46B4-BB30-ED8E76594665}" srcId="{75A4124F-86DD-493F-B8EA-73E31F2F9C91}" destId="{B7A0FBC0-826D-47EE-BAF5-27877877D74C}" srcOrd="0" destOrd="0" parTransId="{BF71F301-F4D4-4C68-AB8A-79CCBC8DB2A0}" sibTransId="{0E958D9B-323B-4167-9DD2-ECAC8A664324}"/>
    <dgm:cxn modelId="{805FEFD6-254C-4519-92DD-21F9CA6E323F}" srcId="{1F96524D-F7AB-41DD-B137-CAAE5FBB5769}" destId="{7323D101-DD2F-4835-BAD5-1A8E4B8B1E13}" srcOrd="0" destOrd="0" parTransId="{E3F12D41-4E11-47B0-8C01-D872387A3ECF}" sibTransId="{CAACF633-3CC8-4E86-B6E0-56D9DBF27314}"/>
    <dgm:cxn modelId="{37931EE6-6BAC-4ED1-B64A-0EF24C2706E3}" type="presOf" srcId="{7323D101-DD2F-4835-BAD5-1A8E4B8B1E13}" destId="{6B5895B2-BA59-47A2-9885-372FEFFF23D4}" srcOrd="0" destOrd="1" presId="urn:microsoft.com/office/officeart/2005/8/layout/chevron2"/>
    <dgm:cxn modelId="{0A98C8E6-F627-472F-81C9-F7BA77C25328}" srcId="{F9210677-82E3-4493-BD3C-B033D8BCE6E5}" destId="{1CDA9EA8-AD7D-4F33-979B-7903A221912B}" srcOrd="0" destOrd="0" parTransId="{B84644AE-A106-471B-AC30-3ACADD1CCCD2}" sibTransId="{CD859C2A-E4B8-4EE1-8D41-C59319E5E40F}"/>
    <dgm:cxn modelId="{17A51DED-8B0C-47C0-8535-856B750E3CB3}" type="presOf" srcId="{1F96524D-F7AB-41DD-B137-CAAE5FBB5769}" destId="{6B5895B2-BA59-47A2-9885-372FEFFF23D4}" srcOrd="0" destOrd="0" presId="urn:microsoft.com/office/officeart/2005/8/layout/chevron2"/>
    <dgm:cxn modelId="{1D51F7FB-8ED3-4478-AEC0-DA189919A25E}" srcId="{BDBC4241-1206-486E-B9C3-EFF726FB3297}" destId="{F9210677-82E3-4493-BD3C-B033D8BCE6E5}" srcOrd="0" destOrd="0" parTransId="{03994D52-4E55-4259-BE2D-5B38FE22D0D9}" sibTransId="{90F6EA52-6FF9-4180-AE28-B833C3B0427F}"/>
    <dgm:cxn modelId="{4F67E5EE-1EA0-49DF-A0EA-1412A244B19F}" type="presParOf" srcId="{07E9AC7B-7E00-4BD3-82F7-37BB246DF58C}" destId="{667AA695-4BA8-4D43-9A20-F5E9D291217E}" srcOrd="0" destOrd="0" presId="urn:microsoft.com/office/officeart/2005/8/layout/chevron2"/>
    <dgm:cxn modelId="{A17DF34B-D330-4A94-BE7A-88AB865B9498}" type="presParOf" srcId="{667AA695-4BA8-4D43-9A20-F5E9D291217E}" destId="{4E99EE60-C33C-460B-B3DE-7EFDA189FB17}" srcOrd="0" destOrd="0" presId="urn:microsoft.com/office/officeart/2005/8/layout/chevron2"/>
    <dgm:cxn modelId="{C527BA8C-7F72-468E-9DFD-C701763BFB28}" type="presParOf" srcId="{667AA695-4BA8-4D43-9A20-F5E9D291217E}" destId="{A6DF4891-8567-4937-A0E1-BA536ED8A310}" srcOrd="1" destOrd="0" presId="urn:microsoft.com/office/officeart/2005/8/layout/chevron2"/>
    <dgm:cxn modelId="{1CB39764-6217-46B9-9F49-504B7C5A1670}" type="presParOf" srcId="{07E9AC7B-7E00-4BD3-82F7-37BB246DF58C}" destId="{51594E25-0AF4-4115-81C1-E45876086674}" srcOrd="1" destOrd="0" presId="urn:microsoft.com/office/officeart/2005/8/layout/chevron2"/>
    <dgm:cxn modelId="{1EC8E272-EA3A-45F8-8B3D-02BFB9D0847C}" type="presParOf" srcId="{07E9AC7B-7E00-4BD3-82F7-37BB246DF58C}" destId="{F86012F6-B5E0-4921-8D8D-78D2E8021C24}" srcOrd="2" destOrd="0" presId="urn:microsoft.com/office/officeart/2005/8/layout/chevron2"/>
    <dgm:cxn modelId="{02124F73-44F4-4937-886B-4D7C5CBFE219}" type="presParOf" srcId="{F86012F6-B5E0-4921-8D8D-78D2E8021C24}" destId="{27EEDAE9-D32D-4EF7-A209-04C96F71F637}" srcOrd="0" destOrd="0" presId="urn:microsoft.com/office/officeart/2005/8/layout/chevron2"/>
    <dgm:cxn modelId="{11E4415C-9865-491C-B590-EE709ADD1C25}" type="presParOf" srcId="{F86012F6-B5E0-4921-8D8D-78D2E8021C24}" destId="{BE15ACF6-6F29-4078-843C-3EC6CFB63C3A}" srcOrd="1" destOrd="0" presId="urn:microsoft.com/office/officeart/2005/8/layout/chevron2"/>
    <dgm:cxn modelId="{B145284B-47EA-4570-9BEC-576331EAD981}" type="presParOf" srcId="{07E9AC7B-7E00-4BD3-82F7-37BB246DF58C}" destId="{FB6A5FEF-5847-42B0-B145-A999C941AD7E}" srcOrd="3" destOrd="0" presId="urn:microsoft.com/office/officeart/2005/8/layout/chevron2"/>
    <dgm:cxn modelId="{744836CD-2462-4F90-8A1F-0907460E8539}" type="presParOf" srcId="{07E9AC7B-7E00-4BD3-82F7-37BB246DF58C}" destId="{30A6F9CF-4D5F-4664-B68A-0E37EAA932D4}" srcOrd="4" destOrd="0" presId="urn:microsoft.com/office/officeart/2005/8/layout/chevron2"/>
    <dgm:cxn modelId="{7C44A1D3-5FE6-4DEB-A4D5-59AE3B8FB8FE}" type="presParOf" srcId="{30A6F9CF-4D5F-4664-B68A-0E37EAA932D4}" destId="{5371CE74-80DF-4FDC-AA78-4EBB3535035D}" srcOrd="0" destOrd="0" presId="urn:microsoft.com/office/officeart/2005/8/layout/chevron2"/>
    <dgm:cxn modelId="{E9489791-E9F0-469C-8760-D64BB164D138}" type="presParOf" srcId="{30A6F9CF-4D5F-4664-B68A-0E37EAA932D4}" destId="{6B5895B2-BA59-47A2-9885-372FEFFF23D4}" srcOrd="1" destOrd="0" presId="urn:microsoft.com/office/officeart/2005/8/layout/chevron2"/>
    <dgm:cxn modelId="{C3E8DBD6-76BB-4D39-82CA-09D359A1ADB0}" type="presParOf" srcId="{07E9AC7B-7E00-4BD3-82F7-37BB246DF58C}" destId="{E2AA9C4C-D9FA-4C88-B455-A5EA4470CB3D}" srcOrd="5" destOrd="0" presId="urn:microsoft.com/office/officeart/2005/8/layout/chevron2"/>
    <dgm:cxn modelId="{2B4113B1-80E0-4882-A925-292C7F8C0BFF}" type="presParOf" srcId="{07E9AC7B-7E00-4BD3-82F7-37BB246DF58C}" destId="{18228D48-5D0C-4813-B561-E0079B1A713E}" srcOrd="6" destOrd="0" presId="urn:microsoft.com/office/officeart/2005/8/layout/chevron2"/>
    <dgm:cxn modelId="{0510902D-E65A-4D6B-92D7-93224F96DAEB}" type="presParOf" srcId="{18228D48-5D0C-4813-B561-E0079B1A713E}" destId="{860E8486-CB85-4E8D-9059-2A8F001B67F2}" srcOrd="0" destOrd="0" presId="urn:microsoft.com/office/officeart/2005/8/layout/chevron2"/>
    <dgm:cxn modelId="{42FAF1C7-ABA9-4D8E-B322-87AD97495508}" type="presParOf" srcId="{18228D48-5D0C-4813-B561-E0079B1A713E}" destId="{C1E35EF8-F189-47DB-ACA8-879D42D70A64}" srcOrd="1" destOrd="0" presId="urn:microsoft.com/office/officeart/2005/8/layout/chevron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9EE60-C33C-460B-B3DE-7EFDA189FB17}">
      <dsp:nvSpPr>
        <dsp:cNvPr id="0" name=""/>
        <dsp:cNvSpPr/>
      </dsp:nvSpPr>
      <dsp:spPr>
        <a:xfrm rot="5400000">
          <a:off x="-352331" y="360276"/>
          <a:ext cx="2348879" cy="1644215"/>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n-US" sz="4700" kern="1200" dirty="0">
              <a:latin typeface="Montserrat Classic" panose="020B0604020202020204" charset="0"/>
            </a:rPr>
            <a:t>1</a:t>
          </a:r>
          <a:endParaRPr lang="en-IN" sz="4700" kern="1200" dirty="0">
            <a:latin typeface="Montserrat Classic" panose="020B0604020202020204" charset="0"/>
          </a:endParaRPr>
        </a:p>
      </dsp:txBody>
      <dsp:txXfrm rot="-5400000">
        <a:off x="2" y="830052"/>
        <a:ext cx="1644215" cy="704664"/>
      </dsp:txXfrm>
    </dsp:sp>
    <dsp:sp modelId="{A6DF4891-8567-4937-A0E1-BA536ED8A310}">
      <dsp:nvSpPr>
        <dsp:cNvPr id="0" name=""/>
        <dsp:cNvSpPr/>
      </dsp:nvSpPr>
      <dsp:spPr>
        <a:xfrm rot="5400000">
          <a:off x="4346757" y="-2694597"/>
          <a:ext cx="1526771" cy="6931856"/>
        </a:xfrm>
        <a:prstGeom prst="round2Same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latin typeface="Montserrat Classic" panose="020B0604020202020204" charset="0"/>
            </a:rPr>
            <a:t>Data Exploration</a:t>
          </a:r>
          <a:endParaRPr lang="en-IN" sz="2800" kern="1200" dirty="0">
            <a:latin typeface="Montserrat Classic" panose="020B0604020202020204" charset="0"/>
          </a:endParaRPr>
        </a:p>
        <a:p>
          <a:pPr marL="571500" lvl="2" indent="-285750" algn="l" defTabSz="1244600">
            <a:lnSpc>
              <a:spcPct val="90000"/>
            </a:lnSpc>
            <a:spcBef>
              <a:spcPct val="0"/>
            </a:spcBef>
            <a:spcAft>
              <a:spcPct val="15000"/>
            </a:spcAft>
            <a:buChar char="•"/>
          </a:pPr>
          <a:r>
            <a:rPr lang="en-US" sz="2800" kern="1200" dirty="0">
              <a:latin typeface="Montserrat Classic" panose="020B0604020202020204" charset="0"/>
            </a:rPr>
            <a:t>ESPNCricinfo</a:t>
          </a:r>
          <a:endParaRPr lang="en-IN" sz="2800" kern="1200" dirty="0">
            <a:latin typeface="Montserrat Classic" panose="020B0604020202020204" charset="0"/>
          </a:endParaRPr>
        </a:p>
      </dsp:txBody>
      <dsp:txXfrm rot="-5400000">
        <a:off x="1644215" y="82476"/>
        <a:ext cx="6857325" cy="1377709"/>
      </dsp:txXfrm>
    </dsp:sp>
    <dsp:sp modelId="{27EEDAE9-D32D-4EF7-A209-04C96F71F637}">
      <dsp:nvSpPr>
        <dsp:cNvPr id="0" name=""/>
        <dsp:cNvSpPr/>
      </dsp:nvSpPr>
      <dsp:spPr>
        <a:xfrm rot="5400000">
          <a:off x="-352331" y="2569220"/>
          <a:ext cx="2348879" cy="1644215"/>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n-US" sz="4700" kern="1200" dirty="0">
              <a:latin typeface="Montserrat Classic" panose="020B0604020202020204" charset="0"/>
            </a:rPr>
            <a:t>2</a:t>
          </a:r>
          <a:endParaRPr lang="en-IN" sz="4700" kern="1200" dirty="0">
            <a:latin typeface="Montserrat Classic" panose="020B0604020202020204" charset="0"/>
          </a:endParaRPr>
        </a:p>
      </dsp:txBody>
      <dsp:txXfrm rot="-5400000">
        <a:off x="2" y="3038996"/>
        <a:ext cx="1644215" cy="704664"/>
      </dsp:txXfrm>
    </dsp:sp>
    <dsp:sp modelId="{BE15ACF6-6F29-4078-843C-3EC6CFB63C3A}">
      <dsp:nvSpPr>
        <dsp:cNvPr id="0" name=""/>
        <dsp:cNvSpPr/>
      </dsp:nvSpPr>
      <dsp:spPr>
        <a:xfrm rot="5400000">
          <a:off x="4346757" y="-485653"/>
          <a:ext cx="1526771" cy="6931856"/>
        </a:xfrm>
        <a:prstGeom prst="round2Same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latin typeface="Montserrat Classic" panose="020B0604020202020204" charset="0"/>
            </a:rPr>
            <a:t>Web Scraping</a:t>
          </a:r>
          <a:endParaRPr lang="en-IN" sz="2800" kern="1200" dirty="0">
            <a:latin typeface="Montserrat Classic" panose="020B0604020202020204" charset="0"/>
          </a:endParaRPr>
        </a:p>
        <a:p>
          <a:pPr marL="571500" lvl="2" indent="-285750" algn="l" defTabSz="1244600">
            <a:lnSpc>
              <a:spcPct val="90000"/>
            </a:lnSpc>
            <a:spcBef>
              <a:spcPct val="0"/>
            </a:spcBef>
            <a:spcAft>
              <a:spcPct val="15000"/>
            </a:spcAft>
            <a:buChar char="•"/>
          </a:pPr>
          <a:r>
            <a:rPr lang="en-US" sz="2800" kern="1200" dirty="0">
              <a:latin typeface="Montserrat Classic" panose="020B0604020202020204" charset="0"/>
            </a:rPr>
            <a:t>Python</a:t>
          </a:r>
          <a:endParaRPr lang="en-IN" sz="2800" kern="1200" dirty="0">
            <a:latin typeface="Montserrat Classic" panose="020B0604020202020204" charset="0"/>
          </a:endParaRPr>
        </a:p>
        <a:p>
          <a:pPr marL="571500" lvl="2" indent="-285750" algn="l" defTabSz="1244600">
            <a:lnSpc>
              <a:spcPct val="90000"/>
            </a:lnSpc>
            <a:spcBef>
              <a:spcPct val="0"/>
            </a:spcBef>
            <a:spcAft>
              <a:spcPct val="15000"/>
            </a:spcAft>
            <a:buChar char="•"/>
          </a:pPr>
          <a:r>
            <a:rPr lang="en-US" sz="2800" kern="1200" dirty="0">
              <a:latin typeface="Montserrat Classic" panose="020B0604020202020204" charset="0"/>
            </a:rPr>
            <a:t>Bright Data</a:t>
          </a:r>
          <a:endParaRPr lang="en-IN" sz="2800" kern="1200" dirty="0">
            <a:latin typeface="Montserrat Classic" panose="020B0604020202020204" charset="0"/>
          </a:endParaRPr>
        </a:p>
      </dsp:txBody>
      <dsp:txXfrm rot="-5400000">
        <a:off x="1644215" y="2291420"/>
        <a:ext cx="6857325" cy="1377709"/>
      </dsp:txXfrm>
    </dsp:sp>
    <dsp:sp modelId="{5371CE74-80DF-4FDC-AA78-4EBB3535035D}">
      <dsp:nvSpPr>
        <dsp:cNvPr id="0" name=""/>
        <dsp:cNvSpPr/>
      </dsp:nvSpPr>
      <dsp:spPr>
        <a:xfrm rot="5400000">
          <a:off x="-352331" y="4778164"/>
          <a:ext cx="2348879" cy="1644215"/>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n-US" sz="4700" kern="1200" dirty="0">
              <a:latin typeface="Montserrat Classic" panose="020B0604020202020204" charset="0"/>
            </a:rPr>
            <a:t>3</a:t>
          </a:r>
          <a:endParaRPr lang="en-IN" sz="4700" kern="1200" dirty="0">
            <a:latin typeface="Montserrat Classic" panose="020B0604020202020204" charset="0"/>
          </a:endParaRPr>
        </a:p>
      </dsp:txBody>
      <dsp:txXfrm rot="-5400000">
        <a:off x="2" y="5247940"/>
        <a:ext cx="1644215" cy="704664"/>
      </dsp:txXfrm>
    </dsp:sp>
    <dsp:sp modelId="{6B5895B2-BA59-47A2-9885-372FEFFF23D4}">
      <dsp:nvSpPr>
        <dsp:cNvPr id="0" name=""/>
        <dsp:cNvSpPr/>
      </dsp:nvSpPr>
      <dsp:spPr>
        <a:xfrm rot="5400000">
          <a:off x="4346757" y="1723289"/>
          <a:ext cx="1526771" cy="6931856"/>
        </a:xfrm>
        <a:prstGeom prst="round2Same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latin typeface="Montserrat Classic" panose="020B0604020202020204" charset="0"/>
            </a:rPr>
            <a:t>Data Cleaning</a:t>
          </a:r>
          <a:endParaRPr lang="en-IN" sz="2800" kern="1200" dirty="0">
            <a:latin typeface="Montserrat Classic" panose="020B0604020202020204" charset="0"/>
          </a:endParaRPr>
        </a:p>
        <a:p>
          <a:pPr marL="571500" lvl="2" indent="-285750" algn="l" defTabSz="1244600">
            <a:lnSpc>
              <a:spcPct val="90000"/>
            </a:lnSpc>
            <a:spcBef>
              <a:spcPct val="0"/>
            </a:spcBef>
            <a:spcAft>
              <a:spcPct val="15000"/>
            </a:spcAft>
            <a:buChar char="•"/>
          </a:pPr>
          <a:r>
            <a:rPr lang="en-US" sz="2800" kern="1200" dirty="0">
              <a:latin typeface="Montserrat Classic" panose="020B0604020202020204" charset="0"/>
            </a:rPr>
            <a:t>Python Pandas</a:t>
          </a:r>
          <a:endParaRPr lang="en-IN" sz="2800" kern="1200" dirty="0">
            <a:latin typeface="Montserrat Classic" panose="020B0604020202020204" charset="0"/>
          </a:endParaRPr>
        </a:p>
        <a:p>
          <a:pPr marL="571500" lvl="2" indent="-285750" algn="l" defTabSz="1244600">
            <a:lnSpc>
              <a:spcPct val="90000"/>
            </a:lnSpc>
            <a:spcBef>
              <a:spcPct val="0"/>
            </a:spcBef>
            <a:spcAft>
              <a:spcPct val="15000"/>
            </a:spcAft>
            <a:buChar char="•"/>
          </a:pPr>
          <a:r>
            <a:rPr lang="en-US" sz="2800" kern="1200" dirty="0">
              <a:latin typeface="Montserrat Classic" panose="020B0604020202020204" charset="0"/>
            </a:rPr>
            <a:t>MS Excel</a:t>
          </a:r>
          <a:endParaRPr lang="en-IN" sz="2800" kern="1200" dirty="0">
            <a:latin typeface="Montserrat Classic" panose="020B0604020202020204" charset="0"/>
          </a:endParaRPr>
        </a:p>
      </dsp:txBody>
      <dsp:txXfrm rot="-5400000">
        <a:off x="1644215" y="4500363"/>
        <a:ext cx="6857325" cy="1377709"/>
      </dsp:txXfrm>
    </dsp:sp>
    <dsp:sp modelId="{860E8486-CB85-4E8D-9059-2A8F001B67F2}">
      <dsp:nvSpPr>
        <dsp:cNvPr id="0" name=""/>
        <dsp:cNvSpPr/>
      </dsp:nvSpPr>
      <dsp:spPr>
        <a:xfrm rot="5400000">
          <a:off x="-352331" y="6987107"/>
          <a:ext cx="2348879" cy="1644215"/>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n-US" sz="4700" kern="1200" dirty="0">
              <a:latin typeface="Montserrat Classic" panose="020B0604020202020204" charset="0"/>
            </a:rPr>
            <a:t>4</a:t>
          </a:r>
          <a:endParaRPr lang="en-IN" sz="4700" kern="1200" dirty="0">
            <a:latin typeface="Montserrat Classic" panose="020B0604020202020204" charset="0"/>
          </a:endParaRPr>
        </a:p>
      </dsp:txBody>
      <dsp:txXfrm rot="-5400000">
        <a:off x="2" y="7456883"/>
        <a:ext cx="1644215" cy="704664"/>
      </dsp:txXfrm>
    </dsp:sp>
    <dsp:sp modelId="{C1E35EF8-F189-47DB-ACA8-879D42D70A64}">
      <dsp:nvSpPr>
        <dsp:cNvPr id="0" name=""/>
        <dsp:cNvSpPr/>
      </dsp:nvSpPr>
      <dsp:spPr>
        <a:xfrm rot="5400000">
          <a:off x="4346757" y="3932233"/>
          <a:ext cx="1526771" cy="6931856"/>
        </a:xfrm>
        <a:prstGeom prst="round2Same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latin typeface="Montserrat Classic" panose="020B0604020202020204" charset="0"/>
            </a:rPr>
            <a:t>Dashboard/Visualization</a:t>
          </a:r>
          <a:endParaRPr lang="en-IN" sz="2800" kern="1200" dirty="0">
            <a:latin typeface="Montserrat Classic" panose="020B0604020202020204" charset="0"/>
          </a:endParaRPr>
        </a:p>
        <a:p>
          <a:pPr marL="571500" lvl="2" indent="-285750" algn="l" defTabSz="1244600">
            <a:lnSpc>
              <a:spcPct val="90000"/>
            </a:lnSpc>
            <a:spcBef>
              <a:spcPct val="0"/>
            </a:spcBef>
            <a:spcAft>
              <a:spcPct val="15000"/>
            </a:spcAft>
            <a:buChar char="•"/>
          </a:pPr>
          <a:r>
            <a:rPr lang="en-US" sz="2800" kern="1200" dirty="0">
              <a:latin typeface="Montserrat Classic" panose="020B0604020202020204" charset="0"/>
            </a:rPr>
            <a:t>Power BI</a:t>
          </a:r>
          <a:endParaRPr lang="en-IN" sz="2800" kern="1200" dirty="0">
            <a:latin typeface="Montserrat Classic" panose="020B0604020202020204" charset="0"/>
          </a:endParaRPr>
        </a:p>
      </dsp:txBody>
      <dsp:txXfrm rot="-5400000">
        <a:off x="1644215" y="6709307"/>
        <a:ext cx="6857325" cy="137770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2326F-32C7-4293-8EA6-B5A58B39E170}" type="datetimeFigureOut">
              <a:rPr lang="en-IN" smtClean="0"/>
              <a:t>05-09-2023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E2C144-B20E-4B28-98F6-89DF34E8ADB6}" type="slidenum">
              <a:rPr lang="en-IN" smtClean="0"/>
              <a:t>‹#›</a:t>
            </a:fld>
            <a:endParaRPr lang="en-IN"/>
          </a:p>
        </p:txBody>
      </p:sp>
    </p:spTree>
    <p:extLst>
      <p:ext uri="{BB962C8B-B14F-4D97-AF65-F5344CB8AC3E}">
        <p14:creationId xmlns:p14="http://schemas.microsoft.com/office/powerpoint/2010/main" val="3413660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E2C144-B20E-4B28-98F6-89DF34E8ADB6}" type="slidenum">
              <a:rPr lang="en-IN" smtClean="0"/>
              <a:t>5</a:t>
            </a:fld>
            <a:endParaRPr lang="en-IN"/>
          </a:p>
        </p:txBody>
      </p:sp>
    </p:spTree>
    <p:extLst>
      <p:ext uri="{BB962C8B-B14F-4D97-AF65-F5344CB8AC3E}">
        <p14:creationId xmlns:p14="http://schemas.microsoft.com/office/powerpoint/2010/main" val="4253109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E2C144-B20E-4B28-98F6-89DF34E8ADB6}" type="slidenum">
              <a:rPr lang="en-IN" smtClean="0"/>
              <a:t>16</a:t>
            </a:fld>
            <a:endParaRPr lang="en-IN"/>
          </a:p>
        </p:txBody>
      </p:sp>
    </p:spTree>
    <p:extLst>
      <p:ext uri="{BB962C8B-B14F-4D97-AF65-F5344CB8AC3E}">
        <p14:creationId xmlns:p14="http://schemas.microsoft.com/office/powerpoint/2010/main" val="326364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4.svg"/><Relationship Id="rId7" Type="http://schemas.openxmlformats.org/officeDocument/2006/relationships/diagramLayout" Target="../diagrams/layout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Data" Target="../diagrams/data1.xml"/><Relationship Id="rId5" Type="http://schemas.openxmlformats.org/officeDocument/2006/relationships/image" Target="../media/image10.svg"/><Relationship Id="rId10" Type="http://schemas.microsoft.com/office/2007/relationships/diagramDrawing" Target="../diagrams/drawing1.xml"/><Relationship Id="rId4" Type="http://schemas.openxmlformats.org/officeDocument/2006/relationships/image" Target="../media/image9.png"/><Relationship Id="rId9"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id="{A8A2C56A-7777-D2C0-CA62-87571C806954}"/>
              </a:ext>
            </a:extLst>
          </p:cNvPr>
          <p:cNvSpPr/>
          <p:nvPr/>
        </p:nvSpPr>
        <p:spPr>
          <a:xfrm rot="10625560" flipH="1">
            <a:off x="10663520" y="479827"/>
            <a:ext cx="6099525" cy="1330805"/>
          </a:xfrm>
          <a:custGeom>
            <a:avLst/>
            <a:gdLst/>
            <a:ahLst/>
            <a:cxnLst/>
            <a:rect l="l" t="t" r="r" b="b"/>
            <a:pathLst>
              <a:path w="6099525" h="1330805">
                <a:moveTo>
                  <a:pt x="6099525" y="0"/>
                </a:moveTo>
                <a:lnTo>
                  <a:pt x="0" y="0"/>
                </a:lnTo>
                <a:lnTo>
                  <a:pt x="0" y="1330806"/>
                </a:lnTo>
                <a:lnTo>
                  <a:pt x="6099525" y="1330806"/>
                </a:lnTo>
                <a:lnTo>
                  <a:pt x="609952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4" name="Freeform 5">
            <a:extLst>
              <a:ext uri="{FF2B5EF4-FFF2-40B4-BE49-F238E27FC236}">
                <a16:creationId xmlns:a16="http://schemas.microsoft.com/office/drawing/2014/main" id="{5D979330-A2A3-F5B6-7E85-276CD76DBBFF}"/>
              </a:ext>
            </a:extLst>
          </p:cNvPr>
          <p:cNvSpPr/>
          <p:nvPr/>
        </p:nvSpPr>
        <p:spPr>
          <a:xfrm rot="10625560" flipH="1">
            <a:off x="10663520" y="1266015"/>
            <a:ext cx="6099525" cy="1330805"/>
          </a:xfrm>
          <a:custGeom>
            <a:avLst/>
            <a:gdLst/>
            <a:ahLst/>
            <a:cxnLst/>
            <a:rect l="l" t="t" r="r" b="b"/>
            <a:pathLst>
              <a:path w="6099525" h="1330805">
                <a:moveTo>
                  <a:pt x="6099525" y="0"/>
                </a:moveTo>
                <a:lnTo>
                  <a:pt x="0" y="0"/>
                </a:lnTo>
                <a:lnTo>
                  <a:pt x="0" y="1330806"/>
                </a:lnTo>
                <a:lnTo>
                  <a:pt x="6099525" y="1330806"/>
                </a:lnTo>
                <a:lnTo>
                  <a:pt x="609952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 name="Freeform 2"/>
          <p:cNvSpPr/>
          <p:nvPr/>
        </p:nvSpPr>
        <p:spPr>
          <a:xfrm>
            <a:off x="-1226633" y="-5468306"/>
            <a:ext cx="12906806" cy="12906806"/>
          </a:xfrm>
          <a:custGeom>
            <a:avLst/>
            <a:gdLst/>
            <a:ahLst/>
            <a:cxnLst/>
            <a:rect l="l" t="t" r="r" b="b"/>
            <a:pathLst>
              <a:path w="12906806" h="12906806">
                <a:moveTo>
                  <a:pt x="0" y="0"/>
                </a:moveTo>
                <a:lnTo>
                  <a:pt x="12906806" y="0"/>
                </a:lnTo>
                <a:lnTo>
                  <a:pt x="12906806" y="12906807"/>
                </a:lnTo>
                <a:lnTo>
                  <a:pt x="0" y="129068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 name="Freeform 3"/>
          <p:cNvSpPr/>
          <p:nvPr/>
        </p:nvSpPr>
        <p:spPr>
          <a:xfrm rot="-2281574">
            <a:off x="9849516" y="2766381"/>
            <a:ext cx="15975639" cy="12983837"/>
          </a:xfrm>
          <a:custGeom>
            <a:avLst/>
            <a:gdLst/>
            <a:ahLst/>
            <a:cxnLst/>
            <a:rect l="l" t="t" r="r" b="b"/>
            <a:pathLst>
              <a:path w="15975639" h="12983837">
                <a:moveTo>
                  <a:pt x="0" y="0"/>
                </a:moveTo>
                <a:lnTo>
                  <a:pt x="15975638" y="0"/>
                </a:lnTo>
                <a:lnTo>
                  <a:pt x="15975638" y="12983838"/>
                </a:lnTo>
                <a:lnTo>
                  <a:pt x="0" y="12983838"/>
                </a:lnTo>
                <a:lnTo>
                  <a:pt x="0" y="0"/>
                </a:lnTo>
                <a:close/>
              </a:path>
            </a:pathLst>
          </a:custGeom>
          <a:blipFill>
            <a:blip r:embed="rId6">
              <a:alphaModFix amt="13000"/>
              <a:extLst>
                <a:ext uri="{96DAC541-7B7A-43D3-8B79-37D633B846F1}">
                  <asvg:svgBlip xmlns:asvg="http://schemas.microsoft.com/office/drawing/2016/SVG/main" r:embed="rId7"/>
                </a:ext>
              </a:extLst>
            </a:blip>
            <a:stretch>
              <a:fillRect/>
            </a:stretch>
          </a:blipFill>
        </p:spPr>
        <p:txBody>
          <a:bodyPr/>
          <a:lstStyle/>
          <a:p>
            <a:endParaRPr lang="en-IN"/>
          </a:p>
        </p:txBody>
      </p:sp>
      <p:sp>
        <p:nvSpPr>
          <p:cNvPr id="4" name="Freeform 4"/>
          <p:cNvSpPr/>
          <p:nvPr/>
        </p:nvSpPr>
        <p:spPr>
          <a:xfrm rot="710408">
            <a:off x="1079143" y="6210410"/>
            <a:ext cx="7315200" cy="1250234"/>
          </a:xfrm>
          <a:custGeom>
            <a:avLst/>
            <a:gdLst/>
            <a:ahLst/>
            <a:cxnLst/>
            <a:rect l="l" t="t" r="r" b="b"/>
            <a:pathLst>
              <a:path w="7315200" h="1250234">
                <a:moveTo>
                  <a:pt x="0" y="0"/>
                </a:moveTo>
                <a:lnTo>
                  <a:pt x="7315200" y="0"/>
                </a:lnTo>
                <a:lnTo>
                  <a:pt x="7315200" y="1250234"/>
                </a:lnTo>
                <a:lnTo>
                  <a:pt x="0" y="125023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5" name="Freeform 5"/>
          <p:cNvSpPr/>
          <p:nvPr/>
        </p:nvSpPr>
        <p:spPr>
          <a:xfrm flipH="1">
            <a:off x="10927915" y="6170124"/>
            <a:ext cx="6099525" cy="1330805"/>
          </a:xfrm>
          <a:custGeom>
            <a:avLst/>
            <a:gdLst/>
            <a:ahLst/>
            <a:cxnLst/>
            <a:rect l="l" t="t" r="r" b="b"/>
            <a:pathLst>
              <a:path w="6099525" h="1330805">
                <a:moveTo>
                  <a:pt x="6099525" y="0"/>
                </a:moveTo>
                <a:lnTo>
                  <a:pt x="0" y="0"/>
                </a:lnTo>
                <a:lnTo>
                  <a:pt x="0" y="1330806"/>
                </a:lnTo>
                <a:lnTo>
                  <a:pt x="6099525" y="1330806"/>
                </a:lnTo>
                <a:lnTo>
                  <a:pt x="609952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TextBox 6"/>
          <p:cNvSpPr txBox="1"/>
          <p:nvPr/>
        </p:nvSpPr>
        <p:spPr>
          <a:xfrm>
            <a:off x="577469" y="332547"/>
            <a:ext cx="3029188" cy="460374"/>
          </a:xfrm>
          <a:prstGeom prst="rect">
            <a:avLst/>
          </a:prstGeom>
        </p:spPr>
        <p:txBody>
          <a:bodyPr wrap="square" lIns="0" tIns="0" rIns="0" bIns="0" rtlCol="0" anchor="t">
            <a:spAutoFit/>
          </a:bodyPr>
          <a:lstStyle/>
          <a:p>
            <a:pPr>
              <a:lnSpc>
                <a:spcPts val="3499"/>
              </a:lnSpc>
            </a:pPr>
            <a:r>
              <a:rPr lang="en-US" sz="3499" dirty="0">
                <a:solidFill>
                  <a:srgbClr val="FFFFFF"/>
                </a:solidFill>
                <a:latin typeface="Montserrat Classic Bold"/>
              </a:rPr>
              <a:t>Project</a:t>
            </a:r>
          </a:p>
        </p:txBody>
      </p:sp>
      <p:sp>
        <p:nvSpPr>
          <p:cNvPr id="7" name="TextBox 7"/>
          <p:cNvSpPr txBox="1"/>
          <p:nvPr/>
        </p:nvSpPr>
        <p:spPr>
          <a:xfrm>
            <a:off x="700073" y="3361306"/>
            <a:ext cx="9324975" cy="2087879"/>
          </a:xfrm>
          <a:prstGeom prst="rect">
            <a:avLst/>
          </a:prstGeom>
        </p:spPr>
        <p:txBody>
          <a:bodyPr lIns="0" tIns="0" rIns="0" bIns="0" rtlCol="0" anchor="t">
            <a:spAutoFit/>
          </a:bodyPr>
          <a:lstStyle/>
          <a:p>
            <a:pPr>
              <a:lnSpc>
                <a:spcPts val="7919"/>
              </a:lnSpc>
            </a:pPr>
            <a:r>
              <a:rPr lang="en-US" sz="8799" dirty="0">
                <a:solidFill>
                  <a:srgbClr val="FFFFFF"/>
                </a:solidFill>
                <a:latin typeface="Montserrat Classic Bold"/>
              </a:rPr>
              <a:t>Cricket WC -</a:t>
            </a:r>
          </a:p>
          <a:p>
            <a:pPr>
              <a:lnSpc>
                <a:spcPts val="7919"/>
              </a:lnSpc>
            </a:pPr>
            <a:r>
              <a:rPr lang="en-US" sz="8799" dirty="0">
                <a:solidFill>
                  <a:srgbClr val="FFFFFF"/>
                </a:solidFill>
                <a:latin typeface="Montserrat Classic Bold"/>
              </a:rPr>
              <a:t>Team Selection</a:t>
            </a:r>
            <a:r>
              <a:rPr lang="en-US" sz="8799" dirty="0">
                <a:solidFill>
                  <a:srgbClr val="38B6FF"/>
                </a:solidFill>
                <a:latin typeface="Montserrat Classic Bold"/>
              </a:rPr>
              <a:t>.</a:t>
            </a:r>
            <a:r>
              <a:rPr lang="en-US" sz="8799" dirty="0">
                <a:solidFill>
                  <a:srgbClr val="FFFFFF"/>
                </a:solidFill>
                <a:latin typeface="Montserrat Classic Bold"/>
              </a:rPr>
              <a:t> </a:t>
            </a:r>
          </a:p>
        </p:txBody>
      </p:sp>
      <p:sp>
        <p:nvSpPr>
          <p:cNvPr id="8" name="Freeform 8"/>
          <p:cNvSpPr/>
          <p:nvPr/>
        </p:nvSpPr>
        <p:spPr>
          <a:xfrm flipH="1">
            <a:off x="10927915" y="6867012"/>
            <a:ext cx="6099525" cy="1330805"/>
          </a:xfrm>
          <a:custGeom>
            <a:avLst/>
            <a:gdLst/>
            <a:ahLst/>
            <a:cxnLst/>
            <a:rect l="l" t="t" r="r" b="b"/>
            <a:pathLst>
              <a:path w="6099525" h="1330805">
                <a:moveTo>
                  <a:pt x="6099525" y="0"/>
                </a:moveTo>
                <a:lnTo>
                  <a:pt x="0" y="0"/>
                </a:lnTo>
                <a:lnTo>
                  <a:pt x="0" y="1330805"/>
                </a:lnTo>
                <a:lnTo>
                  <a:pt x="6099525" y="1330805"/>
                </a:lnTo>
                <a:lnTo>
                  <a:pt x="609952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9"/>
          <p:cNvSpPr/>
          <p:nvPr/>
        </p:nvSpPr>
        <p:spPr>
          <a:xfrm flipH="1">
            <a:off x="10927915" y="7500930"/>
            <a:ext cx="6099525" cy="1330805"/>
          </a:xfrm>
          <a:custGeom>
            <a:avLst/>
            <a:gdLst/>
            <a:ahLst/>
            <a:cxnLst/>
            <a:rect l="l" t="t" r="r" b="b"/>
            <a:pathLst>
              <a:path w="6099525" h="1330805">
                <a:moveTo>
                  <a:pt x="6099525" y="0"/>
                </a:moveTo>
                <a:lnTo>
                  <a:pt x="0" y="0"/>
                </a:lnTo>
                <a:lnTo>
                  <a:pt x="0" y="1330805"/>
                </a:lnTo>
                <a:lnTo>
                  <a:pt x="6099525" y="1330805"/>
                </a:lnTo>
                <a:lnTo>
                  <a:pt x="609952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10"/>
          <p:cNvSpPr/>
          <p:nvPr/>
        </p:nvSpPr>
        <p:spPr>
          <a:xfrm flipH="1">
            <a:off x="10927915" y="8166332"/>
            <a:ext cx="6099525" cy="1330805"/>
          </a:xfrm>
          <a:custGeom>
            <a:avLst/>
            <a:gdLst/>
            <a:ahLst/>
            <a:cxnLst/>
            <a:rect l="l" t="t" r="r" b="b"/>
            <a:pathLst>
              <a:path w="6099525" h="1330805">
                <a:moveTo>
                  <a:pt x="6099525" y="0"/>
                </a:moveTo>
                <a:lnTo>
                  <a:pt x="0" y="0"/>
                </a:lnTo>
                <a:lnTo>
                  <a:pt x="0" y="1330806"/>
                </a:lnTo>
                <a:lnTo>
                  <a:pt x="6099525" y="1330806"/>
                </a:lnTo>
                <a:lnTo>
                  <a:pt x="609952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1" name="TextBox 11"/>
          <p:cNvSpPr txBox="1"/>
          <p:nvPr/>
        </p:nvSpPr>
        <p:spPr>
          <a:xfrm>
            <a:off x="11408897" y="6892677"/>
            <a:ext cx="8110538" cy="1628140"/>
          </a:xfrm>
          <a:prstGeom prst="rect">
            <a:avLst/>
          </a:prstGeom>
        </p:spPr>
        <p:txBody>
          <a:bodyPr lIns="0" tIns="0" rIns="0" bIns="0" rtlCol="0" anchor="t">
            <a:spAutoFit/>
          </a:bodyPr>
          <a:lstStyle/>
          <a:p>
            <a:pPr>
              <a:lnSpc>
                <a:spcPts val="2599"/>
              </a:lnSpc>
            </a:pPr>
            <a:r>
              <a:rPr lang="en-US" sz="2599" spc="2" dirty="0">
                <a:solidFill>
                  <a:srgbClr val="000000"/>
                </a:solidFill>
                <a:latin typeface="Montserrat Classic"/>
              </a:rPr>
              <a:t>Presented by Group 5 (PG-DBDA)</a:t>
            </a:r>
          </a:p>
          <a:p>
            <a:pPr>
              <a:lnSpc>
                <a:spcPts val="2599"/>
              </a:lnSpc>
            </a:pPr>
            <a:endParaRPr lang="en-US" sz="2599" spc="2" dirty="0">
              <a:solidFill>
                <a:srgbClr val="000000"/>
              </a:solidFill>
              <a:latin typeface="Montserrat Classic"/>
            </a:endParaRPr>
          </a:p>
          <a:p>
            <a:pPr>
              <a:lnSpc>
                <a:spcPts val="2599"/>
              </a:lnSpc>
            </a:pPr>
            <a:r>
              <a:rPr lang="en-US" sz="2599" spc="2" dirty="0">
                <a:solidFill>
                  <a:srgbClr val="000000"/>
                </a:solidFill>
                <a:latin typeface="Montserrat Classic"/>
              </a:rPr>
              <a:t>Dhawal Dattani</a:t>
            </a:r>
          </a:p>
          <a:p>
            <a:pPr>
              <a:lnSpc>
                <a:spcPts val="2599"/>
              </a:lnSpc>
            </a:pPr>
            <a:r>
              <a:rPr lang="en-US" sz="2599" spc="2" dirty="0">
                <a:solidFill>
                  <a:srgbClr val="000000"/>
                </a:solidFill>
                <a:latin typeface="Montserrat Classic"/>
              </a:rPr>
              <a:t>Mohd Yusuf</a:t>
            </a:r>
          </a:p>
          <a:p>
            <a:pPr>
              <a:lnSpc>
                <a:spcPts val="2599"/>
              </a:lnSpc>
            </a:pPr>
            <a:r>
              <a:rPr lang="en-US" sz="2599" spc="2" dirty="0">
                <a:solidFill>
                  <a:srgbClr val="000000"/>
                </a:solidFill>
                <a:latin typeface="Montserrat Classic"/>
              </a:rPr>
              <a:t>Sudhanshu Prajapati</a:t>
            </a:r>
          </a:p>
        </p:txBody>
      </p:sp>
      <p:sp>
        <p:nvSpPr>
          <p:cNvPr id="13" name="TextBox 12">
            <a:extLst>
              <a:ext uri="{FF2B5EF4-FFF2-40B4-BE49-F238E27FC236}">
                <a16:creationId xmlns:a16="http://schemas.microsoft.com/office/drawing/2014/main" id="{632BF512-28FF-44F0-BCDE-5FF7312AD265}"/>
              </a:ext>
            </a:extLst>
          </p:cNvPr>
          <p:cNvSpPr txBox="1"/>
          <p:nvPr/>
        </p:nvSpPr>
        <p:spPr>
          <a:xfrm>
            <a:off x="12581541" y="1204556"/>
            <a:ext cx="3505200" cy="1092607"/>
          </a:xfrm>
          <a:prstGeom prst="rect">
            <a:avLst/>
          </a:prstGeom>
          <a:noFill/>
        </p:spPr>
        <p:txBody>
          <a:bodyPr wrap="square">
            <a:spAutoFit/>
          </a:bodyPr>
          <a:lstStyle/>
          <a:p>
            <a:pPr>
              <a:lnSpc>
                <a:spcPts val="2599"/>
              </a:lnSpc>
            </a:pPr>
            <a:r>
              <a:rPr lang="en-US" sz="2800" spc="2" dirty="0">
                <a:solidFill>
                  <a:srgbClr val="000000"/>
                </a:solidFill>
                <a:latin typeface="Montserrat Classic"/>
              </a:rPr>
              <a:t>Project Guide</a:t>
            </a:r>
          </a:p>
          <a:p>
            <a:pPr>
              <a:lnSpc>
                <a:spcPts val="2599"/>
              </a:lnSpc>
            </a:pPr>
            <a:endParaRPr lang="en-US" sz="2800" spc="2" dirty="0">
              <a:solidFill>
                <a:srgbClr val="000000"/>
              </a:solidFill>
              <a:latin typeface="Montserrat Classic"/>
            </a:endParaRPr>
          </a:p>
          <a:p>
            <a:pPr>
              <a:lnSpc>
                <a:spcPts val="2599"/>
              </a:lnSpc>
            </a:pPr>
            <a:r>
              <a:rPr lang="en-US" sz="2800" spc="2" dirty="0">
                <a:solidFill>
                  <a:srgbClr val="000000"/>
                </a:solidFill>
                <a:latin typeface="Montserrat Classic"/>
              </a:rPr>
              <a:t>Mr. Sunil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2700000" flipH="1" flipV="1">
            <a:off x="10168747" y="-5197216"/>
            <a:ext cx="12789569" cy="10394432"/>
          </a:xfrm>
          <a:custGeom>
            <a:avLst/>
            <a:gdLst/>
            <a:ahLst/>
            <a:cxnLst/>
            <a:rect l="l" t="t" r="r" b="b"/>
            <a:pathLst>
              <a:path w="12789569" h="10394432">
                <a:moveTo>
                  <a:pt x="12789569" y="10394432"/>
                </a:moveTo>
                <a:lnTo>
                  <a:pt x="0" y="10394432"/>
                </a:lnTo>
                <a:lnTo>
                  <a:pt x="0" y="0"/>
                </a:lnTo>
                <a:lnTo>
                  <a:pt x="12789569" y="0"/>
                </a:lnTo>
                <a:lnTo>
                  <a:pt x="12789569" y="10394432"/>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rot="7643211">
            <a:off x="-2385201" y="6220695"/>
            <a:ext cx="9797381" cy="9797381"/>
          </a:xfrm>
          <a:custGeom>
            <a:avLst/>
            <a:gdLst/>
            <a:ahLst/>
            <a:cxnLst/>
            <a:rect l="l" t="t" r="r" b="b"/>
            <a:pathLst>
              <a:path w="9797381" h="9797381">
                <a:moveTo>
                  <a:pt x="0" y="0"/>
                </a:moveTo>
                <a:lnTo>
                  <a:pt x="9797381" y="0"/>
                </a:lnTo>
                <a:lnTo>
                  <a:pt x="9797381" y="9797381"/>
                </a:lnTo>
                <a:lnTo>
                  <a:pt x="0" y="97973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7" name="Picture 6">
            <a:extLst>
              <a:ext uri="{FF2B5EF4-FFF2-40B4-BE49-F238E27FC236}">
                <a16:creationId xmlns:a16="http://schemas.microsoft.com/office/drawing/2014/main" id="{6DA5D6E8-F4A2-7AF9-8642-8303B9F1F1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2090217"/>
            <a:ext cx="13664444" cy="7678900"/>
          </a:xfrm>
          <a:prstGeom prst="rect">
            <a:avLst/>
          </a:prstGeom>
        </p:spPr>
      </p:pic>
      <p:sp>
        <p:nvSpPr>
          <p:cNvPr id="5" name="TextBox 2">
            <a:extLst>
              <a:ext uri="{FF2B5EF4-FFF2-40B4-BE49-F238E27FC236}">
                <a16:creationId xmlns:a16="http://schemas.microsoft.com/office/drawing/2014/main" id="{028B3733-F9C1-83A1-867E-4397D3A3DA35}"/>
              </a:ext>
            </a:extLst>
          </p:cNvPr>
          <p:cNvSpPr txBox="1"/>
          <p:nvPr/>
        </p:nvSpPr>
        <p:spPr>
          <a:xfrm>
            <a:off x="947217" y="667206"/>
            <a:ext cx="16393565" cy="1116716"/>
          </a:xfrm>
          <a:prstGeom prst="rect">
            <a:avLst/>
          </a:prstGeom>
        </p:spPr>
        <p:txBody>
          <a:bodyPr wrap="square" lIns="0" tIns="0" rIns="0" bIns="0" rtlCol="0" anchor="t">
            <a:spAutoFit/>
          </a:bodyPr>
          <a:lstStyle/>
          <a:p>
            <a:pPr>
              <a:lnSpc>
                <a:spcPts val="9799"/>
              </a:lnSpc>
              <a:spcBef>
                <a:spcPct val="0"/>
              </a:spcBef>
            </a:pPr>
            <a:r>
              <a:rPr lang="en-US" sz="6999" dirty="0">
                <a:solidFill>
                  <a:srgbClr val="000000"/>
                </a:solidFill>
                <a:latin typeface="Montserrat Classic Bold"/>
              </a:rPr>
              <a:t>FINAL OUTPUT</a:t>
            </a:r>
          </a:p>
        </p:txBody>
      </p:sp>
    </p:spTree>
    <p:extLst>
      <p:ext uri="{BB962C8B-B14F-4D97-AF65-F5344CB8AC3E}">
        <p14:creationId xmlns:p14="http://schemas.microsoft.com/office/powerpoint/2010/main" val="1704169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2700000" flipH="1" flipV="1">
            <a:off x="10168747" y="-5197216"/>
            <a:ext cx="12789569" cy="10394432"/>
          </a:xfrm>
          <a:custGeom>
            <a:avLst/>
            <a:gdLst/>
            <a:ahLst/>
            <a:cxnLst/>
            <a:rect l="l" t="t" r="r" b="b"/>
            <a:pathLst>
              <a:path w="12789569" h="10394432">
                <a:moveTo>
                  <a:pt x="12789569" y="10394432"/>
                </a:moveTo>
                <a:lnTo>
                  <a:pt x="0" y="10394432"/>
                </a:lnTo>
                <a:lnTo>
                  <a:pt x="0" y="0"/>
                </a:lnTo>
                <a:lnTo>
                  <a:pt x="12789569" y="0"/>
                </a:lnTo>
                <a:lnTo>
                  <a:pt x="12789569" y="10394432"/>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rot="7643211">
            <a:off x="-2385201" y="6220695"/>
            <a:ext cx="9797381" cy="9797381"/>
          </a:xfrm>
          <a:custGeom>
            <a:avLst/>
            <a:gdLst/>
            <a:ahLst/>
            <a:cxnLst/>
            <a:rect l="l" t="t" r="r" b="b"/>
            <a:pathLst>
              <a:path w="9797381" h="9797381">
                <a:moveTo>
                  <a:pt x="0" y="0"/>
                </a:moveTo>
                <a:lnTo>
                  <a:pt x="9797381" y="0"/>
                </a:lnTo>
                <a:lnTo>
                  <a:pt x="9797381" y="9797381"/>
                </a:lnTo>
                <a:lnTo>
                  <a:pt x="0" y="97973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9" name="Picture 8">
            <a:extLst>
              <a:ext uri="{FF2B5EF4-FFF2-40B4-BE49-F238E27FC236}">
                <a16:creationId xmlns:a16="http://schemas.microsoft.com/office/drawing/2014/main" id="{5C64E2E0-CE31-AC89-B350-F5EE322B93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74617" y="2213734"/>
            <a:ext cx="13411200" cy="7534382"/>
          </a:xfrm>
          <a:prstGeom prst="rect">
            <a:avLst/>
          </a:prstGeom>
        </p:spPr>
      </p:pic>
      <p:sp>
        <p:nvSpPr>
          <p:cNvPr id="5" name="TextBox 2">
            <a:extLst>
              <a:ext uri="{FF2B5EF4-FFF2-40B4-BE49-F238E27FC236}">
                <a16:creationId xmlns:a16="http://schemas.microsoft.com/office/drawing/2014/main" id="{19FC5CBF-0A6D-E952-5EB6-E74598638962}"/>
              </a:ext>
            </a:extLst>
          </p:cNvPr>
          <p:cNvSpPr txBox="1"/>
          <p:nvPr/>
        </p:nvSpPr>
        <p:spPr>
          <a:xfrm>
            <a:off x="947217" y="667206"/>
            <a:ext cx="16393565" cy="1116716"/>
          </a:xfrm>
          <a:prstGeom prst="rect">
            <a:avLst/>
          </a:prstGeom>
        </p:spPr>
        <p:txBody>
          <a:bodyPr wrap="square" lIns="0" tIns="0" rIns="0" bIns="0" rtlCol="0" anchor="t">
            <a:spAutoFit/>
          </a:bodyPr>
          <a:lstStyle/>
          <a:p>
            <a:pPr>
              <a:lnSpc>
                <a:spcPts val="9799"/>
              </a:lnSpc>
              <a:spcBef>
                <a:spcPct val="0"/>
              </a:spcBef>
            </a:pPr>
            <a:r>
              <a:rPr lang="en-US" sz="6999" dirty="0">
                <a:solidFill>
                  <a:srgbClr val="000000"/>
                </a:solidFill>
                <a:latin typeface="Montserrat Classic Bold"/>
              </a:rPr>
              <a:t>FINAL OUTPUT</a:t>
            </a:r>
          </a:p>
        </p:txBody>
      </p:sp>
    </p:spTree>
    <p:extLst>
      <p:ext uri="{BB962C8B-B14F-4D97-AF65-F5344CB8AC3E}">
        <p14:creationId xmlns:p14="http://schemas.microsoft.com/office/powerpoint/2010/main" val="3500303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2700000" flipH="1" flipV="1">
            <a:off x="10168747" y="-5197216"/>
            <a:ext cx="12789569" cy="10394432"/>
          </a:xfrm>
          <a:custGeom>
            <a:avLst/>
            <a:gdLst/>
            <a:ahLst/>
            <a:cxnLst/>
            <a:rect l="l" t="t" r="r" b="b"/>
            <a:pathLst>
              <a:path w="12789569" h="10394432">
                <a:moveTo>
                  <a:pt x="12789569" y="10394432"/>
                </a:moveTo>
                <a:lnTo>
                  <a:pt x="0" y="10394432"/>
                </a:lnTo>
                <a:lnTo>
                  <a:pt x="0" y="0"/>
                </a:lnTo>
                <a:lnTo>
                  <a:pt x="12789569" y="0"/>
                </a:lnTo>
                <a:lnTo>
                  <a:pt x="12789569" y="10394432"/>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rot="7643211">
            <a:off x="-2385201" y="6220695"/>
            <a:ext cx="9797381" cy="9797381"/>
          </a:xfrm>
          <a:custGeom>
            <a:avLst/>
            <a:gdLst/>
            <a:ahLst/>
            <a:cxnLst/>
            <a:rect l="l" t="t" r="r" b="b"/>
            <a:pathLst>
              <a:path w="9797381" h="9797381">
                <a:moveTo>
                  <a:pt x="0" y="0"/>
                </a:moveTo>
                <a:lnTo>
                  <a:pt x="9797381" y="0"/>
                </a:lnTo>
                <a:lnTo>
                  <a:pt x="9797381" y="9797381"/>
                </a:lnTo>
                <a:lnTo>
                  <a:pt x="0" y="97973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11" name="Picture 10">
            <a:extLst>
              <a:ext uri="{FF2B5EF4-FFF2-40B4-BE49-F238E27FC236}">
                <a16:creationId xmlns:a16="http://schemas.microsoft.com/office/drawing/2014/main" id="{96E9DBDB-4789-25F4-902F-5273802697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5935" y="2247900"/>
            <a:ext cx="13496128" cy="7549469"/>
          </a:xfrm>
          <a:prstGeom prst="rect">
            <a:avLst/>
          </a:prstGeom>
        </p:spPr>
      </p:pic>
      <p:sp>
        <p:nvSpPr>
          <p:cNvPr id="5" name="TextBox 2">
            <a:extLst>
              <a:ext uri="{FF2B5EF4-FFF2-40B4-BE49-F238E27FC236}">
                <a16:creationId xmlns:a16="http://schemas.microsoft.com/office/drawing/2014/main" id="{EBF92201-021A-E319-8605-1E3E34A1478C}"/>
              </a:ext>
            </a:extLst>
          </p:cNvPr>
          <p:cNvSpPr txBox="1"/>
          <p:nvPr/>
        </p:nvSpPr>
        <p:spPr>
          <a:xfrm>
            <a:off x="947217" y="667206"/>
            <a:ext cx="16393565" cy="1116716"/>
          </a:xfrm>
          <a:prstGeom prst="rect">
            <a:avLst/>
          </a:prstGeom>
        </p:spPr>
        <p:txBody>
          <a:bodyPr wrap="square" lIns="0" tIns="0" rIns="0" bIns="0" rtlCol="0" anchor="t">
            <a:spAutoFit/>
          </a:bodyPr>
          <a:lstStyle/>
          <a:p>
            <a:pPr>
              <a:lnSpc>
                <a:spcPts val="9799"/>
              </a:lnSpc>
              <a:spcBef>
                <a:spcPct val="0"/>
              </a:spcBef>
            </a:pPr>
            <a:r>
              <a:rPr lang="en-US" sz="6999" dirty="0">
                <a:solidFill>
                  <a:srgbClr val="000000"/>
                </a:solidFill>
                <a:latin typeface="Montserrat Classic Bold"/>
              </a:rPr>
              <a:t>FINAL OUTPUT</a:t>
            </a:r>
          </a:p>
        </p:txBody>
      </p:sp>
    </p:spTree>
    <p:extLst>
      <p:ext uri="{BB962C8B-B14F-4D97-AF65-F5344CB8AC3E}">
        <p14:creationId xmlns:p14="http://schemas.microsoft.com/office/powerpoint/2010/main" val="2454122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2700000" flipH="1" flipV="1">
            <a:off x="10168747" y="-5197216"/>
            <a:ext cx="12789569" cy="10394432"/>
          </a:xfrm>
          <a:custGeom>
            <a:avLst/>
            <a:gdLst/>
            <a:ahLst/>
            <a:cxnLst/>
            <a:rect l="l" t="t" r="r" b="b"/>
            <a:pathLst>
              <a:path w="12789569" h="10394432">
                <a:moveTo>
                  <a:pt x="12789569" y="10394432"/>
                </a:moveTo>
                <a:lnTo>
                  <a:pt x="0" y="10394432"/>
                </a:lnTo>
                <a:lnTo>
                  <a:pt x="0" y="0"/>
                </a:lnTo>
                <a:lnTo>
                  <a:pt x="12789569" y="0"/>
                </a:lnTo>
                <a:lnTo>
                  <a:pt x="12789569" y="10394432"/>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rot="7643211">
            <a:off x="-2385201" y="6220695"/>
            <a:ext cx="9797381" cy="9797381"/>
          </a:xfrm>
          <a:custGeom>
            <a:avLst/>
            <a:gdLst/>
            <a:ahLst/>
            <a:cxnLst/>
            <a:rect l="l" t="t" r="r" b="b"/>
            <a:pathLst>
              <a:path w="9797381" h="9797381">
                <a:moveTo>
                  <a:pt x="0" y="0"/>
                </a:moveTo>
                <a:lnTo>
                  <a:pt x="9797381" y="0"/>
                </a:lnTo>
                <a:lnTo>
                  <a:pt x="9797381" y="9797381"/>
                </a:lnTo>
                <a:lnTo>
                  <a:pt x="0" y="97973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15" name="Picture 14">
            <a:extLst>
              <a:ext uri="{FF2B5EF4-FFF2-40B4-BE49-F238E27FC236}">
                <a16:creationId xmlns:a16="http://schemas.microsoft.com/office/drawing/2014/main" id="{FD939D84-6FF7-5459-88E1-E7D23C7FBA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7272" y="2073888"/>
            <a:ext cx="13733455" cy="7664221"/>
          </a:xfrm>
          <a:prstGeom prst="rect">
            <a:avLst/>
          </a:prstGeom>
        </p:spPr>
      </p:pic>
      <p:sp>
        <p:nvSpPr>
          <p:cNvPr id="5" name="TextBox 2">
            <a:extLst>
              <a:ext uri="{FF2B5EF4-FFF2-40B4-BE49-F238E27FC236}">
                <a16:creationId xmlns:a16="http://schemas.microsoft.com/office/drawing/2014/main" id="{B083A2B9-4C60-1A69-B4D3-3496BBED7B4A}"/>
              </a:ext>
            </a:extLst>
          </p:cNvPr>
          <p:cNvSpPr txBox="1"/>
          <p:nvPr/>
        </p:nvSpPr>
        <p:spPr>
          <a:xfrm>
            <a:off x="947217" y="667206"/>
            <a:ext cx="16393565" cy="1116716"/>
          </a:xfrm>
          <a:prstGeom prst="rect">
            <a:avLst/>
          </a:prstGeom>
        </p:spPr>
        <p:txBody>
          <a:bodyPr wrap="square" lIns="0" tIns="0" rIns="0" bIns="0" rtlCol="0" anchor="t">
            <a:spAutoFit/>
          </a:bodyPr>
          <a:lstStyle/>
          <a:p>
            <a:pPr>
              <a:lnSpc>
                <a:spcPts val="9799"/>
              </a:lnSpc>
              <a:spcBef>
                <a:spcPct val="0"/>
              </a:spcBef>
            </a:pPr>
            <a:r>
              <a:rPr lang="en-US" sz="6999" dirty="0">
                <a:solidFill>
                  <a:srgbClr val="000000"/>
                </a:solidFill>
                <a:latin typeface="Montserrat Classic Bold"/>
              </a:rPr>
              <a:t>FINAL OUTPUT</a:t>
            </a:r>
          </a:p>
        </p:txBody>
      </p:sp>
    </p:spTree>
    <p:extLst>
      <p:ext uri="{BB962C8B-B14F-4D97-AF65-F5344CB8AC3E}">
        <p14:creationId xmlns:p14="http://schemas.microsoft.com/office/powerpoint/2010/main" val="3709797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2700000" flipH="1" flipV="1">
            <a:off x="10168747" y="-5197216"/>
            <a:ext cx="12789569" cy="10394432"/>
          </a:xfrm>
          <a:custGeom>
            <a:avLst/>
            <a:gdLst/>
            <a:ahLst/>
            <a:cxnLst/>
            <a:rect l="l" t="t" r="r" b="b"/>
            <a:pathLst>
              <a:path w="12789569" h="10394432">
                <a:moveTo>
                  <a:pt x="12789569" y="10394432"/>
                </a:moveTo>
                <a:lnTo>
                  <a:pt x="0" y="10394432"/>
                </a:lnTo>
                <a:lnTo>
                  <a:pt x="0" y="0"/>
                </a:lnTo>
                <a:lnTo>
                  <a:pt x="12789569" y="0"/>
                </a:lnTo>
                <a:lnTo>
                  <a:pt x="12789569" y="10394432"/>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rot="7643211">
            <a:off x="-2385201" y="6220695"/>
            <a:ext cx="9797381" cy="9797381"/>
          </a:xfrm>
          <a:custGeom>
            <a:avLst/>
            <a:gdLst/>
            <a:ahLst/>
            <a:cxnLst/>
            <a:rect l="l" t="t" r="r" b="b"/>
            <a:pathLst>
              <a:path w="9797381" h="9797381">
                <a:moveTo>
                  <a:pt x="0" y="0"/>
                </a:moveTo>
                <a:lnTo>
                  <a:pt x="9797381" y="0"/>
                </a:lnTo>
                <a:lnTo>
                  <a:pt x="9797381" y="9797381"/>
                </a:lnTo>
                <a:lnTo>
                  <a:pt x="0" y="97973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5" name="Picture 4">
            <a:extLst>
              <a:ext uri="{FF2B5EF4-FFF2-40B4-BE49-F238E27FC236}">
                <a16:creationId xmlns:a16="http://schemas.microsoft.com/office/drawing/2014/main" id="{904AFD80-37DD-88C1-AB22-C2DC7686CC58}"/>
              </a:ext>
            </a:extLst>
          </p:cNvPr>
          <p:cNvPicPr>
            <a:picLocks noChangeAspect="1"/>
          </p:cNvPicPr>
          <p:nvPr/>
        </p:nvPicPr>
        <p:blipFill>
          <a:blip r:embed="rId6"/>
          <a:stretch>
            <a:fillRect/>
          </a:stretch>
        </p:blipFill>
        <p:spPr>
          <a:xfrm>
            <a:off x="2209800" y="2247900"/>
            <a:ext cx="13317955" cy="7428500"/>
          </a:xfrm>
          <a:prstGeom prst="rect">
            <a:avLst/>
          </a:prstGeom>
        </p:spPr>
      </p:pic>
      <p:sp>
        <p:nvSpPr>
          <p:cNvPr id="6" name="TextBox 2">
            <a:extLst>
              <a:ext uri="{FF2B5EF4-FFF2-40B4-BE49-F238E27FC236}">
                <a16:creationId xmlns:a16="http://schemas.microsoft.com/office/drawing/2014/main" id="{B1B730FE-8F21-B7E9-4207-709574BA6F7E}"/>
              </a:ext>
            </a:extLst>
          </p:cNvPr>
          <p:cNvSpPr txBox="1"/>
          <p:nvPr/>
        </p:nvSpPr>
        <p:spPr>
          <a:xfrm>
            <a:off x="947217" y="667206"/>
            <a:ext cx="16393565" cy="1116716"/>
          </a:xfrm>
          <a:prstGeom prst="rect">
            <a:avLst/>
          </a:prstGeom>
        </p:spPr>
        <p:txBody>
          <a:bodyPr wrap="square" lIns="0" tIns="0" rIns="0" bIns="0" rtlCol="0" anchor="t">
            <a:spAutoFit/>
          </a:bodyPr>
          <a:lstStyle/>
          <a:p>
            <a:pPr>
              <a:lnSpc>
                <a:spcPts val="9799"/>
              </a:lnSpc>
              <a:spcBef>
                <a:spcPct val="0"/>
              </a:spcBef>
            </a:pPr>
            <a:r>
              <a:rPr lang="en-US" sz="6999" dirty="0">
                <a:solidFill>
                  <a:srgbClr val="000000"/>
                </a:solidFill>
                <a:latin typeface="Montserrat Classic Bold"/>
              </a:rPr>
              <a:t>FINAL OUTPUT</a:t>
            </a:r>
          </a:p>
        </p:txBody>
      </p:sp>
    </p:spTree>
    <p:extLst>
      <p:ext uri="{BB962C8B-B14F-4D97-AF65-F5344CB8AC3E}">
        <p14:creationId xmlns:p14="http://schemas.microsoft.com/office/powerpoint/2010/main" val="1820996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47217" y="667206"/>
            <a:ext cx="16393565" cy="1116716"/>
          </a:xfrm>
          <a:prstGeom prst="rect">
            <a:avLst/>
          </a:prstGeom>
        </p:spPr>
        <p:txBody>
          <a:bodyPr wrap="square" lIns="0" tIns="0" rIns="0" bIns="0" rtlCol="0" anchor="t">
            <a:spAutoFit/>
          </a:bodyPr>
          <a:lstStyle/>
          <a:p>
            <a:pPr>
              <a:lnSpc>
                <a:spcPts val="9799"/>
              </a:lnSpc>
              <a:spcBef>
                <a:spcPct val="0"/>
              </a:spcBef>
            </a:pPr>
            <a:r>
              <a:rPr lang="en-US" sz="6999" dirty="0">
                <a:solidFill>
                  <a:srgbClr val="000000"/>
                </a:solidFill>
                <a:latin typeface="Montserrat Classic Bold"/>
              </a:rPr>
              <a:t>FINAL OUTPUT</a:t>
            </a:r>
          </a:p>
        </p:txBody>
      </p:sp>
      <p:sp>
        <p:nvSpPr>
          <p:cNvPr id="3" name="Freeform 3"/>
          <p:cNvSpPr/>
          <p:nvPr/>
        </p:nvSpPr>
        <p:spPr>
          <a:xfrm rot="2700000" flipH="1" flipV="1">
            <a:off x="10168747" y="-5197216"/>
            <a:ext cx="12789569" cy="10394432"/>
          </a:xfrm>
          <a:custGeom>
            <a:avLst/>
            <a:gdLst/>
            <a:ahLst/>
            <a:cxnLst/>
            <a:rect l="l" t="t" r="r" b="b"/>
            <a:pathLst>
              <a:path w="12789569" h="10394432">
                <a:moveTo>
                  <a:pt x="12789569" y="10394432"/>
                </a:moveTo>
                <a:lnTo>
                  <a:pt x="0" y="10394432"/>
                </a:lnTo>
                <a:lnTo>
                  <a:pt x="0" y="0"/>
                </a:lnTo>
                <a:lnTo>
                  <a:pt x="12789569" y="0"/>
                </a:lnTo>
                <a:lnTo>
                  <a:pt x="12789569" y="10394432"/>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rot="7643211">
            <a:off x="-2385201" y="6220695"/>
            <a:ext cx="9797381" cy="9797381"/>
          </a:xfrm>
          <a:custGeom>
            <a:avLst/>
            <a:gdLst/>
            <a:ahLst/>
            <a:cxnLst/>
            <a:rect l="l" t="t" r="r" b="b"/>
            <a:pathLst>
              <a:path w="9797381" h="9797381">
                <a:moveTo>
                  <a:pt x="0" y="0"/>
                </a:moveTo>
                <a:lnTo>
                  <a:pt x="9797381" y="0"/>
                </a:lnTo>
                <a:lnTo>
                  <a:pt x="9797381" y="9797381"/>
                </a:lnTo>
                <a:lnTo>
                  <a:pt x="0" y="97973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5" name="Picture 4">
            <a:extLst>
              <a:ext uri="{FF2B5EF4-FFF2-40B4-BE49-F238E27FC236}">
                <a16:creationId xmlns:a16="http://schemas.microsoft.com/office/drawing/2014/main" id="{5AB4B6F0-3E15-0CC0-497E-401CE479F982}"/>
              </a:ext>
            </a:extLst>
          </p:cNvPr>
          <p:cNvPicPr>
            <a:picLocks noChangeAspect="1"/>
          </p:cNvPicPr>
          <p:nvPr/>
        </p:nvPicPr>
        <p:blipFill>
          <a:blip r:embed="rId6"/>
          <a:stretch>
            <a:fillRect/>
          </a:stretch>
        </p:blipFill>
        <p:spPr>
          <a:xfrm>
            <a:off x="2520564" y="2247900"/>
            <a:ext cx="13246872" cy="7467599"/>
          </a:xfrm>
          <a:prstGeom prst="rect">
            <a:avLst/>
          </a:prstGeom>
        </p:spPr>
      </p:pic>
    </p:spTree>
    <p:extLst>
      <p:ext uri="{BB962C8B-B14F-4D97-AF65-F5344CB8AC3E}">
        <p14:creationId xmlns:p14="http://schemas.microsoft.com/office/powerpoint/2010/main" val="1966245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799540">
            <a:off x="-2771946" y="-8220245"/>
            <a:ext cx="12335518" cy="12335518"/>
          </a:xfrm>
          <a:custGeom>
            <a:avLst/>
            <a:gdLst/>
            <a:ahLst/>
            <a:cxnLst/>
            <a:rect l="l" t="t" r="r" b="b"/>
            <a:pathLst>
              <a:path w="12335518" h="12335518">
                <a:moveTo>
                  <a:pt x="0" y="0"/>
                </a:moveTo>
                <a:lnTo>
                  <a:pt x="12335518" y="0"/>
                </a:lnTo>
                <a:lnTo>
                  <a:pt x="12335518" y="12335518"/>
                </a:lnTo>
                <a:lnTo>
                  <a:pt x="0" y="1233551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3" name="Freeform 3"/>
          <p:cNvSpPr/>
          <p:nvPr/>
        </p:nvSpPr>
        <p:spPr>
          <a:xfrm rot="-2700000">
            <a:off x="14216563" y="3358064"/>
            <a:ext cx="10511311" cy="10511311"/>
          </a:xfrm>
          <a:custGeom>
            <a:avLst/>
            <a:gdLst/>
            <a:ahLst/>
            <a:cxnLst/>
            <a:rect l="l" t="t" r="r" b="b"/>
            <a:pathLst>
              <a:path w="10511311" h="10511311">
                <a:moveTo>
                  <a:pt x="0" y="0"/>
                </a:moveTo>
                <a:lnTo>
                  <a:pt x="10511311" y="0"/>
                </a:lnTo>
                <a:lnTo>
                  <a:pt x="10511311" y="10511311"/>
                </a:lnTo>
                <a:lnTo>
                  <a:pt x="0" y="105113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TextBox 4"/>
          <p:cNvSpPr txBox="1"/>
          <p:nvPr/>
        </p:nvSpPr>
        <p:spPr>
          <a:xfrm>
            <a:off x="1028700" y="1467439"/>
            <a:ext cx="6743700" cy="1116716"/>
          </a:xfrm>
          <a:prstGeom prst="rect">
            <a:avLst/>
          </a:prstGeom>
        </p:spPr>
        <p:txBody>
          <a:bodyPr wrap="square" lIns="0" tIns="0" rIns="0" bIns="0" rtlCol="0" anchor="t">
            <a:spAutoFit/>
          </a:bodyPr>
          <a:lstStyle/>
          <a:p>
            <a:pPr>
              <a:lnSpc>
                <a:spcPts val="9799"/>
              </a:lnSpc>
              <a:spcBef>
                <a:spcPct val="0"/>
              </a:spcBef>
            </a:pPr>
            <a:r>
              <a:rPr lang="en-US" sz="6999" dirty="0">
                <a:solidFill>
                  <a:srgbClr val="FFFFFF"/>
                </a:solidFill>
                <a:latin typeface="Montserrat Classic Bold"/>
              </a:rPr>
              <a:t>CONCLUSION</a:t>
            </a:r>
          </a:p>
        </p:txBody>
      </p:sp>
      <p:sp>
        <p:nvSpPr>
          <p:cNvPr id="6" name="TextBox 6"/>
          <p:cNvSpPr txBox="1"/>
          <p:nvPr/>
        </p:nvSpPr>
        <p:spPr>
          <a:xfrm>
            <a:off x="1219200" y="4532105"/>
            <a:ext cx="12954000" cy="2585323"/>
          </a:xfrm>
          <a:prstGeom prst="rect">
            <a:avLst/>
          </a:prstGeom>
        </p:spPr>
        <p:txBody>
          <a:bodyPr wrap="square" lIns="0" tIns="0" rIns="0" bIns="0" rtlCol="0" anchor="t">
            <a:spAutoFit/>
          </a:bodyPr>
          <a:lstStyle/>
          <a:p>
            <a:pPr algn="just">
              <a:spcBef>
                <a:spcPct val="0"/>
              </a:spcBef>
            </a:pPr>
            <a:r>
              <a:rPr lang="en-US" sz="2800" dirty="0">
                <a:solidFill>
                  <a:srgbClr val="000000"/>
                </a:solidFill>
                <a:latin typeface="Montserrat Classic"/>
              </a:rPr>
              <a:t>The "Cricket WC – Team Selection" combines data and cricket expertise to create strong teams. It looks at player stats and past performances to balance batting and bowling skills. Hence  get clear insights for smart selections, aiming to increase the chance of winning the World Cup. This tool introduces a fresh approach to team formation that could reshape cricket strategies.</a:t>
            </a:r>
          </a:p>
        </p:txBody>
      </p:sp>
      <p:sp>
        <p:nvSpPr>
          <p:cNvPr id="12" name="Freeform 12"/>
          <p:cNvSpPr/>
          <p:nvPr/>
        </p:nvSpPr>
        <p:spPr>
          <a:xfrm rot="268860">
            <a:off x="-11077" y="2651909"/>
            <a:ext cx="6484275" cy="1108222"/>
          </a:xfrm>
          <a:custGeom>
            <a:avLst/>
            <a:gdLst/>
            <a:ahLst/>
            <a:cxnLst/>
            <a:rect l="l" t="t" r="r" b="b"/>
            <a:pathLst>
              <a:path w="6484275" h="1108222">
                <a:moveTo>
                  <a:pt x="0" y="0"/>
                </a:moveTo>
                <a:lnTo>
                  <a:pt x="6484275" y="0"/>
                </a:lnTo>
                <a:lnTo>
                  <a:pt x="6484275" y="1108222"/>
                </a:lnTo>
                <a:lnTo>
                  <a:pt x="0" y="11082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extLst>
      <p:ext uri="{BB962C8B-B14F-4D97-AF65-F5344CB8AC3E}">
        <p14:creationId xmlns:p14="http://schemas.microsoft.com/office/powerpoint/2010/main" val="2639803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rot="-4819568">
            <a:off x="9106648" y="6361119"/>
            <a:ext cx="11806013" cy="10145793"/>
            <a:chOff x="0" y="0"/>
            <a:chExt cx="812800" cy="698500"/>
          </a:xfrm>
        </p:grpSpPr>
        <p:sp>
          <p:nvSpPr>
            <p:cNvPr id="5" name="Freeform 5"/>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314FDD"/>
            </a:solidFill>
          </p:spPr>
          <p:txBody>
            <a:bodyPr/>
            <a:lstStyle/>
            <a:p>
              <a:endParaRPr lang="en-IN"/>
            </a:p>
          </p:txBody>
        </p:sp>
        <p:sp>
          <p:nvSpPr>
            <p:cNvPr id="6" name="TextBox 6"/>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sp>
        <p:nvSpPr>
          <p:cNvPr id="2" name="Freeform 2"/>
          <p:cNvSpPr/>
          <p:nvPr/>
        </p:nvSpPr>
        <p:spPr>
          <a:xfrm rot="1233938">
            <a:off x="-3052862" y="-8003908"/>
            <a:ext cx="17455984" cy="17455984"/>
          </a:xfrm>
          <a:custGeom>
            <a:avLst/>
            <a:gdLst/>
            <a:ahLst/>
            <a:cxnLst/>
            <a:rect l="l" t="t" r="r" b="b"/>
            <a:pathLst>
              <a:path w="17455984" h="17455984">
                <a:moveTo>
                  <a:pt x="0" y="0"/>
                </a:moveTo>
                <a:lnTo>
                  <a:pt x="17455984" y="0"/>
                </a:lnTo>
                <a:lnTo>
                  <a:pt x="17455984" y="17455984"/>
                </a:lnTo>
                <a:lnTo>
                  <a:pt x="0" y="174559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p:cNvSpPr txBox="1"/>
          <p:nvPr/>
        </p:nvSpPr>
        <p:spPr>
          <a:xfrm>
            <a:off x="1079552" y="2095500"/>
            <a:ext cx="16099863" cy="6253379"/>
          </a:xfrm>
          <a:prstGeom prst="rect">
            <a:avLst/>
          </a:prstGeom>
        </p:spPr>
        <p:txBody>
          <a:bodyPr wrap="square" lIns="0" tIns="0" rIns="0" bIns="0" rtlCol="0" anchor="t">
            <a:spAutoFit/>
          </a:bodyPr>
          <a:lstStyle/>
          <a:p>
            <a:pPr marL="457200" indent="-457200">
              <a:lnSpc>
                <a:spcPts val="4479"/>
              </a:lnSpc>
              <a:buFont typeface="Arial" panose="020B0604020202020204" pitchFamily="34" charset="0"/>
              <a:buChar char="•"/>
            </a:pPr>
            <a:r>
              <a:rPr lang="en-US" sz="2000" dirty="0">
                <a:solidFill>
                  <a:srgbClr val="000000"/>
                </a:solidFill>
                <a:latin typeface="Montserrat Classic"/>
              </a:rPr>
              <a:t>ESPNCricinfo </a:t>
            </a:r>
          </a:p>
          <a:p>
            <a:pPr marL="457200" indent="-457200">
              <a:lnSpc>
                <a:spcPts val="4479"/>
              </a:lnSpc>
              <a:buFont typeface="Arial" panose="020B0604020202020204" pitchFamily="34" charset="0"/>
              <a:buChar char="•"/>
            </a:pPr>
            <a:r>
              <a:rPr lang="en-US" sz="2000" dirty="0">
                <a:solidFill>
                  <a:srgbClr val="000000"/>
                </a:solidFill>
                <a:latin typeface="Montserrat Classic"/>
              </a:rPr>
              <a:t>Google Images</a:t>
            </a:r>
          </a:p>
          <a:p>
            <a:pPr marL="457200" indent="-457200">
              <a:lnSpc>
                <a:spcPts val="4479"/>
              </a:lnSpc>
              <a:buFont typeface="Arial" panose="020B0604020202020204" pitchFamily="34" charset="0"/>
              <a:buChar char="•"/>
            </a:pPr>
            <a:r>
              <a:rPr lang="en-US" sz="2000" dirty="0">
                <a:solidFill>
                  <a:srgbClr val="000000"/>
                </a:solidFill>
                <a:latin typeface="Montserrat Classic"/>
              </a:rPr>
              <a:t>Python - Data Wrangling with Python – Tips and Tools to Make Your Life Easier by Jacqueline </a:t>
            </a:r>
            <a:r>
              <a:rPr lang="en-US" sz="2000" dirty="0" err="1">
                <a:solidFill>
                  <a:srgbClr val="000000"/>
                </a:solidFill>
                <a:latin typeface="Montserrat Classic"/>
              </a:rPr>
              <a:t>Kazil</a:t>
            </a:r>
            <a:r>
              <a:rPr lang="en-US" sz="2000" dirty="0">
                <a:solidFill>
                  <a:srgbClr val="000000"/>
                </a:solidFill>
                <a:latin typeface="Montserrat Classic"/>
              </a:rPr>
              <a:t>, Katharine </a:t>
            </a:r>
            <a:r>
              <a:rPr lang="en-US" sz="2000" dirty="0" err="1">
                <a:solidFill>
                  <a:srgbClr val="000000"/>
                </a:solidFill>
                <a:latin typeface="Montserrat Classic"/>
              </a:rPr>
              <a:t>Jarmul</a:t>
            </a:r>
            <a:endParaRPr lang="en-US" sz="2000" dirty="0">
              <a:solidFill>
                <a:srgbClr val="000000"/>
              </a:solidFill>
              <a:latin typeface="Montserrat Classic"/>
            </a:endParaRPr>
          </a:p>
          <a:p>
            <a:pPr marL="457200" indent="-457200">
              <a:lnSpc>
                <a:spcPts val="4479"/>
              </a:lnSpc>
              <a:buFont typeface="Arial" panose="020B0604020202020204" pitchFamily="34" charset="0"/>
              <a:buChar char="•"/>
            </a:pPr>
            <a:r>
              <a:rPr lang="en-US" sz="2000" dirty="0">
                <a:solidFill>
                  <a:srgbClr val="000000"/>
                </a:solidFill>
                <a:latin typeface="Montserrat Classic"/>
              </a:rPr>
              <a:t>Web Scraping –GeekforGeeks</a:t>
            </a:r>
          </a:p>
          <a:p>
            <a:pPr marL="457200" indent="-457200">
              <a:lnSpc>
                <a:spcPts val="4479"/>
              </a:lnSpc>
              <a:buFont typeface="Arial" panose="020B0604020202020204" pitchFamily="34" charset="0"/>
              <a:buChar char="•"/>
            </a:pPr>
            <a:r>
              <a:rPr lang="en-US" sz="2000" dirty="0">
                <a:solidFill>
                  <a:srgbClr val="000000"/>
                </a:solidFill>
                <a:latin typeface="Montserrat Classic"/>
              </a:rPr>
              <a:t>Power BI - YouTube</a:t>
            </a:r>
          </a:p>
          <a:p>
            <a:pPr marL="457200" indent="-457200">
              <a:lnSpc>
                <a:spcPts val="4479"/>
              </a:lnSpc>
              <a:buFont typeface="Arial" panose="020B0604020202020204" pitchFamily="34" charset="0"/>
              <a:buChar char="•"/>
            </a:pPr>
            <a:r>
              <a:rPr lang="en-US" sz="2000" dirty="0">
                <a:solidFill>
                  <a:srgbClr val="000000"/>
                </a:solidFill>
                <a:latin typeface="Montserrat Classic"/>
              </a:rPr>
              <a:t>Pandas - </a:t>
            </a:r>
            <a:r>
              <a:rPr lang="en-US" sz="2000" dirty="0" err="1">
                <a:solidFill>
                  <a:srgbClr val="000000"/>
                </a:solidFill>
                <a:latin typeface="Montserrat Classic"/>
              </a:rPr>
              <a:t>TowardsDataScience</a:t>
            </a:r>
            <a:endParaRPr lang="en-US" sz="2000" dirty="0">
              <a:solidFill>
                <a:srgbClr val="000000"/>
              </a:solidFill>
              <a:latin typeface="Montserrat Classic"/>
            </a:endParaRPr>
          </a:p>
          <a:p>
            <a:pPr marL="457200" indent="-457200">
              <a:lnSpc>
                <a:spcPts val="4479"/>
              </a:lnSpc>
              <a:buFont typeface="Arial" panose="020B0604020202020204" pitchFamily="34" charset="0"/>
              <a:buChar char="•"/>
            </a:pPr>
            <a:r>
              <a:rPr lang="en-US" sz="2000" dirty="0">
                <a:solidFill>
                  <a:srgbClr val="000000"/>
                </a:solidFill>
                <a:latin typeface="Montserrat Classic"/>
              </a:rPr>
              <a:t>Literature Research -</a:t>
            </a:r>
          </a:p>
          <a:p>
            <a:pPr marL="914400" lvl="1" indent="-457200">
              <a:lnSpc>
                <a:spcPts val="4479"/>
              </a:lnSpc>
              <a:buFont typeface="Arial" panose="020B0604020202020204" pitchFamily="34" charset="0"/>
              <a:buChar char="•"/>
            </a:pPr>
            <a:r>
              <a:rPr lang="en-US" sz="2000" dirty="0">
                <a:solidFill>
                  <a:srgbClr val="000000"/>
                </a:solidFill>
                <a:latin typeface="Montserrat Classic"/>
              </a:rPr>
              <a:t>Player selection in cricket based on similarity of playing conditions by Walid Mohammad, Sadia </a:t>
            </a:r>
            <a:r>
              <a:rPr lang="en-US" sz="2000" dirty="0" err="1">
                <a:solidFill>
                  <a:srgbClr val="000000"/>
                </a:solidFill>
                <a:latin typeface="Montserrat Classic"/>
              </a:rPr>
              <a:t>Sharmin</a:t>
            </a:r>
            <a:r>
              <a:rPr lang="en-US" sz="2000" dirty="0">
                <a:solidFill>
                  <a:srgbClr val="000000"/>
                </a:solidFill>
                <a:latin typeface="Montserrat Classic"/>
              </a:rPr>
              <a:t> (May 2020)</a:t>
            </a:r>
          </a:p>
          <a:p>
            <a:pPr marL="914400" lvl="1" indent="-457200">
              <a:lnSpc>
                <a:spcPts val="4479"/>
              </a:lnSpc>
              <a:buFont typeface="Arial" panose="020B0604020202020204" pitchFamily="34" charset="0"/>
              <a:buChar char="•"/>
            </a:pPr>
            <a:r>
              <a:rPr lang="en-US" sz="2000" dirty="0">
                <a:solidFill>
                  <a:srgbClr val="000000"/>
                </a:solidFill>
                <a:latin typeface="Montserrat Classic"/>
              </a:rPr>
              <a:t>Intelligent Cricket Team Selection by Predicting Individual Players’ Performance using Efficient Machine Learning Technique by Chetan </a:t>
            </a:r>
            <a:r>
              <a:rPr lang="en-US" sz="2000" dirty="0" err="1">
                <a:solidFill>
                  <a:srgbClr val="000000"/>
                </a:solidFill>
                <a:latin typeface="Montserrat Classic"/>
              </a:rPr>
              <a:t>Kapadiya</a:t>
            </a:r>
            <a:r>
              <a:rPr lang="en-US" sz="2000" dirty="0">
                <a:solidFill>
                  <a:srgbClr val="000000"/>
                </a:solidFill>
                <a:latin typeface="Montserrat Classic"/>
              </a:rPr>
              <a:t>, Ankit Shah, Kinjal </a:t>
            </a:r>
            <a:r>
              <a:rPr lang="en-US" sz="2000" dirty="0" err="1">
                <a:solidFill>
                  <a:srgbClr val="000000"/>
                </a:solidFill>
                <a:latin typeface="Montserrat Classic"/>
              </a:rPr>
              <a:t>Adhvaryu</a:t>
            </a:r>
            <a:r>
              <a:rPr lang="en-US" sz="2000" dirty="0">
                <a:solidFill>
                  <a:srgbClr val="000000"/>
                </a:solidFill>
                <a:latin typeface="Montserrat Classic"/>
              </a:rPr>
              <a:t>, Pratik </a:t>
            </a:r>
            <a:r>
              <a:rPr lang="en-US" sz="2000" dirty="0" err="1">
                <a:solidFill>
                  <a:srgbClr val="000000"/>
                </a:solidFill>
                <a:latin typeface="Montserrat Classic"/>
              </a:rPr>
              <a:t>Barot</a:t>
            </a:r>
            <a:r>
              <a:rPr lang="en-US" sz="2000" dirty="0">
                <a:solidFill>
                  <a:srgbClr val="000000"/>
                </a:solidFill>
                <a:latin typeface="Montserrat Classic"/>
              </a:rPr>
              <a:t> (February 2020)</a:t>
            </a:r>
          </a:p>
          <a:p>
            <a:pPr marL="914400" lvl="1" indent="-457200">
              <a:lnSpc>
                <a:spcPts val="4479"/>
              </a:lnSpc>
              <a:buFont typeface="Arial" panose="020B0604020202020204" pitchFamily="34" charset="0"/>
              <a:buChar char="•"/>
            </a:pPr>
            <a:r>
              <a:rPr lang="en-US" sz="2000" dirty="0">
                <a:solidFill>
                  <a:srgbClr val="000000"/>
                </a:solidFill>
                <a:latin typeface="Montserrat Classic"/>
              </a:rPr>
              <a:t>Selection of Indian Cricket Team in ODI using Integer Optimization by Prachi Agrawal, Talari Ganesh (December 2019)</a:t>
            </a:r>
          </a:p>
        </p:txBody>
      </p:sp>
      <p:sp>
        <p:nvSpPr>
          <p:cNvPr id="8" name="TextBox 8"/>
          <p:cNvSpPr txBox="1"/>
          <p:nvPr/>
        </p:nvSpPr>
        <p:spPr>
          <a:xfrm>
            <a:off x="3200400" y="724084"/>
            <a:ext cx="9082445" cy="1001300"/>
          </a:xfrm>
          <a:prstGeom prst="rect">
            <a:avLst/>
          </a:prstGeom>
        </p:spPr>
        <p:txBody>
          <a:bodyPr lIns="0" tIns="0" rIns="0" bIns="0" rtlCol="0" anchor="t">
            <a:spAutoFit/>
          </a:bodyPr>
          <a:lstStyle/>
          <a:p>
            <a:pPr>
              <a:lnSpc>
                <a:spcPts val="8609"/>
              </a:lnSpc>
            </a:pPr>
            <a:r>
              <a:rPr lang="en-US" sz="6999" dirty="0">
                <a:solidFill>
                  <a:srgbClr val="000000"/>
                </a:solidFill>
                <a:latin typeface="Montserrat Classic Bold"/>
              </a:rPr>
              <a:t>REFERENCES</a:t>
            </a:r>
          </a:p>
        </p:txBody>
      </p:sp>
    </p:spTree>
    <p:extLst>
      <p:ext uri="{BB962C8B-B14F-4D97-AF65-F5344CB8AC3E}">
        <p14:creationId xmlns:p14="http://schemas.microsoft.com/office/powerpoint/2010/main" val="1697190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291458">
            <a:off x="14642159" y="-7232502"/>
            <a:ext cx="15191719" cy="15191719"/>
          </a:xfrm>
          <a:custGeom>
            <a:avLst/>
            <a:gdLst/>
            <a:ahLst/>
            <a:cxnLst/>
            <a:rect l="l" t="t" r="r" b="b"/>
            <a:pathLst>
              <a:path w="15191719" h="15191719">
                <a:moveTo>
                  <a:pt x="0" y="0"/>
                </a:moveTo>
                <a:lnTo>
                  <a:pt x="15191719" y="0"/>
                </a:lnTo>
                <a:lnTo>
                  <a:pt x="15191719" y="15191719"/>
                </a:lnTo>
                <a:lnTo>
                  <a:pt x="0" y="151917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5291458">
            <a:off x="-11545878" y="2327783"/>
            <a:ext cx="15191719" cy="15191719"/>
          </a:xfrm>
          <a:custGeom>
            <a:avLst/>
            <a:gdLst/>
            <a:ahLst/>
            <a:cxnLst/>
            <a:rect l="l" t="t" r="r" b="b"/>
            <a:pathLst>
              <a:path w="15191719" h="15191719">
                <a:moveTo>
                  <a:pt x="0" y="0"/>
                </a:moveTo>
                <a:lnTo>
                  <a:pt x="15191719" y="0"/>
                </a:lnTo>
                <a:lnTo>
                  <a:pt x="15191719" y="15191719"/>
                </a:lnTo>
                <a:lnTo>
                  <a:pt x="0" y="151917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TextBox 4"/>
          <p:cNvSpPr txBox="1"/>
          <p:nvPr/>
        </p:nvSpPr>
        <p:spPr>
          <a:xfrm>
            <a:off x="3098001" y="3162490"/>
            <a:ext cx="12091998" cy="2323757"/>
          </a:xfrm>
          <a:prstGeom prst="rect">
            <a:avLst/>
          </a:prstGeom>
        </p:spPr>
        <p:txBody>
          <a:bodyPr lIns="0" tIns="0" rIns="0" bIns="0" rtlCol="0" anchor="t">
            <a:spAutoFit/>
          </a:bodyPr>
          <a:lstStyle/>
          <a:p>
            <a:pPr algn="ctr">
              <a:lnSpc>
                <a:spcPts val="18914"/>
              </a:lnSpc>
              <a:spcBef>
                <a:spcPct val="0"/>
              </a:spcBef>
            </a:pPr>
            <a:r>
              <a:rPr lang="en-US" sz="13510">
                <a:solidFill>
                  <a:srgbClr val="000000"/>
                </a:solidFill>
                <a:latin typeface="Montserrat Classic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05926" y="3004515"/>
            <a:ext cx="14564970" cy="14564970"/>
          </a:xfrm>
          <a:custGeom>
            <a:avLst/>
            <a:gdLst/>
            <a:ahLst/>
            <a:cxnLst/>
            <a:rect l="l" t="t" r="r" b="b"/>
            <a:pathLst>
              <a:path w="14564970" h="14564970">
                <a:moveTo>
                  <a:pt x="0" y="0"/>
                </a:moveTo>
                <a:lnTo>
                  <a:pt x="14564970" y="0"/>
                </a:lnTo>
                <a:lnTo>
                  <a:pt x="14564970" y="14564970"/>
                </a:lnTo>
                <a:lnTo>
                  <a:pt x="0" y="145649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5738531" y="-9798397"/>
            <a:ext cx="14564970" cy="14564970"/>
          </a:xfrm>
          <a:custGeom>
            <a:avLst/>
            <a:gdLst/>
            <a:ahLst/>
            <a:cxnLst/>
            <a:rect l="l" t="t" r="r" b="b"/>
            <a:pathLst>
              <a:path w="14564970" h="14564970">
                <a:moveTo>
                  <a:pt x="0" y="0"/>
                </a:moveTo>
                <a:lnTo>
                  <a:pt x="14564970" y="0"/>
                </a:lnTo>
                <a:lnTo>
                  <a:pt x="14564970" y="14564970"/>
                </a:lnTo>
                <a:lnTo>
                  <a:pt x="0" y="145649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TextBox 4"/>
          <p:cNvSpPr txBox="1"/>
          <p:nvPr/>
        </p:nvSpPr>
        <p:spPr>
          <a:xfrm>
            <a:off x="1028700" y="1632643"/>
            <a:ext cx="6271906" cy="2114476"/>
          </a:xfrm>
          <a:prstGeom prst="rect">
            <a:avLst/>
          </a:prstGeom>
        </p:spPr>
        <p:txBody>
          <a:bodyPr lIns="0" tIns="0" rIns="0" bIns="0" rtlCol="0" anchor="t">
            <a:spAutoFit/>
          </a:bodyPr>
          <a:lstStyle/>
          <a:p>
            <a:pPr>
              <a:lnSpc>
                <a:spcPts val="8399"/>
              </a:lnSpc>
            </a:pPr>
            <a:r>
              <a:rPr lang="en-US" sz="6999">
                <a:solidFill>
                  <a:srgbClr val="000000"/>
                </a:solidFill>
                <a:latin typeface="Montserrat Classic Bold"/>
              </a:rPr>
              <a:t>TABLE OF CONTENTS</a:t>
            </a:r>
          </a:p>
        </p:txBody>
      </p:sp>
      <p:sp>
        <p:nvSpPr>
          <p:cNvPr id="5" name="TextBox 5"/>
          <p:cNvSpPr txBox="1"/>
          <p:nvPr/>
        </p:nvSpPr>
        <p:spPr>
          <a:xfrm>
            <a:off x="3859044" y="5534913"/>
            <a:ext cx="5028150" cy="380963"/>
          </a:xfrm>
          <a:prstGeom prst="rect">
            <a:avLst/>
          </a:prstGeom>
        </p:spPr>
        <p:txBody>
          <a:bodyPr lIns="0" tIns="0" rIns="0" bIns="0" rtlCol="0" anchor="t">
            <a:spAutoFit/>
          </a:bodyPr>
          <a:lstStyle/>
          <a:p>
            <a:pPr marL="647700" lvl="1" indent="-323850">
              <a:lnSpc>
                <a:spcPts val="2700"/>
              </a:lnSpc>
              <a:buFont typeface="Arial"/>
              <a:buChar char="•"/>
            </a:pPr>
            <a:r>
              <a:rPr lang="en-US" sz="3000">
                <a:solidFill>
                  <a:srgbClr val="000000"/>
                </a:solidFill>
                <a:latin typeface="Montserrat Classic"/>
              </a:rPr>
              <a:t>Introduction</a:t>
            </a:r>
          </a:p>
        </p:txBody>
      </p:sp>
      <p:sp>
        <p:nvSpPr>
          <p:cNvPr id="6" name="TextBox 6"/>
          <p:cNvSpPr txBox="1"/>
          <p:nvPr/>
        </p:nvSpPr>
        <p:spPr>
          <a:xfrm>
            <a:off x="3859044" y="6322168"/>
            <a:ext cx="5028150" cy="381000"/>
          </a:xfrm>
          <a:prstGeom prst="rect">
            <a:avLst/>
          </a:prstGeom>
        </p:spPr>
        <p:txBody>
          <a:bodyPr lIns="0" tIns="0" rIns="0" bIns="0" rtlCol="0" anchor="t">
            <a:spAutoFit/>
          </a:bodyPr>
          <a:lstStyle/>
          <a:p>
            <a:pPr marL="647700" lvl="1" indent="-323850">
              <a:lnSpc>
                <a:spcPts val="2700"/>
              </a:lnSpc>
              <a:buFont typeface="Arial"/>
              <a:buChar char="•"/>
            </a:pPr>
            <a:r>
              <a:rPr lang="en-US" sz="3000">
                <a:solidFill>
                  <a:srgbClr val="000000"/>
                </a:solidFill>
                <a:latin typeface="Montserrat Classic"/>
              </a:rPr>
              <a:t>Problem Statement</a:t>
            </a:r>
          </a:p>
        </p:txBody>
      </p:sp>
      <p:sp>
        <p:nvSpPr>
          <p:cNvPr id="7" name="TextBox 7"/>
          <p:cNvSpPr txBox="1"/>
          <p:nvPr/>
        </p:nvSpPr>
        <p:spPr>
          <a:xfrm>
            <a:off x="3859044" y="7109423"/>
            <a:ext cx="5028150" cy="381000"/>
          </a:xfrm>
          <a:prstGeom prst="rect">
            <a:avLst/>
          </a:prstGeom>
        </p:spPr>
        <p:txBody>
          <a:bodyPr lIns="0" tIns="0" rIns="0" bIns="0" rtlCol="0" anchor="t">
            <a:spAutoFit/>
          </a:bodyPr>
          <a:lstStyle/>
          <a:p>
            <a:pPr marL="647700" lvl="1" indent="-323850">
              <a:lnSpc>
                <a:spcPts val="2700"/>
              </a:lnSpc>
              <a:buFont typeface="Arial"/>
              <a:buChar char="•"/>
            </a:pPr>
            <a:r>
              <a:rPr lang="en-US" sz="3000">
                <a:solidFill>
                  <a:srgbClr val="000000"/>
                </a:solidFill>
                <a:latin typeface="Montserrat Classic"/>
              </a:rPr>
              <a:t>Scope of Project</a:t>
            </a:r>
          </a:p>
        </p:txBody>
      </p:sp>
      <p:sp>
        <p:nvSpPr>
          <p:cNvPr id="8" name="TextBox 8"/>
          <p:cNvSpPr txBox="1"/>
          <p:nvPr/>
        </p:nvSpPr>
        <p:spPr>
          <a:xfrm>
            <a:off x="3859044" y="7896678"/>
            <a:ext cx="5028150" cy="346249"/>
          </a:xfrm>
          <a:prstGeom prst="rect">
            <a:avLst/>
          </a:prstGeom>
        </p:spPr>
        <p:txBody>
          <a:bodyPr lIns="0" tIns="0" rIns="0" bIns="0" rtlCol="0" anchor="t">
            <a:spAutoFit/>
          </a:bodyPr>
          <a:lstStyle/>
          <a:p>
            <a:pPr marL="647700" lvl="1" indent="-323850">
              <a:lnSpc>
                <a:spcPts val="2700"/>
              </a:lnSpc>
              <a:buFont typeface="Arial"/>
              <a:buChar char="•"/>
            </a:pPr>
            <a:r>
              <a:rPr lang="en-US" sz="3000" dirty="0">
                <a:solidFill>
                  <a:srgbClr val="000000"/>
                </a:solidFill>
                <a:latin typeface="Montserrat Classic"/>
              </a:rPr>
              <a:t>Technology Used</a:t>
            </a:r>
          </a:p>
        </p:txBody>
      </p:sp>
      <p:sp>
        <p:nvSpPr>
          <p:cNvPr id="9" name="TextBox 9"/>
          <p:cNvSpPr txBox="1"/>
          <p:nvPr/>
        </p:nvSpPr>
        <p:spPr>
          <a:xfrm>
            <a:off x="3859044" y="8683932"/>
            <a:ext cx="5028150" cy="346249"/>
          </a:xfrm>
          <a:prstGeom prst="rect">
            <a:avLst/>
          </a:prstGeom>
        </p:spPr>
        <p:txBody>
          <a:bodyPr lIns="0" tIns="0" rIns="0" bIns="0" rtlCol="0" anchor="t">
            <a:spAutoFit/>
          </a:bodyPr>
          <a:lstStyle/>
          <a:p>
            <a:pPr marL="647700" lvl="1" indent="-323850">
              <a:lnSpc>
                <a:spcPts val="2700"/>
              </a:lnSpc>
              <a:buFont typeface="Arial"/>
              <a:buChar char="•"/>
            </a:pPr>
            <a:r>
              <a:rPr lang="en-US" sz="3000" dirty="0">
                <a:solidFill>
                  <a:srgbClr val="000000"/>
                </a:solidFill>
                <a:latin typeface="Montserrat Classic"/>
              </a:rPr>
              <a:t>Future Application</a:t>
            </a:r>
          </a:p>
        </p:txBody>
      </p:sp>
      <p:sp>
        <p:nvSpPr>
          <p:cNvPr id="10" name="TextBox 10"/>
          <p:cNvSpPr txBox="1"/>
          <p:nvPr/>
        </p:nvSpPr>
        <p:spPr>
          <a:xfrm>
            <a:off x="9396288" y="5534913"/>
            <a:ext cx="5926635" cy="346249"/>
          </a:xfrm>
          <a:prstGeom prst="rect">
            <a:avLst/>
          </a:prstGeom>
        </p:spPr>
        <p:txBody>
          <a:bodyPr lIns="0" tIns="0" rIns="0" bIns="0" rtlCol="0" anchor="t">
            <a:spAutoFit/>
          </a:bodyPr>
          <a:lstStyle/>
          <a:p>
            <a:pPr marL="647700" lvl="1" indent="-323850">
              <a:lnSpc>
                <a:spcPts val="2700"/>
              </a:lnSpc>
              <a:buFont typeface="Arial"/>
              <a:buChar char="•"/>
            </a:pPr>
            <a:r>
              <a:rPr lang="en-US" sz="3000" dirty="0">
                <a:solidFill>
                  <a:srgbClr val="000000"/>
                </a:solidFill>
                <a:latin typeface="Montserrat Classic"/>
              </a:rPr>
              <a:t>Data Flow Diagram</a:t>
            </a:r>
          </a:p>
        </p:txBody>
      </p:sp>
      <p:sp>
        <p:nvSpPr>
          <p:cNvPr id="11" name="TextBox 11"/>
          <p:cNvSpPr txBox="1"/>
          <p:nvPr/>
        </p:nvSpPr>
        <p:spPr>
          <a:xfrm>
            <a:off x="9396288" y="6322168"/>
            <a:ext cx="5931158" cy="346249"/>
          </a:xfrm>
          <a:prstGeom prst="rect">
            <a:avLst/>
          </a:prstGeom>
        </p:spPr>
        <p:txBody>
          <a:bodyPr lIns="0" tIns="0" rIns="0" bIns="0" rtlCol="0" anchor="t">
            <a:spAutoFit/>
          </a:bodyPr>
          <a:lstStyle/>
          <a:p>
            <a:pPr marL="647700" lvl="1" indent="-323850">
              <a:lnSpc>
                <a:spcPts val="2700"/>
              </a:lnSpc>
              <a:buFont typeface="Arial"/>
              <a:buChar char="•"/>
            </a:pPr>
            <a:r>
              <a:rPr lang="en-US" sz="3000" dirty="0">
                <a:solidFill>
                  <a:srgbClr val="000000"/>
                </a:solidFill>
                <a:latin typeface="Montserrat Classic"/>
              </a:rPr>
              <a:t>Activity Flow</a:t>
            </a:r>
          </a:p>
        </p:txBody>
      </p:sp>
      <p:sp>
        <p:nvSpPr>
          <p:cNvPr id="12" name="TextBox 11">
            <a:extLst>
              <a:ext uri="{FF2B5EF4-FFF2-40B4-BE49-F238E27FC236}">
                <a16:creationId xmlns:a16="http://schemas.microsoft.com/office/drawing/2014/main" id="{ECD71D71-E666-0548-FB14-8C08122841A3}"/>
              </a:ext>
            </a:extLst>
          </p:cNvPr>
          <p:cNvSpPr txBox="1"/>
          <p:nvPr/>
        </p:nvSpPr>
        <p:spPr>
          <a:xfrm>
            <a:off x="9400808" y="7896678"/>
            <a:ext cx="5931158" cy="346249"/>
          </a:xfrm>
          <a:prstGeom prst="rect">
            <a:avLst/>
          </a:prstGeom>
        </p:spPr>
        <p:txBody>
          <a:bodyPr lIns="0" tIns="0" rIns="0" bIns="0" rtlCol="0" anchor="t">
            <a:spAutoFit/>
          </a:bodyPr>
          <a:lstStyle/>
          <a:p>
            <a:pPr marL="647700" lvl="1" indent="-323850">
              <a:lnSpc>
                <a:spcPts val="2700"/>
              </a:lnSpc>
              <a:buFont typeface="Arial"/>
              <a:buChar char="•"/>
            </a:pPr>
            <a:r>
              <a:rPr lang="en-US" sz="3000" dirty="0">
                <a:solidFill>
                  <a:srgbClr val="000000"/>
                </a:solidFill>
                <a:latin typeface="Montserrat Classic"/>
              </a:rPr>
              <a:t>Conclusion</a:t>
            </a:r>
          </a:p>
        </p:txBody>
      </p:sp>
      <p:sp>
        <p:nvSpPr>
          <p:cNvPr id="13" name="TextBox 11">
            <a:extLst>
              <a:ext uri="{FF2B5EF4-FFF2-40B4-BE49-F238E27FC236}">
                <a16:creationId xmlns:a16="http://schemas.microsoft.com/office/drawing/2014/main" id="{82F6591C-6110-C754-DFCC-8009A8444A56}"/>
              </a:ext>
            </a:extLst>
          </p:cNvPr>
          <p:cNvSpPr txBox="1"/>
          <p:nvPr/>
        </p:nvSpPr>
        <p:spPr>
          <a:xfrm>
            <a:off x="9391765" y="8683931"/>
            <a:ext cx="5931158" cy="346249"/>
          </a:xfrm>
          <a:prstGeom prst="rect">
            <a:avLst/>
          </a:prstGeom>
        </p:spPr>
        <p:txBody>
          <a:bodyPr lIns="0" tIns="0" rIns="0" bIns="0" rtlCol="0" anchor="t">
            <a:spAutoFit/>
          </a:bodyPr>
          <a:lstStyle/>
          <a:p>
            <a:pPr marL="647700" lvl="1" indent="-323850">
              <a:lnSpc>
                <a:spcPts val="2700"/>
              </a:lnSpc>
              <a:buFont typeface="Arial"/>
              <a:buChar char="•"/>
            </a:pPr>
            <a:r>
              <a:rPr lang="en-US" sz="3000" dirty="0">
                <a:solidFill>
                  <a:srgbClr val="000000"/>
                </a:solidFill>
                <a:latin typeface="Montserrat Classic"/>
              </a:rPr>
              <a:t>References</a:t>
            </a:r>
          </a:p>
        </p:txBody>
      </p:sp>
      <p:sp>
        <p:nvSpPr>
          <p:cNvPr id="14" name="TextBox 13">
            <a:extLst>
              <a:ext uri="{FF2B5EF4-FFF2-40B4-BE49-F238E27FC236}">
                <a16:creationId xmlns:a16="http://schemas.microsoft.com/office/drawing/2014/main" id="{E5C9AFF8-6703-3B83-5247-FD222A0F7A2A}"/>
              </a:ext>
            </a:extLst>
          </p:cNvPr>
          <p:cNvSpPr txBox="1"/>
          <p:nvPr/>
        </p:nvSpPr>
        <p:spPr>
          <a:xfrm>
            <a:off x="9400808" y="7109421"/>
            <a:ext cx="5931158" cy="346249"/>
          </a:xfrm>
          <a:prstGeom prst="rect">
            <a:avLst/>
          </a:prstGeom>
        </p:spPr>
        <p:txBody>
          <a:bodyPr lIns="0" tIns="0" rIns="0" bIns="0" rtlCol="0" anchor="t">
            <a:spAutoFit/>
          </a:bodyPr>
          <a:lstStyle/>
          <a:p>
            <a:pPr marL="647700" lvl="1" indent="-323850">
              <a:lnSpc>
                <a:spcPts val="2700"/>
              </a:lnSpc>
              <a:buFont typeface="Arial"/>
              <a:buChar char="•"/>
            </a:pPr>
            <a:r>
              <a:rPr lang="en-US" sz="3000" dirty="0">
                <a:solidFill>
                  <a:srgbClr val="000000"/>
                </a:solidFill>
                <a:latin typeface="Montserrat Classic"/>
              </a:rPr>
              <a:t>Final Output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028700" y="3793389"/>
            <a:ext cx="16268700" cy="3091872"/>
          </a:xfrm>
          <a:prstGeom prst="rect">
            <a:avLst/>
          </a:prstGeom>
        </p:spPr>
        <p:txBody>
          <a:bodyPr wrap="square" lIns="0" tIns="0" rIns="0" bIns="0" rtlCol="0" anchor="t">
            <a:spAutoFit/>
          </a:bodyPr>
          <a:lstStyle/>
          <a:p>
            <a:pPr>
              <a:lnSpc>
                <a:spcPts val="3499"/>
              </a:lnSpc>
              <a:spcBef>
                <a:spcPct val="0"/>
              </a:spcBef>
            </a:pPr>
            <a:r>
              <a:rPr lang="en-US" sz="2499" dirty="0">
                <a:solidFill>
                  <a:srgbClr val="000000"/>
                </a:solidFill>
                <a:latin typeface="Montserrat Classic"/>
              </a:rPr>
              <a:t>In the dynamic world of international cricket, team selection for major events like the Cricket World Cup is crucial. It's akin to </a:t>
            </a:r>
            <a:r>
              <a:rPr lang="en-US" sz="2499" b="1" dirty="0">
                <a:solidFill>
                  <a:srgbClr val="000000"/>
                </a:solidFill>
                <a:latin typeface="Montserrat Classic"/>
              </a:rPr>
              <a:t>assembling a puzzle, requiring strategic planning, player analysis, and understanding team dynamics</a:t>
            </a:r>
            <a:r>
              <a:rPr lang="en-US" sz="2499" dirty="0">
                <a:solidFill>
                  <a:srgbClr val="000000"/>
                </a:solidFill>
                <a:latin typeface="Montserrat Classic"/>
              </a:rPr>
              <a:t>. The World Cup is cricket's pinnacle tournament, making team composition vital. Evaluating players' batting and bowling skills is essential, aiming for a well-rounded team. </a:t>
            </a:r>
            <a:r>
              <a:rPr lang="en-US" sz="2499" b="1" dirty="0">
                <a:solidFill>
                  <a:srgbClr val="000000"/>
                </a:solidFill>
                <a:latin typeface="Montserrat Classic"/>
              </a:rPr>
              <a:t>The goal is to create a cohesive unit,</a:t>
            </a:r>
            <a:r>
              <a:rPr lang="en-US" sz="2499" dirty="0">
                <a:solidFill>
                  <a:srgbClr val="000000"/>
                </a:solidFill>
                <a:latin typeface="Montserrat Classic"/>
              </a:rPr>
              <a:t> like a finely-tuned machine, for peak performance on the global stage. This task begins with selecting the right players, a process of utmost importance in achieving success</a:t>
            </a:r>
          </a:p>
        </p:txBody>
      </p:sp>
      <p:sp>
        <p:nvSpPr>
          <p:cNvPr id="5" name="Freeform 5"/>
          <p:cNvSpPr/>
          <p:nvPr/>
        </p:nvSpPr>
        <p:spPr>
          <a:xfrm rot="-587700">
            <a:off x="9242186" y="6541992"/>
            <a:ext cx="12426899" cy="10099680"/>
          </a:xfrm>
          <a:custGeom>
            <a:avLst/>
            <a:gdLst/>
            <a:ahLst/>
            <a:cxnLst/>
            <a:rect l="l" t="t" r="r" b="b"/>
            <a:pathLst>
              <a:path w="12426899" h="10099680">
                <a:moveTo>
                  <a:pt x="0" y="0"/>
                </a:moveTo>
                <a:lnTo>
                  <a:pt x="12426899" y="0"/>
                </a:lnTo>
                <a:lnTo>
                  <a:pt x="12426899" y="10099680"/>
                </a:lnTo>
                <a:lnTo>
                  <a:pt x="0" y="10099680"/>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p:cNvSpPr/>
          <p:nvPr/>
        </p:nvSpPr>
        <p:spPr>
          <a:xfrm rot="-2700000">
            <a:off x="-7741802" y="4884762"/>
            <a:ext cx="10762620" cy="8747075"/>
          </a:xfrm>
          <a:custGeom>
            <a:avLst/>
            <a:gdLst/>
            <a:ahLst/>
            <a:cxnLst/>
            <a:rect l="l" t="t" r="r" b="b"/>
            <a:pathLst>
              <a:path w="10762620" h="8747075">
                <a:moveTo>
                  <a:pt x="0" y="0"/>
                </a:moveTo>
                <a:lnTo>
                  <a:pt x="10762620" y="0"/>
                </a:lnTo>
                <a:lnTo>
                  <a:pt x="10762620" y="8747076"/>
                </a:lnTo>
                <a:lnTo>
                  <a:pt x="0" y="8747076"/>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p:cNvSpPr/>
          <p:nvPr/>
        </p:nvSpPr>
        <p:spPr>
          <a:xfrm rot="458663">
            <a:off x="10337650" y="6938204"/>
            <a:ext cx="7315200" cy="1250234"/>
          </a:xfrm>
          <a:custGeom>
            <a:avLst/>
            <a:gdLst/>
            <a:ahLst/>
            <a:cxnLst/>
            <a:rect l="l" t="t" r="r" b="b"/>
            <a:pathLst>
              <a:path w="7315200" h="1250234">
                <a:moveTo>
                  <a:pt x="0" y="0"/>
                </a:moveTo>
                <a:lnTo>
                  <a:pt x="7315200" y="0"/>
                </a:lnTo>
                <a:lnTo>
                  <a:pt x="7315200" y="1250234"/>
                </a:lnTo>
                <a:lnTo>
                  <a:pt x="0" y="12502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extBox 8"/>
          <p:cNvSpPr txBox="1"/>
          <p:nvPr/>
        </p:nvSpPr>
        <p:spPr>
          <a:xfrm>
            <a:off x="1028700" y="1678979"/>
            <a:ext cx="7545508" cy="1193800"/>
          </a:xfrm>
          <a:prstGeom prst="rect">
            <a:avLst/>
          </a:prstGeom>
        </p:spPr>
        <p:txBody>
          <a:bodyPr lIns="0" tIns="0" rIns="0" bIns="0" rtlCol="0" anchor="t">
            <a:spAutoFit/>
          </a:bodyPr>
          <a:lstStyle/>
          <a:p>
            <a:pPr>
              <a:lnSpc>
                <a:spcPts val="9799"/>
              </a:lnSpc>
              <a:spcBef>
                <a:spcPct val="0"/>
              </a:spcBef>
            </a:pPr>
            <a:r>
              <a:rPr lang="en-US" sz="6999">
                <a:solidFill>
                  <a:srgbClr val="000000"/>
                </a:solidFill>
                <a:latin typeface="Montserrat Classic Bold"/>
              </a:rPr>
              <a:t>INTRODUCTION</a:t>
            </a:r>
          </a:p>
        </p:txBody>
      </p:sp>
      <p:sp>
        <p:nvSpPr>
          <p:cNvPr id="9" name="Freeform 3">
            <a:extLst>
              <a:ext uri="{FF2B5EF4-FFF2-40B4-BE49-F238E27FC236}">
                <a16:creationId xmlns:a16="http://schemas.microsoft.com/office/drawing/2014/main" id="{A0340ACA-4AD4-C56D-1623-5068E3CC6016}"/>
              </a:ext>
            </a:extLst>
          </p:cNvPr>
          <p:cNvSpPr/>
          <p:nvPr/>
        </p:nvSpPr>
        <p:spPr>
          <a:xfrm rot="10800000">
            <a:off x="12496800" y="461964"/>
            <a:ext cx="2613424" cy="2434030"/>
          </a:xfrm>
          <a:custGeom>
            <a:avLst/>
            <a:gdLst/>
            <a:ahLst/>
            <a:cxnLst/>
            <a:rect l="l" t="t" r="r" b="b"/>
            <a:pathLst>
              <a:path w="2434030" h="2434030">
                <a:moveTo>
                  <a:pt x="0" y="0"/>
                </a:moveTo>
                <a:lnTo>
                  <a:pt x="2434031" y="0"/>
                </a:lnTo>
                <a:lnTo>
                  <a:pt x="2434031" y="2434030"/>
                </a:lnTo>
                <a:lnTo>
                  <a:pt x="0" y="24340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0" name="Freeform 2">
            <a:extLst>
              <a:ext uri="{FF2B5EF4-FFF2-40B4-BE49-F238E27FC236}">
                <a16:creationId xmlns:a16="http://schemas.microsoft.com/office/drawing/2014/main" id="{E4E64D2C-DDD9-1D98-7C7C-E3E82F689F3E}"/>
              </a:ext>
            </a:extLst>
          </p:cNvPr>
          <p:cNvSpPr/>
          <p:nvPr/>
        </p:nvSpPr>
        <p:spPr>
          <a:xfrm rot="10800000">
            <a:off x="1861256" y="6784781"/>
            <a:ext cx="7248331" cy="7004437"/>
          </a:xfrm>
          <a:custGeom>
            <a:avLst/>
            <a:gdLst/>
            <a:ahLst/>
            <a:cxnLst/>
            <a:rect l="l" t="t" r="r" b="b"/>
            <a:pathLst>
              <a:path w="14564970" h="14564970">
                <a:moveTo>
                  <a:pt x="0" y="0"/>
                </a:moveTo>
                <a:lnTo>
                  <a:pt x="14564969" y="0"/>
                </a:lnTo>
                <a:lnTo>
                  <a:pt x="14564969" y="14564970"/>
                </a:lnTo>
                <a:lnTo>
                  <a:pt x="0" y="145649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9160020" y="-10538535"/>
            <a:ext cx="14564970" cy="14564970"/>
          </a:xfrm>
          <a:custGeom>
            <a:avLst/>
            <a:gdLst/>
            <a:ahLst/>
            <a:cxnLst/>
            <a:rect l="l" t="t" r="r" b="b"/>
            <a:pathLst>
              <a:path w="14564970" h="14564970">
                <a:moveTo>
                  <a:pt x="0" y="0"/>
                </a:moveTo>
                <a:lnTo>
                  <a:pt x="14564969" y="0"/>
                </a:lnTo>
                <a:lnTo>
                  <a:pt x="14564969" y="14564970"/>
                </a:lnTo>
                <a:lnTo>
                  <a:pt x="0" y="145649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0800000">
            <a:off x="6530576" y="6824270"/>
            <a:ext cx="2434030" cy="2434030"/>
          </a:xfrm>
          <a:custGeom>
            <a:avLst/>
            <a:gdLst/>
            <a:ahLst/>
            <a:cxnLst/>
            <a:rect l="l" t="t" r="r" b="b"/>
            <a:pathLst>
              <a:path w="2434030" h="2434030">
                <a:moveTo>
                  <a:pt x="0" y="0"/>
                </a:moveTo>
                <a:lnTo>
                  <a:pt x="2434031" y="0"/>
                </a:lnTo>
                <a:lnTo>
                  <a:pt x="2434031" y="2434030"/>
                </a:lnTo>
                <a:lnTo>
                  <a:pt x="0" y="24340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0088557" y="3106295"/>
            <a:ext cx="9869980" cy="9869980"/>
          </a:xfrm>
          <a:custGeom>
            <a:avLst/>
            <a:gdLst/>
            <a:ahLst/>
            <a:cxnLst/>
            <a:rect l="l" t="t" r="r" b="b"/>
            <a:pathLst>
              <a:path w="9869980" h="9869980">
                <a:moveTo>
                  <a:pt x="0" y="0"/>
                </a:moveTo>
                <a:lnTo>
                  <a:pt x="9869980" y="0"/>
                </a:lnTo>
                <a:lnTo>
                  <a:pt x="9869980" y="9869980"/>
                </a:lnTo>
                <a:lnTo>
                  <a:pt x="0" y="98699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TextBox 5"/>
          <p:cNvSpPr txBox="1"/>
          <p:nvPr/>
        </p:nvSpPr>
        <p:spPr>
          <a:xfrm>
            <a:off x="1708642" y="1572198"/>
            <a:ext cx="10303907" cy="1193800"/>
          </a:xfrm>
          <a:prstGeom prst="rect">
            <a:avLst/>
          </a:prstGeom>
        </p:spPr>
        <p:txBody>
          <a:bodyPr lIns="0" tIns="0" rIns="0" bIns="0" rtlCol="0" anchor="t">
            <a:spAutoFit/>
          </a:bodyPr>
          <a:lstStyle/>
          <a:p>
            <a:pPr>
              <a:lnSpc>
                <a:spcPts val="9799"/>
              </a:lnSpc>
              <a:spcBef>
                <a:spcPct val="0"/>
              </a:spcBef>
            </a:pPr>
            <a:r>
              <a:rPr lang="en-US" sz="6999" dirty="0">
                <a:solidFill>
                  <a:srgbClr val="000000"/>
                </a:solidFill>
                <a:latin typeface="Montserrat Classic Bold"/>
              </a:rPr>
              <a:t>PROBLEM STATEMENT</a:t>
            </a:r>
          </a:p>
        </p:txBody>
      </p:sp>
      <p:sp>
        <p:nvSpPr>
          <p:cNvPr id="6" name="TextBox 6"/>
          <p:cNvSpPr txBox="1"/>
          <p:nvPr/>
        </p:nvSpPr>
        <p:spPr>
          <a:xfrm>
            <a:off x="1723156" y="3619500"/>
            <a:ext cx="15345644" cy="2194190"/>
          </a:xfrm>
          <a:prstGeom prst="rect">
            <a:avLst/>
          </a:prstGeom>
        </p:spPr>
        <p:txBody>
          <a:bodyPr wrap="square" lIns="0" tIns="0" rIns="0" bIns="0" rtlCol="0" anchor="t">
            <a:spAutoFit/>
          </a:bodyPr>
          <a:lstStyle/>
          <a:p>
            <a:pPr algn="just">
              <a:lnSpc>
                <a:spcPts val="3499"/>
              </a:lnSpc>
              <a:spcBef>
                <a:spcPct val="0"/>
              </a:spcBef>
            </a:pPr>
            <a:r>
              <a:rPr lang="en-US" sz="2499" dirty="0">
                <a:solidFill>
                  <a:srgbClr val="000000"/>
                </a:solidFill>
                <a:latin typeface="Montserrat Classic"/>
              </a:rPr>
              <a:t>The problem entails selecting the optimal Cricket World Cup playing eleven using data from ESPNCricinfo. Employing web scraping, Pandas for data cleaning, Power BI for visualization, and emphasizing Cricket Development, the objective is to strategically compose the team, accounting for athlete performance and conducting comparative analysis for competitive advantage.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799540">
            <a:off x="-6505746" y="-4791245"/>
            <a:ext cx="12335518" cy="12335518"/>
          </a:xfrm>
          <a:custGeom>
            <a:avLst/>
            <a:gdLst/>
            <a:ahLst/>
            <a:cxnLst/>
            <a:rect l="l" t="t" r="r" b="b"/>
            <a:pathLst>
              <a:path w="12335518" h="12335518">
                <a:moveTo>
                  <a:pt x="0" y="0"/>
                </a:moveTo>
                <a:lnTo>
                  <a:pt x="12335518" y="0"/>
                </a:lnTo>
                <a:lnTo>
                  <a:pt x="12335518" y="12335518"/>
                </a:lnTo>
                <a:lnTo>
                  <a:pt x="0" y="1233551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3" name="Freeform 3"/>
          <p:cNvSpPr/>
          <p:nvPr/>
        </p:nvSpPr>
        <p:spPr>
          <a:xfrm rot="-2700000">
            <a:off x="14216563" y="3358064"/>
            <a:ext cx="10511311" cy="10511311"/>
          </a:xfrm>
          <a:custGeom>
            <a:avLst/>
            <a:gdLst/>
            <a:ahLst/>
            <a:cxnLst/>
            <a:rect l="l" t="t" r="r" b="b"/>
            <a:pathLst>
              <a:path w="10511311" h="10511311">
                <a:moveTo>
                  <a:pt x="0" y="0"/>
                </a:moveTo>
                <a:lnTo>
                  <a:pt x="10511311" y="0"/>
                </a:lnTo>
                <a:lnTo>
                  <a:pt x="10511311" y="10511311"/>
                </a:lnTo>
                <a:lnTo>
                  <a:pt x="0" y="105113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TextBox 4"/>
          <p:cNvSpPr txBox="1"/>
          <p:nvPr/>
        </p:nvSpPr>
        <p:spPr>
          <a:xfrm>
            <a:off x="1028700" y="1467439"/>
            <a:ext cx="5147712" cy="2432050"/>
          </a:xfrm>
          <a:prstGeom prst="rect">
            <a:avLst/>
          </a:prstGeom>
        </p:spPr>
        <p:txBody>
          <a:bodyPr lIns="0" tIns="0" rIns="0" bIns="0" rtlCol="0" anchor="t">
            <a:spAutoFit/>
          </a:bodyPr>
          <a:lstStyle/>
          <a:p>
            <a:pPr>
              <a:lnSpc>
                <a:spcPts val="9799"/>
              </a:lnSpc>
              <a:spcBef>
                <a:spcPct val="0"/>
              </a:spcBef>
            </a:pPr>
            <a:r>
              <a:rPr lang="en-US" sz="6999">
                <a:solidFill>
                  <a:srgbClr val="FFFFFF"/>
                </a:solidFill>
                <a:latin typeface="Montserrat Classic Bold"/>
              </a:rPr>
              <a:t>SCOPE OF WORK</a:t>
            </a:r>
          </a:p>
        </p:txBody>
      </p:sp>
      <p:sp>
        <p:nvSpPr>
          <p:cNvPr id="6" name="TextBox 6"/>
          <p:cNvSpPr txBox="1"/>
          <p:nvPr/>
        </p:nvSpPr>
        <p:spPr>
          <a:xfrm>
            <a:off x="4711927" y="2476500"/>
            <a:ext cx="11658600" cy="6463308"/>
          </a:xfrm>
          <a:prstGeom prst="rect">
            <a:avLst/>
          </a:prstGeom>
        </p:spPr>
        <p:txBody>
          <a:bodyPr wrap="square" lIns="0" tIns="0" rIns="0" bIns="0" rtlCol="0" anchor="t">
            <a:spAutoFit/>
          </a:bodyPr>
          <a:lstStyle/>
          <a:p>
            <a:pPr marL="342900" indent="-342900">
              <a:spcBef>
                <a:spcPct val="0"/>
              </a:spcBef>
              <a:buFont typeface="Arial" panose="020B0604020202020204" pitchFamily="34" charset="0"/>
              <a:buChar char="•"/>
            </a:pPr>
            <a:endParaRPr lang="en-US" sz="2800" dirty="0">
              <a:solidFill>
                <a:srgbClr val="000000"/>
              </a:solidFill>
              <a:latin typeface="Montserrat Classic"/>
            </a:endParaRPr>
          </a:p>
          <a:p>
            <a:pPr marL="342900" indent="-342900">
              <a:spcBef>
                <a:spcPct val="0"/>
              </a:spcBef>
              <a:buFont typeface="Arial" panose="020B0604020202020204" pitchFamily="34" charset="0"/>
              <a:buChar char="•"/>
            </a:pPr>
            <a:r>
              <a:rPr lang="en-US" sz="2800" dirty="0">
                <a:solidFill>
                  <a:srgbClr val="000000"/>
                </a:solidFill>
                <a:latin typeface="Montserrat Classic"/>
              </a:rPr>
              <a:t>The Cricket World Cup team selection process is greatly aided by technology, including </a:t>
            </a:r>
            <a:r>
              <a:rPr lang="en-US" sz="2800" b="1" dirty="0">
                <a:solidFill>
                  <a:srgbClr val="000000"/>
                </a:solidFill>
                <a:latin typeface="Montserrat Classic"/>
              </a:rPr>
              <a:t>Python for web scraping, Pandas and MS Excel for data cleaning, and Power BI for visualization</a:t>
            </a:r>
            <a:r>
              <a:rPr lang="en-US" sz="2800" dirty="0">
                <a:solidFill>
                  <a:srgbClr val="000000"/>
                </a:solidFill>
                <a:latin typeface="Montserrat Classic"/>
              </a:rPr>
              <a:t>.</a:t>
            </a:r>
          </a:p>
          <a:p>
            <a:pPr marL="342900" indent="-342900">
              <a:spcBef>
                <a:spcPct val="0"/>
              </a:spcBef>
              <a:buFont typeface="Arial" panose="020B0604020202020204" pitchFamily="34" charset="0"/>
              <a:buChar char="•"/>
            </a:pPr>
            <a:endParaRPr lang="en-US" sz="2800" dirty="0">
              <a:solidFill>
                <a:srgbClr val="000000"/>
              </a:solidFill>
              <a:latin typeface="Montserrat Classic"/>
            </a:endParaRPr>
          </a:p>
          <a:p>
            <a:pPr marL="342900" indent="-342900">
              <a:spcBef>
                <a:spcPct val="0"/>
              </a:spcBef>
              <a:buFont typeface="Arial" panose="020B0604020202020204" pitchFamily="34" charset="0"/>
              <a:buChar char="•"/>
            </a:pPr>
            <a:r>
              <a:rPr lang="en-US" sz="2800" dirty="0">
                <a:solidFill>
                  <a:srgbClr val="000000"/>
                </a:solidFill>
                <a:latin typeface="Montserrat Classic"/>
              </a:rPr>
              <a:t> Python efficiently gathers extensive player performance data from various sources, which is then meticulously cleaned and organized with Pandas and MS Excel for reliable insights. </a:t>
            </a:r>
          </a:p>
          <a:p>
            <a:pPr marL="342900" indent="-342900">
              <a:spcBef>
                <a:spcPct val="0"/>
              </a:spcBef>
              <a:buFont typeface="Arial" panose="020B0604020202020204" pitchFamily="34" charset="0"/>
              <a:buChar char="•"/>
            </a:pPr>
            <a:endParaRPr lang="en-US" sz="2800" dirty="0">
              <a:solidFill>
                <a:srgbClr val="000000"/>
              </a:solidFill>
              <a:latin typeface="Montserrat Classic"/>
            </a:endParaRPr>
          </a:p>
          <a:p>
            <a:pPr marL="342900" indent="-342900">
              <a:spcBef>
                <a:spcPct val="0"/>
              </a:spcBef>
              <a:buFont typeface="Arial" panose="020B0604020202020204" pitchFamily="34" charset="0"/>
              <a:buChar char="•"/>
            </a:pPr>
            <a:r>
              <a:rPr lang="en-US" sz="2800" dirty="0">
                <a:solidFill>
                  <a:srgbClr val="000000"/>
                </a:solidFill>
                <a:latin typeface="Montserrat Classic"/>
              </a:rPr>
              <a:t>Power BI helps visualize data trends, allowing informed decisions on player selection, ensuring a strategically tailored squad for effective game plans and contingencies. </a:t>
            </a:r>
          </a:p>
          <a:p>
            <a:pPr marL="342900" indent="-342900">
              <a:spcBef>
                <a:spcPct val="0"/>
              </a:spcBef>
              <a:buFont typeface="Arial" panose="020B0604020202020204" pitchFamily="34" charset="0"/>
              <a:buChar char="•"/>
            </a:pPr>
            <a:endParaRPr lang="en-US" sz="2800" dirty="0">
              <a:solidFill>
                <a:srgbClr val="000000"/>
              </a:solidFill>
              <a:latin typeface="Montserrat Classic"/>
            </a:endParaRPr>
          </a:p>
          <a:p>
            <a:pPr marL="342900" indent="-342900">
              <a:spcBef>
                <a:spcPct val="0"/>
              </a:spcBef>
              <a:buFont typeface="Arial" panose="020B0604020202020204" pitchFamily="34" charset="0"/>
              <a:buChar char="•"/>
            </a:pPr>
            <a:r>
              <a:rPr lang="en-US" sz="2800" dirty="0">
                <a:solidFill>
                  <a:srgbClr val="000000"/>
                </a:solidFill>
                <a:latin typeface="Montserrat Classic"/>
              </a:rPr>
              <a:t>These technological tools enhance the selection process, leading to a competitive team vying for the World Cup title.</a:t>
            </a:r>
          </a:p>
        </p:txBody>
      </p:sp>
      <p:sp>
        <p:nvSpPr>
          <p:cNvPr id="12" name="Freeform 12"/>
          <p:cNvSpPr/>
          <p:nvPr/>
        </p:nvSpPr>
        <p:spPr>
          <a:xfrm rot="268860">
            <a:off x="-446119" y="4023509"/>
            <a:ext cx="6484275" cy="1108222"/>
          </a:xfrm>
          <a:custGeom>
            <a:avLst/>
            <a:gdLst/>
            <a:ahLst/>
            <a:cxnLst/>
            <a:rect l="l" t="t" r="r" b="b"/>
            <a:pathLst>
              <a:path w="6484275" h="1108222">
                <a:moveTo>
                  <a:pt x="0" y="0"/>
                </a:moveTo>
                <a:lnTo>
                  <a:pt x="6484275" y="0"/>
                </a:lnTo>
                <a:lnTo>
                  <a:pt x="6484275" y="1108222"/>
                </a:lnTo>
                <a:lnTo>
                  <a:pt x="0" y="11082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233938">
            <a:off x="-5661223" y="-8040815"/>
            <a:ext cx="17455984" cy="17455984"/>
          </a:xfrm>
          <a:custGeom>
            <a:avLst/>
            <a:gdLst/>
            <a:ahLst/>
            <a:cxnLst/>
            <a:rect l="l" t="t" r="r" b="b"/>
            <a:pathLst>
              <a:path w="17455984" h="17455984">
                <a:moveTo>
                  <a:pt x="0" y="0"/>
                </a:moveTo>
                <a:lnTo>
                  <a:pt x="17455984" y="0"/>
                </a:lnTo>
                <a:lnTo>
                  <a:pt x="17455984" y="17455984"/>
                </a:lnTo>
                <a:lnTo>
                  <a:pt x="0" y="174559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p:cNvSpPr txBox="1"/>
          <p:nvPr/>
        </p:nvSpPr>
        <p:spPr>
          <a:xfrm>
            <a:off x="804936" y="3390611"/>
            <a:ext cx="9727946" cy="2820709"/>
          </a:xfrm>
          <a:prstGeom prst="rect">
            <a:avLst/>
          </a:prstGeom>
        </p:spPr>
        <p:txBody>
          <a:bodyPr wrap="square" lIns="0" tIns="0" rIns="0" bIns="0" rtlCol="0" anchor="t">
            <a:spAutoFit/>
          </a:bodyPr>
          <a:lstStyle/>
          <a:p>
            <a:pPr>
              <a:lnSpc>
                <a:spcPts val="4479"/>
              </a:lnSpc>
            </a:pPr>
            <a:r>
              <a:rPr lang="en-US" sz="3199" dirty="0">
                <a:solidFill>
                  <a:srgbClr val="000000"/>
                </a:solidFill>
                <a:latin typeface="Montserrat Classic"/>
              </a:rPr>
              <a:t>Web Scraping – Python &amp; Bright Data</a:t>
            </a:r>
          </a:p>
          <a:p>
            <a:pPr>
              <a:lnSpc>
                <a:spcPts val="4479"/>
              </a:lnSpc>
            </a:pPr>
            <a:endParaRPr lang="en-US" sz="3199" dirty="0">
              <a:solidFill>
                <a:srgbClr val="000000"/>
              </a:solidFill>
              <a:latin typeface="Montserrat Classic"/>
            </a:endParaRPr>
          </a:p>
          <a:p>
            <a:pPr>
              <a:lnSpc>
                <a:spcPts val="4479"/>
              </a:lnSpc>
            </a:pPr>
            <a:r>
              <a:rPr lang="en-US" sz="3199" dirty="0">
                <a:solidFill>
                  <a:srgbClr val="000000"/>
                </a:solidFill>
                <a:latin typeface="Montserrat Classic"/>
              </a:rPr>
              <a:t>Data Manipulation - Python Pandas &amp; MS Excel</a:t>
            </a:r>
          </a:p>
          <a:p>
            <a:pPr>
              <a:lnSpc>
                <a:spcPts val="4479"/>
              </a:lnSpc>
            </a:pPr>
            <a:endParaRPr lang="en-US" sz="3199" dirty="0">
              <a:solidFill>
                <a:srgbClr val="000000"/>
              </a:solidFill>
              <a:latin typeface="Montserrat Classic"/>
            </a:endParaRPr>
          </a:p>
          <a:p>
            <a:pPr>
              <a:lnSpc>
                <a:spcPts val="4479"/>
              </a:lnSpc>
              <a:spcBef>
                <a:spcPct val="0"/>
              </a:spcBef>
            </a:pPr>
            <a:r>
              <a:rPr lang="en-US" sz="3199" dirty="0">
                <a:solidFill>
                  <a:srgbClr val="000000"/>
                </a:solidFill>
                <a:latin typeface="Montserrat Classic"/>
              </a:rPr>
              <a:t>Data Visualization - Power BI</a:t>
            </a:r>
          </a:p>
        </p:txBody>
      </p:sp>
      <p:grpSp>
        <p:nvGrpSpPr>
          <p:cNvPr id="4" name="Group 4"/>
          <p:cNvGrpSpPr/>
          <p:nvPr/>
        </p:nvGrpSpPr>
        <p:grpSpPr>
          <a:xfrm rot="-4819568">
            <a:off x="-1381595" y="7391953"/>
            <a:ext cx="11806013" cy="10145793"/>
            <a:chOff x="0" y="0"/>
            <a:chExt cx="812800" cy="698500"/>
          </a:xfrm>
        </p:grpSpPr>
        <p:sp>
          <p:nvSpPr>
            <p:cNvPr id="5" name="Freeform 5"/>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314FDD"/>
            </a:solidFill>
          </p:spPr>
          <p:txBody>
            <a:bodyPr/>
            <a:lstStyle/>
            <a:p>
              <a:endParaRPr lang="en-IN"/>
            </a:p>
          </p:txBody>
        </p:sp>
        <p:sp>
          <p:nvSpPr>
            <p:cNvPr id="6" name="TextBox 6"/>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804936" y="1090838"/>
            <a:ext cx="9082445" cy="1087755"/>
          </a:xfrm>
          <a:prstGeom prst="rect">
            <a:avLst/>
          </a:prstGeom>
        </p:spPr>
        <p:txBody>
          <a:bodyPr lIns="0" tIns="0" rIns="0" bIns="0" rtlCol="0" anchor="t">
            <a:spAutoFit/>
          </a:bodyPr>
          <a:lstStyle/>
          <a:p>
            <a:pPr>
              <a:lnSpc>
                <a:spcPts val="8609"/>
              </a:lnSpc>
            </a:pPr>
            <a:r>
              <a:rPr lang="en-US" sz="6999" dirty="0">
                <a:solidFill>
                  <a:srgbClr val="000000"/>
                </a:solidFill>
                <a:latin typeface="Montserrat Classic Bold"/>
              </a:rPr>
              <a:t>TECHNOLOGY USED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799540">
            <a:off x="-4147440" y="-4502741"/>
            <a:ext cx="12335518" cy="12335518"/>
          </a:xfrm>
          <a:custGeom>
            <a:avLst/>
            <a:gdLst/>
            <a:ahLst/>
            <a:cxnLst/>
            <a:rect l="l" t="t" r="r" b="b"/>
            <a:pathLst>
              <a:path w="12335518" h="12335518">
                <a:moveTo>
                  <a:pt x="0" y="0"/>
                </a:moveTo>
                <a:lnTo>
                  <a:pt x="12335518" y="0"/>
                </a:lnTo>
                <a:lnTo>
                  <a:pt x="12335518" y="12335518"/>
                </a:lnTo>
                <a:lnTo>
                  <a:pt x="0" y="123355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2700000">
            <a:off x="16270936" y="1476190"/>
            <a:ext cx="10511311" cy="10511311"/>
          </a:xfrm>
          <a:custGeom>
            <a:avLst/>
            <a:gdLst/>
            <a:ahLst/>
            <a:cxnLst/>
            <a:rect l="l" t="t" r="r" b="b"/>
            <a:pathLst>
              <a:path w="10511311" h="10511311">
                <a:moveTo>
                  <a:pt x="0" y="0"/>
                </a:moveTo>
                <a:lnTo>
                  <a:pt x="10511311" y="0"/>
                </a:lnTo>
                <a:lnTo>
                  <a:pt x="10511311" y="10511311"/>
                </a:lnTo>
                <a:lnTo>
                  <a:pt x="0" y="105113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TextBox 4"/>
          <p:cNvSpPr txBox="1"/>
          <p:nvPr/>
        </p:nvSpPr>
        <p:spPr>
          <a:xfrm>
            <a:off x="1028700" y="1467439"/>
            <a:ext cx="6213872" cy="1116716"/>
          </a:xfrm>
          <a:prstGeom prst="rect">
            <a:avLst/>
          </a:prstGeom>
        </p:spPr>
        <p:txBody>
          <a:bodyPr lIns="0" tIns="0" rIns="0" bIns="0" rtlCol="0" anchor="t">
            <a:spAutoFit/>
          </a:bodyPr>
          <a:lstStyle/>
          <a:p>
            <a:pPr>
              <a:lnSpc>
                <a:spcPts val="9799"/>
              </a:lnSpc>
              <a:spcBef>
                <a:spcPct val="0"/>
              </a:spcBef>
            </a:pPr>
            <a:r>
              <a:rPr lang="en-US" sz="6999" dirty="0">
                <a:solidFill>
                  <a:srgbClr val="FFFFFF"/>
                </a:solidFill>
                <a:latin typeface="Montserrat Classic Bold"/>
              </a:rPr>
              <a:t>APPLICATION</a:t>
            </a:r>
          </a:p>
        </p:txBody>
      </p:sp>
      <p:sp>
        <p:nvSpPr>
          <p:cNvPr id="5" name="TextBox 5"/>
          <p:cNvSpPr txBox="1"/>
          <p:nvPr/>
        </p:nvSpPr>
        <p:spPr>
          <a:xfrm>
            <a:off x="8363116" y="2478798"/>
            <a:ext cx="7218764" cy="1396280"/>
          </a:xfrm>
          <a:prstGeom prst="rect">
            <a:avLst/>
          </a:prstGeom>
        </p:spPr>
        <p:txBody>
          <a:bodyPr wrap="square" lIns="0" tIns="0" rIns="0" bIns="0" rtlCol="0" anchor="t">
            <a:spAutoFit/>
          </a:bodyPr>
          <a:lstStyle/>
          <a:p>
            <a:pPr>
              <a:lnSpc>
                <a:spcPts val="2800"/>
              </a:lnSpc>
              <a:spcBef>
                <a:spcPct val="0"/>
              </a:spcBef>
            </a:pPr>
            <a:r>
              <a:rPr lang="en-US" sz="2000" dirty="0">
                <a:solidFill>
                  <a:srgbClr val="000000"/>
                </a:solidFill>
                <a:latin typeface="Montserrat Classic"/>
              </a:rPr>
              <a:t>The methodology can be extended to analyze player performance in various sports, aiding team selection, talent identification, and strategic decision-making using data-driven insights.</a:t>
            </a:r>
          </a:p>
        </p:txBody>
      </p:sp>
      <p:sp>
        <p:nvSpPr>
          <p:cNvPr id="6" name="TextBox 6"/>
          <p:cNvSpPr txBox="1"/>
          <p:nvPr/>
        </p:nvSpPr>
        <p:spPr>
          <a:xfrm>
            <a:off x="8363118" y="1665018"/>
            <a:ext cx="6213872" cy="478593"/>
          </a:xfrm>
          <a:prstGeom prst="rect">
            <a:avLst/>
          </a:prstGeom>
        </p:spPr>
        <p:txBody>
          <a:bodyPr wrap="square" lIns="0" tIns="0" rIns="0" bIns="0" rtlCol="0" anchor="t">
            <a:spAutoFit/>
          </a:bodyPr>
          <a:lstStyle/>
          <a:p>
            <a:pPr>
              <a:lnSpc>
                <a:spcPts val="4200"/>
              </a:lnSpc>
            </a:pPr>
            <a:r>
              <a:rPr lang="en-US" sz="3000" dirty="0">
                <a:solidFill>
                  <a:srgbClr val="314FDD"/>
                </a:solidFill>
                <a:latin typeface="Montserrat Classic Bold"/>
              </a:rPr>
              <a:t>Sports Analytics Advancement:</a:t>
            </a:r>
          </a:p>
        </p:txBody>
      </p:sp>
      <p:sp>
        <p:nvSpPr>
          <p:cNvPr id="7" name="TextBox 7"/>
          <p:cNvSpPr txBox="1"/>
          <p:nvPr/>
        </p:nvSpPr>
        <p:spPr>
          <a:xfrm>
            <a:off x="8363116" y="5233164"/>
            <a:ext cx="7218764" cy="1396280"/>
          </a:xfrm>
          <a:prstGeom prst="rect">
            <a:avLst/>
          </a:prstGeom>
        </p:spPr>
        <p:txBody>
          <a:bodyPr wrap="square" lIns="0" tIns="0" rIns="0" bIns="0" rtlCol="0" anchor="t">
            <a:spAutoFit/>
          </a:bodyPr>
          <a:lstStyle/>
          <a:p>
            <a:pPr>
              <a:lnSpc>
                <a:spcPts val="2800"/>
              </a:lnSpc>
              <a:spcBef>
                <a:spcPct val="0"/>
              </a:spcBef>
            </a:pPr>
            <a:r>
              <a:rPr lang="en-US" sz="2000" dirty="0">
                <a:solidFill>
                  <a:srgbClr val="000000"/>
                </a:solidFill>
                <a:latin typeface="Montserrat Classic"/>
              </a:rPr>
              <a:t>Implement findings to design personalized training regimens, address weaknesses, and enhance athletes' skills, promoting data-backed development and maximizing potential.</a:t>
            </a:r>
          </a:p>
        </p:txBody>
      </p:sp>
      <p:sp>
        <p:nvSpPr>
          <p:cNvPr id="8" name="TextBox 8"/>
          <p:cNvSpPr txBox="1"/>
          <p:nvPr/>
        </p:nvSpPr>
        <p:spPr>
          <a:xfrm>
            <a:off x="8363117" y="4457700"/>
            <a:ext cx="6213873" cy="478593"/>
          </a:xfrm>
          <a:prstGeom prst="rect">
            <a:avLst/>
          </a:prstGeom>
        </p:spPr>
        <p:txBody>
          <a:bodyPr wrap="square" lIns="0" tIns="0" rIns="0" bIns="0" rtlCol="0" anchor="t">
            <a:spAutoFit/>
          </a:bodyPr>
          <a:lstStyle/>
          <a:p>
            <a:pPr>
              <a:lnSpc>
                <a:spcPts val="4200"/>
              </a:lnSpc>
            </a:pPr>
            <a:r>
              <a:rPr lang="en-US" sz="3000" dirty="0">
                <a:solidFill>
                  <a:srgbClr val="314FDD"/>
                </a:solidFill>
                <a:latin typeface="Montserrat Classic Bold"/>
              </a:rPr>
              <a:t>Player Development Strategies:</a:t>
            </a:r>
          </a:p>
        </p:txBody>
      </p:sp>
      <p:sp>
        <p:nvSpPr>
          <p:cNvPr id="9" name="TextBox 9"/>
          <p:cNvSpPr txBox="1"/>
          <p:nvPr/>
        </p:nvSpPr>
        <p:spPr>
          <a:xfrm>
            <a:off x="8363116" y="7987530"/>
            <a:ext cx="7218764" cy="1406227"/>
          </a:xfrm>
          <a:prstGeom prst="rect">
            <a:avLst/>
          </a:prstGeom>
        </p:spPr>
        <p:txBody>
          <a:bodyPr wrap="square" lIns="0" tIns="0" rIns="0" bIns="0" rtlCol="0" anchor="t">
            <a:spAutoFit/>
          </a:bodyPr>
          <a:lstStyle/>
          <a:p>
            <a:pPr>
              <a:lnSpc>
                <a:spcPts val="2800"/>
              </a:lnSpc>
              <a:spcBef>
                <a:spcPct val="0"/>
              </a:spcBef>
            </a:pPr>
            <a:r>
              <a:rPr lang="en-US" sz="2000" dirty="0">
                <a:solidFill>
                  <a:srgbClr val="000000"/>
                </a:solidFill>
                <a:latin typeface="Montserrat Classic"/>
              </a:rPr>
              <a:t>Apply the approach to analyze opponents' strengths and weaknesses, enabling tailored strategies for upcoming tournaments, leading to better team performance and success.</a:t>
            </a:r>
          </a:p>
        </p:txBody>
      </p:sp>
      <p:sp>
        <p:nvSpPr>
          <p:cNvPr id="10" name="TextBox 10"/>
          <p:cNvSpPr txBox="1"/>
          <p:nvPr/>
        </p:nvSpPr>
        <p:spPr>
          <a:xfrm>
            <a:off x="8363116" y="7273968"/>
            <a:ext cx="7904564" cy="478593"/>
          </a:xfrm>
          <a:prstGeom prst="rect">
            <a:avLst/>
          </a:prstGeom>
        </p:spPr>
        <p:txBody>
          <a:bodyPr wrap="square" lIns="0" tIns="0" rIns="0" bIns="0" rtlCol="0" anchor="t">
            <a:spAutoFit/>
          </a:bodyPr>
          <a:lstStyle/>
          <a:p>
            <a:pPr>
              <a:lnSpc>
                <a:spcPts val="4200"/>
              </a:lnSpc>
            </a:pPr>
            <a:r>
              <a:rPr lang="en-US" sz="3000" dirty="0">
                <a:solidFill>
                  <a:srgbClr val="314FDD"/>
                </a:solidFill>
                <a:latin typeface="Montserrat Classic Bold"/>
              </a:rPr>
              <a:t>Tournament Performance Optimization:</a:t>
            </a:r>
          </a:p>
        </p:txBody>
      </p:sp>
      <p:sp>
        <p:nvSpPr>
          <p:cNvPr id="11" name="Freeform 11"/>
          <p:cNvSpPr/>
          <p:nvPr/>
        </p:nvSpPr>
        <p:spPr>
          <a:xfrm rot="268860">
            <a:off x="893498" y="4271093"/>
            <a:ext cx="6484275" cy="1108222"/>
          </a:xfrm>
          <a:custGeom>
            <a:avLst/>
            <a:gdLst/>
            <a:ahLst/>
            <a:cxnLst/>
            <a:rect l="l" t="t" r="r" b="b"/>
            <a:pathLst>
              <a:path w="6484275" h="1108222">
                <a:moveTo>
                  <a:pt x="0" y="0"/>
                </a:moveTo>
                <a:lnTo>
                  <a:pt x="6484275" y="0"/>
                </a:lnTo>
                <a:lnTo>
                  <a:pt x="6484275" y="1108222"/>
                </a:lnTo>
                <a:lnTo>
                  <a:pt x="0" y="11082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47217" y="837575"/>
            <a:ext cx="16393565" cy="1116716"/>
          </a:xfrm>
          <a:prstGeom prst="rect">
            <a:avLst/>
          </a:prstGeom>
        </p:spPr>
        <p:txBody>
          <a:bodyPr wrap="square" lIns="0" tIns="0" rIns="0" bIns="0" rtlCol="0" anchor="t">
            <a:spAutoFit/>
          </a:bodyPr>
          <a:lstStyle/>
          <a:p>
            <a:pPr>
              <a:lnSpc>
                <a:spcPts val="9799"/>
              </a:lnSpc>
              <a:spcBef>
                <a:spcPct val="0"/>
              </a:spcBef>
            </a:pPr>
            <a:r>
              <a:rPr lang="en-US" sz="6999" dirty="0">
                <a:solidFill>
                  <a:srgbClr val="000000"/>
                </a:solidFill>
                <a:latin typeface="Montserrat Classic Bold"/>
              </a:rPr>
              <a:t>DATA FLOW DIAGRAM</a:t>
            </a:r>
          </a:p>
        </p:txBody>
      </p:sp>
      <p:pic>
        <p:nvPicPr>
          <p:cNvPr id="6" name="Picture 5">
            <a:extLst>
              <a:ext uri="{FF2B5EF4-FFF2-40B4-BE49-F238E27FC236}">
                <a16:creationId xmlns:a16="http://schemas.microsoft.com/office/drawing/2014/main" id="{CE387FB8-93A0-418C-DCBD-E09A19F2C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648575"/>
            <a:ext cx="9067800" cy="6800850"/>
          </a:xfrm>
          <a:prstGeom prst="rect">
            <a:avLst/>
          </a:prstGeom>
        </p:spPr>
      </p:pic>
      <p:sp>
        <p:nvSpPr>
          <p:cNvPr id="3" name="Freeform 3"/>
          <p:cNvSpPr/>
          <p:nvPr/>
        </p:nvSpPr>
        <p:spPr>
          <a:xfrm rot="2700000" flipH="1" flipV="1">
            <a:off x="10168747" y="-5197216"/>
            <a:ext cx="12789569" cy="10394432"/>
          </a:xfrm>
          <a:custGeom>
            <a:avLst/>
            <a:gdLst/>
            <a:ahLst/>
            <a:cxnLst/>
            <a:rect l="l" t="t" r="r" b="b"/>
            <a:pathLst>
              <a:path w="12789569" h="10394432">
                <a:moveTo>
                  <a:pt x="12789569" y="10394432"/>
                </a:moveTo>
                <a:lnTo>
                  <a:pt x="0" y="10394432"/>
                </a:lnTo>
                <a:lnTo>
                  <a:pt x="0" y="0"/>
                </a:lnTo>
                <a:lnTo>
                  <a:pt x="12789569" y="0"/>
                </a:lnTo>
                <a:lnTo>
                  <a:pt x="12789569" y="10394432"/>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4" name="Freeform 4"/>
          <p:cNvSpPr/>
          <p:nvPr/>
        </p:nvSpPr>
        <p:spPr>
          <a:xfrm rot="7643211">
            <a:off x="-2385201" y="6220695"/>
            <a:ext cx="9797381" cy="9797381"/>
          </a:xfrm>
          <a:custGeom>
            <a:avLst/>
            <a:gdLst/>
            <a:ahLst/>
            <a:cxnLst/>
            <a:rect l="l" t="t" r="r" b="b"/>
            <a:pathLst>
              <a:path w="9797381" h="9797381">
                <a:moveTo>
                  <a:pt x="0" y="0"/>
                </a:moveTo>
                <a:lnTo>
                  <a:pt x="9797381" y="0"/>
                </a:lnTo>
                <a:lnTo>
                  <a:pt x="9797381" y="9797381"/>
                </a:lnTo>
                <a:lnTo>
                  <a:pt x="0" y="979738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799540">
            <a:off x="-5699533" y="-6010446"/>
            <a:ext cx="12335518" cy="12335518"/>
          </a:xfrm>
          <a:custGeom>
            <a:avLst/>
            <a:gdLst/>
            <a:ahLst/>
            <a:cxnLst/>
            <a:rect l="l" t="t" r="r" b="b"/>
            <a:pathLst>
              <a:path w="12335518" h="12335518">
                <a:moveTo>
                  <a:pt x="0" y="0"/>
                </a:moveTo>
                <a:lnTo>
                  <a:pt x="12335518" y="0"/>
                </a:lnTo>
                <a:lnTo>
                  <a:pt x="12335518" y="12335518"/>
                </a:lnTo>
                <a:lnTo>
                  <a:pt x="0" y="123355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2700000">
            <a:off x="16270936" y="1476190"/>
            <a:ext cx="10511311" cy="10511311"/>
          </a:xfrm>
          <a:custGeom>
            <a:avLst/>
            <a:gdLst/>
            <a:ahLst/>
            <a:cxnLst/>
            <a:rect l="l" t="t" r="r" b="b"/>
            <a:pathLst>
              <a:path w="10511311" h="10511311">
                <a:moveTo>
                  <a:pt x="0" y="0"/>
                </a:moveTo>
                <a:lnTo>
                  <a:pt x="10511311" y="0"/>
                </a:lnTo>
                <a:lnTo>
                  <a:pt x="10511311" y="10511311"/>
                </a:lnTo>
                <a:lnTo>
                  <a:pt x="0" y="105113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TextBox 4"/>
          <p:cNvSpPr txBox="1"/>
          <p:nvPr/>
        </p:nvSpPr>
        <p:spPr>
          <a:xfrm>
            <a:off x="1028700" y="1467439"/>
            <a:ext cx="6213872" cy="2432050"/>
          </a:xfrm>
          <a:prstGeom prst="rect">
            <a:avLst/>
          </a:prstGeom>
        </p:spPr>
        <p:txBody>
          <a:bodyPr lIns="0" tIns="0" rIns="0" bIns="0" rtlCol="0" anchor="t">
            <a:spAutoFit/>
          </a:bodyPr>
          <a:lstStyle/>
          <a:p>
            <a:pPr>
              <a:lnSpc>
                <a:spcPts val="9799"/>
              </a:lnSpc>
            </a:pPr>
            <a:r>
              <a:rPr lang="en-US" sz="6999" dirty="0">
                <a:solidFill>
                  <a:srgbClr val="FFFFFF"/>
                </a:solidFill>
                <a:latin typeface="Montserrat Classic Bold"/>
              </a:rPr>
              <a:t>ACTIVITY</a:t>
            </a:r>
          </a:p>
          <a:p>
            <a:pPr>
              <a:lnSpc>
                <a:spcPts val="9799"/>
              </a:lnSpc>
              <a:spcBef>
                <a:spcPct val="0"/>
              </a:spcBef>
            </a:pPr>
            <a:r>
              <a:rPr lang="en-US" sz="6999" dirty="0">
                <a:solidFill>
                  <a:srgbClr val="FFFFFF"/>
                </a:solidFill>
                <a:latin typeface="Montserrat Classic Bold"/>
              </a:rPr>
              <a:t>FLOW</a:t>
            </a:r>
          </a:p>
        </p:txBody>
      </p:sp>
      <p:sp>
        <p:nvSpPr>
          <p:cNvPr id="11" name="Freeform 11"/>
          <p:cNvSpPr/>
          <p:nvPr/>
        </p:nvSpPr>
        <p:spPr>
          <a:xfrm rot="268860">
            <a:off x="937966" y="4074407"/>
            <a:ext cx="4461707" cy="777808"/>
          </a:xfrm>
          <a:custGeom>
            <a:avLst/>
            <a:gdLst/>
            <a:ahLst/>
            <a:cxnLst/>
            <a:rect l="l" t="t" r="r" b="b"/>
            <a:pathLst>
              <a:path w="6484275" h="1108222">
                <a:moveTo>
                  <a:pt x="0" y="0"/>
                </a:moveTo>
                <a:lnTo>
                  <a:pt x="6484275" y="0"/>
                </a:lnTo>
                <a:lnTo>
                  <a:pt x="6484275" y="1108222"/>
                </a:lnTo>
                <a:lnTo>
                  <a:pt x="0" y="11082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aphicFrame>
        <p:nvGraphicFramePr>
          <p:cNvPr id="6" name="Diagram 5">
            <a:extLst>
              <a:ext uri="{FF2B5EF4-FFF2-40B4-BE49-F238E27FC236}">
                <a16:creationId xmlns:a16="http://schemas.microsoft.com/office/drawing/2014/main" id="{281C6E5E-B7C9-1F19-4EEE-28EC1A55C494}"/>
              </a:ext>
            </a:extLst>
          </p:cNvPr>
          <p:cNvGraphicFramePr/>
          <p:nvPr>
            <p:extLst>
              <p:ext uri="{D42A27DB-BD31-4B8C-83A1-F6EECF244321}">
                <p14:modId xmlns:p14="http://schemas.microsoft.com/office/powerpoint/2010/main" val="1062431116"/>
              </p:ext>
            </p:extLst>
          </p:nvPr>
        </p:nvGraphicFramePr>
        <p:xfrm>
          <a:off x="6757394" y="647700"/>
          <a:ext cx="8576072" cy="8991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214321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659</Words>
  <Application>Microsoft Office PowerPoint</Application>
  <PresentationFormat>Custom</PresentationFormat>
  <Paragraphs>87</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Montserrat Classic</vt:lpstr>
      <vt:lpstr>Arial</vt:lpstr>
      <vt:lpstr>Montserrat Classic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CDAC Project Draft PPT</dc:title>
  <cp:lastModifiedBy>Dhawal Dattani</cp:lastModifiedBy>
  <cp:revision>19</cp:revision>
  <dcterms:created xsi:type="dcterms:W3CDTF">2006-08-16T00:00:00Z</dcterms:created>
  <dcterms:modified xsi:type="dcterms:W3CDTF">2023-09-05T04:42:12Z</dcterms:modified>
  <dc:identifier>DAFr4VmFwV4</dc:identifier>
</cp:coreProperties>
</file>