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5"/>
  </p:notesMasterIdLst>
  <p:sldIdLst>
    <p:sldId id="256" r:id="rId2"/>
    <p:sldId id="258" r:id="rId3"/>
    <p:sldId id="257" r:id="rId4"/>
    <p:sldId id="259" r:id="rId5"/>
    <p:sldId id="283" r:id="rId6"/>
    <p:sldId id="282" r:id="rId7"/>
    <p:sldId id="284" r:id="rId8"/>
    <p:sldId id="285" r:id="rId9"/>
    <p:sldId id="286" r:id="rId10"/>
    <p:sldId id="288" r:id="rId11"/>
    <p:sldId id="289" r:id="rId12"/>
    <p:sldId id="281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</p:sldIdLst>
  <p:sldSz cx="18288000" cy="10287000"/>
  <p:notesSz cx="6858000" cy="9144000"/>
  <p:embeddedFontLst>
    <p:embeddedFont>
      <p:font typeface="Arimo" panose="020B0604020202020204" charset="0"/>
      <p:regular r:id="rId36"/>
    </p:embeddedFon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Glacial Indifference" panose="020B0604020202020204" charset="0"/>
      <p:regular r:id="rId41"/>
    </p:embeddedFont>
    <p:embeddedFont>
      <p:font typeface="Glacial Indifference Bold" panose="020B0604020202020204" charset="0"/>
      <p:regular r:id="rId42"/>
    </p:embeddedFont>
    <p:embeddedFont>
      <p:font typeface="VT323" panose="020B0604020202020204" charset="0"/>
      <p:regular r:id="rId4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0. Titre" id="{27B8A7A0-9E8C-4BF3-9903-CC69B09DC475}">
          <p14:sldIdLst>
            <p14:sldId id="256"/>
            <p14:sldId id="258"/>
          </p14:sldIdLst>
        </p14:section>
        <p14:section name="1. Introduction" id="{6C549C38-7841-48C9-BEEA-8AF1D649CB90}">
          <p14:sldIdLst>
            <p14:sldId id="257"/>
          </p14:sldIdLst>
        </p14:section>
        <p14:section name="2. Composant" id="{4C59682E-DE9F-491B-BD1B-A4B13F34F6BB}">
          <p14:sldIdLst>
            <p14:sldId id="259"/>
          </p14:sldIdLst>
        </p14:section>
        <p14:section name="3. Composant - State" id="{C5769F06-F3DF-45AE-A50E-698F3FE3A9A4}">
          <p14:sldIdLst>
            <p14:sldId id="283"/>
            <p14:sldId id="282"/>
            <p14:sldId id="284"/>
            <p14:sldId id="285"/>
          </p14:sldIdLst>
        </p14:section>
        <p14:section name="4. React Developer Tools" id="{7DF88F89-A86C-4632-8915-3BF1740A86F8}">
          <p14:sldIdLst>
            <p14:sldId id="286"/>
          </p14:sldIdLst>
        </p14:section>
        <p14:section name="5. DOM Events" id="{BBF59565-602D-4D57-A37E-66AF36A2B231}">
          <p14:sldIdLst>
            <p14:sldId id="288"/>
          </p14:sldIdLst>
        </p14:section>
        <p14:section name="6. Function scope + setState" id="{A6996084-461D-4B2E-A8F3-EE5C2C8EF737}">
          <p14:sldIdLst>
            <p14:sldId id="289"/>
          </p14:sldIdLst>
        </p14:section>
        <p14:section name="Templates" id="{222F8F71-8A17-4986-B6E0-79640B1069DD}">
          <p14:sldIdLst>
            <p14:sldId id="281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2C34"/>
    <a:srgbClr val="1AAE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81301" autoAdjust="0"/>
  </p:normalViewPr>
  <p:slideViewPr>
    <p:cSldViewPr>
      <p:cViewPr varScale="1">
        <p:scale>
          <a:sx n="54" d="100"/>
          <a:sy n="54" d="100"/>
        </p:scale>
        <p:origin x="1180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21AF6-DC9F-4DB5-9BD2-A24371E92984}" type="datetimeFigureOut">
              <a:rPr lang="fr-BE" smtClean="0"/>
              <a:t>01-02-20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2B437-03C9-4E14-89D8-58718DE49891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61204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" TargetMode="External"/><Relationship Id="rId7" Type="http://schemas.openxmlformats.org/officeDocument/2006/relationships/hyperlink" Target="http://clocks.80limit.com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flatris.space/" TargetMode="External"/><Relationship Id="rId5" Type="http://schemas.openxmlformats.org/officeDocument/2006/relationships/hyperlink" Target="https://react-shopping-cart-67954.firebaseapp.com/" TargetMode="External"/><Relationship Id="rId4" Type="http://schemas.openxmlformats.org/officeDocument/2006/relationships/hyperlink" Target="https://reactjs.org/community/examples.html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.google.com/webstore/detail/react-developer-tools/fmkadmapgofadopljbjfkapdkoienihi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reactjs.org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.google.com/webstore/detail/react-developer-tools/fmkadmapgofadopljbjfkapdkoienihi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reactjs.org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>
                <a:hlinkClick r:id="rId3"/>
              </a:rPr>
              <a:t>https://reactjs.org/</a:t>
            </a:r>
            <a:endParaRPr lang="fr-BE" dirty="0"/>
          </a:p>
          <a:p>
            <a:endParaRPr lang="fr-BE" dirty="0"/>
          </a:p>
          <a:p>
            <a:r>
              <a:rPr lang="fr-BE" dirty="0" err="1"/>
              <a:t>Examples</a:t>
            </a:r>
            <a:r>
              <a:rPr lang="fr-BE" dirty="0"/>
              <a:t> : </a:t>
            </a:r>
            <a:r>
              <a:rPr lang="fr-BE" dirty="0">
                <a:hlinkClick r:id="rId4"/>
              </a:rPr>
              <a:t>https://reactjs.org/community/examples.html</a:t>
            </a:r>
            <a:br>
              <a:rPr lang="fr-BE" dirty="0"/>
            </a:br>
            <a:br>
              <a:rPr lang="fr-BE" dirty="0"/>
            </a:br>
            <a:r>
              <a:rPr lang="fr-BE" dirty="0">
                <a:hlinkClick r:id="rId5"/>
              </a:rPr>
              <a:t>https://react-shopping-cart-67954.firebaseapp.com/</a:t>
            </a:r>
            <a:endParaRPr lang="fr-BE" dirty="0"/>
          </a:p>
          <a:p>
            <a:r>
              <a:rPr lang="fr-BE" dirty="0">
                <a:hlinkClick r:id="rId6"/>
              </a:rPr>
              <a:t>https://flatris.space/</a:t>
            </a:r>
            <a:endParaRPr lang="fr-BE" dirty="0"/>
          </a:p>
          <a:p>
            <a:r>
              <a:rPr lang="fr-BE" dirty="0">
                <a:hlinkClick r:id="rId7"/>
              </a:rPr>
              <a:t>http://clocks.80limit.com/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2B437-03C9-4E14-89D8-58718DE49891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66772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Pourquoi le navigateur ne comprend pas la partie dans le return ? </a:t>
            </a:r>
          </a:p>
          <a:p>
            <a:endParaRPr lang="fr-BE" dirty="0"/>
          </a:p>
          <a:p>
            <a:r>
              <a:rPr lang="fr-BE" dirty="0"/>
              <a:t>Parce que ce n’est ni du javascript, ni de l’html. C’est un langage appelé JSX, qui sert à écrire du code pour créer des interfaces de manière déclarative.</a:t>
            </a:r>
          </a:p>
          <a:p>
            <a:r>
              <a:rPr lang="fr-BE" dirty="0"/>
              <a:t>En vérité, ce code doit être transformé dans un langage que le navigateur peut comprendre (du javascript).</a:t>
            </a:r>
          </a:p>
          <a:p>
            <a:endParaRPr lang="fr-BE" dirty="0"/>
          </a:p>
          <a:p>
            <a:r>
              <a:rPr lang="fr-B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return e("div", { </a:t>
            </a:r>
            <a:r>
              <a:rPr lang="fr-B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className</a:t>
            </a:r>
            <a:r>
              <a:rPr lang="fr-B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"component-container" }, [</a:t>
            </a:r>
          </a:p>
          <a:p>
            <a:r>
              <a:rPr lang="fr-B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e("p", { key: 1 }, "Hello le MIC"),</a:t>
            </a:r>
          </a:p>
          <a:p>
            <a:r>
              <a:rPr lang="fr-B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e("p", { key: 2 }, </a:t>
            </a:r>
            <a:r>
              <a:rPr lang="fr-B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Math.random</a:t>
            </a:r>
            <a:r>
              <a:rPr lang="fr-B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* 1000)</a:t>
            </a:r>
          </a:p>
          <a:p>
            <a:r>
              <a:rPr lang="fr-B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]);</a:t>
            </a:r>
          </a:p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2B437-03C9-4E14-89D8-58718DE49891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61227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2B437-03C9-4E14-89D8-58718DE49891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2303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>
                <a:hlinkClick r:id="rId3"/>
              </a:rPr>
              <a:t>https://chrome.google.com/webstore/detail/react-developer-tools/fmkadmapgofadopljbjfkapdkoienihi</a:t>
            </a:r>
            <a:endParaRPr lang="fr-BE" dirty="0"/>
          </a:p>
          <a:p>
            <a:endParaRPr lang="fr-BE" dirty="0"/>
          </a:p>
          <a:p>
            <a:r>
              <a:rPr lang="fr-BE" dirty="0"/>
              <a:t>Démo de la </a:t>
            </a:r>
            <a:r>
              <a:rPr lang="fr-BE" dirty="0" err="1"/>
              <a:t>todo</a:t>
            </a:r>
            <a:r>
              <a:rPr lang="fr-BE" dirty="0"/>
              <a:t> </a:t>
            </a:r>
            <a:r>
              <a:rPr lang="fr-BE" dirty="0" err="1"/>
              <a:t>list</a:t>
            </a:r>
            <a:r>
              <a:rPr lang="fr-BE" dirty="0"/>
              <a:t> sur </a:t>
            </a:r>
            <a:r>
              <a:rPr lang="fr-BE" dirty="0">
                <a:hlinkClick r:id="rId4"/>
              </a:rPr>
              <a:t>https://reactjs.org/</a:t>
            </a:r>
            <a:endParaRPr lang="fr-BE" dirty="0"/>
          </a:p>
          <a:p>
            <a:endParaRPr lang="fr-BE" dirty="0"/>
          </a:p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2B437-03C9-4E14-89D8-58718DE49891}" type="slidenum">
              <a:rPr lang="fr-BE" smtClean="0"/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87472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02B437-03C9-4E14-89D8-58718DE49891}" type="slidenum">
              <a:rPr kumimoji="0" lang="fr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fr-B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1960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>
                <a:hlinkClick r:id="rId3"/>
              </a:rPr>
              <a:t>https://chrome.google.com/webstore/detail/react-developer-tools/fmkadmapgofadopljbjfkapdkoienihi</a:t>
            </a:r>
            <a:endParaRPr lang="fr-BE" dirty="0"/>
          </a:p>
          <a:p>
            <a:endParaRPr lang="fr-BE" dirty="0"/>
          </a:p>
          <a:p>
            <a:r>
              <a:rPr lang="fr-BE" dirty="0"/>
              <a:t>Démo de la </a:t>
            </a:r>
            <a:r>
              <a:rPr lang="fr-BE" dirty="0" err="1"/>
              <a:t>todo</a:t>
            </a:r>
            <a:r>
              <a:rPr lang="fr-BE" dirty="0"/>
              <a:t> </a:t>
            </a:r>
            <a:r>
              <a:rPr lang="fr-BE" dirty="0" err="1"/>
              <a:t>list</a:t>
            </a:r>
            <a:r>
              <a:rPr lang="fr-BE" dirty="0"/>
              <a:t> sur </a:t>
            </a:r>
            <a:r>
              <a:rPr lang="fr-BE" dirty="0">
                <a:hlinkClick r:id="rId4"/>
              </a:rPr>
              <a:t>https://reactjs.org/</a:t>
            </a:r>
            <a:endParaRPr lang="fr-BE" dirty="0"/>
          </a:p>
          <a:p>
            <a:endParaRPr lang="fr-BE" dirty="0"/>
          </a:p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02B437-03C9-4E14-89D8-58718DE49891}" type="slidenum">
              <a:rPr kumimoji="0" lang="fr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fr-B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5137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9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426" y="-3599"/>
            <a:ext cx="18506874" cy="1036385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114336" y="1063525"/>
            <a:ext cx="16059328" cy="8229600"/>
            <a:chOff x="0" y="0"/>
            <a:chExt cx="8485670" cy="4348480"/>
          </a:xfrm>
        </p:grpSpPr>
        <p:sp>
          <p:nvSpPr>
            <p:cNvPr id="4" name="Freeform 4"/>
            <p:cNvSpPr/>
            <p:nvPr/>
          </p:nvSpPr>
          <p:spPr>
            <a:xfrm>
              <a:off x="0" y="4043680"/>
              <a:ext cx="8485670" cy="304800"/>
            </a:xfrm>
            <a:custGeom>
              <a:avLst/>
              <a:gdLst/>
              <a:ahLst/>
              <a:cxnLst/>
              <a:rect l="l" t="t" r="r" b="b"/>
              <a:pathLst>
                <a:path w="8485670" h="304800">
                  <a:moveTo>
                    <a:pt x="8180870" y="0"/>
                  </a:moveTo>
                  <a:lnTo>
                    <a:pt x="0" y="0"/>
                  </a:lnTo>
                  <a:lnTo>
                    <a:pt x="304800" y="304800"/>
                  </a:lnTo>
                  <a:lnTo>
                    <a:pt x="8485670" y="304800"/>
                  </a:lnTo>
                  <a:close/>
                </a:path>
              </a:pathLst>
            </a:custGeom>
            <a:solidFill>
              <a:srgbClr val="1AAEA6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8180870" y="1270"/>
              <a:ext cx="304800" cy="4347210"/>
            </a:xfrm>
            <a:custGeom>
              <a:avLst/>
              <a:gdLst/>
              <a:ahLst/>
              <a:cxnLst/>
              <a:rect l="l" t="t" r="r" b="b"/>
              <a:pathLst>
                <a:path w="304800" h="4347210">
                  <a:moveTo>
                    <a:pt x="304800" y="303530"/>
                  </a:moveTo>
                  <a:lnTo>
                    <a:pt x="0" y="0"/>
                  </a:lnTo>
                  <a:lnTo>
                    <a:pt x="0" y="4042410"/>
                  </a:lnTo>
                  <a:lnTo>
                    <a:pt x="304800" y="4347210"/>
                  </a:lnTo>
                  <a:lnTo>
                    <a:pt x="304800" y="4042410"/>
                  </a:lnTo>
                  <a:close/>
                </a:path>
              </a:pathLst>
            </a:custGeom>
            <a:solidFill>
              <a:srgbClr val="F59899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8180870" cy="4043680"/>
            </a:xfrm>
            <a:custGeom>
              <a:avLst/>
              <a:gdLst/>
              <a:ahLst/>
              <a:cxnLst/>
              <a:rect l="l" t="t" r="r" b="b"/>
              <a:pathLst>
                <a:path w="8180870" h="4043680">
                  <a:moveTo>
                    <a:pt x="304800" y="0"/>
                  </a:moveTo>
                  <a:lnTo>
                    <a:pt x="0" y="0"/>
                  </a:lnTo>
                  <a:lnTo>
                    <a:pt x="0" y="4043680"/>
                  </a:lnTo>
                  <a:lnTo>
                    <a:pt x="8180870" y="4043680"/>
                  </a:lnTo>
                  <a:lnTo>
                    <a:pt x="8180870" y="0"/>
                  </a:lnTo>
                  <a:close/>
                </a:path>
              </a:pathLst>
            </a:custGeom>
            <a:solidFill>
              <a:srgbClr val="273948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2107472" y="2433801"/>
            <a:ext cx="9595336" cy="4826132"/>
            <a:chOff x="-1" y="-66675"/>
            <a:chExt cx="12793782" cy="6434844"/>
          </a:xfrm>
        </p:grpSpPr>
        <p:sp>
          <p:nvSpPr>
            <p:cNvPr id="8" name="TextBox 8"/>
            <p:cNvSpPr txBox="1"/>
            <p:nvPr/>
          </p:nvSpPr>
          <p:spPr>
            <a:xfrm>
              <a:off x="0" y="-66675"/>
              <a:ext cx="11028664" cy="676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16"/>
                </a:lnSpc>
              </a:pPr>
              <a:r>
                <a:rPr lang="en-US" sz="3011" spc="210" dirty="0">
                  <a:solidFill>
                    <a:srgbClr val="F59899"/>
                  </a:solidFill>
                  <a:latin typeface="Glacial Indifference Bold"/>
                </a:rPr>
                <a:t>Introduction à</a:t>
              </a:r>
            </a:p>
          </p:txBody>
        </p:sp>
        <p:grpSp>
          <p:nvGrpSpPr>
            <p:cNvPr id="9" name="Group 9"/>
            <p:cNvGrpSpPr/>
            <p:nvPr/>
          </p:nvGrpSpPr>
          <p:grpSpPr>
            <a:xfrm>
              <a:off x="0" y="1334557"/>
              <a:ext cx="12793781" cy="3750385"/>
              <a:chOff x="0" y="0"/>
              <a:chExt cx="7412558" cy="2172926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7412558" cy="2172926"/>
              </a:xfrm>
              <a:custGeom>
                <a:avLst/>
                <a:gdLst/>
                <a:ahLst/>
                <a:cxnLst/>
                <a:rect l="l" t="t" r="r" b="b"/>
                <a:pathLst>
                  <a:path w="7412558" h="2172926">
                    <a:moveTo>
                      <a:pt x="0" y="0"/>
                    </a:moveTo>
                    <a:lnTo>
                      <a:pt x="0" y="2172926"/>
                    </a:lnTo>
                    <a:lnTo>
                      <a:pt x="7412558" y="2172926"/>
                    </a:lnTo>
                    <a:lnTo>
                      <a:pt x="7412558" y="0"/>
                    </a:lnTo>
                    <a:lnTo>
                      <a:pt x="0" y="0"/>
                    </a:lnTo>
                    <a:close/>
                    <a:moveTo>
                      <a:pt x="7351598" y="2111966"/>
                    </a:moveTo>
                    <a:lnTo>
                      <a:pt x="59690" y="2111966"/>
                    </a:lnTo>
                    <a:lnTo>
                      <a:pt x="59690" y="59690"/>
                    </a:lnTo>
                    <a:lnTo>
                      <a:pt x="7351598" y="59690"/>
                    </a:lnTo>
                    <a:lnTo>
                      <a:pt x="7351598" y="2111966"/>
                    </a:lnTo>
                    <a:close/>
                  </a:path>
                </a:pathLst>
              </a:custGeom>
              <a:solidFill>
                <a:srgbClr val="F59899"/>
              </a:solidFill>
            </p:spPr>
          </p:sp>
        </p:grpSp>
        <p:sp>
          <p:nvSpPr>
            <p:cNvPr id="11" name="TextBox 11"/>
            <p:cNvSpPr txBox="1"/>
            <p:nvPr/>
          </p:nvSpPr>
          <p:spPr>
            <a:xfrm>
              <a:off x="786672" y="2274358"/>
              <a:ext cx="11220436" cy="20839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1660"/>
                </a:lnSpc>
              </a:pPr>
              <a:r>
                <a:rPr lang="en-US" sz="14220" dirty="0">
                  <a:solidFill>
                    <a:srgbClr val="1AAEA6"/>
                  </a:solidFill>
                  <a:latin typeface="VT323"/>
                </a:rPr>
                <a:t>ReactJS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-1" y="5779290"/>
              <a:ext cx="10702837" cy="58887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747"/>
                </a:lnSpc>
              </a:pPr>
              <a:r>
                <a:rPr lang="en-US" sz="2676" spc="107" dirty="0">
                  <a:solidFill>
                    <a:srgbClr val="F59899"/>
                  </a:solidFill>
                  <a:latin typeface="Glacial Indifference"/>
                </a:rPr>
                <a:t>A JavaScript library for building user interfaces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AE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71498"/>
            <a:ext cx="12632986" cy="8144004"/>
            <a:chOff x="0" y="0"/>
            <a:chExt cx="2338837" cy="150775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38837" cy="1507759"/>
            </a:xfrm>
            <a:custGeom>
              <a:avLst/>
              <a:gdLst/>
              <a:ahLst/>
              <a:cxnLst/>
              <a:rect l="l" t="t" r="r" b="b"/>
              <a:pathLst>
                <a:path w="2338837" h="1507759">
                  <a:moveTo>
                    <a:pt x="0" y="0"/>
                  </a:moveTo>
                  <a:lnTo>
                    <a:pt x="0" y="1507759"/>
                  </a:lnTo>
                  <a:lnTo>
                    <a:pt x="2338837" y="1507759"/>
                  </a:lnTo>
                  <a:lnTo>
                    <a:pt x="2338837" y="0"/>
                  </a:lnTo>
                  <a:lnTo>
                    <a:pt x="0" y="0"/>
                  </a:lnTo>
                  <a:close/>
                  <a:moveTo>
                    <a:pt x="2277877" y="1446799"/>
                  </a:moveTo>
                  <a:lnTo>
                    <a:pt x="59690" y="1446799"/>
                  </a:lnTo>
                  <a:lnTo>
                    <a:pt x="59690" y="59690"/>
                  </a:lnTo>
                  <a:lnTo>
                    <a:pt x="2277877" y="59690"/>
                  </a:lnTo>
                  <a:lnTo>
                    <a:pt x="2277877" y="1446799"/>
                  </a:lnTo>
                  <a:close/>
                </a:path>
              </a:pathLst>
            </a:custGeom>
            <a:solidFill>
              <a:srgbClr val="273948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268075" y="2147887"/>
            <a:ext cx="5991225" cy="5991225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73948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1942409" y="4117577"/>
            <a:ext cx="4642555" cy="2051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80" normalizeH="0" baseline="0" noProof="0" dirty="0">
                <a:ln>
                  <a:noFill/>
                </a:ln>
                <a:solidFill>
                  <a:srgbClr val="F59899"/>
                </a:solidFill>
                <a:effectLst/>
                <a:uLnTx/>
                <a:uFillTx/>
                <a:latin typeface="VT323"/>
                <a:ea typeface="+mn-ea"/>
                <a:cs typeface="+mn-cs"/>
              </a:rPr>
              <a:t>GESTION DES</a:t>
            </a:r>
          </a:p>
          <a:p>
            <a:pPr marL="0" marR="0" lvl="0" indent="0" algn="ctr" defTabSz="914400" rtl="0" eaLnBrk="1" fontAlgn="auto" latinLnBrk="0" hangingPunct="1">
              <a:lnSpc>
                <a:spcPts val="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spc="80" dirty="0">
                <a:solidFill>
                  <a:srgbClr val="F59899"/>
                </a:solidFill>
                <a:latin typeface="VT323"/>
              </a:rPr>
              <a:t>EVENEMENTS</a:t>
            </a:r>
            <a:endParaRPr kumimoji="0" lang="en-US" sz="8000" b="0" i="0" u="none" strike="noStrike" kern="1200" cap="none" spc="80" normalizeH="0" baseline="0" noProof="0" dirty="0">
              <a:ln>
                <a:noFill/>
              </a:ln>
              <a:solidFill>
                <a:srgbClr val="F59899"/>
              </a:solidFill>
              <a:effectLst/>
              <a:uLnTx/>
              <a:uFillTx/>
              <a:latin typeface="VT323"/>
              <a:ea typeface="+mn-ea"/>
              <a:cs typeface="+mn-c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092013" y="1645105"/>
            <a:ext cx="7051987" cy="69967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300" dirty="0">
                <a:solidFill>
                  <a:srgbClr val="273948"/>
                </a:solidFill>
                <a:latin typeface="Glacial Indifference"/>
              </a:rPr>
              <a:t>User Interface </a:t>
            </a:r>
            <a:r>
              <a:rPr lang="en-US" sz="4400" spc="300" dirty="0">
                <a:solidFill>
                  <a:srgbClr val="273948"/>
                </a:solidFill>
                <a:latin typeface="Glacial Indifference"/>
              </a:rPr>
              <a:t>events</a:t>
            </a:r>
            <a:br>
              <a:rPr lang="en-US" sz="4400" b="1" spc="300" dirty="0">
                <a:solidFill>
                  <a:srgbClr val="273948"/>
                </a:solidFill>
                <a:latin typeface="Glacial Indifference"/>
              </a:rPr>
            </a:br>
            <a:r>
              <a:rPr lang="en-US" sz="4400" b="1" spc="300" dirty="0">
                <a:solidFill>
                  <a:srgbClr val="273948"/>
                </a:solidFill>
                <a:latin typeface="Glacial Indifference"/>
              </a:rPr>
              <a:t>Mouse </a:t>
            </a:r>
            <a:r>
              <a:rPr lang="en-US" sz="4400" spc="300" dirty="0">
                <a:solidFill>
                  <a:srgbClr val="273948"/>
                </a:solidFill>
                <a:latin typeface="Glacial Indifference"/>
              </a:rPr>
              <a:t>events</a:t>
            </a:r>
            <a:br>
              <a:rPr lang="en-US" sz="4400" b="1" spc="300" dirty="0">
                <a:solidFill>
                  <a:srgbClr val="273948"/>
                </a:solidFill>
                <a:latin typeface="Glacial Indifference"/>
              </a:rPr>
            </a:br>
            <a:r>
              <a:rPr lang="en-US" sz="4400" b="1" spc="300" dirty="0">
                <a:solidFill>
                  <a:srgbClr val="273948"/>
                </a:solidFill>
                <a:latin typeface="Glacial Indifference"/>
              </a:rPr>
              <a:t>Focus &amp; Blur </a:t>
            </a:r>
            <a:r>
              <a:rPr lang="en-US" sz="4400" spc="300" dirty="0">
                <a:solidFill>
                  <a:srgbClr val="273948"/>
                </a:solidFill>
                <a:latin typeface="Glacial Indifference"/>
              </a:rPr>
              <a:t>events</a:t>
            </a:r>
            <a:br>
              <a:rPr lang="en-US" sz="4400" b="1" spc="300" dirty="0">
                <a:solidFill>
                  <a:srgbClr val="273948"/>
                </a:solidFill>
                <a:latin typeface="Glacial Indifference"/>
              </a:rPr>
            </a:br>
            <a:r>
              <a:rPr lang="en-US" sz="4400" b="1" spc="300" dirty="0">
                <a:solidFill>
                  <a:srgbClr val="273948"/>
                </a:solidFill>
                <a:latin typeface="Glacial Indifference"/>
              </a:rPr>
              <a:t>Form </a:t>
            </a:r>
            <a:r>
              <a:rPr lang="en-US" sz="4400" spc="300" dirty="0">
                <a:solidFill>
                  <a:srgbClr val="273948"/>
                </a:solidFill>
                <a:latin typeface="Glacial Indifference"/>
              </a:rPr>
              <a:t>events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300" normalizeH="0" baseline="0" noProof="0" dirty="0">
                <a:ln>
                  <a:noFill/>
                </a:ln>
                <a:solidFill>
                  <a:srgbClr val="273948"/>
                </a:solidFill>
                <a:effectLst/>
                <a:uLnTx/>
                <a:uFillTx/>
                <a:latin typeface="Glacial Indifference"/>
                <a:ea typeface="+mn-ea"/>
                <a:cs typeface="+mn-cs"/>
              </a:rPr>
              <a:t>Keyboard </a:t>
            </a:r>
            <a:r>
              <a:rPr kumimoji="0" lang="en-US" sz="4400" i="0" u="none" strike="noStrike" kern="1200" cap="none" spc="300" normalizeH="0" baseline="0" noProof="0" dirty="0">
                <a:ln>
                  <a:noFill/>
                </a:ln>
                <a:solidFill>
                  <a:srgbClr val="273948"/>
                </a:solidFill>
                <a:effectLst/>
                <a:uLnTx/>
                <a:uFillTx/>
                <a:latin typeface="Glacial Indifference"/>
                <a:ea typeface="+mn-ea"/>
                <a:cs typeface="+mn-cs"/>
              </a:rPr>
              <a:t>events</a:t>
            </a:r>
            <a:br>
              <a:rPr kumimoji="0" lang="en-US" sz="4400" i="0" u="none" strike="noStrike" kern="1200" cap="none" spc="300" normalizeH="0" baseline="0" noProof="0" dirty="0">
                <a:ln>
                  <a:noFill/>
                </a:ln>
                <a:solidFill>
                  <a:srgbClr val="273948"/>
                </a:solidFill>
                <a:effectLst/>
                <a:uLnTx/>
                <a:uFillTx/>
                <a:latin typeface="Glacial Indifference"/>
                <a:ea typeface="+mn-ea"/>
                <a:cs typeface="+mn-cs"/>
              </a:rPr>
            </a:br>
            <a:r>
              <a:rPr kumimoji="0" lang="en-US" sz="4400" b="1" i="0" u="none" strike="noStrike" kern="1200" cap="none" spc="300" normalizeH="0" baseline="0" noProof="0" dirty="0">
                <a:ln>
                  <a:noFill/>
                </a:ln>
                <a:solidFill>
                  <a:srgbClr val="273948"/>
                </a:solidFill>
                <a:effectLst/>
                <a:uLnTx/>
                <a:uFillTx/>
                <a:latin typeface="Glacial Indifference"/>
                <a:ea typeface="+mn-ea"/>
                <a:cs typeface="+mn-cs"/>
              </a:rPr>
              <a:t>HTML5</a:t>
            </a:r>
            <a:r>
              <a:rPr kumimoji="0" lang="en-US" sz="4400" i="0" u="none" strike="noStrike" kern="1200" cap="none" spc="300" normalizeH="0" baseline="0" noProof="0" dirty="0">
                <a:ln>
                  <a:noFill/>
                </a:ln>
                <a:solidFill>
                  <a:srgbClr val="273948"/>
                </a:solidFill>
                <a:effectLst/>
                <a:uLnTx/>
                <a:uFillTx/>
                <a:latin typeface="Glacial Indifference"/>
                <a:ea typeface="+mn-ea"/>
                <a:cs typeface="+mn-cs"/>
              </a:rPr>
              <a:t> events</a:t>
            </a:r>
            <a:br>
              <a:rPr kumimoji="0" lang="en-US" sz="4400" i="0" u="none" strike="noStrike" kern="1200" cap="none" spc="300" normalizeH="0" baseline="0" noProof="0" dirty="0">
                <a:ln>
                  <a:noFill/>
                </a:ln>
                <a:solidFill>
                  <a:srgbClr val="273948"/>
                </a:solidFill>
                <a:effectLst/>
                <a:uLnTx/>
                <a:uFillTx/>
                <a:latin typeface="Glacial Indifference"/>
                <a:ea typeface="+mn-ea"/>
                <a:cs typeface="+mn-cs"/>
              </a:rPr>
            </a:br>
            <a:r>
              <a:rPr kumimoji="0" lang="en-US" sz="4400" b="1" i="0" u="none" strike="noStrike" kern="1200" cap="none" spc="300" normalizeH="0" baseline="0" noProof="0" dirty="0">
                <a:ln>
                  <a:noFill/>
                </a:ln>
                <a:solidFill>
                  <a:srgbClr val="273948"/>
                </a:solidFill>
                <a:effectLst/>
                <a:uLnTx/>
                <a:uFillTx/>
                <a:latin typeface="Glacial Indifference"/>
                <a:ea typeface="+mn-ea"/>
                <a:cs typeface="+mn-cs"/>
              </a:rPr>
              <a:t>CSS</a:t>
            </a:r>
            <a:r>
              <a:rPr kumimoji="0" lang="en-US" sz="4400" i="0" u="none" strike="noStrike" kern="1200" cap="none" spc="300" normalizeH="0" baseline="0" noProof="0" dirty="0">
                <a:ln>
                  <a:noFill/>
                </a:ln>
                <a:solidFill>
                  <a:srgbClr val="273948"/>
                </a:solidFill>
                <a:effectLst/>
                <a:uLnTx/>
                <a:uFillTx/>
                <a:latin typeface="Glacial Indifference"/>
                <a:ea typeface="+mn-ea"/>
                <a:cs typeface="+mn-cs"/>
              </a:rPr>
              <a:t> events</a:t>
            </a:r>
            <a:endParaRPr kumimoji="0" lang="en-US" sz="4400" b="1" i="0" u="none" strike="noStrike" kern="1200" cap="none" spc="300" normalizeH="0" baseline="0" noProof="0" dirty="0">
              <a:ln>
                <a:noFill/>
              </a:ln>
              <a:solidFill>
                <a:srgbClr val="273948"/>
              </a:solidFill>
              <a:effectLst/>
              <a:uLnTx/>
              <a:uFillTx/>
              <a:latin typeface="Glacial Indifferenc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1403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9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2793839" y="-1206661"/>
            <a:ext cx="12700322" cy="12700322"/>
            <a:chOff x="-2540" y="-2540"/>
            <a:chExt cx="6355080" cy="6355080"/>
          </a:xfrm>
        </p:grpSpPr>
        <p:sp>
          <p:nvSpPr>
            <p:cNvPr id="3" name="Freeform 3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59899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3747424" y="-253076"/>
            <a:ext cx="10793151" cy="10793151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1AAEA6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5304750" y="3866432"/>
            <a:ext cx="7678501" cy="4175120"/>
            <a:chOff x="0" y="-38100"/>
            <a:chExt cx="10238001" cy="5566827"/>
          </a:xfrm>
        </p:grpSpPr>
        <p:sp>
          <p:nvSpPr>
            <p:cNvPr id="7" name="TextBox 7"/>
            <p:cNvSpPr txBox="1"/>
            <p:nvPr/>
          </p:nvSpPr>
          <p:spPr>
            <a:xfrm>
              <a:off x="1388962" y="-38100"/>
              <a:ext cx="7460077" cy="7255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44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400" b="0" i="0" u="none" strike="noStrike" kern="1200" cap="none" spc="204" normalizeH="0" baseline="0" noProof="0" dirty="0">
                <a:ln>
                  <a:noFill/>
                </a:ln>
                <a:solidFill>
                  <a:srgbClr val="273948"/>
                </a:solidFill>
                <a:effectLst/>
                <a:uLnTx/>
                <a:uFillTx/>
                <a:latin typeface="Glacial Indifference Bold"/>
                <a:ea typeface="+mn-ea"/>
                <a:cs typeface="+mn-cs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058997"/>
              <a:ext cx="10238001" cy="11584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715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500" b="0" i="0" u="none" strike="noStrike" kern="1200" cap="none" spc="99" normalizeH="0" baseline="0" noProof="0" dirty="0">
                  <a:ln>
                    <a:noFill/>
                  </a:ln>
                  <a:solidFill>
                    <a:srgbClr val="273948"/>
                  </a:solidFill>
                  <a:effectLst/>
                  <a:uLnTx/>
                  <a:uFillTx/>
                  <a:latin typeface="Glacial Indifference Bold"/>
                  <a:ea typeface="+mn-ea"/>
                  <a:cs typeface="+mn-cs"/>
                </a:rPr>
                <a:t>Function Scope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747017" y="5030687"/>
              <a:ext cx="6743968" cy="4980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3103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16" b="0" i="0" u="none" strike="noStrike" kern="1200" cap="none" spc="221" normalizeH="0" baseline="0" noProof="0" dirty="0">
                <a:ln>
                  <a:noFill/>
                </a:ln>
                <a:solidFill>
                  <a:srgbClr val="273948"/>
                </a:solidFill>
                <a:effectLst/>
                <a:uLnTx/>
                <a:uFillTx/>
                <a:latin typeface="Glacial Indifference"/>
                <a:ea typeface="+mn-ea"/>
                <a:cs typeface="+mn-c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91E28D3-35B5-49B5-982F-D5EF33E20BD0}"/>
              </a:ext>
            </a:extLst>
          </p:cNvPr>
          <p:cNvSpPr txBox="1"/>
          <p:nvPr/>
        </p:nvSpPr>
        <p:spPr>
          <a:xfrm>
            <a:off x="5154435" y="5731637"/>
            <a:ext cx="79791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5400" dirty="0">
                <a:solidFill>
                  <a:srgbClr val="282C34"/>
                </a:solidFill>
              </a:rPr>
              <a:t>Bien gérer le mot-clé « </a:t>
            </a:r>
            <a:r>
              <a:rPr lang="fr-BE" sz="5400" dirty="0" err="1">
                <a:solidFill>
                  <a:srgbClr val="282C34"/>
                </a:solidFill>
              </a:rPr>
              <a:t>this</a:t>
            </a:r>
            <a:r>
              <a:rPr lang="fr-BE" sz="5400" dirty="0">
                <a:solidFill>
                  <a:srgbClr val="282C34"/>
                </a:solidFill>
              </a:rPr>
              <a:t> »</a:t>
            </a:r>
            <a:endParaRPr lang="fr-BE" dirty="0">
              <a:solidFill>
                <a:srgbClr val="282C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144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2739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2793839" y="-1206661"/>
            <a:ext cx="12700322" cy="12700322"/>
            <a:chOff x="-2540" y="-2540"/>
            <a:chExt cx="6355080" cy="6355080"/>
          </a:xfrm>
        </p:grpSpPr>
        <p:sp>
          <p:nvSpPr>
            <p:cNvPr id="3" name="Freeform 3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59899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3747424" y="-253076"/>
            <a:ext cx="10793151" cy="10793151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1AAEA6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5304750" y="3866432"/>
            <a:ext cx="7678501" cy="4175120"/>
            <a:chOff x="0" y="-38100"/>
            <a:chExt cx="10238001" cy="5566827"/>
          </a:xfrm>
        </p:grpSpPr>
        <p:sp>
          <p:nvSpPr>
            <p:cNvPr id="7" name="TextBox 7"/>
            <p:cNvSpPr txBox="1"/>
            <p:nvPr/>
          </p:nvSpPr>
          <p:spPr>
            <a:xfrm>
              <a:off x="1388962" y="-38100"/>
              <a:ext cx="7460077" cy="7255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44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400" b="0" i="0" u="none" strike="noStrike" kern="1200" cap="none" spc="204" normalizeH="0" baseline="0" noProof="0" dirty="0">
                  <a:ln>
                    <a:noFill/>
                  </a:ln>
                  <a:solidFill>
                    <a:srgbClr val="273948"/>
                  </a:solidFill>
                  <a:effectLst/>
                  <a:uLnTx/>
                  <a:uFillTx/>
                  <a:latin typeface="Glacial Indifference Bold"/>
                  <a:ea typeface="+mn-ea"/>
                  <a:cs typeface="+mn-cs"/>
                </a:rPr>
                <a:t>WHAT INSPIRES US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058997"/>
              <a:ext cx="10238001" cy="35708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715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500" b="0" i="0" u="none" strike="noStrike" kern="1200" cap="none" spc="99" normalizeH="0" baseline="0" noProof="0" dirty="0">
                  <a:ln>
                    <a:noFill/>
                  </a:ln>
                  <a:solidFill>
                    <a:srgbClr val="273948"/>
                  </a:solidFill>
                  <a:effectLst/>
                  <a:uLnTx/>
                  <a:uFillTx/>
                  <a:latin typeface="Glacial Indifference Bold"/>
                  <a:ea typeface="+mn-ea"/>
                  <a:cs typeface="+mn-cs"/>
                </a:rPr>
                <a:t>It is better to fail in originality than to succeed in imitation.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747017" y="5030687"/>
              <a:ext cx="6743968" cy="4980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3103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16" b="0" i="0" u="none" strike="noStrike" kern="1200" cap="none" spc="221" normalizeH="0" baseline="0" noProof="0" dirty="0">
                  <a:ln>
                    <a:noFill/>
                  </a:ln>
                  <a:solidFill>
                    <a:srgbClr val="273948"/>
                  </a:solidFill>
                  <a:effectLst/>
                  <a:uLnTx/>
                  <a:uFillTx/>
                  <a:latin typeface="Glacial Indifference"/>
                  <a:ea typeface="+mn-ea"/>
                  <a:cs typeface="+mn-cs"/>
                </a:rPr>
                <a:t>HERMAN MELVILLE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7341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2739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747424" y="1700148"/>
            <a:ext cx="16233436" cy="6886704"/>
            <a:chOff x="0" y="0"/>
            <a:chExt cx="3005415" cy="127498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005415" cy="1274986"/>
            </a:xfrm>
            <a:custGeom>
              <a:avLst/>
              <a:gdLst/>
              <a:ahLst/>
              <a:cxnLst/>
              <a:rect l="l" t="t" r="r" b="b"/>
              <a:pathLst>
                <a:path w="3005415" h="1274986">
                  <a:moveTo>
                    <a:pt x="0" y="0"/>
                  </a:moveTo>
                  <a:lnTo>
                    <a:pt x="0" y="1274986"/>
                  </a:lnTo>
                  <a:lnTo>
                    <a:pt x="3005415" y="1274986"/>
                  </a:lnTo>
                  <a:lnTo>
                    <a:pt x="3005415" y="0"/>
                  </a:lnTo>
                  <a:lnTo>
                    <a:pt x="0" y="0"/>
                  </a:lnTo>
                  <a:close/>
                  <a:moveTo>
                    <a:pt x="2944455" y="1214026"/>
                  </a:moveTo>
                  <a:lnTo>
                    <a:pt x="59690" y="1214026"/>
                  </a:lnTo>
                  <a:lnTo>
                    <a:pt x="59690" y="59690"/>
                  </a:lnTo>
                  <a:lnTo>
                    <a:pt x="2944455" y="59690"/>
                  </a:lnTo>
                  <a:lnTo>
                    <a:pt x="2944455" y="1214026"/>
                  </a:lnTo>
                  <a:close/>
                </a:path>
              </a:pathLst>
            </a:custGeom>
            <a:solidFill>
              <a:srgbClr val="F59899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9144000" y="3536264"/>
            <a:ext cx="7652455" cy="3214472"/>
            <a:chOff x="0" y="0"/>
            <a:chExt cx="10203273" cy="4285962"/>
          </a:xfrm>
        </p:grpSpPr>
        <p:sp>
          <p:nvSpPr>
            <p:cNvPr id="5" name="TextBox 5"/>
            <p:cNvSpPr txBox="1"/>
            <p:nvPr/>
          </p:nvSpPr>
          <p:spPr>
            <a:xfrm>
              <a:off x="0" y="133350"/>
              <a:ext cx="10203273" cy="14922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000"/>
                </a:lnSpc>
              </a:pPr>
              <a:r>
                <a:rPr lang="en-US" sz="8000" spc="80">
                  <a:solidFill>
                    <a:srgbClr val="1AAEA6"/>
                  </a:solidFill>
                  <a:latin typeface="VT323"/>
                </a:rPr>
                <a:t>MISSION AND VISION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804797"/>
              <a:ext cx="9212677" cy="7255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420"/>
                </a:lnSpc>
              </a:pPr>
              <a:r>
                <a:rPr lang="en-US" sz="3400" spc="204">
                  <a:solidFill>
                    <a:srgbClr val="F59899"/>
                  </a:solidFill>
                  <a:latin typeface="Glacial Indifference Bold"/>
                </a:rPr>
                <a:t>THE KYOBI GOALS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2920077"/>
              <a:ext cx="9365077" cy="13658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2800" spc="84">
                  <a:solidFill>
                    <a:srgbClr val="1AAEA6"/>
                  </a:solidFill>
                  <a:latin typeface="Glacial Indifference"/>
                </a:rPr>
                <a:t>Presentations are communication tools used for reports, speeches and more.</a:t>
              </a:r>
            </a:p>
          </p:txBody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655121" y="1304811"/>
            <a:ext cx="7707485" cy="7677377"/>
            <a:chOff x="0" y="0"/>
            <a:chExt cx="6502400" cy="6477000"/>
          </a:xfrm>
        </p:grpSpPr>
        <p:sp>
          <p:nvSpPr>
            <p:cNvPr id="9" name="Freeform 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0000"/>
              </a:solidFill>
            </a:ln>
          </p:spPr>
        </p:sp>
        <p:sp>
          <p:nvSpPr>
            <p:cNvPr id="10" name="Freeform 1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1AAEA6"/>
            </a:solidFill>
          </p:spPr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2739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143000" y="-304800"/>
            <a:ext cx="13106400" cy="10972800"/>
          </a:xfrm>
          <a:prstGeom prst="rect">
            <a:avLst/>
          </a:prstGeom>
          <a:solidFill>
            <a:srgbClr val="F59899"/>
          </a:solid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1601450" cy="10287000"/>
            <a:chOff x="0" y="0"/>
            <a:chExt cx="15468600" cy="13716000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/>
            <a:srcRect l="7620" t="3571" r="7620" b="3571"/>
            <a:stretch>
              <a:fillRect/>
            </a:stretch>
          </p:blipFill>
          <p:spPr>
            <a:xfrm>
              <a:off x="0" y="0"/>
              <a:ext cx="15468600" cy="660400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/>
            <a:srcRect l="29505" t="3571" r="29505" b="3571"/>
            <a:stretch>
              <a:fillRect/>
            </a:stretch>
          </p:blipFill>
          <p:spPr>
            <a:xfrm>
              <a:off x="0" y="7112000"/>
              <a:ext cx="7480300" cy="660400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2"/>
            <a:srcRect l="29505" t="3571" r="29505" b="3571"/>
            <a:stretch>
              <a:fillRect/>
            </a:stretch>
          </p:blipFill>
          <p:spPr>
            <a:xfrm>
              <a:off x="7988300" y="7112000"/>
              <a:ext cx="7480300" cy="6604000"/>
            </a:xfrm>
            <a:prstGeom prst="rect">
              <a:avLst/>
            </a:prstGeom>
          </p:spPr>
        </p:pic>
      </p:grpSp>
      <p:grpSp>
        <p:nvGrpSpPr>
          <p:cNvPr id="7" name="Group 7"/>
          <p:cNvGrpSpPr/>
          <p:nvPr/>
        </p:nvGrpSpPr>
        <p:grpSpPr>
          <a:xfrm>
            <a:off x="9228399" y="1128049"/>
            <a:ext cx="8030901" cy="8030901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1AAEA6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0446320" y="4107475"/>
            <a:ext cx="5595058" cy="2148249"/>
            <a:chOff x="0" y="0"/>
            <a:chExt cx="7460077" cy="2864332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38100"/>
              <a:ext cx="7460077" cy="7255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420"/>
                </a:lnSpc>
              </a:pPr>
              <a:r>
                <a:rPr lang="en-US" sz="3400" spc="204">
                  <a:solidFill>
                    <a:srgbClr val="273948"/>
                  </a:solidFill>
                  <a:latin typeface="Glacial Indifference Bold"/>
                </a:rPr>
                <a:t>GAMING WITH KYOBI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787247"/>
              <a:ext cx="7460077" cy="20770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2800" spc="84">
                  <a:solidFill>
                    <a:srgbClr val="273948"/>
                  </a:solidFill>
                  <a:latin typeface="Glacial Indifference"/>
                </a:rPr>
                <a:t>Presentations are communication tools used for demonstrations, reports, speeches and more.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426" y="-3599"/>
            <a:ext cx="18506874" cy="1036385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1881609" y="3145193"/>
            <a:ext cx="6972300" cy="2562346"/>
          </a:xfrm>
          <a:prstGeom prst="rect">
            <a:avLst/>
          </a:prstGeom>
          <a:solidFill>
            <a:srgbClr val="273948"/>
          </a:solidFill>
        </p:spPr>
      </p:sp>
      <p:grpSp>
        <p:nvGrpSpPr>
          <p:cNvPr id="4" name="Group 4"/>
          <p:cNvGrpSpPr/>
          <p:nvPr/>
        </p:nvGrpSpPr>
        <p:grpSpPr>
          <a:xfrm>
            <a:off x="1159639" y="3704395"/>
            <a:ext cx="1443942" cy="1443942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73948"/>
            </a:solidFill>
          </p:spPr>
        </p:sp>
      </p:grpSp>
      <p:sp>
        <p:nvSpPr>
          <p:cNvPr id="6" name="AutoShape 6"/>
          <p:cNvSpPr/>
          <p:nvPr/>
        </p:nvSpPr>
        <p:spPr>
          <a:xfrm>
            <a:off x="1881609" y="6214896"/>
            <a:ext cx="6972300" cy="2562346"/>
          </a:xfrm>
          <a:prstGeom prst="rect">
            <a:avLst/>
          </a:prstGeom>
          <a:solidFill>
            <a:srgbClr val="273948"/>
          </a:solidFill>
        </p:spPr>
      </p:sp>
      <p:sp>
        <p:nvSpPr>
          <p:cNvPr id="7" name="AutoShape 7"/>
          <p:cNvSpPr/>
          <p:nvPr/>
        </p:nvSpPr>
        <p:spPr>
          <a:xfrm>
            <a:off x="10156061" y="3145193"/>
            <a:ext cx="6972300" cy="2562346"/>
          </a:xfrm>
          <a:prstGeom prst="rect">
            <a:avLst/>
          </a:prstGeom>
          <a:solidFill>
            <a:srgbClr val="273948"/>
          </a:solidFill>
        </p:spPr>
      </p:sp>
      <p:sp>
        <p:nvSpPr>
          <p:cNvPr id="8" name="AutoShape 8"/>
          <p:cNvSpPr/>
          <p:nvPr/>
        </p:nvSpPr>
        <p:spPr>
          <a:xfrm>
            <a:off x="10156061" y="6214896"/>
            <a:ext cx="6972300" cy="2562346"/>
          </a:xfrm>
          <a:prstGeom prst="rect">
            <a:avLst/>
          </a:prstGeom>
          <a:solidFill>
            <a:srgbClr val="273948"/>
          </a:solidFill>
        </p:spPr>
      </p:sp>
      <p:grpSp>
        <p:nvGrpSpPr>
          <p:cNvPr id="9" name="Group 9"/>
          <p:cNvGrpSpPr/>
          <p:nvPr/>
        </p:nvGrpSpPr>
        <p:grpSpPr>
          <a:xfrm>
            <a:off x="1159639" y="6774098"/>
            <a:ext cx="1443942" cy="1443942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73948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9434091" y="3704395"/>
            <a:ext cx="1443942" cy="1443942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73948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9434091" y="6774098"/>
            <a:ext cx="1443942" cy="1443942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73948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4805591" y="1384863"/>
            <a:ext cx="8676817" cy="889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50"/>
              </a:lnSpc>
            </a:pPr>
            <a:r>
              <a:rPr lang="en-US" sz="5500" spc="99" dirty="0">
                <a:solidFill>
                  <a:srgbClr val="273948"/>
                </a:solidFill>
                <a:latin typeface="Glacial Indifference Bold"/>
              </a:rPr>
              <a:t>Gaming Consoles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2911277" y="3711774"/>
            <a:ext cx="5349096" cy="1429184"/>
            <a:chOff x="0" y="0"/>
            <a:chExt cx="7132128" cy="1905579"/>
          </a:xfrm>
        </p:grpSpPr>
        <p:sp>
          <p:nvSpPr>
            <p:cNvPr id="17" name="TextBox 17"/>
            <p:cNvSpPr txBox="1"/>
            <p:nvPr/>
          </p:nvSpPr>
          <p:spPr>
            <a:xfrm>
              <a:off x="0" y="-38100"/>
              <a:ext cx="7132128" cy="7255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420"/>
                </a:lnSpc>
              </a:pPr>
              <a:r>
                <a:rPr lang="en-US" sz="3400" spc="204">
                  <a:solidFill>
                    <a:srgbClr val="F59899"/>
                  </a:solidFill>
                  <a:latin typeface="Glacial Indifference Bold"/>
                </a:rPr>
                <a:t>THE KYOBI 1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722574"/>
              <a:ext cx="6958508" cy="11830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2400" spc="96">
                  <a:solidFill>
                    <a:srgbClr val="1AAEA6"/>
                  </a:solidFill>
                  <a:latin typeface="Glacial Indifference"/>
                </a:rPr>
                <a:t>Presentations are communication tools used for reports and more.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2911277" y="6781477"/>
            <a:ext cx="5349096" cy="1429184"/>
            <a:chOff x="0" y="0"/>
            <a:chExt cx="7132128" cy="1905579"/>
          </a:xfrm>
        </p:grpSpPr>
        <p:sp>
          <p:nvSpPr>
            <p:cNvPr id="20" name="TextBox 20"/>
            <p:cNvSpPr txBox="1"/>
            <p:nvPr/>
          </p:nvSpPr>
          <p:spPr>
            <a:xfrm>
              <a:off x="0" y="-38100"/>
              <a:ext cx="7132128" cy="7255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420"/>
                </a:lnSpc>
              </a:pPr>
              <a:r>
                <a:rPr lang="en-US" sz="3400" spc="204">
                  <a:solidFill>
                    <a:srgbClr val="F59899"/>
                  </a:solidFill>
                  <a:latin typeface="Glacial Indifference Bold"/>
                </a:rPr>
                <a:t>POCKET KYOBI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722574"/>
              <a:ext cx="6958508" cy="11830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2400" spc="96">
                  <a:solidFill>
                    <a:srgbClr val="1AAEA6"/>
                  </a:solidFill>
                  <a:latin typeface="Glacial Indifference"/>
                </a:rPr>
                <a:t>Presentations are communication tools used for reports and more.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1247460" y="3711774"/>
            <a:ext cx="5349096" cy="1429184"/>
            <a:chOff x="0" y="0"/>
            <a:chExt cx="7132128" cy="1905579"/>
          </a:xfrm>
        </p:grpSpPr>
        <p:sp>
          <p:nvSpPr>
            <p:cNvPr id="23" name="TextBox 23"/>
            <p:cNvSpPr txBox="1"/>
            <p:nvPr/>
          </p:nvSpPr>
          <p:spPr>
            <a:xfrm>
              <a:off x="0" y="-38100"/>
              <a:ext cx="7132128" cy="7255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420"/>
                </a:lnSpc>
              </a:pPr>
              <a:r>
                <a:rPr lang="en-US" sz="3400" spc="204">
                  <a:solidFill>
                    <a:srgbClr val="F59899"/>
                  </a:solidFill>
                  <a:latin typeface="Glacial Indifference Bold"/>
                </a:rPr>
                <a:t>KYOBI REMASTERED</a:t>
              </a: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722574"/>
              <a:ext cx="6958508" cy="11830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2400" spc="96">
                  <a:solidFill>
                    <a:srgbClr val="1AAEA6"/>
                  </a:solidFill>
                  <a:latin typeface="Glacial Indifference"/>
                </a:rPr>
                <a:t>Presentations are communication tools used for reports and more.</a:t>
              </a: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11247460" y="6781477"/>
            <a:ext cx="5349096" cy="1429184"/>
            <a:chOff x="0" y="0"/>
            <a:chExt cx="7132128" cy="1905579"/>
          </a:xfrm>
        </p:grpSpPr>
        <p:sp>
          <p:nvSpPr>
            <p:cNvPr id="26" name="TextBox 26"/>
            <p:cNvSpPr txBox="1"/>
            <p:nvPr/>
          </p:nvSpPr>
          <p:spPr>
            <a:xfrm>
              <a:off x="0" y="-38100"/>
              <a:ext cx="7132128" cy="7255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420"/>
                </a:lnSpc>
              </a:pPr>
              <a:r>
                <a:rPr lang="en-US" sz="3400" spc="204">
                  <a:solidFill>
                    <a:srgbClr val="F59899"/>
                  </a:solidFill>
                  <a:latin typeface="Glacial Indifference Bold"/>
                </a:rPr>
                <a:t>THE KYOBI MAX</a:t>
              </a:r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722574"/>
              <a:ext cx="6958508" cy="11830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2400" spc="96">
                  <a:solidFill>
                    <a:srgbClr val="1AAEA6"/>
                  </a:solidFill>
                  <a:latin typeface="Glacial Indifference"/>
                </a:rPr>
                <a:t>Presentations are communication tools used for reports and more.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2739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8775358" y="-352425"/>
            <a:ext cx="10896600" cy="10991850"/>
          </a:xfrm>
          <a:prstGeom prst="rect">
            <a:avLst/>
          </a:prstGeom>
          <a:solidFill>
            <a:srgbClr val="1AAEA6"/>
          </a:solidFill>
        </p:spPr>
      </p:sp>
      <p:grpSp>
        <p:nvGrpSpPr>
          <p:cNvPr id="3" name="Group 3"/>
          <p:cNvGrpSpPr/>
          <p:nvPr/>
        </p:nvGrpSpPr>
        <p:grpSpPr>
          <a:xfrm>
            <a:off x="9144000" y="0"/>
            <a:ext cx="9525000" cy="11239500"/>
            <a:chOff x="0" y="0"/>
            <a:chExt cx="12700000" cy="14986000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/>
            <a:srcRect l="15815" r="15815"/>
            <a:stretch>
              <a:fillRect/>
            </a:stretch>
          </p:blipFill>
          <p:spPr>
            <a:xfrm>
              <a:off x="0" y="0"/>
              <a:ext cx="12700000" cy="723900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/>
            <a:srcRect l="15815" r="15815"/>
            <a:stretch>
              <a:fillRect/>
            </a:stretch>
          </p:blipFill>
          <p:spPr>
            <a:xfrm>
              <a:off x="0" y="7747000"/>
              <a:ext cx="12700000" cy="7239000"/>
            </a:xfrm>
            <a:prstGeom prst="rect">
              <a:avLst/>
            </a:prstGeom>
          </p:spPr>
        </p:pic>
      </p:grpSp>
      <p:grpSp>
        <p:nvGrpSpPr>
          <p:cNvPr id="6" name="Group 6"/>
          <p:cNvGrpSpPr/>
          <p:nvPr/>
        </p:nvGrpSpPr>
        <p:grpSpPr>
          <a:xfrm>
            <a:off x="1028700" y="5619608"/>
            <a:ext cx="5595058" cy="3638692"/>
            <a:chOff x="0" y="0"/>
            <a:chExt cx="7460077" cy="4851589"/>
          </a:xfrm>
        </p:grpSpPr>
        <p:sp>
          <p:nvSpPr>
            <p:cNvPr id="7" name="TextBox 7"/>
            <p:cNvSpPr txBox="1"/>
            <p:nvPr/>
          </p:nvSpPr>
          <p:spPr>
            <a:xfrm>
              <a:off x="0" y="-38100"/>
              <a:ext cx="7460077" cy="7255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420"/>
                </a:lnSpc>
              </a:pPr>
              <a:r>
                <a:rPr lang="en-US" sz="3400" spc="204">
                  <a:solidFill>
                    <a:srgbClr val="F59899"/>
                  </a:solidFill>
                  <a:latin typeface="Glacial Indifference Bold"/>
                </a:rPr>
                <a:t>OTHER CONSOLES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722972"/>
              <a:ext cx="7460077" cy="13658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2800" spc="84">
                  <a:solidFill>
                    <a:srgbClr val="1AAEA6"/>
                  </a:solidFill>
                  <a:latin typeface="Glacial Indifference"/>
                </a:rPr>
                <a:t>Presentations are communication tools used for reports and more.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2724632"/>
              <a:ext cx="7460077" cy="7255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420"/>
                </a:lnSpc>
              </a:pPr>
              <a:r>
                <a:rPr lang="en-US" sz="3400" spc="204">
                  <a:solidFill>
                    <a:srgbClr val="F59899"/>
                  </a:solidFill>
                  <a:latin typeface="Glacial Indifference Bold"/>
                </a:rPr>
                <a:t>KYOBI CONSOLES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3485704"/>
              <a:ext cx="7460077" cy="13658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2800" spc="84">
                  <a:solidFill>
                    <a:srgbClr val="1AAEA6"/>
                  </a:solidFill>
                  <a:latin typeface="Glacial Indifference"/>
                </a:rPr>
                <a:t>Presentations are communication tools used for reports and more.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6217920" y="1028700"/>
            <a:ext cx="1805940" cy="1805940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59899"/>
            </a:solidFill>
          </p:spPr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10800000">
            <a:off x="9426" y="-3599"/>
            <a:ext cx="18506874" cy="1036385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809786" y="1295400"/>
            <a:ext cx="12668428" cy="7696200"/>
            <a:chOff x="0" y="0"/>
            <a:chExt cx="6693935" cy="4066634"/>
          </a:xfrm>
        </p:grpSpPr>
        <p:sp>
          <p:nvSpPr>
            <p:cNvPr id="4" name="Freeform 4"/>
            <p:cNvSpPr/>
            <p:nvPr/>
          </p:nvSpPr>
          <p:spPr>
            <a:xfrm>
              <a:off x="0" y="3761834"/>
              <a:ext cx="6693935" cy="304800"/>
            </a:xfrm>
            <a:custGeom>
              <a:avLst/>
              <a:gdLst/>
              <a:ahLst/>
              <a:cxnLst/>
              <a:rect l="l" t="t" r="r" b="b"/>
              <a:pathLst>
                <a:path w="6693935" h="304800">
                  <a:moveTo>
                    <a:pt x="6389135" y="0"/>
                  </a:moveTo>
                  <a:lnTo>
                    <a:pt x="0" y="0"/>
                  </a:lnTo>
                  <a:lnTo>
                    <a:pt x="304800" y="304800"/>
                  </a:lnTo>
                  <a:lnTo>
                    <a:pt x="6693935" y="304800"/>
                  </a:lnTo>
                  <a:close/>
                </a:path>
              </a:pathLst>
            </a:custGeom>
            <a:solidFill>
              <a:srgbClr val="1AAEA6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6389135" y="1270"/>
              <a:ext cx="304800" cy="4065364"/>
            </a:xfrm>
            <a:custGeom>
              <a:avLst/>
              <a:gdLst/>
              <a:ahLst/>
              <a:cxnLst/>
              <a:rect l="l" t="t" r="r" b="b"/>
              <a:pathLst>
                <a:path w="304800" h="4065364">
                  <a:moveTo>
                    <a:pt x="304800" y="303530"/>
                  </a:moveTo>
                  <a:lnTo>
                    <a:pt x="0" y="0"/>
                  </a:lnTo>
                  <a:lnTo>
                    <a:pt x="0" y="3760564"/>
                  </a:lnTo>
                  <a:lnTo>
                    <a:pt x="304800" y="4065364"/>
                  </a:lnTo>
                  <a:lnTo>
                    <a:pt x="304800" y="3760564"/>
                  </a:lnTo>
                  <a:close/>
                </a:path>
              </a:pathLst>
            </a:custGeom>
            <a:solidFill>
              <a:srgbClr val="F59899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6389135" cy="3761834"/>
            </a:xfrm>
            <a:custGeom>
              <a:avLst/>
              <a:gdLst/>
              <a:ahLst/>
              <a:cxnLst/>
              <a:rect l="l" t="t" r="r" b="b"/>
              <a:pathLst>
                <a:path w="6389135" h="3761834">
                  <a:moveTo>
                    <a:pt x="304800" y="0"/>
                  </a:moveTo>
                  <a:lnTo>
                    <a:pt x="0" y="0"/>
                  </a:lnTo>
                  <a:lnTo>
                    <a:pt x="0" y="3761834"/>
                  </a:lnTo>
                  <a:lnTo>
                    <a:pt x="6389135" y="3761834"/>
                  </a:lnTo>
                  <a:lnTo>
                    <a:pt x="6389135" y="0"/>
                  </a:lnTo>
                  <a:close/>
                </a:path>
              </a:pathLst>
            </a:custGeom>
            <a:solidFill>
              <a:srgbClr val="273948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4851046" y="2863991"/>
            <a:ext cx="8585908" cy="4101817"/>
            <a:chOff x="0" y="0"/>
            <a:chExt cx="11447877" cy="5469089"/>
          </a:xfrm>
        </p:grpSpPr>
        <p:sp>
          <p:nvSpPr>
            <p:cNvPr id="8" name="TextBox 8"/>
            <p:cNvSpPr txBox="1"/>
            <p:nvPr/>
          </p:nvSpPr>
          <p:spPr>
            <a:xfrm>
              <a:off x="1993900" y="-38100"/>
              <a:ext cx="7460077" cy="7255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420"/>
                </a:lnSpc>
              </a:pPr>
              <a:r>
                <a:rPr lang="en-US" sz="3400" spc="204">
                  <a:solidFill>
                    <a:srgbClr val="F59899"/>
                  </a:solidFill>
                  <a:latin typeface="Glacial Indifference Bold"/>
                </a:rPr>
                <a:t>INDUSTRY FACTS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369949"/>
              <a:ext cx="11447877" cy="24199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808"/>
                </a:lnSpc>
              </a:pPr>
              <a:r>
                <a:rPr lang="en-US" sz="14400">
                  <a:solidFill>
                    <a:srgbClr val="1AAEA6"/>
                  </a:solidFill>
                  <a:latin typeface="VT323"/>
                </a:rPr>
                <a:t>8 OUT OF 10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393700" y="3960241"/>
              <a:ext cx="10660477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 spc="300">
                  <a:solidFill>
                    <a:srgbClr val="F59899"/>
                  </a:solidFill>
                  <a:latin typeface="Glacial Indifference"/>
                </a:rPr>
                <a:t>HOUSEHOLDS OWN A KYOBI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647700" y="4814404"/>
              <a:ext cx="10152477" cy="6546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2800" spc="84">
                  <a:solidFill>
                    <a:srgbClr val="1AAEA6"/>
                  </a:solidFill>
                  <a:latin typeface="Glacial Indifference"/>
                </a:rPr>
                <a:t>Presentations are communication tools.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598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833129" y="1782441"/>
            <a:ext cx="6722117" cy="6722117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73948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2875930" y="4749439"/>
            <a:ext cx="4636514" cy="2112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2800" spc="84">
                <a:solidFill>
                  <a:srgbClr val="1AAEA6"/>
                </a:solidFill>
                <a:latin typeface="Glacial Indifference"/>
              </a:rPr>
              <a:t>Presentations are communication tools that can be demonstrations, reports, and more.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2739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844296" y="1700148"/>
            <a:ext cx="12556786" cy="6886704"/>
            <a:chOff x="0" y="0"/>
            <a:chExt cx="2324730" cy="127498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24729" cy="1274986"/>
            </a:xfrm>
            <a:custGeom>
              <a:avLst/>
              <a:gdLst/>
              <a:ahLst/>
              <a:cxnLst/>
              <a:rect l="l" t="t" r="r" b="b"/>
              <a:pathLst>
                <a:path w="2324729" h="1274986">
                  <a:moveTo>
                    <a:pt x="0" y="0"/>
                  </a:moveTo>
                  <a:lnTo>
                    <a:pt x="0" y="1274986"/>
                  </a:lnTo>
                  <a:lnTo>
                    <a:pt x="2324729" y="1274986"/>
                  </a:lnTo>
                  <a:lnTo>
                    <a:pt x="2324729" y="0"/>
                  </a:lnTo>
                  <a:lnTo>
                    <a:pt x="0" y="0"/>
                  </a:lnTo>
                  <a:close/>
                  <a:moveTo>
                    <a:pt x="2263769" y="1214026"/>
                  </a:moveTo>
                  <a:lnTo>
                    <a:pt x="59690" y="1214026"/>
                  </a:lnTo>
                  <a:lnTo>
                    <a:pt x="59690" y="59690"/>
                  </a:lnTo>
                  <a:lnTo>
                    <a:pt x="2263770" y="59690"/>
                  </a:lnTo>
                  <a:lnTo>
                    <a:pt x="2263770" y="1214026"/>
                  </a:lnTo>
                  <a:close/>
                </a:path>
              </a:pathLst>
            </a:custGeom>
            <a:solidFill>
              <a:srgbClr val="1AAEA6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916087" y="3042475"/>
            <a:ext cx="3595989" cy="3595989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59899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6631943" y="4004085"/>
            <a:ext cx="7995358" cy="2278830"/>
            <a:chOff x="0" y="0"/>
            <a:chExt cx="10660477" cy="3038440"/>
          </a:xfrm>
        </p:grpSpPr>
        <p:sp>
          <p:nvSpPr>
            <p:cNvPr id="7" name="TextBox 7"/>
            <p:cNvSpPr txBox="1"/>
            <p:nvPr/>
          </p:nvSpPr>
          <p:spPr>
            <a:xfrm>
              <a:off x="0" y="-38100"/>
              <a:ext cx="9747128" cy="7255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420"/>
                </a:lnSpc>
              </a:pPr>
              <a:r>
                <a:rPr lang="en-US" sz="3400" spc="204">
                  <a:solidFill>
                    <a:srgbClr val="F59899"/>
                  </a:solidFill>
                  <a:latin typeface="Glacial Indifference Bold"/>
                </a:rPr>
                <a:t>CUTTING-EDGE PERFORMANCE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2362165"/>
              <a:ext cx="10660477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 spc="300">
                  <a:solidFill>
                    <a:srgbClr val="F59899"/>
                  </a:solidFill>
                  <a:latin typeface="Glacial Indifference"/>
                </a:rPr>
                <a:t>GAMING REDEFINED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878717"/>
              <a:ext cx="10621585" cy="14922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000"/>
                </a:lnSpc>
              </a:pPr>
              <a:r>
                <a:rPr lang="en-US" sz="8000" spc="80">
                  <a:solidFill>
                    <a:srgbClr val="1AAEA6"/>
                  </a:solidFill>
                  <a:latin typeface="VT323"/>
                </a:rPr>
                <a:t>INTRODUCING KYOBI X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AE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426" y="-3599"/>
            <a:ext cx="18506874" cy="1036385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-838200" y="2524125"/>
            <a:ext cx="14420850" cy="5505450"/>
          </a:xfrm>
          <a:prstGeom prst="rect">
            <a:avLst/>
          </a:prstGeom>
          <a:solidFill>
            <a:srgbClr val="273948"/>
          </a:solid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8997427" y="1162050"/>
            <a:ext cx="8261873" cy="8229600"/>
            <a:chOff x="0" y="0"/>
            <a:chExt cx="6502400" cy="6477000"/>
          </a:xfrm>
        </p:grpSpPr>
        <p:sp>
          <p:nvSpPr>
            <p:cNvPr id="5" name="Freeform 5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0000"/>
              </a:solidFill>
            </a:ln>
          </p:spPr>
        </p:sp>
        <p:sp>
          <p:nvSpPr>
            <p:cNvPr id="6" name="Freeform 6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73948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638300" y="3850007"/>
            <a:ext cx="7042855" cy="2961619"/>
            <a:chOff x="0" y="133351"/>
            <a:chExt cx="9390473" cy="3948825"/>
          </a:xfrm>
        </p:grpSpPr>
        <p:sp>
          <p:nvSpPr>
            <p:cNvPr id="8" name="TextBox 8"/>
            <p:cNvSpPr txBox="1"/>
            <p:nvPr/>
          </p:nvSpPr>
          <p:spPr>
            <a:xfrm>
              <a:off x="0" y="133351"/>
              <a:ext cx="9390473" cy="13678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000"/>
                </a:lnSpc>
              </a:pPr>
              <a:r>
                <a:rPr lang="en-US" sz="8000" spc="80" dirty="0">
                  <a:solidFill>
                    <a:srgbClr val="1AAEA6"/>
                  </a:solidFill>
                  <a:latin typeface="VT323"/>
                </a:rPr>
                <a:t>Renaud Dumont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657698"/>
              <a:ext cx="9212677" cy="7255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420"/>
                </a:lnSpc>
              </a:pPr>
              <a:r>
                <a:rPr lang="en-US" sz="3400" spc="204" dirty="0" err="1">
                  <a:solidFill>
                    <a:srgbClr val="F59899"/>
                  </a:solidFill>
                  <a:latin typeface="Glacial Indifference Bold"/>
                </a:rPr>
                <a:t>Développeur</a:t>
              </a:r>
              <a:r>
                <a:rPr lang="en-US" sz="3400" spc="204" dirty="0">
                  <a:solidFill>
                    <a:srgbClr val="F59899"/>
                  </a:solidFill>
                  <a:latin typeface="Glacial Indifference Bold"/>
                </a:rPr>
                <a:t> / MVP Reconnect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2705731"/>
              <a:ext cx="9365077" cy="13764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2800" spc="84" dirty="0">
                  <a:solidFill>
                    <a:srgbClr val="1AAEA6"/>
                  </a:solidFill>
                  <a:latin typeface="Glacial Indifference"/>
                </a:rPr>
                <a:t>Coach et Support technique pendant les stages au MIC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79035C3B-DF39-49E3-A4AC-2D91F4D07A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911" y="2078618"/>
            <a:ext cx="3526867" cy="58293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2739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426" y="-3599"/>
            <a:ext cx="18506874" cy="10363850"/>
          </a:xfrm>
          <a:prstGeom prst="rect">
            <a:avLst/>
          </a:prstGeom>
        </p:spPr>
      </p:pic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3860639" y="-139861"/>
            <a:ext cx="10566722" cy="10566722"/>
            <a:chOff x="-2540" y="-2540"/>
            <a:chExt cx="6355080" cy="6355080"/>
          </a:xfrm>
        </p:grpSpPr>
        <p:sp>
          <p:nvSpPr>
            <p:cNvPr id="4" name="Freeform 4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273948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4560570" y="560070"/>
            <a:ext cx="9166860" cy="9166860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73948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5717822" y="3483595"/>
            <a:ext cx="6852355" cy="3319810"/>
            <a:chOff x="0" y="0"/>
            <a:chExt cx="9136473" cy="4426413"/>
          </a:xfrm>
        </p:grpSpPr>
        <p:sp>
          <p:nvSpPr>
            <p:cNvPr id="8" name="TextBox 8"/>
            <p:cNvSpPr txBox="1"/>
            <p:nvPr/>
          </p:nvSpPr>
          <p:spPr>
            <a:xfrm>
              <a:off x="0" y="219075"/>
              <a:ext cx="9136473" cy="25884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120"/>
                </a:lnSpc>
              </a:pPr>
              <a:r>
                <a:rPr lang="en-US" sz="8000" spc="80">
                  <a:solidFill>
                    <a:srgbClr val="1AAEA6"/>
                  </a:solidFill>
                  <a:latin typeface="VT323"/>
                </a:rPr>
                <a:t>WHAT SETS</a:t>
              </a:r>
            </a:p>
            <a:p>
              <a:pPr algn="ctr">
                <a:lnSpc>
                  <a:spcPts val="7120"/>
                </a:lnSpc>
              </a:pPr>
              <a:r>
                <a:rPr lang="en-US" sz="8000" spc="80">
                  <a:solidFill>
                    <a:srgbClr val="1AAEA6"/>
                  </a:solidFill>
                  <a:latin typeface="VT323"/>
                </a:rPr>
                <a:t>OURS APART?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188310" y="3162912"/>
              <a:ext cx="6759852" cy="12635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805"/>
                </a:lnSpc>
              </a:pPr>
              <a:r>
                <a:rPr lang="en-US" sz="2718" spc="271">
                  <a:solidFill>
                    <a:srgbClr val="1AAEA6"/>
                  </a:solidFill>
                  <a:latin typeface="Glacial Indifference"/>
                </a:rPr>
                <a:t>OUR STRIVE FOR CONSTANT INNOVATION AND CHANGE.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2739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762000" y="-685800"/>
            <a:ext cx="8572500" cy="11468100"/>
          </a:xfrm>
          <a:prstGeom prst="rect">
            <a:avLst/>
          </a:prstGeom>
          <a:solidFill>
            <a:srgbClr val="F59899"/>
          </a:solidFill>
        </p:spPr>
      </p:sp>
      <p:grpSp>
        <p:nvGrpSpPr>
          <p:cNvPr id="3" name="Group 3"/>
          <p:cNvGrpSpPr/>
          <p:nvPr/>
        </p:nvGrpSpPr>
        <p:grpSpPr>
          <a:xfrm>
            <a:off x="15453360" y="1238250"/>
            <a:ext cx="1805940" cy="1805940"/>
            <a:chOff x="0" y="0"/>
            <a:chExt cx="6350000" cy="6350000"/>
          </a:xfrm>
        </p:grpSpPr>
        <p:sp>
          <p:nvSpPr>
            <p:cNvPr id="4" name="Freeform 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1AAEA6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8705858" y="1664970"/>
            <a:ext cx="5595055" cy="108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000"/>
              </a:lnSpc>
            </a:pPr>
            <a:r>
              <a:rPr lang="en-US" sz="8000" spc="80">
                <a:solidFill>
                  <a:srgbClr val="1AAEA6"/>
                </a:solidFill>
                <a:latin typeface="VT323"/>
              </a:rPr>
              <a:t>THE KYOBI X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0006892" y="5048250"/>
            <a:ext cx="7252408" cy="4210050"/>
            <a:chOff x="0" y="0"/>
            <a:chExt cx="9669877" cy="5613400"/>
          </a:xfrm>
        </p:grpSpPr>
        <p:sp>
          <p:nvSpPr>
            <p:cNvPr id="7" name="TextBox 7"/>
            <p:cNvSpPr txBox="1"/>
            <p:nvPr/>
          </p:nvSpPr>
          <p:spPr>
            <a:xfrm>
              <a:off x="304800" y="2043524"/>
              <a:ext cx="9365077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200"/>
                </a:lnSpc>
              </a:pPr>
              <a:r>
                <a:rPr lang="en-US" sz="3000" spc="300">
                  <a:solidFill>
                    <a:srgbClr val="F59899"/>
                  </a:solidFill>
                  <a:latin typeface="Glacial Indifference"/>
                </a:rPr>
                <a:t>FASTEST TECHNOLOGY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2811640"/>
              <a:ext cx="9669877" cy="6546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200"/>
                </a:lnSpc>
              </a:pPr>
              <a:r>
                <a:rPr lang="en-US" sz="2800" spc="84">
                  <a:solidFill>
                    <a:srgbClr val="1AAEA6"/>
                  </a:solidFill>
                  <a:latin typeface="Glacial Indifference"/>
                </a:rPr>
                <a:t>Presentations are communication tools.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304800" y="4190599"/>
              <a:ext cx="9365077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200"/>
                </a:lnSpc>
              </a:pPr>
              <a:r>
                <a:rPr lang="en-US" sz="3000" spc="300">
                  <a:solidFill>
                    <a:srgbClr val="F59899"/>
                  </a:solidFill>
                  <a:latin typeface="Glacial Indifference"/>
                </a:rPr>
                <a:t>UPDATED GRAPHICS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4958715"/>
              <a:ext cx="9669877" cy="6546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200"/>
                </a:lnSpc>
              </a:pPr>
              <a:r>
                <a:rPr lang="en-US" sz="2800" spc="84">
                  <a:solidFill>
                    <a:srgbClr val="1AAEA6"/>
                  </a:solidFill>
                  <a:latin typeface="Glacial Indifference"/>
                </a:rPr>
                <a:t>Presentations are communication tools.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304800" y="-66675"/>
              <a:ext cx="9365077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200"/>
                </a:lnSpc>
              </a:pPr>
              <a:r>
                <a:rPr lang="en-US" sz="3000" spc="300">
                  <a:solidFill>
                    <a:srgbClr val="F59899"/>
                  </a:solidFill>
                  <a:latin typeface="Glacial Indifference"/>
                </a:rPr>
                <a:t>SLEEK AND MINIMAL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701441"/>
              <a:ext cx="9669877" cy="6546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200"/>
                </a:lnSpc>
              </a:pPr>
              <a:r>
                <a:rPr lang="en-US" sz="2800" spc="84">
                  <a:solidFill>
                    <a:srgbClr val="1AAEA6"/>
                  </a:solidFill>
                  <a:latin typeface="Glacial Indifference"/>
                </a:rPr>
                <a:t>Presentations are communication tools.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2739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88014" y="1380996"/>
            <a:ext cx="14271286" cy="7877304"/>
            <a:chOff x="0" y="0"/>
            <a:chExt cx="2642147" cy="145838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642147" cy="1458383"/>
            </a:xfrm>
            <a:custGeom>
              <a:avLst/>
              <a:gdLst/>
              <a:ahLst/>
              <a:cxnLst/>
              <a:rect l="l" t="t" r="r" b="b"/>
              <a:pathLst>
                <a:path w="2642147" h="1458383">
                  <a:moveTo>
                    <a:pt x="0" y="0"/>
                  </a:moveTo>
                  <a:lnTo>
                    <a:pt x="0" y="1458383"/>
                  </a:lnTo>
                  <a:lnTo>
                    <a:pt x="2642147" y="1458383"/>
                  </a:lnTo>
                  <a:lnTo>
                    <a:pt x="2642147" y="0"/>
                  </a:lnTo>
                  <a:lnTo>
                    <a:pt x="0" y="0"/>
                  </a:lnTo>
                  <a:close/>
                  <a:moveTo>
                    <a:pt x="2581187" y="1397423"/>
                  </a:moveTo>
                  <a:lnTo>
                    <a:pt x="59690" y="1397423"/>
                  </a:lnTo>
                  <a:lnTo>
                    <a:pt x="59690" y="59690"/>
                  </a:lnTo>
                  <a:lnTo>
                    <a:pt x="2581187" y="59690"/>
                  </a:lnTo>
                  <a:lnTo>
                    <a:pt x="2581187" y="1397423"/>
                  </a:lnTo>
                  <a:close/>
                </a:path>
              </a:pathLst>
            </a:custGeom>
            <a:solidFill>
              <a:srgbClr val="F59899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028700" y="1028700"/>
            <a:ext cx="5991225" cy="5991225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1AAEA6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03035" y="2595273"/>
            <a:ext cx="4642555" cy="2858078"/>
            <a:chOff x="0" y="0"/>
            <a:chExt cx="6190073" cy="3810771"/>
          </a:xfrm>
        </p:grpSpPr>
        <p:sp>
          <p:nvSpPr>
            <p:cNvPr id="7" name="TextBox 7"/>
            <p:cNvSpPr txBox="1"/>
            <p:nvPr/>
          </p:nvSpPr>
          <p:spPr>
            <a:xfrm>
              <a:off x="0" y="133350"/>
              <a:ext cx="6190073" cy="28469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000"/>
                </a:lnSpc>
              </a:pPr>
              <a:r>
                <a:rPr lang="en-US" sz="8000" spc="80">
                  <a:solidFill>
                    <a:srgbClr val="273948"/>
                  </a:solidFill>
                  <a:latin typeface="VT323"/>
                </a:rPr>
                <a:t>THE KYOBI AESTHETICS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533398" y="3085177"/>
              <a:ext cx="5123277" cy="7255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420"/>
                </a:lnSpc>
              </a:pPr>
              <a:r>
                <a:rPr lang="en-US" sz="3400" spc="204">
                  <a:solidFill>
                    <a:srgbClr val="273948"/>
                  </a:solidFill>
                  <a:latin typeface="Glacial Indifference Bold"/>
                </a:rPr>
                <a:t>IN-DEPTH LOOK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7524756" y="3948557"/>
            <a:ext cx="3975808" cy="2742183"/>
            <a:chOff x="0" y="0"/>
            <a:chExt cx="5301077" cy="3656244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66675"/>
              <a:ext cx="5301077" cy="13874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 spc="300">
                  <a:solidFill>
                    <a:srgbClr val="F59899"/>
                  </a:solidFill>
                  <a:latin typeface="Glacial Indifference"/>
                </a:rPr>
                <a:t>ORIGINAL COLORWAYS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1579159"/>
              <a:ext cx="5301077" cy="20770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2800" spc="84">
                  <a:solidFill>
                    <a:srgbClr val="1AAEA6"/>
                  </a:solidFill>
                  <a:latin typeface="Glacial Indifference"/>
                </a:rPr>
                <a:t>Presentations are tools used for  reports, speeches and more.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2268206" y="3948557"/>
            <a:ext cx="3975808" cy="2742183"/>
            <a:chOff x="0" y="0"/>
            <a:chExt cx="5301077" cy="3656244"/>
          </a:xfrm>
        </p:grpSpPr>
        <p:sp>
          <p:nvSpPr>
            <p:cNvPr id="13" name="TextBox 13"/>
            <p:cNvSpPr txBox="1"/>
            <p:nvPr/>
          </p:nvSpPr>
          <p:spPr>
            <a:xfrm>
              <a:off x="0" y="-66675"/>
              <a:ext cx="5301077" cy="13874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 spc="300">
                  <a:solidFill>
                    <a:srgbClr val="F59899"/>
                  </a:solidFill>
                  <a:latin typeface="Glacial Indifference"/>
                </a:rPr>
                <a:t>ORIGINAL COLORWAYS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1579159"/>
              <a:ext cx="5301077" cy="20770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2800" spc="84">
                  <a:solidFill>
                    <a:srgbClr val="1AAEA6"/>
                  </a:solidFill>
                  <a:latin typeface="Glacial Indifference"/>
                </a:rPr>
                <a:t>Presentations are tools used for  reports, speeches and more.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1AAE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33503" y="1744345"/>
            <a:ext cx="10910008" cy="889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50"/>
              </a:lnSpc>
            </a:pPr>
            <a:r>
              <a:rPr lang="en-US" sz="5500" spc="99">
                <a:solidFill>
                  <a:srgbClr val="273948"/>
                </a:solidFill>
                <a:latin typeface="Glacial Indifference Bold"/>
              </a:rPr>
              <a:t>Dimensions and Characteristics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5453360" y="1314450"/>
            <a:ext cx="1805940" cy="1805940"/>
            <a:chOff x="0" y="0"/>
            <a:chExt cx="6350000" cy="6350000"/>
          </a:xfrm>
        </p:grpSpPr>
        <p:sp>
          <p:nvSpPr>
            <p:cNvPr id="4" name="Freeform 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73948"/>
            </a:solidFill>
          </p:spPr>
        </p:sp>
      </p:grpSp>
      <p:sp>
        <p:nvSpPr>
          <p:cNvPr id="5" name="AutoShape 5"/>
          <p:cNvSpPr/>
          <p:nvPr/>
        </p:nvSpPr>
        <p:spPr>
          <a:xfrm>
            <a:off x="1122045" y="3790950"/>
            <a:ext cx="3581400" cy="5295900"/>
          </a:xfrm>
          <a:prstGeom prst="rect">
            <a:avLst/>
          </a:prstGeom>
          <a:solidFill>
            <a:srgbClr val="273948"/>
          </a:solidFill>
        </p:spPr>
      </p:sp>
      <p:sp>
        <p:nvSpPr>
          <p:cNvPr id="6" name="AutoShape 6"/>
          <p:cNvSpPr/>
          <p:nvPr/>
        </p:nvSpPr>
        <p:spPr>
          <a:xfrm>
            <a:off x="5243552" y="3790950"/>
            <a:ext cx="3581400" cy="5295900"/>
          </a:xfrm>
          <a:prstGeom prst="rect">
            <a:avLst/>
          </a:prstGeom>
          <a:solidFill>
            <a:srgbClr val="273948"/>
          </a:solidFill>
        </p:spPr>
      </p:sp>
      <p:sp>
        <p:nvSpPr>
          <p:cNvPr id="7" name="AutoShape 7"/>
          <p:cNvSpPr/>
          <p:nvPr/>
        </p:nvSpPr>
        <p:spPr>
          <a:xfrm>
            <a:off x="9472652" y="3790950"/>
            <a:ext cx="3581400" cy="5295900"/>
          </a:xfrm>
          <a:prstGeom prst="rect">
            <a:avLst/>
          </a:prstGeom>
          <a:solidFill>
            <a:srgbClr val="273948"/>
          </a:solidFill>
        </p:spPr>
      </p:sp>
      <p:sp>
        <p:nvSpPr>
          <p:cNvPr id="8" name="AutoShape 8"/>
          <p:cNvSpPr/>
          <p:nvPr/>
        </p:nvSpPr>
        <p:spPr>
          <a:xfrm>
            <a:off x="13584555" y="3790950"/>
            <a:ext cx="3581400" cy="5295900"/>
          </a:xfrm>
          <a:prstGeom prst="rect">
            <a:avLst/>
          </a:prstGeom>
          <a:solidFill>
            <a:srgbClr val="273948"/>
          </a:solidFill>
        </p:spPr>
      </p:sp>
      <p:grpSp>
        <p:nvGrpSpPr>
          <p:cNvPr id="9" name="Group 9"/>
          <p:cNvGrpSpPr/>
          <p:nvPr/>
        </p:nvGrpSpPr>
        <p:grpSpPr>
          <a:xfrm>
            <a:off x="1505866" y="4781550"/>
            <a:ext cx="2813758" cy="2327681"/>
            <a:chOff x="0" y="0"/>
            <a:chExt cx="3751677" cy="3103575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66675"/>
              <a:ext cx="3751677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 spc="300">
                  <a:solidFill>
                    <a:srgbClr val="F59899"/>
                  </a:solidFill>
                  <a:latin typeface="Glacial Indifference"/>
                </a:rPr>
                <a:t>LIGHTWEIGHT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114300" y="701370"/>
              <a:ext cx="3523077" cy="24022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2400" spc="96">
                  <a:solidFill>
                    <a:srgbClr val="1AAEA6"/>
                  </a:solidFill>
                  <a:latin typeface="Glacial Indifference"/>
                </a:rPr>
                <a:t>Presentations are tools used for  reports, speeches and more.</a:t>
              </a:r>
            </a:p>
          </p:txBody>
        </p:sp>
      </p:grpSp>
      <p:sp>
        <p:nvSpPr>
          <p:cNvPr id="12" name="AutoShape 12"/>
          <p:cNvSpPr/>
          <p:nvPr/>
        </p:nvSpPr>
        <p:spPr>
          <a:xfrm>
            <a:off x="1779270" y="4191000"/>
            <a:ext cx="2266950" cy="266700"/>
          </a:xfrm>
          <a:prstGeom prst="rect">
            <a:avLst/>
          </a:prstGeom>
          <a:solidFill>
            <a:srgbClr val="F59899"/>
          </a:solidFill>
        </p:spPr>
      </p:sp>
      <p:grpSp>
        <p:nvGrpSpPr>
          <p:cNvPr id="13" name="Group 13"/>
          <p:cNvGrpSpPr/>
          <p:nvPr/>
        </p:nvGrpSpPr>
        <p:grpSpPr>
          <a:xfrm>
            <a:off x="5627373" y="4781550"/>
            <a:ext cx="2813758" cy="2327681"/>
            <a:chOff x="0" y="0"/>
            <a:chExt cx="3751677" cy="3103575"/>
          </a:xfrm>
        </p:grpSpPr>
        <p:sp>
          <p:nvSpPr>
            <p:cNvPr id="14" name="TextBox 14"/>
            <p:cNvSpPr txBox="1"/>
            <p:nvPr/>
          </p:nvSpPr>
          <p:spPr>
            <a:xfrm>
              <a:off x="0" y="-66675"/>
              <a:ext cx="3751677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 spc="300">
                  <a:solidFill>
                    <a:srgbClr val="F59899"/>
                  </a:solidFill>
                  <a:latin typeface="Glacial Indifference"/>
                </a:rPr>
                <a:t>PORTABLE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114300" y="701370"/>
              <a:ext cx="3523077" cy="24022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2400" spc="96">
                  <a:solidFill>
                    <a:srgbClr val="1AAEA6"/>
                  </a:solidFill>
                  <a:latin typeface="Glacial Indifference"/>
                </a:rPr>
                <a:t>Presentations are tools used for  reports, speeches and more.</a:t>
              </a:r>
            </a:p>
          </p:txBody>
        </p:sp>
      </p:grpSp>
      <p:sp>
        <p:nvSpPr>
          <p:cNvPr id="16" name="AutoShape 16"/>
          <p:cNvSpPr/>
          <p:nvPr/>
        </p:nvSpPr>
        <p:spPr>
          <a:xfrm>
            <a:off x="5900777" y="4191000"/>
            <a:ext cx="2266950" cy="266700"/>
          </a:xfrm>
          <a:prstGeom prst="rect">
            <a:avLst/>
          </a:prstGeom>
          <a:solidFill>
            <a:srgbClr val="F59899"/>
          </a:solidFill>
        </p:spPr>
      </p:sp>
      <p:grpSp>
        <p:nvGrpSpPr>
          <p:cNvPr id="17" name="Group 17"/>
          <p:cNvGrpSpPr/>
          <p:nvPr/>
        </p:nvGrpSpPr>
        <p:grpSpPr>
          <a:xfrm>
            <a:off x="9856473" y="4781550"/>
            <a:ext cx="2813758" cy="2861081"/>
            <a:chOff x="0" y="0"/>
            <a:chExt cx="3751677" cy="3814775"/>
          </a:xfrm>
        </p:grpSpPr>
        <p:sp>
          <p:nvSpPr>
            <p:cNvPr id="18" name="TextBox 18"/>
            <p:cNvSpPr txBox="1"/>
            <p:nvPr/>
          </p:nvSpPr>
          <p:spPr>
            <a:xfrm>
              <a:off x="0" y="-66675"/>
              <a:ext cx="3751677" cy="13874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 spc="300">
                  <a:solidFill>
                    <a:srgbClr val="F59899"/>
                  </a:solidFill>
                  <a:latin typeface="Glacial Indifference"/>
                </a:rPr>
                <a:t>SHATTER</a:t>
              </a:r>
            </a:p>
            <a:p>
              <a:pPr algn="ctr">
                <a:lnSpc>
                  <a:spcPts val="4200"/>
                </a:lnSpc>
              </a:pPr>
              <a:r>
                <a:rPr lang="en-US" sz="3000" spc="300">
                  <a:solidFill>
                    <a:srgbClr val="F59899"/>
                  </a:solidFill>
                  <a:latin typeface="Glacial Indifference"/>
                </a:rPr>
                <a:t>PROOF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114300" y="1412570"/>
              <a:ext cx="3523077" cy="24022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2400" spc="96">
                  <a:solidFill>
                    <a:srgbClr val="1AAEA6"/>
                  </a:solidFill>
                  <a:latin typeface="Glacial Indifference"/>
                </a:rPr>
                <a:t>Presentations are tools used for  reports, speeches and more.</a:t>
              </a:r>
            </a:p>
          </p:txBody>
        </p:sp>
      </p:grpSp>
      <p:sp>
        <p:nvSpPr>
          <p:cNvPr id="20" name="AutoShape 20"/>
          <p:cNvSpPr/>
          <p:nvPr/>
        </p:nvSpPr>
        <p:spPr>
          <a:xfrm>
            <a:off x="10129877" y="4191000"/>
            <a:ext cx="2266950" cy="266700"/>
          </a:xfrm>
          <a:prstGeom prst="rect">
            <a:avLst/>
          </a:prstGeom>
          <a:solidFill>
            <a:srgbClr val="F59899"/>
          </a:solidFill>
        </p:spPr>
      </p:sp>
      <p:sp>
        <p:nvSpPr>
          <p:cNvPr id="21" name="AutoShape 21"/>
          <p:cNvSpPr/>
          <p:nvPr/>
        </p:nvSpPr>
        <p:spPr>
          <a:xfrm>
            <a:off x="14241780" y="4191000"/>
            <a:ext cx="2266950" cy="266700"/>
          </a:xfrm>
          <a:prstGeom prst="rect">
            <a:avLst/>
          </a:prstGeom>
          <a:solidFill>
            <a:srgbClr val="F59899"/>
          </a:solidFill>
        </p:spPr>
      </p:sp>
      <p:grpSp>
        <p:nvGrpSpPr>
          <p:cNvPr id="22" name="Group 22"/>
          <p:cNvGrpSpPr/>
          <p:nvPr/>
        </p:nvGrpSpPr>
        <p:grpSpPr>
          <a:xfrm>
            <a:off x="13968376" y="4781550"/>
            <a:ext cx="2813758" cy="2861081"/>
            <a:chOff x="0" y="0"/>
            <a:chExt cx="3751677" cy="3814775"/>
          </a:xfrm>
        </p:grpSpPr>
        <p:sp>
          <p:nvSpPr>
            <p:cNvPr id="23" name="TextBox 23"/>
            <p:cNvSpPr txBox="1"/>
            <p:nvPr/>
          </p:nvSpPr>
          <p:spPr>
            <a:xfrm>
              <a:off x="0" y="-66675"/>
              <a:ext cx="3751677" cy="13874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 spc="300">
                  <a:solidFill>
                    <a:srgbClr val="F59899"/>
                  </a:solidFill>
                  <a:latin typeface="Glacial Indifference"/>
                </a:rPr>
                <a:t>TEMPERATURE RESISTANT</a:t>
              </a: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114300" y="1412570"/>
              <a:ext cx="3523077" cy="24022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2400" spc="96">
                  <a:solidFill>
                    <a:srgbClr val="1AAEA6"/>
                  </a:solidFill>
                  <a:latin typeface="Glacial Indifference"/>
                </a:rPr>
                <a:t>Presentations are tools used for  reports, speeches and more.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2739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1143747" y="-666750"/>
            <a:ext cx="7734300" cy="11620500"/>
          </a:xfrm>
          <a:prstGeom prst="rect">
            <a:avLst/>
          </a:prstGeom>
          <a:solidFill>
            <a:srgbClr val="F59899"/>
          </a:solidFill>
        </p:spPr>
      </p:sp>
      <p:grpSp>
        <p:nvGrpSpPr>
          <p:cNvPr id="3" name="Group 3"/>
          <p:cNvGrpSpPr/>
          <p:nvPr/>
        </p:nvGrpSpPr>
        <p:grpSpPr>
          <a:xfrm>
            <a:off x="11468100" y="-133350"/>
            <a:ext cx="6819900" cy="10553700"/>
            <a:chOff x="0" y="0"/>
            <a:chExt cx="9093200" cy="14071600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/>
            <a:srcRect l="25086" t="19404" r="25086" b="19404"/>
            <a:stretch>
              <a:fillRect/>
            </a:stretch>
          </p:blipFill>
          <p:spPr>
            <a:xfrm>
              <a:off x="0" y="0"/>
              <a:ext cx="9093200" cy="4351867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/>
            <a:srcRect l="25086" t="19404" r="25086" b="19404"/>
            <a:stretch>
              <a:fillRect/>
            </a:stretch>
          </p:blipFill>
          <p:spPr>
            <a:xfrm>
              <a:off x="0" y="4859867"/>
              <a:ext cx="9093200" cy="4351867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2"/>
            <a:srcRect l="25086" t="19404" r="25086" b="19404"/>
            <a:stretch>
              <a:fillRect/>
            </a:stretch>
          </p:blipFill>
          <p:spPr>
            <a:xfrm>
              <a:off x="0" y="9719733"/>
              <a:ext cx="9093200" cy="4351867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838703" y="1454150"/>
            <a:ext cx="5595058" cy="889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150"/>
              </a:lnSpc>
            </a:pPr>
            <a:r>
              <a:rPr lang="en-US" sz="5500" spc="99">
                <a:solidFill>
                  <a:srgbClr val="1AAEA6"/>
                </a:solidFill>
                <a:latin typeface="Glacial Indifference Bold"/>
              </a:rPr>
              <a:t>Building the X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028700" y="1028700"/>
            <a:ext cx="1805940" cy="1805940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1AAEA6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028700" y="3947084"/>
            <a:ext cx="7633408" cy="5311216"/>
            <a:chOff x="0" y="0"/>
            <a:chExt cx="10177877" cy="7081621"/>
          </a:xfrm>
        </p:grpSpPr>
        <p:sp>
          <p:nvSpPr>
            <p:cNvPr id="11" name="TextBox 11"/>
            <p:cNvSpPr txBox="1"/>
            <p:nvPr/>
          </p:nvSpPr>
          <p:spPr>
            <a:xfrm>
              <a:off x="0" y="5165725"/>
              <a:ext cx="7460077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 spc="300">
                  <a:solidFill>
                    <a:srgbClr val="F59899"/>
                  </a:solidFill>
                  <a:latin typeface="Glacial Indifference"/>
                </a:rPr>
                <a:t>CONSTRUCTION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5898616"/>
              <a:ext cx="10177877" cy="11830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2400" spc="96">
                  <a:solidFill>
                    <a:srgbClr val="1AAEA6"/>
                  </a:solidFill>
                  <a:latin typeface="Glacial Indifference"/>
                </a:rPr>
                <a:t>Presentations are tools for demonstrations</a:t>
              </a:r>
            </a:p>
            <a:p>
              <a:pPr>
                <a:lnSpc>
                  <a:spcPts val="3600"/>
                </a:lnSpc>
              </a:pPr>
              <a:r>
                <a:rPr lang="en-US" sz="2400" spc="96">
                  <a:solidFill>
                    <a:srgbClr val="1AAEA6"/>
                  </a:solidFill>
                  <a:latin typeface="Glacial Indifference"/>
                </a:rPr>
                <a:t>used for reports, speeches and more.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2600325"/>
              <a:ext cx="7460077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 spc="300">
                  <a:solidFill>
                    <a:srgbClr val="F59899"/>
                  </a:solidFill>
                  <a:latin typeface="Glacial Indifference"/>
                </a:rPr>
                <a:t>PLANNING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3333216"/>
              <a:ext cx="10177877" cy="11830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2400" spc="96">
                  <a:solidFill>
                    <a:srgbClr val="1AAEA6"/>
                  </a:solidFill>
                  <a:latin typeface="Glacial Indifference"/>
                </a:rPr>
                <a:t>Presentations are tools for demonstrations</a:t>
              </a:r>
            </a:p>
            <a:p>
              <a:pPr>
                <a:lnSpc>
                  <a:spcPts val="3600"/>
                </a:lnSpc>
              </a:pPr>
              <a:r>
                <a:rPr lang="en-US" sz="2400" spc="96">
                  <a:solidFill>
                    <a:srgbClr val="1AAEA6"/>
                  </a:solidFill>
                  <a:latin typeface="Glacial Indifference"/>
                </a:rPr>
                <a:t>used for reports, speeches and more.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66675"/>
              <a:ext cx="7460077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 spc="300">
                  <a:solidFill>
                    <a:srgbClr val="F59899"/>
                  </a:solidFill>
                  <a:latin typeface="Glacial Indifference"/>
                </a:rPr>
                <a:t>INSPIRATION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666216"/>
              <a:ext cx="10177877" cy="11830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2400" spc="96">
                  <a:solidFill>
                    <a:srgbClr val="1AAEA6"/>
                  </a:solidFill>
                  <a:latin typeface="Glacial Indifference"/>
                </a:rPr>
                <a:t>Presentations are tools for demonstrations</a:t>
              </a:r>
            </a:p>
            <a:p>
              <a:pPr>
                <a:lnSpc>
                  <a:spcPts val="3600"/>
                </a:lnSpc>
              </a:pPr>
              <a:r>
                <a:rPr lang="en-US" sz="2400" spc="96">
                  <a:solidFill>
                    <a:srgbClr val="1AAEA6"/>
                  </a:solidFill>
                  <a:latin typeface="Glacial Indifference"/>
                </a:rPr>
                <a:t>used for reports, speeches and more.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2739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21114" y="5441245"/>
            <a:ext cx="16138186" cy="5477004"/>
            <a:chOff x="0" y="0"/>
            <a:chExt cx="2987780" cy="101399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987780" cy="1013998"/>
            </a:xfrm>
            <a:custGeom>
              <a:avLst/>
              <a:gdLst/>
              <a:ahLst/>
              <a:cxnLst/>
              <a:rect l="l" t="t" r="r" b="b"/>
              <a:pathLst>
                <a:path w="2987780" h="1013998">
                  <a:moveTo>
                    <a:pt x="0" y="0"/>
                  </a:moveTo>
                  <a:lnTo>
                    <a:pt x="0" y="1013998"/>
                  </a:lnTo>
                  <a:lnTo>
                    <a:pt x="2987780" y="1013998"/>
                  </a:lnTo>
                  <a:lnTo>
                    <a:pt x="2987780" y="0"/>
                  </a:lnTo>
                  <a:lnTo>
                    <a:pt x="0" y="0"/>
                  </a:lnTo>
                  <a:close/>
                  <a:moveTo>
                    <a:pt x="2926820" y="953038"/>
                  </a:moveTo>
                  <a:lnTo>
                    <a:pt x="59690" y="953038"/>
                  </a:lnTo>
                  <a:lnTo>
                    <a:pt x="59690" y="59690"/>
                  </a:lnTo>
                  <a:lnTo>
                    <a:pt x="2926820" y="59690"/>
                  </a:lnTo>
                  <a:lnTo>
                    <a:pt x="2926820" y="953038"/>
                  </a:lnTo>
                  <a:close/>
                </a:path>
              </a:pathLst>
            </a:custGeom>
            <a:solidFill>
              <a:srgbClr val="F59899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3965222" y="1276350"/>
            <a:ext cx="10357555" cy="1906270"/>
            <a:chOff x="0" y="0"/>
            <a:chExt cx="13810073" cy="2541693"/>
          </a:xfrm>
        </p:grpSpPr>
        <p:sp>
          <p:nvSpPr>
            <p:cNvPr id="5" name="TextBox 5"/>
            <p:cNvSpPr txBox="1"/>
            <p:nvPr/>
          </p:nvSpPr>
          <p:spPr>
            <a:xfrm>
              <a:off x="0" y="133350"/>
              <a:ext cx="13810073" cy="14922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000"/>
                </a:lnSpc>
              </a:pPr>
              <a:r>
                <a:rPr lang="en-US" sz="8000" spc="80">
                  <a:solidFill>
                    <a:srgbClr val="1AAEA6"/>
                  </a:solidFill>
                  <a:latin typeface="VT323"/>
                </a:rPr>
                <a:t>CONSOLE FEATURES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711198" y="1816100"/>
              <a:ext cx="12387677" cy="7255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420"/>
                </a:lnSpc>
              </a:pPr>
              <a:r>
                <a:rPr lang="en-US" sz="3400" spc="204">
                  <a:solidFill>
                    <a:srgbClr val="F59899"/>
                  </a:solidFill>
                  <a:latin typeface="Glacial Indifference Bold"/>
                </a:rPr>
                <a:t>A LOOK INTO THE X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3251000" y="4302701"/>
            <a:ext cx="3575758" cy="3800265"/>
            <a:chOff x="0" y="0"/>
            <a:chExt cx="4767677" cy="5067020"/>
          </a:xfrm>
        </p:grpSpPr>
        <p:grpSp>
          <p:nvGrpSpPr>
            <p:cNvPr id="8" name="Group 8"/>
            <p:cNvGrpSpPr/>
            <p:nvPr/>
          </p:nvGrpSpPr>
          <p:grpSpPr>
            <a:xfrm>
              <a:off x="618045" y="0"/>
              <a:ext cx="3861788" cy="3861788"/>
              <a:chOff x="0" y="0"/>
              <a:chExt cx="6350000" cy="63500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AAEA6"/>
              </a:solidFill>
            </p:spPr>
          </p:sp>
        </p:grpSp>
        <p:sp>
          <p:nvSpPr>
            <p:cNvPr id="10" name="TextBox 10"/>
            <p:cNvSpPr txBox="1"/>
            <p:nvPr/>
          </p:nvSpPr>
          <p:spPr>
            <a:xfrm>
              <a:off x="0" y="4412335"/>
              <a:ext cx="4767677" cy="6546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2800" spc="84">
                  <a:solidFill>
                    <a:srgbClr val="F59899"/>
                  </a:solidFill>
                  <a:latin typeface="Glacial Indifference"/>
                </a:rPr>
                <a:t>Seamless Integration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356121" y="4302701"/>
            <a:ext cx="3575758" cy="3800265"/>
            <a:chOff x="0" y="0"/>
            <a:chExt cx="4767677" cy="5067020"/>
          </a:xfrm>
        </p:grpSpPr>
        <p:grpSp>
          <p:nvGrpSpPr>
            <p:cNvPr id="12" name="Group 12"/>
            <p:cNvGrpSpPr/>
            <p:nvPr/>
          </p:nvGrpSpPr>
          <p:grpSpPr>
            <a:xfrm>
              <a:off x="564862" y="0"/>
              <a:ext cx="3861788" cy="3861788"/>
              <a:chOff x="0" y="0"/>
              <a:chExt cx="6350000" cy="63500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AAEA6"/>
              </a:solidFill>
            </p:spPr>
          </p:sp>
        </p:grpSp>
        <p:sp>
          <p:nvSpPr>
            <p:cNvPr id="14" name="TextBox 14"/>
            <p:cNvSpPr txBox="1"/>
            <p:nvPr/>
          </p:nvSpPr>
          <p:spPr>
            <a:xfrm>
              <a:off x="0" y="4412335"/>
              <a:ext cx="4767677" cy="6546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2800" spc="84">
                  <a:solidFill>
                    <a:srgbClr val="F59899"/>
                  </a:solidFill>
                  <a:latin typeface="Glacial Indifference"/>
                </a:rPr>
                <a:t>New Controllers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1429831" y="4302701"/>
            <a:ext cx="3575758" cy="3800265"/>
            <a:chOff x="0" y="0"/>
            <a:chExt cx="4767677" cy="5067020"/>
          </a:xfrm>
        </p:grpSpPr>
        <p:grpSp>
          <p:nvGrpSpPr>
            <p:cNvPr id="16" name="Group 16"/>
            <p:cNvGrpSpPr/>
            <p:nvPr/>
          </p:nvGrpSpPr>
          <p:grpSpPr>
            <a:xfrm>
              <a:off x="452945" y="0"/>
              <a:ext cx="3861788" cy="3861788"/>
              <a:chOff x="0" y="0"/>
              <a:chExt cx="6350000" cy="63500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AAEA6"/>
              </a:solidFill>
            </p:spPr>
          </p:sp>
        </p:grpSp>
        <p:sp>
          <p:nvSpPr>
            <p:cNvPr id="18" name="TextBox 18"/>
            <p:cNvSpPr txBox="1"/>
            <p:nvPr/>
          </p:nvSpPr>
          <p:spPr>
            <a:xfrm>
              <a:off x="0" y="4412335"/>
              <a:ext cx="4767677" cy="6546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2800" spc="84">
                  <a:solidFill>
                    <a:srgbClr val="F59899"/>
                  </a:solidFill>
                  <a:latin typeface="Glacial Indifference"/>
                </a:rPr>
                <a:t>Surround Sound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1AAE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71498"/>
            <a:ext cx="12632986" cy="8144004"/>
            <a:chOff x="0" y="0"/>
            <a:chExt cx="2338837" cy="150775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38837" cy="1507759"/>
            </a:xfrm>
            <a:custGeom>
              <a:avLst/>
              <a:gdLst/>
              <a:ahLst/>
              <a:cxnLst/>
              <a:rect l="l" t="t" r="r" b="b"/>
              <a:pathLst>
                <a:path w="2338837" h="1507759">
                  <a:moveTo>
                    <a:pt x="0" y="0"/>
                  </a:moveTo>
                  <a:lnTo>
                    <a:pt x="0" y="1507759"/>
                  </a:lnTo>
                  <a:lnTo>
                    <a:pt x="2338837" y="1507759"/>
                  </a:lnTo>
                  <a:lnTo>
                    <a:pt x="2338837" y="0"/>
                  </a:lnTo>
                  <a:lnTo>
                    <a:pt x="0" y="0"/>
                  </a:lnTo>
                  <a:close/>
                  <a:moveTo>
                    <a:pt x="2277877" y="1446799"/>
                  </a:moveTo>
                  <a:lnTo>
                    <a:pt x="59690" y="1446799"/>
                  </a:lnTo>
                  <a:lnTo>
                    <a:pt x="59690" y="59690"/>
                  </a:lnTo>
                  <a:lnTo>
                    <a:pt x="2277877" y="59690"/>
                  </a:lnTo>
                  <a:lnTo>
                    <a:pt x="2277877" y="1446799"/>
                  </a:lnTo>
                  <a:close/>
                </a:path>
              </a:pathLst>
            </a:custGeom>
            <a:solidFill>
              <a:srgbClr val="273948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268075" y="2147887"/>
            <a:ext cx="5991225" cy="5991225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73948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1942410" y="3651250"/>
            <a:ext cx="4642555" cy="3117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 spc="80">
                <a:solidFill>
                  <a:srgbClr val="F59899"/>
                </a:solidFill>
                <a:latin typeface="VT323"/>
              </a:rPr>
              <a:t>IMPROVING EVERY RELEASE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2247906" y="2317203"/>
            <a:ext cx="6642808" cy="5652595"/>
            <a:chOff x="0" y="0"/>
            <a:chExt cx="8857077" cy="7536793"/>
          </a:xfrm>
        </p:grpSpPr>
        <p:sp>
          <p:nvSpPr>
            <p:cNvPr id="8" name="TextBox 8"/>
            <p:cNvSpPr txBox="1"/>
            <p:nvPr/>
          </p:nvSpPr>
          <p:spPr>
            <a:xfrm>
              <a:off x="0" y="-66675"/>
              <a:ext cx="7460077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 spc="300">
                  <a:solidFill>
                    <a:srgbClr val="273948"/>
                  </a:solidFill>
                  <a:latin typeface="Glacial Indifference"/>
                </a:rPr>
                <a:t>FEEDBACK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684508"/>
              <a:ext cx="8857077" cy="13658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2800" spc="84">
                  <a:solidFill>
                    <a:srgbClr val="273948"/>
                  </a:solidFill>
                  <a:latin typeface="Glacial Indifference"/>
                </a:rPr>
                <a:t>Presentations are tools for reports, speeches and more.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2676525"/>
              <a:ext cx="7460077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 spc="300">
                  <a:solidFill>
                    <a:srgbClr val="273948"/>
                  </a:solidFill>
                  <a:latin typeface="Glacial Indifference"/>
                </a:rPr>
                <a:t>INNOVATION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3427708"/>
              <a:ext cx="8857077" cy="13658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2800" spc="84">
                  <a:solidFill>
                    <a:srgbClr val="273948"/>
                  </a:solidFill>
                  <a:latin typeface="Glacial Indifference"/>
                </a:rPr>
                <a:t>Presentations are tools for reports, speeches and more.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5419725"/>
              <a:ext cx="7460077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 spc="300">
                  <a:solidFill>
                    <a:srgbClr val="273948"/>
                  </a:solidFill>
                  <a:latin typeface="Glacial Indifference"/>
                </a:rPr>
                <a:t>BETA TESTING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6170908"/>
              <a:ext cx="8857077" cy="13658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2800" spc="84">
                  <a:solidFill>
                    <a:srgbClr val="273948"/>
                  </a:solidFill>
                  <a:latin typeface="Glacial Indifference"/>
                </a:rPr>
                <a:t>Presentations are tools for reports, speeches and more.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2739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275057" y="3648011"/>
            <a:ext cx="6422686" cy="4753104"/>
            <a:chOff x="0" y="0"/>
            <a:chExt cx="1189079" cy="87997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89079" cy="879977"/>
            </a:xfrm>
            <a:custGeom>
              <a:avLst/>
              <a:gdLst/>
              <a:ahLst/>
              <a:cxnLst/>
              <a:rect l="l" t="t" r="r" b="b"/>
              <a:pathLst>
                <a:path w="1189079" h="879977">
                  <a:moveTo>
                    <a:pt x="0" y="0"/>
                  </a:moveTo>
                  <a:lnTo>
                    <a:pt x="0" y="879977"/>
                  </a:lnTo>
                  <a:lnTo>
                    <a:pt x="1189079" y="879977"/>
                  </a:lnTo>
                  <a:lnTo>
                    <a:pt x="1189079" y="0"/>
                  </a:lnTo>
                  <a:lnTo>
                    <a:pt x="0" y="0"/>
                  </a:lnTo>
                  <a:close/>
                  <a:moveTo>
                    <a:pt x="1128119" y="819017"/>
                  </a:moveTo>
                  <a:lnTo>
                    <a:pt x="59690" y="819017"/>
                  </a:lnTo>
                  <a:lnTo>
                    <a:pt x="59690" y="59690"/>
                  </a:lnTo>
                  <a:lnTo>
                    <a:pt x="1128119" y="59690"/>
                  </a:lnTo>
                  <a:lnTo>
                    <a:pt x="1128119" y="819017"/>
                  </a:lnTo>
                  <a:close/>
                </a:path>
              </a:pathLst>
            </a:custGeom>
            <a:solidFill>
              <a:srgbClr val="F59899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4129087" y="1885886"/>
            <a:ext cx="2714625" cy="2714625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1AAEA6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9590257" y="3648011"/>
            <a:ext cx="6422686" cy="4753104"/>
            <a:chOff x="0" y="0"/>
            <a:chExt cx="1189079" cy="87997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189079" cy="879977"/>
            </a:xfrm>
            <a:custGeom>
              <a:avLst/>
              <a:gdLst/>
              <a:ahLst/>
              <a:cxnLst/>
              <a:rect l="l" t="t" r="r" b="b"/>
              <a:pathLst>
                <a:path w="1189079" h="879977">
                  <a:moveTo>
                    <a:pt x="0" y="0"/>
                  </a:moveTo>
                  <a:lnTo>
                    <a:pt x="0" y="879977"/>
                  </a:lnTo>
                  <a:lnTo>
                    <a:pt x="1189079" y="879977"/>
                  </a:lnTo>
                  <a:lnTo>
                    <a:pt x="1189079" y="0"/>
                  </a:lnTo>
                  <a:lnTo>
                    <a:pt x="0" y="0"/>
                  </a:lnTo>
                  <a:close/>
                  <a:moveTo>
                    <a:pt x="1128119" y="819017"/>
                  </a:moveTo>
                  <a:lnTo>
                    <a:pt x="59690" y="819017"/>
                  </a:lnTo>
                  <a:lnTo>
                    <a:pt x="59690" y="59690"/>
                  </a:lnTo>
                  <a:lnTo>
                    <a:pt x="1128119" y="59690"/>
                  </a:lnTo>
                  <a:lnTo>
                    <a:pt x="1128119" y="819017"/>
                  </a:lnTo>
                  <a:close/>
                </a:path>
              </a:pathLst>
            </a:custGeom>
            <a:solidFill>
              <a:srgbClr val="F59899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3422296" y="4984738"/>
            <a:ext cx="4128208" cy="2339951"/>
            <a:chOff x="0" y="0"/>
            <a:chExt cx="5504277" cy="3119935"/>
          </a:xfrm>
        </p:grpSpPr>
        <p:sp>
          <p:nvSpPr>
            <p:cNvPr id="9" name="TextBox 9"/>
            <p:cNvSpPr txBox="1"/>
            <p:nvPr/>
          </p:nvSpPr>
          <p:spPr>
            <a:xfrm>
              <a:off x="774702" y="133350"/>
              <a:ext cx="3954873" cy="14922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000"/>
                </a:lnSpc>
              </a:pPr>
              <a:r>
                <a:rPr lang="en-US" sz="8000" spc="80">
                  <a:solidFill>
                    <a:srgbClr val="F59899"/>
                  </a:solidFill>
                  <a:latin typeface="VT323"/>
                </a:rPr>
                <a:t>87%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732460"/>
              <a:ext cx="5504277" cy="13874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 spc="300">
                  <a:solidFill>
                    <a:srgbClr val="1AAEA6"/>
                  </a:solidFill>
                  <a:latin typeface="Glacial Indifference"/>
                </a:rPr>
                <a:t>WANT AN UPDATED CONSOLE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1444287" y="1885886"/>
            <a:ext cx="2714625" cy="2714625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1AAEA6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10737496" y="5064919"/>
            <a:ext cx="4128208" cy="2339951"/>
            <a:chOff x="0" y="0"/>
            <a:chExt cx="5504277" cy="3119935"/>
          </a:xfrm>
        </p:grpSpPr>
        <p:sp>
          <p:nvSpPr>
            <p:cNvPr id="14" name="TextBox 14"/>
            <p:cNvSpPr txBox="1"/>
            <p:nvPr/>
          </p:nvSpPr>
          <p:spPr>
            <a:xfrm>
              <a:off x="0" y="1732460"/>
              <a:ext cx="5504277" cy="13874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 spc="300">
                  <a:solidFill>
                    <a:srgbClr val="1AAEA6"/>
                  </a:solidFill>
                  <a:latin typeface="Glacial Indifference"/>
                </a:rPr>
                <a:t>ARE HAPPY WITH KYOBI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774702" y="133350"/>
              <a:ext cx="3954873" cy="14922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000"/>
                </a:lnSpc>
              </a:pPr>
              <a:r>
                <a:rPr lang="en-US" sz="8000" spc="80">
                  <a:solidFill>
                    <a:srgbClr val="F59899"/>
                  </a:solidFill>
                  <a:latin typeface="VT323"/>
                </a:rPr>
                <a:t>99%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598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8401050" y="1028700"/>
            <a:ext cx="10668000" cy="8229600"/>
          </a:xfrm>
          <a:prstGeom prst="rect">
            <a:avLst/>
          </a:prstGeom>
          <a:solidFill>
            <a:srgbClr val="273948"/>
          </a:solidFill>
        </p:spPr>
      </p:sp>
      <p:sp>
        <p:nvSpPr>
          <p:cNvPr id="3" name="TextBox 3"/>
          <p:cNvSpPr txBox="1"/>
          <p:nvPr/>
        </p:nvSpPr>
        <p:spPr>
          <a:xfrm>
            <a:off x="1028700" y="4755861"/>
            <a:ext cx="6128455" cy="2101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000"/>
              </a:lnSpc>
            </a:pPr>
            <a:r>
              <a:rPr lang="en-US" sz="8000" spc="80">
                <a:solidFill>
                  <a:srgbClr val="273948"/>
                </a:solidFill>
                <a:latin typeface="VT323"/>
              </a:rPr>
              <a:t>CONSOLE RELEASE DATES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6923059"/>
            <a:ext cx="5804608" cy="553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20"/>
              </a:lnSpc>
            </a:pPr>
            <a:r>
              <a:rPr lang="en-US" sz="3400" spc="204">
                <a:solidFill>
                  <a:srgbClr val="273948"/>
                </a:solidFill>
                <a:latin typeface="Glacial Indifference Bold"/>
              </a:rPr>
              <a:t>AROUND THE WORLD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028700" y="2577811"/>
            <a:ext cx="1805940" cy="1805940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73948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7991475" y="2038350"/>
            <a:ext cx="819150" cy="819150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59899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9486906" y="2038350"/>
            <a:ext cx="7023808" cy="1287780"/>
            <a:chOff x="0" y="0"/>
            <a:chExt cx="9365077" cy="1717040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66675"/>
              <a:ext cx="8984077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 spc="300">
                  <a:solidFill>
                    <a:srgbClr val="F59899"/>
                  </a:solidFill>
                  <a:latin typeface="Glacial Indifference"/>
                </a:rPr>
                <a:t>JANUARY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534035"/>
              <a:ext cx="9365077" cy="11830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2400" spc="96">
                  <a:solidFill>
                    <a:srgbClr val="1AAEA6"/>
                  </a:solidFill>
                  <a:latin typeface="Glacial Indifference"/>
                </a:rPr>
                <a:t>Presentations are communication tools for reports, speeches and more.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486906" y="3739515"/>
            <a:ext cx="7023808" cy="1287780"/>
            <a:chOff x="0" y="0"/>
            <a:chExt cx="9365077" cy="1717040"/>
          </a:xfrm>
        </p:grpSpPr>
        <p:sp>
          <p:nvSpPr>
            <p:cNvPr id="13" name="TextBox 13"/>
            <p:cNvSpPr txBox="1"/>
            <p:nvPr/>
          </p:nvSpPr>
          <p:spPr>
            <a:xfrm>
              <a:off x="0" y="-66675"/>
              <a:ext cx="8984077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 spc="300">
                  <a:solidFill>
                    <a:srgbClr val="F59899"/>
                  </a:solidFill>
                  <a:latin typeface="Glacial Indifference"/>
                </a:rPr>
                <a:t>FEBRUARY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534035"/>
              <a:ext cx="9365077" cy="11830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2400" spc="96">
                  <a:solidFill>
                    <a:srgbClr val="1AAEA6"/>
                  </a:solidFill>
                  <a:latin typeface="Glacial Indifference"/>
                </a:rPr>
                <a:t>Presentations are communication tools for reports, speeches and more.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9486906" y="5521381"/>
            <a:ext cx="7023808" cy="1287780"/>
            <a:chOff x="0" y="0"/>
            <a:chExt cx="9365077" cy="1717040"/>
          </a:xfrm>
        </p:grpSpPr>
        <p:sp>
          <p:nvSpPr>
            <p:cNvPr id="16" name="TextBox 16"/>
            <p:cNvSpPr txBox="1"/>
            <p:nvPr/>
          </p:nvSpPr>
          <p:spPr>
            <a:xfrm>
              <a:off x="0" y="-66675"/>
              <a:ext cx="8984077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 spc="300">
                  <a:solidFill>
                    <a:srgbClr val="F59899"/>
                  </a:solidFill>
                  <a:latin typeface="Glacial Indifference"/>
                </a:rPr>
                <a:t>MARCH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534035"/>
              <a:ext cx="9365077" cy="11830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2400" spc="96">
                  <a:solidFill>
                    <a:srgbClr val="1AAEA6"/>
                  </a:solidFill>
                  <a:latin typeface="Glacial Indifference"/>
                </a:rPr>
                <a:t>Presentations are communication tools for reports, speeches and more.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9486906" y="7273981"/>
            <a:ext cx="7023808" cy="1287780"/>
            <a:chOff x="0" y="0"/>
            <a:chExt cx="9365077" cy="1717040"/>
          </a:xfrm>
        </p:grpSpPr>
        <p:sp>
          <p:nvSpPr>
            <p:cNvPr id="19" name="TextBox 19"/>
            <p:cNvSpPr txBox="1"/>
            <p:nvPr/>
          </p:nvSpPr>
          <p:spPr>
            <a:xfrm>
              <a:off x="0" y="-66675"/>
              <a:ext cx="8984077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 spc="300">
                  <a:solidFill>
                    <a:srgbClr val="F59899"/>
                  </a:solidFill>
                  <a:latin typeface="Glacial Indifference"/>
                </a:rPr>
                <a:t>APRIL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534035"/>
              <a:ext cx="9365077" cy="11830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2400" spc="96">
                  <a:solidFill>
                    <a:srgbClr val="1AAEA6"/>
                  </a:solidFill>
                  <a:latin typeface="Glacial Indifference"/>
                </a:rPr>
                <a:t>Presentations are communication tools for reports, speeches and more.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7991475" y="3739515"/>
            <a:ext cx="819150" cy="819150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59899"/>
            </a:solidFill>
          </p:spPr>
        </p:sp>
      </p:grpSp>
      <p:grpSp>
        <p:nvGrpSpPr>
          <p:cNvPr id="23" name="Group 23"/>
          <p:cNvGrpSpPr/>
          <p:nvPr/>
        </p:nvGrpSpPr>
        <p:grpSpPr>
          <a:xfrm>
            <a:off x="7991475" y="5521381"/>
            <a:ext cx="819150" cy="819150"/>
            <a:chOff x="0" y="0"/>
            <a:chExt cx="6350000" cy="6350000"/>
          </a:xfrm>
        </p:grpSpPr>
        <p:sp>
          <p:nvSpPr>
            <p:cNvPr id="24" name="Freeform 2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59899"/>
            </a:solidFill>
          </p:spPr>
        </p:sp>
      </p:grpSp>
      <p:grpSp>
        <p:nvGrpSpPr>
          <p:cNvPr id="25" name="Group 25"/>
          <p:cNvGrpSpPr/>
          <p:nvPr/>
        </p:nvGrpSpPr>
        <p:grpSpPr>
          <a:xfrm>
            <a:off x="7991475" y="7273981"/>
            <a:ext cx="819150" cy="819150"/>
            <a:chOff x="0" y="0"/>
            <a:chExt cx="6350000" cy="6350000"/>
          </a:xfrm>
        </p:grpSpPr>
        <p:sp>
          <p:nvSpPr>
            <p:cNvPr id="26" name="Freeform 2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59899"/>
            </a:solidFill>
          </p:spPr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2739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029700" y="1028700"/>
            <a:ext cx="8229600" cy="8229600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1AAEA6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0108846" y="5259678"/>
            <a:ext cx="6071308" cy="2056819"/>
            <a:chOff x="0" y="0"/>
            <a:chExt cx="8095077" cy="2742425"/>
          </a:xfrm>
        </p:grpSpPr>
        <p:sp>
          <p:nvSpPr>
            <p:cNvPr id="5" name="TextBox 5"/>
            <p:cNvSpPr txBox="1"/>
            <p:nvPr/>
          </p:nvSpPr>
          <p:spPr>
            <a:xfrm>
              <a:off x="0" y="-57150"/>
              <a:ext cx="8095077" cy="11662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150"/>
                </a:lnSpc>
              </a:pPr>
              <a:r>
                <a:rPr lang="en-US" sz="5500" spc="99">
                  <a:solidFill>
                    <a:srgbClr val="273948"/>
                  </a:solidFill>
                  <a:latin typeface="Glacial Indifference Bold"/>
                </a:rPr>
                <a:t>Introducing the X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317500" y="1376540"/>
              <a:ext cx="7460077" cy="13658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2800" spc="84">
                  <a:solidFill>
                    <a:srgbClr val="273948"/>
                  </a:solidFill>
                  <a:latin typeface="Glacial Indifference"/>
                </a:rPr>
                <a:t>Presentations are communication tools for reports, and more.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98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5864" y="1962150"/>
            <a:ext cx="16233436" cy="8944104"/>
            <a:chOff x="0" y="0"/>
            <a:chExt cx="3005415" cy="165588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005415" cy="1655887"/>
            </a:xfrm>
            <a:custGeom>
              <a:avLst/>
              <a:gdLst/>
              <a:ahLst/>
              <a:cxnLst/>
              <a:rect l="l" t="t" r="r" b="b"/>
              <a:pathLst>
                <a:path w="3005415" h="1655887">
                  <a:moveTo>
                    <a:pt x="0" y="0"/>
                  </a:moveTo>
                  <a:lnTo>
                    <a:pt x="0" y="1655887"/>
                  </a:lnTo>
                  <a:lnTo>
                    <a:pt x="3005415" y="1655887"/>
                  </a:lnTo>
                  <a:lnTo>
                    <a:pt x="3005415" y="0"/>
                  </a:lnTo>
                  <a:lnTo>
                    <a:pt x="0" y="0"/>
                  </a:lnTo>
                  <a:close/>
                  <a:moveTo>
                    <a:pt x="2944455" y="1594927"/>
                  </a:moveTo>
                  <a:lnTo>
                    <a:pt x="59690" y="1594927"/>
                  </a:lnTo>
                  <a:lnTo>
                    <a:pt x="59690" y="59690"/>
                  </a:lnTo>
                  <a:lnTo>
                    <a:pt x="2944455" y="59690"/>
                  </a:lnTo>
                  <a:lnTo>
                    <a:pt x="2944455" y="1594927"/>
                  </a:lnTo>
                  <a:close/>
                </a:path>
              </a:pathLst>
            </a:custGeom>
            <a:solidFill>
              <a:srgbClr val="273948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8210550" y="1028700"/>
            <a:ext cx="1866900" cy="1866900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73948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981200" y="3643312"/>
            <a:ext cx="14782799" cy="5838832"/>
            <a:chOff x="0" y="133349"/>
            <a:chExt cx="12505735" cy="7785108"/>
          </a:xfrm>
        </p:grpSpPr>
        <p:sp>
          <p:nvSpPr>
            <p:cNvPr id="7" name="TextBox 7"/>
            <p:cNvSpPr txBox="1"/>
            <p:nvPr/>
          </p:nvSpPr>
          <p:spPr>
            <a:xfrm>
              <a:off x="0" y="133349"/>
              <a:ext cx="12505734" cy="136789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8000"/>
                </a:lnSpc>
              </a:pPr>
              <a:r>
                <a:rPr lang="en-US" sz="8000" spc="80" dirty="0" err="1">
                  <a:solidFill>
                    <a:srgbClr val="273948"/>
                  </a:solidFill>
                  <a:latin typeface="VT323"/>
                </a:rPr>
                <a:t>Caractéristiques</a:t>
              </a:r>
              <a:endParaRPr lang="en-US" sz="8000" spc="80" dirty="0">
                <a:solidFill>
                  <a:srgbClr val="273948"/>
                </a:solidFill>
                <a:latin typeface="VT323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2216042"/>
              <a:ext cx="12505735" cy="570241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514350" indent="-514350" algn="ctr">
                <a:lnSpc>
                  <a:spcPts val="4199"/>
                </a:lnSpc>
                <a:buAutoNum type="arabicPeriod"/>
              </a:pPr>
              <a:r>
                <a:rPr lang="en-US" sz="3200" b="1" spc="84" dirty="0" err="1">
                  <a:solidFill>
                    <a:srgbClr val="273948"/>
                  </a:solidFill>
                  <a:latin typeface="Glacial Indifference"/>
                </a:rPr>
                <a:t>Orienté</a:t>
              </a:r>
              <a:r>
                <a:rPr lang="en-US" sz="3200" b="1" spc="84" dirty="0">
                  <a:solidFill>
                    <a:srgbClr val="273948"/>
                  </a:solidFill>
                  <a:latin typeface="Glacial Indifference"/>
                </a:rPr>
                <a:t> UI</a:t>
              </a:r>
              <a:r>
                <a:rPr lang="en-US" sz="3200" spc="84" dirty="0">
                  <a:solidFill>
                    <a:srgbClr val="273948"/>
                  </a:solidFill>
                  <a:latin typeface="Glacial Indifference"/>
                </a:rPr>
                <a:t> : </a:t>
              </a:r>
              <a:r>
                <a:rPr lang="en-US" sz="3200" spc="84" dirty="0" err="1">
                  <a:solidFill>
                    <a:srgbClr val="273948"/>
                  </a:solidFill>
                  <a:latin typeface="Glacial Indifference"/>
                </a:rPr>
                <a:t>crée</a:t>
              </a:r>
              <a:r>
                <a:rPr lang="en-US" sz="3200" spc="84" dirty="0">
                  <a:solidFill>
                    <a:srgbClr val="273948"/>
                  </a:solidFill>
                  <a:latin typeface="Glacial Indifference"/>
                </a:rPr>
                <a:t> des interfaces complexes et </a:t>
              </a:r>
              <a:r>
                <a:rPr lang="en-US" sz="3200" spc="84" dirty="0" err="1">
                  <a:solidFill>
                    <a:srgbClr val="273948"/>
                  </a:solidFill>
                  <a:latin typeface="Glacial Indifference"/>
                </a:rPr>
                <a:t>réactives</a:t>
              </a:r>
              <a:br>
                <a:rPr lang="en-US" sz="3200" spc="84" dirty="0">
                  <a:solidFill>
                    <a:srgbClr val="273948"/>
                  </a:solidFill>
                  <a:latin typeface="Glacial Indifference"/>
                </a:rPr>
              </a:br>
              <a:endParaRPr lang="en-US" sz="3200" spc="84" dirty="0">
                <a:solidFill>
                  <a:srgbClr val="273948"/>
                </a:solidFill>
                <a:latin typeface="Glacial Indifference"/>
              </a:endParaRPr>
            </a:p>
            <a:p>
              <a:pPr marL="514350" indent="-514350" algn="ctr">
                <a:lnSpc>
                  <a:spcPts val="4199"/>
                </a:lnSpc>
                <a:buAutoNum type="arabicPeriod"/>
              </a:pPr>
              <a:r>
                <a:rPr lang="en-US" sz="3200" b="1" spc="84" dirty="0" err="1">
                  <a:solidFill>
                    <a:srgbClr val="273948"/>
                  </a:solidFill>
                  <a:latin typeface="Glacial Indifference"/>
                </a:rPr>
                <a:t>Syntaxe</a:t>
              </a:r>
              <a:r>
                <a:rPr lang="en-US" sz="3200" b="1" spc="84" dirty="0">
                  <a:solidFill>
                    <a:srgbClr val="273948"/>
                  </a:solidFill>
                  <a:latin typeface="Glacial Indifference"/>
                </a:rPr>
                <a:t> </a:t>
              </a:r>
              <a:r>
                <a:rPr lang="en-US" sz="3200" b="1" spc="84" dirty="0" err="1">
                  <a:solidFill>
                    <a:srgbClr val="273948"/>
                  </a:solidFill>
                  <a:latin typeface="Glacial Indifference"/>
                </a:rPr>
                <a:t>déclarative</a:t>
              </a:r>
              <a:r>
                <a:rPr lang="en-US" sz="3200" spc="84" dirty="0">
                  <a:solidFill>
                    <a:srgbClr val="273948"/>
                  </a:solidFill>
                  <a:latin typeface="Glacial Indifference"/>
                </a:rPr>
                <a:t> : simple à </a:t>
              </a:r>
              <a:r>
                <a:rPr lang="en-US" sz="3200" spc="84" dirty="0" err="1">
                  <a:solidFill>
                    <a:srgbClr val="273948"/>
                  </a:solidFill>
                  <a:latin typeface="Glacial Indifference"/>
                </a:rPr>
                <a:t>comprendre</a:t>
              </a:r>
              <a:r>
                <a:rPr lang="en-US" sz="3200" spc="84" dirty="0">
                  <a:solidFill>
                    <a:srgbClr val="273948"/>
                  </a:solidFill>
                  <a:latin typeface="Glacial Indifference"/>
                </a:rPr>
                <a:t> et </a:t>
              </a:r>
              <a:r>
                <a:rPr lang="en-US" sz="3200" spc="84" dirty="0" err="1">
                  <a:solidFill>
                    <a:srgbClr val="273948"/>
                  </a:solidFill>
                  <a:latin typeface="Glacial Indifference"/>
                </a:rPr>
                <a:t>débuguer</a:t>
              </a:r>
              <a:br>
                <a:rPr lang="en-US" sz="3200" spc="84" dirty="0">
                  <a:solidFill>
                    <a:srgbClr val="273948"/>
                  </a:solidFill>
                  <a:latin typeface="Glacial Indifference"/>
                </a:rPr>
              </a:br>
              <a:endParaRPr lang="en-US" sz="3200" spc="84" dirty="0">
                <a:solidFill>
                  <a:srgbClr val="273948"/>
                </a:solidFill>
                <a:latin typeface="Glacial Indifference"/>
              </a:endParaRPr>
            </a:p>
            <a:p>
              <a:pPr marL="514350" indent="-514350" algn="ctr">
                <a:lnSpc>
                  <a:spcPts val="4199"/>
                </a:lnSpc>
                <a:buAutoNum type="arabicPeriod"/>
              </a:pPr>
              <a:r>
                <a:rPr lang="en-US" sz="3200" b="1" spc="84" dirty="0" err="1">
                  <a:solidFill>
                    <a:srgbClr val="273948"/>
                  </a:solidFill>
                  <a:latin typeface="Glacial Indifference"/>
                </a:rPr>
                <a:t>Orienté</a:t>
              </a:r>
              <a:r>
                <a:rPr lang="en-US" sz="3200" b="1" spc="84" dirty="0">
                  <a:solidFill>
                    <a:srgbClr val="273948"/>
                  </a:solidFill>
                  <a:latin typeface="Glacial Indifference"/>
                </a:rPr>
                <a:t> </a:t>
              </a:r>
              <a:r>
                <a:rPr lang="en-US" sz="3200" b="1" spc="84" dirty="0" err="1">
                  <a:solidFill>
                    <a:srgbClr val="273948"/>
                  </a:solidFill>
                  <a:latin typeface="Glacial Indifference"/>
                </a:rPr>
                <a:t>composants</a:t>
              </a:r>
              <a:r>
                <a:rPr lang="en-US" sz="3200" b="1" spc="84" dirty="0">
                  <a:solidFill>
                    <a:srgbClr val="273948"/>
                  </a:solidFill>
                  <a:latin typeface="Glacial Indifference"/>
                </a:rPr>
                <a:t> </a:t>
              </a:r>
              <a:r>
                <a:rPr lang="en-US" sz="3200" spc="84" dirty="0">
                  <a:solidFill>
                    <a:srgbClr val="273948"/>
                  </a:solidFill>
                  <a:latin typeface="Glacial Indifference"/>
                </a:rPr>
                <a:t>: un </a:t>
              </a:r>
              <a:r>
                <a:rPr lang="en-US" sz="3200" spc="84" dirty="0" err="1">
                  <a:solidFill>
                    <a:srgbClr val="273948"/>
                  </a:solidFill>
                  <a:latin typeface="Glacial Indifference"/>
                </a:rPr>
                <a:t>composant</a:t>
              </a:r>
              <a:r>
                <a:rPr lang="en-US" sz="3200" spc="84" dirty="0">
                  <a:solidFill>
                    <a:srgbClr val="273948"/>
                  </a:solidFill>
                  <a:latin typeface="Glacial Indifference"/>
                </a:rPr>
                <a:t> </a:t>
              </a:r>
              <a:r>
                <a:rPr lang="en-US" sz="3200" spc="84" dirty="0" err="1">
                  <a:solidFill>
                    <a:srgbClr val="273948"/>
                  </a:solidFill>
                  <a:latin typeface="Glacial Indifference"/>
                </a:rPr>
                <a:t>gère</a:t>
              </a:r>
              <a:r>
                <a:rPr lang="en-US" sz="3200" spc="84" dirty="0">
                  <a:solidFill>
                    <a:srgbClr val="273948"/>
                  </a:solidFill>
                  <a:latin typeface="Glacial Indifference"/>
                </a:rPr>
                <a:t> son </a:t>
              </a:r>
              <a:r>
                <a:rPr lang="en-US" sz="3200" spc="84" dirty="0" err="1">
                  <a:solidFill>
                    <a:srgbClr val="273948"/>
                  </a:solidFill>
                  <a:latin typeface="Glacial Indifference"/>
                </a:rPr>
                <a:t>propre</a:t>
              </a:r>
              <a:r>
                <a:rPr lang="en-US" sz="3200" spc="84" dirty="0">
                  <a:solidFill>
                    <a:srgbClr val="273948"/>
                  </a:solidFill>
                  <a:latin typeface="Glacial Indifference"/>
                </a:rPr>
                <a:t> </a:t>
              </a:r>
              <a:r>
                <a:rPr lang="en-US" sz="3200" spc="84" dirty="0" err="1">
                  <a:solidFill>
                    <a:srgbClr val="273948"/>
                  </a:solidFill>
                  <a:latin typeface="Glacial Indifference"/>
                </a:rPr>
                <a:t>état</a:t>
              </a:r>
              <a:br>
                <a:rPr lang="en-US" sz="3200" spc="84" dirty="0">
                  <a:solidFill>
                    <a:srgbClr val="273948"/>
                  </a:solidFill>
                  <a:latin typeface="Glacial Indifference"/>
                </a:rPr>
              </a:br>
              <a:endParaRPr lang="en-US" sz="3200" spc="84" dirty="0">
                <a:solidFill>
                  <a:srgbClr val="273948"/>
                </a:solidFill>
                <a:latin typeface="Glacial Indifference"/>
              </a:endParaRPr>
            </a:p>
            <a:p>
              <a:pPr marL="514350" indent="-514350" algn="ctr">
                <a:lnSpc>
                  <a:spcPts val="4199"/>
                </a:lnSpc>
                <a:buAutoNum type="arabicPeriod"/>
              </a:pPr>
              <a:r>
                <a:rPr lang="en-US" sz="3200" b="1" spc="84" dirty="0">
                  <a:solidFill>
                    <a:srgbClr val="273948"/>
                  </a:solidFill>
                  <a:latin typeface="Glacial Indifference"/>
                </a:rPr>
                <a:t>Technologie </a:t>
              </a:r>
              <a:r>
                <a:rPr lang="en-US" sz="3200" b="1" spc="84" dirty="0" err="1">
                  <a:solidFill>
                    <a:srgbClr val="273948"/>
                  </a:solidFill>
                  <a:latin typeface="Glacial Indifference"/>
                </a:rPr>
                <a:t>agnostique</a:t>
              </a:r>
              <a:r>
                <a:rPr lang="en-US" sz="3200" b="1" spc="84" dirty="0">
                  <a:solidFill>
                    <a:srgbClr val="273948"/>
                  </a:solidFill>
                  <a:latin typeface="Glacial Indifference"/>
                </a:rPr>
                <a:t> </a:t>
              </a:r>
              <a:r>
                <a:rPr lang="en-US" sz="3200" spc="84" dirty="0">
                  <a:solidFill>
                    <a:srgbClr val="273948"/>
                  </a:solidFill>
                  <a:latin typeface="Glacial Indifference"/>
                </a:rPr>
                <a:t>: </a:t>
              </a:r>
              <a:r>
                <a:rPr lang="en-US" sz="3200" spc="84" dirty="0" err="1">
                  <a:solidFill>
                    <a:srgbClr val="273948"/>
                  </a:solidFill>
                  <a:latin typeface="Glacial Indifference"/>
                </a:rPr>
                <a:t>peu</a:t>
              </a:r>
              <a:r>
                <a:rPr lang="en-US" sz="3200" spc="84" dirty="0">
                  <a:solidFill>
                    <a:srgbClr val="273948"/>
                  </a:solidFill>
                  <a:latin typeface="Glacial Indifference"/>
                </a:rPr>
                <a:t> </a:t>
              </a:r>
              <a:r>
                <a:rPr lang="en-US" sz="3200" spc="84" dirty="0" err="1">
                  <a:solidFill>
                    <a:srgbClr val="273948"/>
                  </a:solidFill>
                  <a:latin typeface="Glacial Indifference"/>
                </a:rPr>
                <a:t>importe</a:t>
              </a:r>
              <a:r>
                <a:rPr lang="en-US" sz="3200" spc="84" dirty="0">
                  <a:solidFill>
                    <a:srgbClr val="273948"/>
                  </a:solidFill>
                  <a:latin typeface="Glacial Indifference"/>
                </a:rPr>
                <a:t> la stack </a:t>
              </a:r>
              <a:r>
                <a:rPr lang="en-US" sz="3200" spc="84" dirty="0" err="1">
                  <a:solidFill>
                    <a:srgbClr val="273948"/>
                  </a:solidFill>
                  <a:latin typeface="Glacial Indifference"/>
                </a:rPr>
                <a:t>technologique</a:t>
              </a:r>
              <a:r>
                <a:rPr lang="en-US" sz="3200" spc="84" dirty="0">
                  <a:solidFill>
                    <a:srgbClr val="273948"/>
                  </a:solidFill>
                  <a:latin typeface="Glacial Indifference"/>
                </a:rPr>
                <a:t> </a:t>
              </a:r>
              <a:r>
                <a:rPr lang="en-US" sz="3200" spc="84" dirty="0" err="1">
                  <a:solidFill>
                    <a:srgbClr val="273948"/>
                  </a:solidFill>
                  <a:latin typeface="Glacial Indifference"/>
                </a:rPr>
                <a:t>utilisée</a:t>
              </a:r>
              <a:endParaRPr lang="en-US" sz="3200" spc="84" dirty="0">
                <a:solidFill>
                  <a:srgbClr val="273948"/>
                </a:solidFill>
                <a:latin typeface="Glacial Indifference"/>
              </a:endParaRPr>
            </a:p>
            <a:p>
              <a:pPr marL="514350" indent="-514350" algn="ctr">
                <a:lnSpc>
                  <a:spcPts val="4199"/>
                </a:lnSpc>
                <a:buAutoNum type="arabicPeriod"/>
              </a:pPr>
              <a:endParaRPr lang="en-US" sz="3200" spc="84" dirty="0">
                <a:solidFill>
                  <a:srgbClr val="273948"/>
                </a:solidFill>
                <a:latin typeface="Glacial Indifference"/>
              </a:endParaRPr>
            </a:p>
          </p:txBody>
        </p:sp>
      </p:grpSp>
      <p:pic>
        <p:nvPicPr>
          <p:cNvPr id="11" name="Graphic 10">
            <a:extLst>
              <a:ext uri="{FF2B5EF4-FFF2-40B4-BE49-F238E27FC236}">
                <a16:creationId xmlns:a16="http://schemas.microsoft.com/office/drawing/2014/main" id="{7A31EC01-22D0-4417-8430-4F4B0085A8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75353" y="1398112"/>
            <a:ext cx="1334458" cy="1160398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2739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066800" y="1114296"/>
            <a:ext cx="12175786" cy="8144004"/>
            <a:chOff x="0" y="0"/>
            <a:chExt cx="2254192" cy="150775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54192" cy="1507759"/>
            </a:xfrm>
            <a:custGeom>
              <a:avLst/>
              <a:gdLst/>
              <a:ahLst/>
              <a:cxnLst/>
              <a:rect l="l" t="t" r="r" b="b"/>
              <a:pathLst>
                <a:path w="2254192" h="1507759">
                  <a:moveTo>
                    <a:pt x="0" y="0"/>
                  </a:moveTo>
                  <a:lnTo>
                    <a:pt x="0" y="1507759"/>
                  </a:lnTo>
                  <a:lnTo>
                    <a:pt x="2254192" y="1507759"/>
                  </a:lnTo>
                  <a:lnTo>
                    <a:pt x="2254192" y="0"/>
                  </a:lnTo>
                  <a:lnTo>
                    <a:pt x="0" y="0"/>
                  </a:lnTo>
                  <a:close/>
                  <a:moveTo>
                    <a:pt x="2193232" y="1446799"/>
                  </a:moveTo>
                  <a:lnTo>
                    <a:pt x="59690" y="1446799"/>
                  </a:lnTo>
                  <a:lnTo>
                    <a:pt x="59690" y="59690"/>
                  </a:lnTo>
                  <a:lnTo>
                    <a:pt x="2193232" y="59690"/>
                  </a:lnTo>
                  <a:lnTo>
                    <a:pt x="2193232" y="1446799"/>
                  </a:lnTo>
                  <a:close/>
                </a:path>
              </a:pathLst>
            </a:custGeom>
            <a:solidFill>
              <a:srgbClr val="F59899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565275" y="2132965"/>
            <a:ext cx="7997825" cy="6054090"/>
            <a:chOff x="0" y="0"/>
            <a:chExt cx="10663767" cy="8072120"/>
          </a:xfrm>
        </p:grpSpPr>
        <p:sp>
          <p:nvSpPr>
            <p:cNvPr id="5" name="TextBox 5"/>
            <p:cNvSpPr txBox="1"/>
            <p:nvPr/>
          </p:nvSpPr>
          <p:spPr>
            <a:xfrm>
              <a:off x="376767" y="7706148"/>
              <a:ext cx="2057400" cy="3659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40"/>
                </a:lnSpc>
              </a:pPr>
              <a:r>
                <a:rPr lang="en-US" sz="1600">
                  <a:solidFill>
                    <a:srgbClr val="1AAEA6"/>
                  </a:solidFill>
                  <a:latin typeface="Arimo"/>
                </a:rPr>
                <a:t>Item 1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2434167" y="7706148"/>
              <a:ext cx="2057400" cy="3659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40"/>
                </a:lnSpc>
              </a:pPr>
              <a:r>
                <a:rPr lang="en-US" sz="1600">
                  <a:solidFill>
                    <a:srgbClr val="1AAEA6"/>
                  </a:solidFill>
                  <a:latin typeface="Arimo"/>
                </a:rPr>
                <a:t>Item 2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4491567" y="7706148"/>
              <a:ext cx="2057400" cy="3659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40"/>
                </a:lnSpc>
              </a:pPr>
              <a:r>
                <a:rPr lang="en-US" sz="1600">
                  <a:solidFill>
                    <a:srgbClr val="1AAEA6"/>
                  </a:solidFill>
                  <a:latin typeface="Arimo"/>
                </a:rPr>
                <a:t>Item 3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6548967" y="7706148"/>
              <a:ext cx="2057400" cy="3659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40"/>
                </a:lnSpc>
              </a:pPr>
              <a:r>
                <a:rPr lang="en-US" sz="1600">
                  <a:solidFill>
                    <a:srgbClr val="1AAEA6"/>
                  </a:solidFill>
                  <a:latin typeface="Arimo"/>
                </a:rPr>
                <a:t>Item 4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8606367" y="7706148"/>
              <a:ext cx="2057400" cy="3659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40"/>
                </a:lnSpc>
              </a:pPr>
              <a:r>
                <a:rPr lang="en-US" sz="1600">
                  <a:solidFill>
                    <a:srgbClr val="1AAEA6"/>
                  </a:solidFill>
                  <a:latin typeface="Arimo"/>
                </a:rPr>
                <a:t>Item 5</a:t>
              </a:r>
            </a:p>
          </p:txBody>
        </p:sp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376767" y="159173"/>
              <a:ext cx="10287000" cy="7594600"/>
              <a:chOff x="0" y="0"/>
              <a:chExt cx="10287000" cy="75946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-6350"/>
                <a:ext cx="10287000" cy="76073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76073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  <a:moveTo>
                      <a:pt x="0" y="2531533"/>
                    </a:moveTo>
                    <a:lnTo>
                      <a:pt x="10287000" y="2531533"/>
                    </a:lnTo>
                    <a:lnTo>
                      <a:pt x="10287000" y="2544233"/>
                    </a:lnTo>
                    <a:lnTo>
                      <a:pt x="0" y="2544233"/>
                    </a:lnTo>
                    <a:close/>
                    <a:moveTo>
                      <a:pt x="0" y="5063067"/>
                    </a:moveTo>
                    <a:lnTo>
                      <a:pt x="10287000" y="5063067"/>
                    </a:lnTo>
                    <a:lnTo>
                      <a:pt x="10287000" y="5075767"/>
                    </a:lnTo>
                    <a:lnTo>
                      <a:pt x="0" y="5075767"/>
                    </a:lnTo>
                    <a:close/>
                    <a:moveTo>
                      <a:pt x="0" y="7594600"/>
                    </a:moveTo>
                    <a:lnTo>
                      <a:pt x="10287000" y="7594600"/>
                    </a:lnTo>
                    <a:lnTo>
                      <a:pt x="10287000" y="7607300"/>
                    </a:lnTo>
                    <a:lnTo>
                      <a:pt x="0" y="7607300"/>
                    </a:lnTo>
                    <a:close/>
                  </a:path>
                </a:pathLst>
              </a:custGeom>
              <a:solidFill>
                <a:srgbClr val="222222">
                  <a:alpha val="24705"/>
                </a:srgbClr>
              </a:solidFill>
            </p:spPr>
          </p:sp>
        </p:grpSp>
        <p:sp>
          <p:nvSpPr>
            <p:cNvPr id="12" name="TextBox 12"/>
            <p:cNvSpPr txBox="1"/>
            <p:nvPr/>
          </p:nvSpPr>
          <p:spPr>
            <a:xfrm>
              <a:off x="0" y="-47625"/>
              <a:ext cx="376767" cy="3659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240"/>
                </a:lnSpc>
              </a:pPr>
              <a:r>
                <a:rPr lang="en-US" sz="1600">
                  <a:solidFill>
                    <a:srgbClr val="1AAEA6"/>
                  </a:solidFill>
                  <a:latin typeface="Arimo"/>
                </a:rPr>
                <a:t>60 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2483908"/>
              <a:ext cx="376767" cy="3659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240"/>
                </a:lnSpc>
              </a:pPr>
              <a:r>
                <a:rPr lang="en-US" sz="1600">
                  <a:solidFill>
                    <a:srgbClr val="1AAEA6"/>
                  </a:solidFill>
                  <a:latin typeface="Arimo"/>
                </a:rPr>
                <a:t>40 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5015442"/>
              <a:ext cx="376767" cy="3659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240"/>
                </a:lnSpc>
              </a:pPr>
              <a:r>
                <a:rPr lang="en-US" sz="1600">
                  <a:solidFill>
                    <a:srgbClr val="1AAEA6"/>
                  </a:solidFill>
                  <a:latin typeface="Arimo"/>
                </a:rPr>
                <a:t>20 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150812" y="7546975"/>
              <a:ext cx="225954" cy="3659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240"/>
                </a:lnSpc>
              </a:pPr>
              <a:r>
                <a:rPr lang="en-US" sz="1600">
                  <a:solidFill>
                    <a:srgbClr val="1AAEA6"/>
                  </a:solidFill>
                  <a:latin typeface="Arimo"/>
                </a:rPr>
                <a:t>0 </a:t>
              </a:r>
            </a:p>
          </p:txBody>
        </p:sp>
        <p:grpSp>
          <p:nvGrpSpPr>
            <p:cNvPr id="16" name="Group 16"/>
            <p:cNvGrpSpPr>
              <a:grpSpLocks noChangeAspect="1"/>
            </p:cNvGrpSpPr>
            <p:nvPr/>
          </p:nvGrpSpPr>
          <p:grpSpPr>
            <a:xfrm>
              <a:off x="376767" y="159173"/>
              <a:ext cx="10287000" cy="7594600"/>
              <a:chOff x="0" y="0"/>
              <a:chExt cx="10287000" cy="75946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965200" y="4277938"/>
                <a:ext cx="2133456" cy="1101499"/>
              </a:xfrm>
              <a:custGeom>
                <a:avLst/>
                <a:gdLst/>
                <a:ahLst/>
                <a:cxnLst/>
                <a:rect l="l" t="t" r="r" b="b"/>
                <a:pathLst>
                  <a:path w="2133456" h="1101499">
                    <a:moveTo>
                      <a:pt x="127000" y="1038282"/>
                    </a:moveTo>
                    <a:cubicBezTo>
                      <a:pt x="126844" y="1003323"/>
                      <a:pt x="98460" y="975065"/>
                      <a:pt x="63500" y="975065"/>
                    </a:cubicBezTo>
                    <a:cubicBezTo>
                      <a:pt x="28540" y="975065"/>
                      <a:pt x="156" y="1003323"/>
                      <a:pt x="0" y="1038282"/>
                    </a:cubicBezTo>
                    <a:cubicBezTo>
                      <a:pt x="156" y="1073241"/>
                      <a:pt x="28540" y="1101499"/>
                      <a:pt x="63500" y="1101499"/>
                    </a:cubicBezTo>
                    <a:cubicBezTo>
                      <a:pt x="98460" y="1101499"/>
                      <a:pt x="126844" y="1073241"/>
                      <a:pt x="127000" y="1038282"/>
                    </a:cubicBezTo>
                    <a:close/>
                    <a:moveTo>
                      <a:pt x="50944" y="1012613"/>
                    </a:moveTo>
                    <a:lnTo>
                      <a:pt x="76056" y="1063951"/>
                    </a:lnTo>
                    <a:lnTo>
                      <a:pt x="2133456" y="51337"/>
                    </a:lnTo>
                    <a:lnTo>
                      <a:pt x="2108344" y="0"/>
                    </a:lnTo>
                    <a:close/>
                  </a:path>
                </a:pathLst>
              </a:custGeom>
              <a:solidFill>
                <a:srgbClr val="1AAEA6"/>
              </a:solidFill>
            </p:spPr>
          </p:sp>
          <p:sp>
            <p:nvSpPr>
              <p:cNvPr id="18" name="Freeform 18"/>
              <p:cNvSpPr/>
              <p:nvPr/>
            </p:nvSpPr>
            <p:spPr>
              <a:xfrm>
                <a:off x="3022600" y="4240390"/>
                <a:ext cx="2126055" cy="471053"/>
              </a:xfrm>
              <a:custGeom>
                <a:avLst/>
                <a:gdLst/>
                <a:ahLst/>
                <a:cxnLst/>
                <a:rect l="l" t="t" r="r" b="b"/>
                <a:pathLst>
                  <a:path w="2126055" h="471053">
                    <a:moveTo>
                      <a:pt x="127000" y="63217"/>
                    </a:moveTo>
                    <a:cubicBezTo>
                      <a:pt x="126844" y="28258"/>
                      <a:pt x="98459" y="0"/>
                      <a:pt x="63500" y="0"/>
                    </a:cubicBezTo>
                    <a:cubicBezTo>
                      <a:pt x="28541" y="0"/>
                      <a:pt x="156" y="28258"/>
                      <a:pt x="0" y="63217"/>
                    </a:cubicBezTo>
                    <a:cubicBezTo>
                      <a:pt x="156" y="98176"/>
                      <a:pt x="28541" y="126433"/>
                      <a:pt x="63500" y="126433"/>
                    </a:cubicBezTo>
                    <a:cubicBezTo>
                      <a:pt x="98459" y="126433"/>
                      <a:pt x="126844" y="98176"/>
                      <a:pt x="127000" y="63217"/>
                    </a:cubicBezTo>
                    <a:close/>
                    <a:moveTo>
                      <a:pt x="68656" y="35111"/>
                    </a:moveTo>
                    <a:lnTo>
                      <a:pt x="58344" y="91323"/>
                    </a:lnTo>
                    <a:lnTo>
                      <a:pt x="2115745" y="471053"/>
                    </a:lnTo>
                    <a:lnTo>
                      <a:pt x="2126055" y="414841"/>
                    </a:lnTo>
                    <a:close/>
                  </a:path>
                </a:pathLst>
              </a:custGeom>
              <a:solidFill>
                <a:srgbClr val="1AAEA6"/>
              </a:solidFill>
            </p:spPr>
          </p:sp>
          <p:sp>
            <p:nvSpPr>
              <p:cNvPr id="19" name="Freeform 19"/>
              <p:cNvSpPr/>
              <p:nvPr/>
            </p:nvSpPr>
            <p:spPr>
              <a:xfrm>
                <a:off x="5080000" y="3141378"/>
                <a:ext cx="2137804" cy="1605175"/>
              </a:xfrm>
              <a:custGeom>
                <a:avLst/>
                <a:gdLst/>
                <a:ahLst/>
                <a:cxnLst/>
                <a:rect l="l" t="t" r="r" b="b"/>
                <a:pathLst>
                  <a:path w="2137804" h="1605175">
                    <a:moveTo>
                      <a:pt x="127000" y="1541959"/>
                    </a:moveTo>
                    <a:cubicBezTo>
                      <a:pt x="126844" y="1507000"/>
                      <a:pt x="98459" y="1478742"/>
                      <a:pt x="63500" y="1478742"/>
                    </a:cubicBezTo>
                    <a:cubicBezTo>
                      <a:pt x="28541" y="1478742"/>
                      <a:pt x="156" y="1507000"/>
                      <a:pt x="0" y="1541959"/>
                    </a:cubicBezTo>
                    <a:cubicBezTo>
                      <a:pt x="156" y="1576918"/>
                      <a:pt x="28541" y="1605175"/>
                      <a:pt x="63500" y="1605175"/>
                    </a:cubicBezTo>
                    <a:cubicBezTo>
                      <a:pt x="98459" y="1605175"/>
                      <a:pt x="126844" y="1576918"/>
                      <a:pt x="127000" y="1541959"/>
                    </a:cubicBezTo>
                    <a:close/>
                    <a:moveTo>
                      <a:pt x="46596" y="1518920"/>
                    </a:moveTo>
                    <a:lnTo>
                      <a:pt x="80404" y="1564997"/>
                    </a:lnTo>
                    <a:lnTo>
                      <a:pt x="2137804" y="46077"/>
                    </a:lnTo>
                    <a:lnTo>
                      <a:pt x="2103996" y="0"/>
                    </a:lnTo>
                    <a:close/>
                  </a:path>
                </a:pathLst>
              </a:custGeom>
              <a:solidFill>
                <a:srgbClr val="1AAEA6"/>
              </a:solidFill>
            </p:spPr>
          </p:sp>
          <p:sp>
            <p:nvSpPr>
              <p:cNvPr id="20" name="Freeform 20"/>
              <p:cNvSpPr/>
              <p:nvPr/>
            </p:nvSpPr>
            <p:spPr>
              <a:xfrm>
                <a:off x="7137400" y="2974623"/>
                <a:ext cx="2184400" cy="253010"/>
              </a:xfrm>
              <a:custGeom>
                <a:avLst/>
                <a:gdLst/>
                <a:ahLst/>
                <a:cxnLst/>
                <a:rect l="l" t="t" r="r" b="b"/>
                <a:pathLst>
                  <a:path w="2184400" h="253010">
                    <a:moveTo>
                      <a:pt x="127000" y="189794"/>
                    </a:moveTo>
                    <a:cubicBezTo>
                      <a:pt x="126843" y="154834"/>
                      <a:pt x="98460" y="126577"/>
                      <a:pt x="63500" y="126577"/>
                    </a:cubicBezTo>
                    <a:cubicBezTo>
                      <a:pt x="28540" y="126577"/>
                      <a:pt x="157" y="154834"/>
                      <a:pt x="0" y="189794"/>
                    </a:cubicBezTo>
                    <a:cubicBezTo>
                      <a:pt x="157" y="224753"/>
                      <a:pt x="28540" y="253010"/>
                      <a:pt x="63500" y="253010"/>
                    </a:cubicBezTo>
                    <a:cubicBezTo>
                      <a:pt x="98460" y="253010"/>
                      <a:pt x="126843" y="224753"/>
                      <a:pt x="127000" y="189794"/>
                    </a:cubicBezTo>
                    <a:close/>
                    <a:moveTo>
                      <a:pt x="61756" y="161272"/>
                    </a:moveTo>
                    <a:lnTo>
                      <a:pt x="65244" y="218315"/>
                    </a:lnTo>
                    <a:lnTo>
                      <a:pt x="2122644" y="91739"/>
                    </a:lnTo>
                    <a:lnTo>
                      <a:pt x="2119156" y="34695"/>
                    </a:lnTo>
                    <a:close/>
                    <a:moveTo>
                      <a:pt x="2184400" y="63217"/>
                    </a:moveTo>
                    <a:cubicBezTo>
                      <a:pt x="2184243" y="28258"/>
                      <a:pt x="2155860" y="0"/>
                      <a:pt x="2120900" y="0"/>
                    </a:cubicBezTo>
                    <a:cubicBezTo>
                      <a:pt x="2085940" y="0"/>
                      <a:pt x="2057557" y="28258"/>
                      <a:pt x="2057400" y="63217"/>
                    </a:cubicBezTo>
                    <a:cubicBezTo>
                      <a:pt x="2057557" y="98176"/>
                      <a:pt x="2085940" y="126434"/>
                      <a:pt x="2120900" y="126434"/>
                    </a:cubicBezTo>
                    <a:cubicBezTo>
                      <a:pt x="2155860" y="126434"/>
                      <a:pt x="2184243" y="98176"/>
                      <a:pt x="2184400" y="63217"/>
                    </a:cubicBezTo>
                    <a:close/>
                  </a:path>
                </a:pathLst>
              </a:custGeom>
              <a:solidFill>
                <a:srgbClr val="1AAEA6"/>
              </a:solidFill>
            </p:spPr>
          </p:sp>
          <p:sp>
            <p:nvSpPr>
              <p:cNvPr id="21" name="Freeform 21"/>
              <p:cNvSpPr/>
              <p:nvPr/>
            </p:nvSpPr>
            <p:spPr>
              <a:xfrm>
                <a:off x="965200" y="2126769"/>
                <a:ext cx="2134677" cy="1227441"/>
              </a:xfrm>
              <a:custGeom>
                <a:avLst/>
                <a:gdLst/>
                <a:ahLst/>
                <a:cxnLst/>
                <a:rect l="l" t="t" r="r" b="b"/>
                <a:pathLst>
                  <a:path w="2134677" h="1227441">
                    <a:moveTo>
                      <a:pt x="127000" y="1164224"/>
                    </a:moveTo>
                    <a:cubicBezTo>
                      <a:pt x="126844" y="1129265"/>
                      <a:pt x="98460" y="1101008"/>
                      <a:pt x="63500" y="1101008"/>
                    </a:cubicBezTo>
                    <a:cubicBezTo>
                      <a:pt x="28540" y="1101008"/>
                      <a:pt x="156" y="1129265"/>
                      <a:pt x="0" y="1164224"/>
                    </a:cubicBezTo>
                    <a:cubicBezTo>
                      <a:pt x="156" y="1199183"/>
                      <a:pt x="28540" y="1227441"/>
                      <a:pt x="63500" y="1227441"/>
                    </a:cubicBezTo>
                    <a:cubicBezTo>
                      <a:pt x="98460" y="1227441"/>
                      <a:pt x="126844" y="1199183"/>
                      <a:pt x="127000" y="1164224"/>
                    </a:cubicBezTo>
                    <a:close/>
                    <a:moveTo>
                      <a:pt x="49723" y="1139190"/>
                    </a:moveTo>
                    <a:lnTo>
                      <a:pt x="77277" y="1189259"/>
                    </a:lnTo>
                    <a:lnTo>
                      <a:pt x="2134677" y="50069"/>
                    </a:lnTo>
                    <a:lnTo>
                      <a:pt x="2107123" y="0"/>
                    </a:lnTo>
                    <a:close/>
                  </a:path>
                </a:pathLst>
              </a:custGeom>
              <a:solidFill>
                <a:srgbClr val="1AAEA6"/>
              </a:solidFill>
            </p:spPr>
          </p:sp>
          <p:sp>
            <p:nvSpPr>
              <p:cNvPr id="22" name="Freeform 22"/>
              <p:cNvSpPr/>
              <p:nvPr/>
            </p:nvSpPr>
            <p:spPr>
              <a:xfrm>
                <a:off x="3022600" y="2088587"/>
                <a:ext cx="2143021" cy="2612839"/>
              </a:xfrm>
              <a:custGeom>
                <a:avLst/>
                <a:gdLst/>
                <a:ahLst/>
                <a:cxnLst/>
                <a:rect l="l" t="t" r="r" b="b"/>
                <a:pathLst>
                  <a:path w="2143021" h="2612839">
                    <a:moveTo>
                      <a:pt x="127000" y="63216"/>
                    </a:moveTo>
                    <a:cubicBezTo>
                      <a:pt x="126844" y="28257"/>
                      <a:pt x="98459" y="0"/>
                      <a:pt x="63500" y="0"/>
                    </a:cubicBezTo>
                    <a:cubicBezTo>
                      <a:pt x="28541" y="0"/>
                      <a:pt x="156" y="28257"/>
                      <a:pt x="0" y="63216"/>
                    </a:cubicBezTo>
                    <a:cubicBezTo>
                      <a:pt x="156" y="98176"/>
                      <a:pt x="28541" y="126433"/>
                      <a:pt x="63500" y="126433"/>
                    </a:cubicBezTo>
                    <a:cubicBezTo>
                      <a:pt x="98459" y="126433"/>
                      <a:pt x="126844" y="98176"/>
                      <a:pt x="127000" y="63216"/>
                    </a:cubicBezTo>
                    <a:close/>
                    <a:moveTo>
                      <a:pt x="85621" y="45128"/>
                    </a:moveTo>
                    <a:lnTo>
                      <a:pt x="41379" y="81305"/>
                    </a:lnTo>
                    <a:lnTo>
                      <a:pt x="2098779" y="2612838"/>
                    </a:lnTo>
                    <a:lnTo>
                      <a:pt x="2143021" y="2576661"/>
                    </a:lnTo>
                    <a:close/>
                  </a:path>
                </a:pathLst>
              </a:custGeom>
              <a:solidFill>
                <a:srgbClr val="1AAEA6"/>
              </a:solidFill>
            </p:spPr>
          </p:sp>
          <p:sp>
            <p:nvSpPr>
              <p:cNvPr id="23" name="Freeform 23"/>
              <p:cNvSpPr/>
              <p:nvPr/>
            </p:nvSpPr>
            <p:spPr>
              <a:xfrm>
                <a:off x="5080000" y="3267283"/>
                <a:ext cx="2136848" cy="1479271"/>
              </a:xfrm>
              <a:custGeom>
                <a:avLst/>
                <a:gdLst/>
                <a:ahLst/>
                <a:cxnLst/>
                <a:rect l="l" t="t" r="r" b="b"/>
                <a:pathLst>
                  <a:path w="2136848" h="1479271">
                    <a:moveTo>
                      <a:pt x="127000" y="1416054"/>
                    </a:moveTo>
                    <a:cubicBezTo>
                      <a:pt x="126844" y="1381095"/>
                      <a:pt x="98459" y="1352837"/>
                      <a:pt x="63500" y="1352837"/>
                    </a:cubicBezTo>
                    <a:cubicBezTo>
                      <a:pt x="28541" y="1352837"/>
                      <a:pt x="156" y="1381095"/>
                      <a:pt x="0" y="1416054"/>
                    </a:cubicBezTo>
                    <a:cubicBezTo>
                      <a:pt x="156" y="1451013"/>
                      <a:pt x="28541" y="1479270"/>
                      <a:pt x="63500" y="1479270"/>
                    </a:cubicBezTo>
                    <a:cubicBezTo>
                      <a:pt x="98459" y="1479270"/>
                      <a:pt x="126844" y="1451013"/>
                      <a:pt x="127000" y="1416054"/>
                    </a:cubicBezTo>
                    <a:close/>
                    <a:moveTo>
                      <a:pt x="47552" y="1392343"/>
                    </a:moveTo>
                    <a:lnTo>
                      <a:pt x="79448" y="1439765"/>
                    </a:lnTo>
                    <a:lnTo>
                      <a:pt x="2136848" y="47421"/>
                    </a:lnTo>
                    <a:lnTo>
                      <a:pt x="2104952" y="0"/>
                    </a:lnTo>
                    <a:close/>
                  </a:path>
                </a:pathLst>
              </a:custGeom>
              <a:solidFill>
                <a:srgbClr val="1AAEA6"/>
              </a:solidFill>
            </p:spPr>
          </p:sp>
          <p:sp>
            <p:nvSpPr>
              <p:cNvPr id="24" name="Freeform 24"/>
              <p:cNvSpPr/>
              <p:nvPr/>
            </p:nvSpPr>
            <p:spPr>
              <a:xfrm>
                <a:off x="7137400" y="696243"/>
                <a:ext cx="2184400" cy="2657967"/>
              </a:xfrm>
              <a:custGeom>
                <a:avLst/>
                <a:gdLst/>
                <a:ahLst/>
                <a:cxnLst/>
                <a:rect l="l" t="t" r="r" b="b"/>
                <a:pathLst>
                  <a:path w="2184400" h="2657967">
                    <a:moveTo>
                      <a:pt x="127000" y="2594750"/>
                    </a:moveTo>
                    <a:cubicBezTo>
                      <a:pt x="126843" y="2559791"/>
                      <a:pt x="98460" y="2531534"/>
                      <a:pt x="63500" y="2531534"/>
                    </a:cubicBezTo>
                    <a:cubicBezTo>
                      <a:pt x="28540" y="2531534"/>
                      <a:pt x="157" y="2559791"/>
                      <a:pt x="0" y="2594750"/>
                    </a:cubicBezTo>
                    <a:cubicBezTo>
                      <a:pt x="157" y="2629709"/>
                      <a:pt x="28540" y="2657967"/>
                      <a:pt x="63500" y="2657967"/>
                    </a:cubicBezTo>
                    <a:cubicBezTo>
                      <a:pt x="98460" y="2657967"/>
                      <a:pt x="126843" y="2629709"/>
                      <a:pt x="127000" y="2594750"/>
                    </a:cubicBezTo>
                    <a:close/>
                    <a:moveTo>
                      <a:pt x="41379" y="2576661"/>
                    </a:moveTo>
                    <a:lnTo>
                      <a:pt x="85621" y="2612839"/>
                    </a:lnTo>
                    <a:lnTo>
                      <a:pt x="2143021" y="81306"/>
                    </a:lnTo>
                    <a:lnTo>
                      <a:pt x="2098779" y="45128"/>
                    </a:lnTo>
                    <a:close/>
                    <a:moveTo>
                      <a:pt x="2184400" y="63217"/>
                    </a:moveTo>
                    <a:cubicBezTo>
                      <a:pt x="2184243" y="28258"/>
                      <a:pt x="2155860" y="0"/>
                      <a:pt x="2120900" y="0"/>
                    </a:cubicBezTo>
                    <a:cubicBezTo>
                      <a:pt x="2085940" y="0"/>
                      <a:pt x="2057557" y="28258"/>
                      <a:pt x="2057400" y="63217"/>
                    </a:cubicBezTo>
                    <a:cubicBezTo>
                      <a:pt x="2057557" y="98176"/>
                      <a:pt x="2085940" y="126434"/>
                      <a:pt x="2120900" y="126434"/>
                    </a:cubicBezTo>
                    <a:cubicBezTo>
                      <a:pt x="2155860" y="126434"/>
                      <a:pt x="2184243" y="98176"/>
                      <a:pt x="2184400" y="63217"/>
                    </a:cubicBezTo>
                    <a:close/>
                  </a:path>
                </a:pathLst>
              </a:custGeom>
              <a:solidFill>
                <a:srgbClr val="1AAEA6"/>
              </a:solidFill>
            </p:spPr>
          </p:sp>
          <p:sp>
            <p:nvSpPr>
              <p:cNvPr id="25" name="Freeform 25"/>
              <p:cNvSpPr/>
              <p:nvPr/>
            </p:nvSpPr>
            <p:spPr>
              <a:xfrm>
                <a:off x="965200" y="3526058"/>
                <a:ext cx="2143021" cy="2612839"/>
              </a:xfrm>
              <a:custGeom>
                <a:avLst/>
                <a:gdLst/>
                <a:ahLst/>
                <a:cxnLst/>
                <a:rect l="l" t="t" r="r" b="b"/>
                <a:pathLst>
                  <a:path w="2143021" h="2612839">
                    <a:moveTo>
                      <a:pt x="127000" y="2549622"/>
                    </a:moveTo>
                    <a:cubicBezTo>
                      <a:pt x="126844" y="2514663"/>
                      <a:pt x="98460" y="2486405"/>
                      <a:pt x="63500" y="2486405"/>
                    </a:cubicBezTo>
                    <a:cubicBezTo>
                      <a:pt x="28540" y="2486405"/>
                      <a:pt x="156" y="2514663"/>
                      <a:pt x="0" y="2549622"/>
                    </a:cubicBezTo>
                    <a:cubicBezTo>
                      <a:pt x="156" y="2584581"/>
                      <a:pt x="28540" y="2612839"/>
                      <a:pt x="63500" y="2612839"/>
                    </a:cubicBezTo>
                    <a:cubicBezTo>
                      <a:pt x="98460" y="2612839"/>
                      <a:pt x="126844" y="2584581"/>
                      <a:pt x="127000" y="2549622"/>
                    </a:cubicBezTo>
                    <a:close/>
                    <a:moveTo>
                      <a:pt x="41379" y="2531533"/>
                    </a:moveTo>
                    <a:lnTo>
                      <a:pt x="85621" y="2567711"/>
                    </a:lnTo>
                    <a:lnTo>
                      <a:pt x="2143021" y="36177"/>
                    </a:lnTo>
                    <a:lnTo>
                      <a:pt x="2098779" y="0"/>
                    </a:lnTo>
                    <a:close/>
                  </a:path>
                </a:pathLst>
              </a:custGeom>
              <a:solidFill>
                <a:srgbClr val="1AAEA6"/>
              </a:solidFill>
            </p:spPr>
          </p:sp>
          <p:sp>
            <p:nvSpPr>
              <p:cNvPr id="26" name="Freeform 26"/>
              <p:cNvSpPr/>
              <p:nvPr/>
            </p:nvSpPr>
            <p:spPr>
              <a:xfrm>
                <a:off x="3022600" y="616324"/>
                <a:ext cx="2144188" cy="2991039"/>
              </a:xfrm>
              <a:custGeom>
                <a:avLst/>
                <a:gdLst/>
                <a:ahLst/>
                <a:cxnLst/>
                <a:rect l="l" t="t" r="r" b="b"/>
                <a:pathLst>
                  <a:path w="2144188" h="2991039">
                    <a:moveTo>
                      <a:pt x="127000" y="2927823"/>
                    </a:moveTo>
                    <a:cubicBezTo>
                      <a:pt x="126844" y="2892864"/>
                      <a:pt x="98459" y="2864606"/>
                      <a:pt x="63500" y="2864606"/>
                    </a:cubicBezTo>
                    <a:cubicBezTo>
                      <a:pt x="28541" y="2864606"/>
                      <a:pt x="156" y="2892864"/>
                      <a:pt x="0" y="2927823"/>
                    </a:cubicBezTo>
                    <a:cubicBezTo>
                      <a:pt x="156" y="2962782"/>
                      <a:pt x="28541" y="2991040"/>
                      <a:pt x="63500" y="2991040"/>
                    </a:cubicBezTo>
                    <a:cubicBezTo>
                      <a:pt x="98459" y="2991040"/>
                      <a:pt x="126844" y="2962782"/>
                      <a:pt x="127000" y="2927823"/>
                    </a:cubicBezTo>
                    <a:close/>
                    <a:moveTo>
                      <a:pt x="40212" y="2911263"/>
                    </a:moveTo>
                    <a:lnTo>
                      <a:pt x="86788" y="2944382"/>
                    </a:lnTo>
                    <a:lnTo>
                      <a:pt x="2144188" y="33119"/>
                    </a:lnTo>
                    <a:lnTo>
                      <a:pt x="2097612" y="0"/>
                    </a:lnTo>
                    <a:close/>
                  </a:path>
                </a:pathLst>
              </a:custGeom>
              <a:solidFill>
                <a:srgbClr val="1AAEA6"/>
              </a:solidFill>
            </p:spPr>
          </p:sp>
          <p:sp>
            <p:nvSpPr>
              <p:cNvPr id="27" name="Freeform 27"/>
              <p:cNvSpPr/>
              <p:nvPr/>
            </p:nvSpPr>
            <p:spPr>
              <a:xfrm>
                <a:off x="5080000" y="569667"/>
                <a:ext cx="2137804" cy="1605175"/>
              </a:xfrm>
              <a:custGeom>
                <a:avLst/>
                <a:gdLst/>
                <a:ahLst/>
                <a:cxnLst/>
                <a:rect l="l" t="t" r="r" b="b"/>
                <a:pathLst>
                  <a:path w="2137804" h="1605175">
                    <a:moveTo>
                      <a:pt x="127000" y="63216"/>
                    </a:moveTo>
                    <a:cubicBezTo>
                      <a:pt x="126844" y="28257"/>
                      <a:pt x="98459" y="0"/>
                      <a:pt x="63500" y="0"/>
                    </a:cubicBezTo>
                    <a:cubicBezTo>
                      <a:pt x="28541" y="0"/>
                      <a:pt x="156" y="28257"/>
                      <a:pt x="0" y="63216"/>
                    </a:cubicBezTo>
                    <a:cubicBezTo>
                      <a:pt x="156" y="98176"/>
                      <a:pt x="28541" y="126433"/>
                      <a:pt x="63500" y="126433"/>
                    </a:cubicBezTo>
                    <a:cubicBezTo>
                      <a:pt x="98459" y="126433"/>
                      <a:pt x="126844" y="98176"/>
                      <a:pt x="127000" y="63216"/>
                    </a:cubicBezTo>
                    <a:close/>
                    <a:moveTo>
                      <a:pt x="80404" y="40178"/>
                    </a:moveTo>
                    <a:lnTo>
                      <a:pt x="46596" y="86255"/>
                    </a:lnTo>
                    <a:lnTo>
                      <a:pt x="2103996" y="1605175"/>
                    </a:lnTo>
                    <a:lnTo>
                      <a:pt x="2137804" y="1559098"/>
                    </a:lnTo>
                    <a:close/>
                  </a:path>
                </a:pathLst>
              </a:custGeom>
              <a:solidFill>
                <a:srgbClr val="1AAEA6"/>
              </a:solidFill>
            </p:spPr>
          </p:sp>
          <p:sp>
            <p:nvSpPr>
              <p:cNvPr id="28" name="Freeform 28"/>
              <p:cNvSpPr/>
              <p:nvPr/>
            </p:nvSpPr>
            <p:spPr>
              <a:xfrm>
                <a:off x="7137400" y="2088587"/>
                <a:ext cx="2184400" cy="1265623"/>
              </a:xfrm>
              <a:custGeom>
                <a:avLst/>
                <a:gdLst/>
                <a:ahLst/>
                <a:cxnLst/>
                <a:rect l="l" t="t" r="r" b="b"/>
                <a:pathLst>
                  <a:path w="2184400" h="1265623">
                    <a:moveTo>
                      <a:pt x="127000" y="63216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6"/>
                      <a:pt x="28540" y="126433"/>
                      <a:pt x="63500" y="126433"/>
                    </a:cubicBezTo>
                    <a:cubicBezTo>
                      <a:pt x="98460" y="126433"/>
                      <a:pt x="126843" y="98176"/>
                      <a:pt x="127000" y="63216"/>
                    </a:cubicBezTo>
                    <a:close/>
                    <a:moveTo>
                      <a:pt x="77277" y="38182"/>
                    </a:moveTo>
                    <a:lnTo>
                      <a:pt x="49723" y="88251"/>
                    </a:lnTo>
                    <a:lnTo>
                      <a:pt x="2107123" y="1227441"/>
                    </a:lnTo>
                    <a:lnTo>
                      <a:pt x="2134677" y="1177372"/>
                    </a:lnTo>
                    <a:close/>
                    <a:moveTo>
                      <a:pt x="2184400" y="1202406"/>
                    </a:moveTo>
                    <a:cubicBezTo>
                      <a:pt x="2184243" y="1167447"/>
                      <a:pt x="2155860" y="1139190"/>
                      <a:pt x="2120900" y="1139190"/>
                    </a:cubicBezTo>
                    <a:cubicBezTo>
                      <a:pt x="2085940" y="1139190"/>
                      <a:pt x="2057557" y="1167447"/>
                      <a:pt x="2057400" y="1202406"/>
                    </a:cubicBezTo>
                    <a:cubicBezTo>
                      <a:pt x="2057557" y="1237365"/>
                      <a:pt x="2085940" y="1265623"/>
                      <a:pt x="2120900" y="1265623"/>
                    </a:cubicBezTo>
                    <a:cubicBezTo>
                      <a:pt x="2155860" y="1265623"/>
                      <a:pt x="2184243" y="1237365"/>
                      <a:pt x="2184400" y="1202406"/>
                    </a:cubicBezTo>
                    <a:close/>
                  </a:path>
                </a:pathLst>
              </a:custGeom>
              <a:solidFill>
                <a:srgbClr val="1AAEA6"/>
              </a:solidFill>
            </p:spPr>
          </p:sp>
        </p:grpSp>
      </p:grpSp>
      <p:grpSp>
        <p:nvGrpSpPr>
          <p:cNvPr id="29" name="Group 29"/>
          <p:cNvGrpSpPr/>
          <p:nvPr/>
        </p:nvGrpSpPr>
        <p:grpSpPr>
          <a:xfrm>
            <a:off x="11664242" y="2847375"/>
            <a:ext cx="5595058" cy="4677846"/>
            <a:chOff x="0" y="0"/>
            <a:chExt cx="7460077" cy="6237127"/>
          </a:xfrm>
        </p:grpSpPr>
        <p:sp>
          <p:nvSpPr>
            <p:cNvPr id="30" name="TextBox 30"/>
            <p:cNvSpPr txBox="1"/>
            <p:nvPr/>
          </p:nvSpPr>
          <p:spPr>
            <a:xfrm>
              <a:off x="0" y="133350"/>
              <a:ext cx="7460073" cy="28469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000"/>
                </a:lnSpc>
              </a:pPr>
              <a:r>
                <a:rPr lang="en-US" sz="8000" spc="80">
                  <a:solidFill>
                    <a:srgbClr val="1AAEA6"/>
                  </a:solidFill>
                  <a:latin typeface="VT323"/>
                </a:rPr>
                <a:t>THE FUTURE OF GAMING</a:t>
              </a:r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0" y="3170370"/>
              <a:ext cx="7180677" cy="7255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420"/>
                </a:lnSpc>
              </a:pPr>
              <a:r>
                <a:rPr lang="en-US" sz="3400" spc="204">
                  <a:solidFill>
                    <a:srgbClr val="F59899"/>
                  </a:solidFill>
                  <a:latin typeface="Glacial Indifference Bold"/>
                </a:rPr>
                <a:t>GROWING POPULARITY</a:t>
              </a:r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0" y="4160042"/>
              <a:ext cx="7460077" cy="20770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2800" spc="84">
                  <a:solidFill>
                    <a:srgbClr val="1AAEA6"/>
                  </a:solidFill>
                  <a:latin typeface="Glacial Indifference"/>
                </a:rPr>
                <a:t>Presentations are communication tools that can be demonstrations, reports, and more.</a:t>
              </a: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1AAE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1125200" y="-666750"/>
            <a:ext cx="7734300" cy="11620500"/>
          </a:xfrm>
          <a:prstGeom prst="rect">
            <a:avLst/>
          </a:prstGeom>
          <a:solidFill>
            <a:srgbClr val="273948"/>
          </a:solidFill>
        </p:spPr>
      </p:sp>
      <p:grpSp>
        <p:nvGrpSpPr>
          <p:cNvPr id="3" name="Group 3"/>
          <p:cNvGrpSpPr/>
          <p:nvPr/>
        </p:nvGrpSpPr>
        <p:grpSpPr>
          <a:xfrm>
            <a:off x="11449553" y="-133350"/>
            <a:ext cx="6819900" cy="10553700"/>
            <a:chOff x="0" y="0"/>
            <a:chExt cx="9093200" cy="14071600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/>
            <a:srcRect l="25086" t="19404" r="25086" b="19404"/>
            <a:stretch>
              <a:fillRect/>
            </a:stretch>
          </p:blipFill>
          <p:spPr>
            <a:xfrm>
              <a:off x="0" y="0"/>
              <a:ext cx="9093200" cy="4351867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/>
            <a:srcRect l="25086" t="19404" r="25086" b="19404"/>
            <a:stretch>
              <a:fillRect/>
            </a:stretch>
          </p:blipFill>
          <p:spPr>
            <a:xfrm>
              <a:off x="0" y="4859867"/>
              <a:ext cx="9093200" cy="4351867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2"/>
            <a:srcRect l="25086" t="19404" r="25086" b="19404"/>
            <a:stretch>
              <a:fillRect/>
            </a:stretch>
          </p:blipFill>
          <p:spPr>
            <a:xfrm>
              <a:off x="0" y="9719733"/>
              <a:ext cx="9093200" cy="4351867"/>
            </a:xfrm>
            <a:prstGeom prst="rect">
              <a:avLst/>
            </a:prstGeom>
          </p:spPr>
        </p:pic>
      </p:grpSp>
      <p:grpSp>
        <p:nvGrpSpPr>
          <p:cNvPr id="7" name="Group 7"/>
          <p:cNvGrpSpPr/>
          <p:nvPr/>
        </p:nvGrpSpPr>
        <p:grpSpPr>
          <a:xfrm>
            <a:off x="1028700" y="1333500"/>
            <a:ext cx="6128455" cy="1838269"/>
            <a:chOff x="0" y="0"/>
            <a:chExt cx="8171273" cy="2451025"/>
          </a:xfrm>
        </p:grpSpPr>
        <p:sp>
          <p:nvSpPr>
            <p:cNvPr id="8" name="TextBox 8"/>
            <p:cNvSpPr txBox="1"/>
            <p:nvPr/>
          </p:nvSpPr>
          <p:spPr>
            <a:xfrm>
              <a:off x="0" y="133350"/>
              <a:ext cx="8171273" cy="14922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000"/>
                </a:lnSpc>
              </a:pPr>
              <a:r>
                <a:rPr lang="en-US" sz="8000" spc="80">
                  <a:solidFill>
                    <a:srgbClr val="273948"/>
                  </a:solidFill>
                  <a:latin typeface="VT323"/>
                </a:rPr>
                <a:t>MEET THE TEAM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725431"/>
              <a:ext cx="7739477" cy="7255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420"/>
                </a:lnSpc>
              </a:pPr>
              <a:r>
                <a:rPr lang="en-US" sz="3400" spc="204">
                  <a:solidFill>
                    <a:srgbClr val="273948"/>
                  </a:solidFill>
                  <a:latin typeface="Glacial Indifference Bold"/>
                </a:rPr>
                <a:t>BEHIND KYOBI X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8686800" y="1333500"/>
            <a:ext cx="1805940" cy="1805940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73948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3240332" y="5048250"/>
            <a:ext cx="7252408" cy="4210050"/>
            <a:chOff x="0" y="0"/>
            <a:chExt cx="9669877" cy="5613400"/>
          </a:xfrm>
        </p:grpSpPr>
        <p:sp>
          <p:nvSpPr>
            <p:cNvPr id="13" name="TextBox 13"/>
            <p:cNvSpPr txBox="1"/>
            <p:nvPr/>
          </p:nvSpPr>
          <p:spPr>
            <a:xfrm>
              <a:off x="304800" y="2043524"/>
              <a:ext cx="9365077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200"/>
                </a:lnSpc>
              </a:pPr>
              <a:r>
                <a:rPr lang="en-US" sz="3000" spc="300">
                  <a:solidFill>
                    <a:srgbClr val="273948"/>
                  </a:solidFill>
                  <a:latin typeface="Glacial Indifference"/>
                </a:rPr>
                <a:t>BELINDA CARLISLE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2811640"/>
              <a:ext cx="9669877" cy="6546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200"/>
                </a:lnSpc>
              </a:pPr>
              <a:r>
                <a:rPr lang="en-US" sz="2800" spc="84">
                  <a:solidFill>
                    <a:srgbClr val="273948"/>
                  </a:solidFill>
                  <a:latin typeface="Glacial Indifference"/>
                </a:rPr>
                <a:t>Lead Designer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304800" y="4190599"/>
              <a:ext cx="9365077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200"/>
                </a:lnSpc>
              </a:pPr>
              <a:r>
                <a:rPr lang="en-US" sz="3000" spc="300">
                  <a:solidFill>
                    <a:srgbClr val="273948"/>
                  </a:solidFill>
                  <a:latin typeface="Glacial Indifference"/>
                </a:rPr>
                <a:t>LEENA MARICK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4958715"/>
              <a:ext cx="9669877" cy="6546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200"/>
                </a:lnSpc>
              </a:pPr>
              <a:r>
                <a:rPr lang="en-US" sz="2800" spc="84">
                  <a:solidFill>
                    <a:srgbClr val="273948"/>
                  </a:solidFill>
                  <a:latin typeface="Glacial Indifference"/>
                </a:rPr>
                <a:t>Senior Programmer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304800" y="-66675"/>
              <a:ext cx="9365077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200"/>
                </a:lnSpc>
              </a:pPr>
              <a:r>
                <a:rPr lang="en-US" sz="3000" spc="300">
                  <a:solidFill>
                    <a:srgbClr val="273948"/>
                  </a:solidFill>
                  <a:latin typeface="Glacial Indifference"/>
                </a:rPr>
                <a:t>BRAEDEN JEFFRIES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701441"/>
              <a:ext cx="9669877" cy="6546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200"/>
                </a:lnSpc>
              </a:pPr>
              <a:r>
                <a:rPr lang="en-US" sz="2800" spc="84">
                  <a:solidFill>
                    <a:srgbClr val="273948"/>
                  </a:solidFill>
                  <a:latin typeface="Glacial Indifference"/>
                </a:rPr>
                <a:t>President and CEO</a:t>
              </a: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2739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-1694288"/>
            <a:ext cx="16138186" cy="7115304"/>
            <a:chOff x="0" y="0"/>
            <a:chExt cx="2987780" cy="131730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987780" cy="1317308"/>
            </a:xfrm>
            <a:custGeom>
              <a:avLst/>
              <a:gdLst/>
              <a:ahLst/>
              <a:cxnLst/>
              <a:rect l="l" t="t" r="r" b="b"/>
              <a:pathLst>
                <a:path w="2987780" h="1317308">
                  <a:moveTo>
                    <a:pt x="0" y="0"/>
                  </a:moveTo>
                  <a:lnTo>
                    <a:pt x="0" y="1317308"/>
                  </a:lnTo>
                  <a:lnTo>
                    <a:pt x="2987780" y="1317308"/>
                  </a:lnTo>
                  <a:lnTo>
                    <a:pt x="2987780" y="0"/>
                  </a:lnTo>
                  <a:lnTo>
                    <a:pt x="0" y="0"/>
                  </a:lnTo>
                  <a:close/>
                  <a:moveTo>
                    <a:pt x="2926820" y="1256348"/>
                  </a:moveTo>
                  <a:lnTo>
                    <a:pt x="59690" y="1256348"/>
                  </a:lnTo>
                  <a:lnTo>
                    <a:pt x="59690" y="59690"/>
                  </a:lnTo>
                  <a:lnTo>
                    <a:pt x="2926820" y="59690"/>
                  </a:lnTo>
                  <a:lnTo>
                    <a:pt x="2926820" y="1256348"/>
                  </a:lnTo>
                  <a:close/>
                </a:path>
              </a:pathLst>
            </a:custGeom>
            <a:solidFill>
              <a:srgbClr val="F59899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5058788" y="1920192"/>
            <a:ext cx="8170425" cy="889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50"/>
              </a:lnSpc>
            </a:pPr>
            <a:r>
              <a:rPr lang="en-US" sz="5500" spc="99">
                <a:solidFill>
                  <a:srgbClr val="1AAEA6"/>
                </a:solidFill>
                <a:latin typeface="Glacial Indifference Bold"/>
              </a:rPr>
              <a:t>Reach Us Here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231434" y="3857710"/>
            <a:ext cx="2623113" cy="2623113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832444" y="3857710"/>
            <a:ext cx="2623113" cy="2623113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2433453" y="3857710"/>
            <a:ext cx="2623113" cy="2623113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2700373" y="6896701"/>
            <a:ext cx="3685235" cy="1417115"/>
            <a:chOff x="0" y="0"/>
            <a:chExt cx="4913647" cy="1889487"/>
          </a:xfrm>
        </p:grpSpPr>
        <p:sp>
          <p:nvSpPr>
            <p:cNvPr id="9" name="TextBox 9"/>
            <p:cNvSpPr txBox="1"/>
            <p:nvPr/>
          </p:nvSpPr>
          <p:spPr>
            <a:xfrm>
              <a:off x="0" y="-66675"/>
              <a:ext cx="4913647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 spc="300">
                  <a:solidFill>
                    <a:srgbClr val="F59899"/>
                  </a:solidFill>
                  <a:latin typeface="Glacial Indifference"/>
                </a:rPr>
                <a:t>FACEBOOK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9646" y="706482"/>
              <a:ext cx="4894356" cy="11830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2400" spc="96">
                  <a:solidFill>
                    <a:srgbClr val="1AAEA6"/>
                  </a:solidFill>
                  <a:latin typeface="Glacial Indifference"/>
                </a:rPr>
                <a:t>Presentations are communication tools.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301382" y="6896701"/>
            <a:ext cx="3685235" cy="1417115"/>
            <a:chOff x="0" y="0"/>
            <a:chExt cx="4913647" cy="1889487"/>
          </a:xfrm>
        </p:grpSpPr>
        <p:sp>
          <p:nvSpPr>
            <p:cNvPr id="12" name="TextBox 12"/>
            <p:cNvSpPr txBox="1"/>
            <p:nvPr/>
          </p:nvSpPr>
          <p:spPr>
            <a:xfrm>
              <a:off x="0" y="-66675"/>
              <a:ext cx="4913647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 spc="300">
                  <a:solidFill>
                    <a:srgbClr val="F59899"/>
                  </a:solidFill>
                  <a:latin typeface="Glacial Indifference"/>
                </a:rPr>
                <a:t>TWITTER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9646" y="706482"/>
              <a:ext cx="4894356" cy="11830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2400" spc="96">
                  <a:solidFill>
                    <a:srgbClr val="1AAEA6"/>
                  </a:solidFill>
                  <a:latin typeface="Glacial Indifference"/>
                </a:rPr>
                <a:t>Presentations are communication tools.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1902392" y="6896701"/>
            <a:ext cx="3685235" cy="1417115"/>
            <a:chOff x="0" y="0"/>
            <a:chExt cx="4913647" cy="1889487"/>
          </a:xfrm>
        </p:grpSpPr>
        <p:sp>
          <p:nvSpPr>
            <p:cNvPr id="15" name="TextBox 15"/>
            <p:cNvSpPr txBox="1"/>
            <p:nvPr/>
          </p:nvSpPr>
          <p:spPr>
            <a:xfrm>
              <a:off x="0" y="-66675"/>
              <a:ext cx="4913647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 spc="300">
                  <a:solidFill>
                    <a:srgbClr val="F59899"/>
                  </a:solidFill>
                  <a:latin typeface="Glacial Indifference"/>
                </a:rPr>
                <a:t>INSTAGRAM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9646" y="706482"/>
              <a:ext cx="4894356" cy="11830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2400" spc="96">
                  <a:solidFill>
                    <a:srgbClr val="1AAEA6"/>
                  </a:solidFill>
                  <a:latin typeface="Glacial Indifference"/>
                </a:rPr>
                <a:t>Presentations are communication tools.</a:t>
              </a: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2739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674064" y="1071498"/>
            <a:ext cx="10670836" cy="8144004"/>
            <a:chOff x="0" y="0"/>
            <a:chExt cx="1975570" cy="150775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75570" cy="1507759"/>
            </a:xfrm>
            <a:custGeom>
              <a:avLst/>
              <a:gdLst/>
              <a:ahLst/>
              <a:cxnLst/>
              <a:rect l="l" t="t" r="r" b="b"/>
              <a:pathLst>
                <a:path w="1975570" h="1507759">
                  <a:moveTo>
                    <a:pt x="0" y="0"/>
                  </a:moveTo>
                  <a:lnTo>
                    <a:pt x="0" y="1507759"/>
                  </a:lnTo>
                  <a:lnTo>
                    <a:pt x="1975570" y="1507759"/>
                  </a:lnTo>
                  <a:lnTo>
                    <a:pt x="1975570" y="0"/>
                  </a:lnTo>
                  <a:lnTo>
                    <a:pt x="0" y="0"/>
                  </a:lnTo>
                  <a:close/>
                  <a:moveTo>
                    <a:pt x="1914610" y="1446799"/>
                  </a:moveTo>
                  <a:lnTo>
                    <a:pt x="59690" y="1446799"/>
                  </a:lnTo>
                  <a:lnTo>
                    <a:pt x="59690" y="59690"/>
                  </a:lnTo>
                  <a:lnTo>
                    <a:pt x="1914610" y="59690"/>
                  </a:lnTo>
                  <a:lnTo>
                    <a:pt x="1914610" y="1446799"/>
                  </a:lnTo>
                  <a:close/>
                </a:path>
              </a:pathLst>
            </a:custGeom>
            <a:solidFill>
              <a:srgbClr val="F59899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943100" y="1978572"/>
            <a:ext cx="5991225" cy="5991225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1AAEA6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8430506" y="2681287"/>
            <a:ext cx="6642808" cy="4585795"/>
            <a:chOff x="0" y="0"/>
            <a:chExt cx="8857077" cy="6114393"/>
          </a:xfrm>
        </p:grpSpPr>
        <p:sp>
          <p:nvSpPr>
            <p:cNvPr id="7" name="TextBox 7"/>
            <p:cNvSpPr txBox="1"/>
            <p:nvPr/>
          </p:nvSpPr>
          <p:spPr>
            <a:xfrm>
              <a:off x="0" y="-66675"/>
              <a:ext cx="7460077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 spc="300">
                  <a:solidFill>
                    <a:srgbClr val="1AAEA6"/>
                  </a:solidFill>
                  <a:latin typeface="Glacial Indifference"/>
                </a:rPr>
                <a:t>MAILING ADDRESS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684508"/>
              <a:ext cx="8857077" cy="13658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2800" spc="84">
                  <a:solidFill>
                    <a:srgbClr val="F59899"/>
                  </a:solidFill>
                  <a:latin typeface="Glacial Indifference"/>
                </a:rPr>
                <a:t>123 Anywhere St., Any City, State, Country 12345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2676525"/>
              <a:ext cx="7460077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 spc="300">
                  <a:solidFill>
                    <a:srgbClr val="1AAEA6"/>
                  </a:solidFill>
                  <a:latin typeface="Glacial Indifference"/>
                </a:rPr>
                <a:t>EMAIL ADDRESS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3427708"/>
              <a:ext cx="8857077" cy="6546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2800" spc="84">
                  <a:solidFill>
                    <a:srgbClr val="F59899"/>
                  </a:solidFill>
                  <a:latin typeface="Glacial Indifference"/>
                </a:rPr>
                <a:t>hello@reallygreatsite.com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4708525"/>
              <a:ext cx="7460077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 spc="300">
                  <a:solidFill>
                    <a:srgbClr val="1AAEA6"/>
                  </a:solidFill>
                  <a:latin typeface="Glacial Indifference"/>
                </a:rPr>
                <a:t>PHONE NUMBER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5459708"/>
              <a:ext cx="8857077" cy="6546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2800" spc="84">
                  <a:solidFill>
                    <a:srgbClr val="F59899"/>
                  </a:solidFill>
                  <a:latin typeface="Glacial Indifference"/>
                </a:rPr>
                <a:t>(123) 456 7890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2617435" y="3501566"/>
            <a:ext cx="4642555" cy="2945238"/>
            <a:chOff x="0" y="0"/>
            <a:chExt cx="6190073" cy="3926984"/>
          </a:xfrm>
        </p:grpSpPr>
        <p:sp>
          <p:nvSpPr>
            <p:cNvPr id="14" name="TextBox 14"/>
            <p:cNvSpPr txBox="1"/>
            <p:nvPr/>
          </p:nvSpPr>
          <p:spPr>
            <a:xfrm>
              <a:off x="0" y="133350"/>
              <a:ext cx="6190073" cy="28469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000"/>
                </a:lnSpc>
              </a:pPr>
              <a:r>
                <a:rPr lang="en-US" sz="8000" spc="80">
                  <a:solidFill>
                    <a:srgbClr val="273948"/>
                  </a:solidFill>
                  <a:latin typeface="VT323"/>
                </a:rPr>
                <a:t>GET IN TOUCH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507998" y="3201391"/>
              <a:ext cx="5174077" cy="7255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420"/>
                </a:lnSpc>
              </a:pPr>
              <a:r>
                <a:rPr lang="en-US" sz="3400" spc="204">
                  <a:solidFill>
                    <a:srgbClr val="273948"/>
                  </a:solidFill>
                  <a:latin typeface="Glacial Indifference Bold"/>
                </a:rPr>
                <a:t>FOR CONCERNS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33C6B28-D9E9-4748-97BF-981555842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4121" y="2559164"/>
            <a:ext cx="12119759" cy="6089536"/>
          </a:xfrm>
          <a:prstGeom prst="rect">
            <a:avLst/>
          </a:prstGeom>
        </p:spPr>
      </p:pic>
      <p:sp>
        <p:nvSpPr>
          <p:cNvPr id="11" name="TextBox 15">
            <a:extLst>
              <a:ext uri="{FF2B5EF4-FFF2-40B4-BE49-F238E27FC236}">
                <a16:creationId xmlns:a16="http://schemas.microsoft.com/office/drawing/2014/main" id="{57B518A8-24D7-4BE1-9E05-D5AD6B833C99}"/>
              </a:ext>
            </a:extLst>
          </p:cNvPr>
          <p:cNvSpPr txBox="1"/>
          <p:nvPr/>
        </p:nvSpPr>
        <p:spPr>
          <a:xfrm>
            <a:off x="4805591" y="1384863"/>
            <a:ext cx="8676817" cy="889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50"/>
              </a:lnSpc>
            </a:pPr>
            <a:r>
              <a:rPr lang="en-US" sz="5500" spc="99" dirty="0">
                <a:solidFill>
                  <a:srgbClr val="1AAEA6"/>
                </a:solidFill>
                <a:latin typeface="Glacial Indifference Bold"/>
              </a:rPr>
              <a:t>Un simple </a:t>
            </a:r>
            <a:r>
              <a:rPr lang="en-US" sz="5500" spc="99" dirty="0" err="1">
                <a:solidFill>
                  <a:srgbClr val="1AAEA6"/>
                </a:solidFill>
                <a:latin typeface="Glacial Indifference Bold"/>
              </a:rPr>
              <a:t>composant</a:t>
            </a:r>
            <a:endParaRPr lang="en-US" sz="5500" spc="99" dirty="0">
              <a:solidFill>
                <a:srgbClr val="1AAEA6"/>
              </a:solidFill>
              <a:latin typeface="Glacial Indifference 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AE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71498"/>
            <a:ext cx="12632986" cy="8144004"/>
            <a:chOff x="0" y="0"/>
            <a:chExt cx="2338837" cy="150775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38837" cy="1507759"/>
            </a:xfrm>
            <a:custGeom>
              <a:avLst/>
              <a:gdLst/>
              <a:ahLst/>
              <a:cxnLst/>
              <a:rect l="l" t="t" r="r" b="b"/>
              <a:pathLst>
                <a:path w="2338837" h="1507759">
                  <a:moveTo>
                    <a:pt x="0" y="0"/>
                  </a:moveTo>
                  <a:lnTo>
                    <a:pt x="0" y="1507759"/>
                  </a:lnTo>
                  <a:lnTo>
                    <a:pt x="2338837" y="1507759"/>
                  </a:lnTo>
                  <a:lnTo>
                    <a:pt x="2338837" y="0"/>
                  </a:lnTo>
                  <a:lnTo>
                    <a:pt x="0" y="0"/>
                  </a:lnTo>
                  <a:close/>
                  <a:moveTo>
                    <a:pt x="2277877" y="1446799"/>
                  </a:moveTo>
                  <a:lnTo>
                    <a:pt x="59690" y="1446799"/>
                  </a:lnTo>
                  <a:lnTo>
                    <a:pt x="59690" y="59690"/>
                  </a:lnTo>
                  <a:lnTo>
                    <a:pt x="2277877" y="59690"/>
                  </a:lnTo>
                  <a:lnTo>
                    <a:pt x="2277877" y="1446799"/>
                  </a:lnTo>
                  <a:close/>
                </a:path>
              </a:pathLst>
            </a:custGeom>
            <a:solidFill>
              <a:srgbClr val="273948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268075" y="2147887"/>
            <a:ext cx="5991225" cy="5991225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73948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1942409" y="4117577"/>
            <a:ext cx="4642555" cy="2051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80" normalizeH="0" baseline="0" noProof="0" dirty="0">
                <a:ln>
                  <a:noFill/>
                </a:ln>
                <a:solidFill>
                  <a:srgbClr val="F59899"/>
                </a:solidFill>
                <a:effectLst/>
                <a:uLnTx/>
                <a:uFillTx/>
                <a:latin typeface="VT323"/>
                <a:ea typeface="+mn-ea"/>
                <a:cs typeface="+mn-cs"/>
              </a:rPr>
              <a:t>ETAT D’UN</a:t>
            </a:r>
            <a:br>
              <a:rPr kumimoji="0" lang="en-US" sz="8000" b="0" i="0" u="none" strike="noStrike" kern="1200" cap="none" spc="80" normalizeH="0" baseline="0" noProof="0" dirty="0">
                <a:ln>
                  <a:noFill/>
                </a:ln>
                <a:solidFill>
                  <a:srgbClr val="F59899"/>
                </a:solidFill>
                <a:effectLst/>
                <a:uLnTx/>
                <a:uFillTx/>
                <a:latin typeface="VT323"/>
                <a:ea typeface="+mn-ea"/>
                <a:cs typeface="+mn-cs"/>
              </a:rPr>
            </a:br>
            <a:r>
              <a:rPr kumimoji="0" lang="en-US" sz="8000" b="0" i="0" u="none" strike="noStrike" kern="1200" cap="none" spc="80" normalizeH="0" baseline="0" noProof="0" dirty="0">
                <a:ln>
                  <a:noFill/>
                </a:ln>
                <a:solidFill>
                  <a:srgbClr val="F59899"/>
                </a:solidFill>
                <a:effectLst/>
                <a:uLnTx/>
                <a:uFillTx/>
                <a:latin typeface="VT323"/>
                <a:ea typeface="+mn-ea"/>
                <a:cs typeface="+mn-cs"/>
              </a:rPr>
              <a:t>COMPOSANT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2247905" y="2267197"/>
            <a:ext cx="8372567" cy="5514871"/>
            <a:chOff x="0" y="-66675"/>
            <a:chExt cx="8857077" cy="3877596"/>
          </a:xfrm>
        </p:grpSpPr>
        <p:sp>
          <p:nvSpPr>
            <p:cNvPr id="8" name="TextBox 8"/>
            <p:cNvSpPr txBox="1"/>
            <p:nvPr/>
          </p:nvSpPr>
          <p:spPr>
            <a:xfrm>
              <a:off x="0" y="-66675"/>
              <a:ext cx="7460077" cy="3832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4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300" normalizeH="0" baseline="0" noProof="0" dirty="0">
                  <a:ln>
                    <a:noFill/>
                  </a:ln>
                  <a:solidFill>
                    <a:srgbClr val="273948"/>
                  </a:solidFill>
                  <a:effectLst/>
                  <a:uLnTx/>
                  <a:uFillTx/>
                  <a:latin typeface="Glacial Indifference"/>
                  <a:ea typeface="+mn-ea"/>
                  <a:cs typeface="+mn-cs"/>
                </a:rPr>
                <a:t>DATA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684508"/>
              <a:ext cx="8857077" cy="7619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4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0" i="0" u="none" strike="noStrike" kern="1200" cap="none" spc="84" normalizeH="0" baseline="0" noProof="0" dirty="0">
                  <a:ln>
                    <a:noFill/>
                  </a:ln>
                  <a:solidFill>
                    <a:srgbClr val="273948"/>
                  </a:solidFill>
                  <a:effectLst/>
                  <a:uLnTx/>
                  <a:uFillTx/>
                  <a:latin typeface="Glacial Indifference"/>
                  <a:ea typeface="+mn-ea"/>
                  <a:cs typeface="+mn-cs"/>
                </a:rPr>
                <a:t>Les </a:t>
              </a:r>
              <a:r>
                <a:rPr kumimoji="0" lang="en-US" sz="4400" b="0" i="0" u="none" strike="noStrike" kern="1200" cap="none" spc="84" normalizeH="0" baseline="0" noProof="0" dirty="0" err="1">
                  <a:ln>
                    <a:noFill/>
                  </a:ln>
                  <a:solidFill>
                    <a:srgbClr val="273948"/>
                  </a:solidFill>
                  <a:effectLst/>
                  <a:uLnTx/>
                  <a:uFillTx/>
                  <a:latin typeface="Glacial Indifference"/>
                  <a:ea typeface="+mn-ea"/>
                  <a:cs typeface="+mn-cs"/>
                </a:rPr>
                <a:t>données</a:t>
              </a:r>
              <a:r>
                <a:rPr kumimoji="0" lang="en-US" sz="4400" b="0" i="0" u="none" strike="noStrike" kern="1200" cap="none" spc="84" normalizeH="0" baseline="0" noProof="0" dirty="0">
                  <a:ln>
                    <a:noFill/>
                  </a:ln>
                  <a:solidFill>
                    <a:srgbClr val="273948"/>
                  </a:solidFill>
                  <a:effectLst/>
                  <a:uLnTx/>
                  <a:uFillTx/>
                  <a:latin typeface="Glacial Indifference"/>
                  <a:ea typeface="+mn-ea"/>
                  <a:cs typeface="+mn-cs"/>
                </a:rPr>
                <a:t> qui </a:t>
              </a:r>
              <a:r>
                <a:rPr kumimoji="0" lang="en-US" sz="4400" b="0" i="0" u="none" strike="noStrike" kern="1200" cap="none" spc="84" normalizeH="0" baseline="0" noProof="0" dirty="0" err="1">
                  <a:ln>
                    <a:noFill/>
                  </a:ln>
                  <a:solidFill>
                    <a:srgbClr val="273948"/>
                  </a:solidFill>
                  <a:effectLst/>
                  <a:uLnTx/>
                  <a:uFillTx/>
                  <a:latin typeface="Glacial Indifference"/>
                  <a:ea typeface="+mn-ea"/>
                  <a:cs typeface="+mn-cs"/>
                </a:rPr>
                <a:t>doivent</a:t>
              </a:r>
              <a:r>
                <a:rPr kumimoji="0" lang="en-US" sz="4400" b="0" i="0" u="none" strike="noStrike" kern="1200" cap="none" spc="84" normalizeH="0" baseline="0" noProof="0" dirty="0">
                  <a:ln>
                    <a:noFill/>
                  </a:ln>
                  <a:solidFill>
                    <a:srgbClr val="273948"/>
                  </a:solidFill>
                  <a:effectLst/>
                  <a:uLnTx/>
                  <a:uFillTx/>
                  <a:latin typeface="Glacial Indifference"/>
                  <a:ea typeface="+mn-ea"/>
                  <a:cs typeface="+mn-cs"/>
                </a:rPr>
                <a:t> </a:t>
              </a:r>
              <a:r>
                <a:rPr kumimoji="0" lang="en-US" sz="4400" b="0" i="0" u="none" strike="noStrike" kern="1200" cap="none" spc="84" normalizeH="0" baseline="0" noProof="0" dirty="0" err="1">
                  <a:ln>
                    <a:noFill/>
                  </a:ln>
                  <a:solidFill>
                    <a:srgbClr val="273948"/>
                  </a:solidFill>
                  <a:effectLst/>
                  <a:uLnTx/>
                  <a:uFillTx/>
                  <a:latin typeface="Glacial Indifference"/>
                  <a:ea typeface="+mn-ea"/>
                  <a:cs typeface="+mn-cs"/>
                </a:rPr>
                <a:t>être</a:t>
              </a:r>
              <a:r>
                <a:rPr kumimoji="0" lang="en-US" sz="4400" b="0" i="0" u="none" strike="noStrike" kern="1200" cap="none" spc="84" normalizeH="0" baseline="0" noProof="0" dirty="0">
                  <a:ln>
                    <a:noFill/>
                  </a:ln>
                  <a:solidFill>
                    <a:srgbClr val="273948"/>
                  </a:solidFill>
                  <a:effectLst/>
                  <a:uLnTx/>
                  <a:uFillTx/>
                  <a:latin typeface="Glacial Indifference"/>
                  <a:ea typeface="+mn-ea"/>
                  <a:cs typeface="+mn-cs"/>
                </a:rPr>
                <a:t> </a:t>
              </a:r>
              <a:r>
                <a:rPr kumimoji="0" lang="en-US" sz="4400" b="0" i="0" u="none" strike="noStrike" kern="1200" cap="none" spc="84" normalizeH="0" baseline="0" noProof="0" dirty="0" err="1">
                  <a:ln>
                    <a:noFill/>
                  </a:ln>
                  <a:solidFill>
                    <a:srgbClr val="273948"/>
                  </a:solidFill>
                  <a:effectLst/>
                  <a:uLnTx/>
                  <a:uFillTx/>
                  <a:latin typeface="Glacial Indifference"/>
                  <a:ea typeface="+mn-ea"/>
                  <a:cs typeface="+mn-cs"/>
                </a:rPr>
                <a:t>présentées</a:t>
              </a:r>
              <a:r>
                <a:rPr kumimoji="0" lang="en-US" sz="4400" b="0" i="0" u="none" strike="noStrike" kern="1200" cap="none" spc="84" normalizeH="0" baseline="0" noProof="0" dirty="0">
                  <a:ln>
                    <a:noFill/>
                  </a:ln>
                  <a:solidFill>
                    <a:srgbClr val="273948"/>
                  </a:solidFill>
                  <a:effectLst/>
                  <a:uLnTx/>
                  <a:uFillTx/>
                  <a:latin typeface="Glacial Indifference"/>
                  <a:ea typeface="+mn-ea"/>
                  <a:cs typeface="+mn-cs"/>
                </a:rPr>
                <a:t> par </a:t>
              </a:r>
              <a:r>
                <a:rPr kumimoji="0" lang="en-US" sz="4400" b="0" i="0" u="none" strike="noStrike" kern="1200" cap="none" spc="84" normalizeH="0" baseline="0" noProof="0" dirty="0" err="1">
                  <a:ln>
                    <a:noFill/>
                  </a:ln>
                  <a:solidFill>
                    <a:srgbClr val="273948"/>
                  </a:solidFill>
                  <a:effectLst/>
                  <a:uLnTx/>
                  <a:uFillTx/>
                  <a:latin typeface="Glacial Indifference"/>
                  <a:ea typeface="+mn-ea"/>
                  <a:cs typeface="+mn-cs"/>
                </a:rPr>
                <a:t>ce</a:t>
              </a:r>
              <a:r>
                <a:rPr kumimoji="0" lang="en-US" sz="4400" b="0" i="0" u="none" strike="noStrike" kern="1200" cap="none" spc="84" normalizeH="0" baseline="0" noProof="0" dirty="0">
                  <a:ln>
                    <a:noFill/>
                  </a:ln>
                  <a:solidFill>
                    <a:srgbClr val="273948"/>
                  </a:solidFill>
                  <a:effectLst/>
                  <a:uLnTx/>
                  <a:uFillTx/>
                  <a:latin typeface="Glacial Indifference"/>
                  <a:ea typeface="+mn-ea"/>
                  <a:cs typeface="+mn-cs"/>
                </a:rPr>
                <a:t> </a:t>
              </a:r>
              <a:r>
                <a:rPr kumimoji="0" lang="en-US" sz="4400" b="0" i="0" u="none" strike="noStrike" kern="1200" cap="none" spc="84" normalizeH="0" baseline="0" noProof="0" dirty="0" err="1">
                  <a:ln>
                    <a:noFill/>
                  </a:ln>
                  <a:solidFill>
                    <a:srgbClr val="273948"/>
                  </a:solidFill>
                  <a:effectLst/>
                  <a:uLnTx/>
                  <a:uFillTx/>
                  <a:latin typeface="Glacial Indifference"/>
                  <a:ea typeface="+mn-ea"/>
                  <a:cs typeface="+mn-cs"/>
                </a:rPr>
                <a:t>composant</a:t>
              </a:r>
              <a:endParaRPr kumimoji="0" lang="en-US" sz="4400" b="0" i="0" u="none" strike="noStrike" kern="1200" cap="none" spc="84" normalizeH="0" baseline="0" noProof="0" dirty="0">
                <a:ln>
                  <a:noFill/>
                </a:ln>
                <a:solidFill>
                  <a:srgbClr val="273948"/>
                </a:solidFill>
                <a:effectLst/>
                <a:uLnTx/>
                <a:uFillTx/>
                <a:latin typeface="Glacial Indifference"/>
                <a:ea typeface="+mn-ea"/>
                <a:cs typeface="+mn-cs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2676525"/>
              <a:ext cx="7460077" cy="3832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4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300" normalizeH="0" baseline="0" noProof="0" dirty="0">
                  <a:ln>
                    <a:noFill/>
                  </a:ln>
                  <a:solidFill>
                    <a:srgbClr val="273948"/>
                  </a:solidFill>
                  <a:effectLst/>
                  <a:uLnTx/>
                  <a:uFillTx/>
                  <a:latin typeface="Glacial Indifference"/>
                  <a:ea typeface="+mn-ea"/>
                  <a:cs typeface="+mn-cs"/>
                </a:rPr>
                <a:t>UI-STATE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3427708"/>
              <a:ext cx="8857077" cy="3832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4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0" i="0" u="none" strike="noStrike" kern="1200" cap="none" spc="84" normalizeH="0" baseline="0" noProof="0" dirty="0" err="1">
                  <a:ln>
                    <a:noFill/>
                  </a:ln>
                  <a:solidFill>
                    <a:srgbClr val="273948"/>
                  </a:solidFill>
                  <a:effectLst/>
                  <a:uLnTx/>
                  <a:uFillTx/>
                  <a:latin typeface="Glacial Indifference"/>
                  <a:ea typeface="+mn-ea"/>
                  <a:cs typeface="+mn-cs"/>
                </a:rPr>
                <a:t>L’état</a:t>
              </a:r>
              <a:r>
                <a:rPr kumimoji="0" lang="en-US" sz="4400" b="0" i="0" u="none" strike="noStrike" kern="1200" cap="none" spc="84" normalizeH="0" baseline="0" noProof="0" dirty="0">
                  <a:ln>
                    <a:noFill/>
                  </a:ln>
                  <a:solidFill>
                    <a:srgbClr val="273948"/>
                  </a:solidFill>
                  <a:effectLst/>
                  <a:uLnTx/>
                  <a:uFillTx/>
                  <a:latin typeface="Glacial Indifference"/>
                  <a:ea typeface="+mn-ea"/>
                  <a:cs typeface="+mn-cs"/>
                </a:rPr>
                <a:t> visual du </a:t>
              </a:r>
              <a:r>
                <a:rPr kumimoji="0" lang="en-US" sz="4400" b="0" i="0" u="none" strike="noStrike" kern="1200" cap="none" spc="84" normalizeH="0" baseline="0" noProof="0" dirty="0" err="1">
                  <a:ln>
                    <a:noFill/>
                  </a:ln>
                  <a:solidFill>
                    <a:srgbClr val="273948"/>
                  </a:solidFill>
                  <a:effectLst/>
                  <a:uLnTx/>
                  <a:uFillTx/>
                  <a:latin typeface="Glacial Indifference"/>
                  <a:ea typeface="+mn-ea"/>
                  <a:cs typeface="+mn-cs"/>
                </a:rPr>
                <a:t>composant</a:t>
              </a:r>
              <a:endParaRPr kumimoji="0" lang="en-US" sz="4400" b="0" i="0" u="none" strike="noStrike" kern="1200" cap="none" spc="84" normalizeH="0" baseline="0" noProof="0" dirty="0">
                <a:ln>
                  <a:noFill/>
                </a:ln>
                <a:solidFill>
                  <a:srgbClr val="273948"/>
                </a:solidFill>
                <a:effectLst/>
                <a:uLnTx/>
                <a:uFillTx/>
                <a:latin typeface="Glacial Indifference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0440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>
            <a:extLst>
              <a:ext uri="{FF2B5EF4-FFF2-40B4-BE49-F238E27FC236}">
                <a16:creationId xmlns:a16="http://schemas.microsoft.com/office/drawing/2014/main" id="{57B518A8-24D7-4BE1-9E05-D5AD6B833C99}"/>
              </a:ext>
            </a:extLst>
          </p:cNvPr>
          <p:cNvSpPr txBox="1"/>
          <p:nvPr/>
        </p:nvSpPr>
        <p:spPr>
          <a:xfrm>
            <a:off x="4805591" y="1384863"/>
            <a:ext cx="8676817" cy="17921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71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500" b="0" i="0" u="none" strike="noStrike" kern="1200" cap="none" spc="99" normalizeH="0" baseline="0" noProof="0" dirty="0">
                <a:ln>
                  <a:noFill/>
                </a:ln>
                <a:solidFill>
                  <a:srgbClr val="1AAEA6"/>
                </a:solidFill>
                <a:effectLst/>
                <a:uLnTx/>
                <a:uFillTx/>
                <a:latin typeface="Glacial Indifference Bold"/>
                <a:ea typeface="+mn-ea"/>
                <a:cs typeface="+mn-cs"/>
              </a:rPr>
              <a:t>État d’un </a:t>
            </a:r>
            <a:r>
              <a:rPr kumimoji="0" lang="en-US" sz="5500" b="0" i="0" u="none" strike="noStrike" kern="1200" cap="none" spc="99" normalizeH="0" baseline="0" noProof="0" dirty="0" err="1">
                <a:ln>
                  <a:noFill/>
                </a:ln>
                <a:solidFill>
                  <a:srgbClr val="1AAEA6"/>
                </a:solidFill>
                <a:effectLst/>
                <a:uLnTx/>
                <a:uFillTx/>
                <a:latin typeface="Glacial Indifference Bold"/>
                <a:ea typeface="+mn-ea"/>
                <a:cs typeface="+mn-cs"/>
              </a:rPr>
              <a:t>composant</a:t>
            </a:r>
            <a:r>
              <a:rPr kumimoji="0" lang="en-US" sz="5500" b="0" i="0" u="none" strike="noStrike" kern="1200" cap="none" spc="99" normalizeH="0" baseline="0" noProof="0" dirty="0">
                <a:ln>
                  <a:noFill/>
                </a:ln>
                <a:solidFill>
                  <a:srgbClr val="1AAEA6"/>
                </a:solidFill>
                <a:effectLst/>
                <a:uLnTx/>
                <a:uFillTx/>
                <a:latin typeface="Glacial Indifference Bold"/>
                <a:ea typeface="+mn-ea"/>
                <a:cs typeface="+mn-cs"/>
              </a:rPr>
              <a:t> : </a:t>
            </a:r>
            <a:r>
              <a:rPr kumimoji="0" lang="en-US" sz="5500" b="0" i="0" u="none" strike="noStrike" kern="1200" cap="none" spc="99" normalizeH="0" baseline="0" noProof="0" dirty="0" err="1">
                <a:ln>
                  <a:noFill/>
                </a:ln>
                <a:solidFill>
                  <a:srgbClr val="1AAEA6"/>
                </a:solidFill>
                <a:effectLst/>
                <a:uLnTx/>
                <a:uFillTx/>
                <a:latin typeface="Glacial Indifference Bold"/>
                <a:ea typeface="+mn-ea"/>
                <a:cs typeface="+mn-cs"/>
              </a:rPr>
              <a:t>Données</a:t>
            </a:r>
            <a:endParaRPr kumimoji="0" lang="en-US" sz="5500" b="0" i="0" u="none" strike="noStrike" kern="1200" cap="none" spc="99" normalizeH="0" baseline="0" noProof="0" dirty="0">
              <a:ln>
                <a:noFill/>
              </a:ln>
              <a:solidFill>
                <a:srgbClr val="1AAEA6"/>
              </a:solidFill>
              <a:effectLst/>
              <a:uLnTx/>
              <a:uFillTx/>
              <a:latin typeface="Glacial Indifference Bold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54D6F0-0DCA-4EB2-8451-D3A0452995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939"/>
          <a:stretch/>
        </p:blipFill>
        <p:spPr>
          <a:xfrm>
            <a:off x="1962304" y="3086100"/>
            <a:ext cx="14363393" cy="28194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5968EA-DE1A-4C87-A962-DD8726FF2F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182"/>
          <a:stretch/>
        </p:blipFill>
        <p:spPr>
          <a:xfrm>
            <a:off x="1962302" y="5905501"/>
            <a:ext cx="14363393" cy="160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734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>
            <a:extLst>
              <a:ext uri="{FF2B5EF4-FFF2-40B4-BE49-F238E27FC236}">
                <a16:creationId xmlns:a16="http://schemas.microsoft.com/office/drawing/2014/main" id="{57B518A8-24D7-4BE1-9E05-D5AD6B833C99}"/>
              </a:ext>
            </a:extLst>
          </p:cNvPr>
          <p:cNvSpPr txBox="1"/>
          <p:nvPr/>
        </p:nvSpPr>
        <p:spPr>
          <a:xfrm>
            <a:off x="4805591" y="1384863"/>
            <a:ext cx="8676817" cy="17921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71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500" b="0" i="0" u="none" strike="noStrike" kern="1200" cap="none" spc="99" normalizeH="0" baseline="0" noProof="0" dirty="0">
                <a:ln>
                  <a:noFill/>
                </a:ln>
                <a:solidFill>
                  <a:srgbClr val="1AAEA6"/>
                </a:solidFill>
                <a:effectLst/>
                <a:uLnTx/>
                <a:uFillTx/>
                <a:latin typeface="Glacial Indifference Bold"/>
                <a:ea typeface="+mn-ea"/>
                <a:cs typeface="+mn-cs"/>
              </a:rPr>
              <a:t>État d’un </a:t>
            </a:r>
            <a:r>
              <a:rPr kumimoji="0" lang="en-US" sz="5500" b="0" i="0" u="none" strike="noStrike" kern="1200" cap="none" spc="99" normalizeH="0" baseline="0" noProof="0" dirty="0" err="1">
                <a:ln>
                  <a:noFill/>
                </a:ln>
                <a:solidFill>
                  <a:srgbClr val="1AAEA6"/>
                </a:solidFill>
                <a:effectLst/>
                <a:uLnTx/>
                <a:uFillTx/>
                <a:latin typeface="Glacial Indifference Bold"/>
                <a:ea typeface="+mn-ea"/>
                <a:cs typeface="+mn-cs"/>
              </a:rPr>
              <a:t>composant</a:t>
            </a:r>
            <a:r>
              <a:rPr kumimoji="0" lang="en-US" sz="5500" b="0" i="0" u="none" strike="noStrike" kern="1200" cap="none" spc="99" normalizeH="0" baseline="0" noProof="0" dirty="0">
                <a:ln>
                  <a:noFill/>
                </a:ln>
                <a:solidFill>
                  <a:srgbClr val="1AAEA6"/>
                </a:solidFill>
                <a:effectLst/>
                <a:uLnTx/>
                <a:uFillTx/>
                <a:latin typeface="Glacial Indifference Bold"/>
                <a:ea typeface="+mn-ea"/>
                <a:cs typeface="+mn-cs"/>
              </a:rPr>
              <a:t> : </a:t>
            </a:r>
            <a:r>
              <a:rPr kumimoji="0" lang="en-US" sz="5500" b="0" i="0" u="none" strike="noStrike" kern="1200" cap="none" spc="99" normalizeH="0" baseline="0" noProof="0" dirty="0" err="1">
                <a:ln>
                  <a:noFill/>
                </a:ln>
                <a:solidFill>
                  <a:srgbClr val="1AAEA6"/>
                </a:solidFill>
                <a:effectLst/>
                <a:uLnTx/>
                <a:uFillTx/>
                <a:latin typeface="Glacial Indifference Bold"/>
                <a:ea typeface="+mn-ea"/>
                <a:cs typeface="+mn-cs"/>
              </a:rPr>
              <a:t>Données</a:t>
            </a:r>
            <a:endParaRPr kumimoji="0" lang="en-US" sz="5500" b="0" i="0" u="none" strike="noStrike" kern="1200" cap="none" spc="99" normalizeH="0" baseline="0" noProof="0" dirty="0">
              <a:ln>
                <a:noFill/>
              </a:ln>
              <a:solidFill>
                <a:srgbClr val="1AAEA6"/>
              </a:solidFill>
              <a:effectLst/>
              <a:uLnTx/>
              <a:uFillTx/>
              <a:latin typeface="Glacial Indifference Bold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54D6F0-0DCA-4EB2-8451-D3A045299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304" y="3086100"/>
            <a:ext cx="14363393" cy="50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155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>
            <a:extLst>
              <a:ext uri="{FF2B5EF4-FFF2-40B4-BE49-F238E27FC236}">
                <a16:creationId xmlns:a16="http://schemas.microsoft.com/office/drawing/2014/main" id="{57B518A8-24D7-4BE1-9E05-D5AD6B833C99}"/>
              </a:ext>
            </a:extLst>
          </p:cNvPr>
          <p:cNvSpPr txBox="1"/>
          <p:nvPr/>
        </p:nvSpPr>
        <p:spPr>
          <a:xfrm>
            <a:off x="4805591" y="1384863"/>
            <a:ext cx="8676817" cy="17921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71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500" b="0" i="0" u="none" strike="noStrike" kern="1200" cap="none" spc="99" normalizeH="0" baseline="0" noProof="0" dirty="0">
                <a:ln>
                  <a:noFill/>
                </a:ln>
                <a:solidFill>
                  <a:srgbClr val="1AAEA6"/>
                </a:solidFill>
                <a:effectLst/>
                <a:uLnTx/>
                <a:uFillTx/>
                <a:latin typeface="Glacial Indifference Bold"/>
                <a:ea typeface="+mn-ea"/>
                <a:cs typeface="+mn-cs"/>
              </a:rPr>
              <a:t>État d’un </a:t>
            </a:r>
            <a:r>
              <a:rPr kumimoji="0" lang="en-US" sz="5500" b="0" i="0" u="none" strike="noStrike" kern="1200" cap="none" spc="99" normalizeH="0" baseline="0" noProof="0" dirty="0" err="1">
                <a:ln>
                  <a:noFill/>
                </a:ln>
                <a:solidFill>
                  <a:srgbClr val="1AAEA6"/>
                </a:solidFill>
                <a:effectLst/>
                <a:uLnTx/>
                <a:uFillTx/>
                <a:latin typeface="Glacial Indifference Bold"/>
                <a:ea typeface="+mn-ea"/>
                <a:cs typeface="+mn-cs"/>
              </a:rPr>
              <a:t>composant</a:t>
            </a:r>
            <a:r>
              <a:rPr kumimoji="0" lang="en-US" sz="5500" b="0" i="0" u="none" strike="noStrike" kern="1200" cap="none" spc="99" normalizeH="0" baseline="0" noProof="0" dirty="0">
                <a:ln>
                  <a:noFill/>
                </a:ln>
                <a:solidFill>
                  <a:srgbClr val="1AAEA6"/>
                </a:solidFill>
                <a:effectLst/>
                <a:uLnTx/>
                <a:uFillTx/>
                <a:latin typeface="Glacial Indifference Bold"/>
                <a:ea typeface="+mn-ea"/>
                <a:cs typeface="+mn-cs"/>
              </a:rPr>
              <a:t> : État </a:t>
            </a:r>
            <a:r>
              <a:rPr kumimoji="0" lang="en-US" sz="5500" b="0" i="0" u="none" strike="noStrike" kern="1200" cap="none" spc="99" normalizeH="0" baseline="0" noProof="0" dirty="0" err="1">
                <a:ln>
                  <a:noFill/>
                </a:ln>
                <a:solidFill>
                  <a:srgbClr val="1AAEA6"/>
                </a:solidFill>
                <a:effectLst/>
                <a:uLnTx/>
                <a:uFillTx/>
                <a:latin typeface="Glacial Indifference Bold"/>
                <a:ea typeface="+mn-ea"/>
                <a:cs typeface="+mn-cs"/>
              </a:rPr>
              <a:t>visuel</a:t>
            </a:r>
            <a:endParaRPr kumimoji="0" lang="en-US" sz="5500" b="0" i="0" u="none" strike="noStrike" kern="1200" cap="none" spc="99" normalizeH="0" baseline="0" noProof="0" dirty="0">
              <a:ln>
                <a:noFill/>
              </a:ln>
              <a:solidFill>
                <a:srgbClr val="1AAEA6"/>
              </a:solidFill>
              <a:effectLst/>
              <a:uLnTx/>
              <a:uFillTx/>
              <a:latin typeface="Glacial Indifference Bold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582B1-0D3B-4109-887D-A748A54DB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7941" y="3924300"/>
            <a:ext cx="8132119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536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9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2793839" y="-1206661"/>
            <a:ext cx="12700322" cy="12700322"/>
            <a:chOff x="-2540" y="-2540"/>
            <a:chExt cx="6355080" cy="6355080"/>
          </a:xfrm>
        </p:grpSpPr>
        <p:sp>
          <p:nvSpPr>
            <p:cNvPr id="3" name="Freeform 3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59899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3747424" y="-253076"/>
            <a:ext cx="10793151" cy="10793151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1AAEA6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5304750" y="3866432"/>
            <a:ext cx="7678501" cy="4175120"/>
            <a:chOff x="0" y="-38100"/>
            <a:chExt cx="10238001" cy="5566827"/>
          </a:xfrm>
        </p:grpSpPr>
        <p:sp>
          <p:nvSpPr>
            <p:cNvPr id="7" name="TextBox 7"/>
            <p:cNvSpPr txBox="1"/>
            <p:nvPr/>
          </p:nvSpPr>
          <p:spPr>
            <a:xfrm>
              <a:off x="1388962" y="-38100"/>
              <a:ext cx="7460077" cy="7255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44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400" b="0" i="0" u="none" strike="noStrike" kern="1200" cap="none" spc="204" normalizeH="0" baseline="0" noProof="0" dirty="0">
                <a:ln>
                  <a:noFill/>
                </a:ln>
                <a:solidFill>
                  <a:srgbClr val="273948"/>
                </a:solidFill>
                <a:effectLst/>
                <a:uLnTx/>
                <a:uFillTx/>
                <a:latin typeface="Glacial Indifference Bold"/>
                <a:ea typeface="+mn-ea"/>
                <a:cs typeface="+mn-cs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058997"/>
              <a:ext cx="10238001" cy="11584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715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500" b="0" i="0" u="none" strike="noStrike" kern="1200" cap="none" spc="99" normalizeH="0" baseline="0" noProof="0" dirty="0">
                  <a:ln>
                    <a:noFill/>
                  </a:ln>
                  <a:solidFill>
                    <a:srgbClr val="273948"/>
                  </a:solidFill>
                  <a:effectLst/>
                  <a:uLnTx/>
                  <a:uFillTx/>
                  <a:latin typeface="Glacial Indifference Bold"/>
                  <a:ea typeface="+mn-ea"/>
                  <a:cs typeface="+mn-cs"/>
                </a:rPr>
                <a:t>React Developer Tools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747017" y="5030687"/>
              <a:ext cx="6743968" cy="4980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3103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16" b="0" i="0" u="none" strike="noStrike" kern="1200" cap="none" spc="221" normalizeH="0" baseline="0" noProof="0" dirty="0">
                <a:ln>
                  <a:noFill/>
                </a:ln>
                <a:solidFill>
                  <a:srgbClr val="273948"/>
                </a:solidFill>
                <a:effectLst/>
                <a:uLnTx/>
                <a:uFillTx/>
                <a:latin typeface="Glacial Indifference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9104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5038</TotalTime>
  <Words>961</Words>
  <Application>Microsoft Office PowerPoint</Application>
  <PresentationFormat>Custom</PresentationFormat>
  <Paragraphs>181</Paragraphs>
  <Slides>33</Slides>
  <Notes>6</Notes>
  <HiddenSlides>22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Calibri</vt:lpstr>
      <vt:lpstr>Arimo</vt:lpstr>
      <vt:lpstr>Arial</vt:lpstr>
      <vt:lpstr>Glacial Indifference Bold</vt:lpstr>
      <vt:lpstr>VT323</vt:lpstr>
      <vt:lpstr>Glacial Indifference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Pink and Blue Gaming Experience Presentation</dc:title>
  <dc:creator>Renaud Dumont</dc:creator>
  <cp:lastModifiedBy>Renaud Dumont</cp:lastModifiedBy>
  <cp:revision>19</cp:revision>
  <dcterms:created xsi:type="dcterms:W3CDTF">2006-08-16T00:00:00Z</dcterms:created>
  <dcterms:modified xsi:type="dcterms:W3CDTF">2020-02-01T13:51:28Z</dcterms:modified>
  <dc:identifier>DADx7i6UvW8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essionCode">
    <vt:lpwstr/>
  </property>
  <property fmtid="{D5CDD505-2E9C-101B-9397-08002B2CF9AE}" pid="3" name="SessionId">
    <vt:lpwstr>-1</vt:lpwstr>
  </property>
  <property fmtid="{D5CDD505-2E9C-101B-9397-08002B2CF9AE}" pid="4" name="ProjectId">
    <vt:lpwstr>-1</vt:lpwstr>
  </property>
</Properties>
</file>