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Open Sauce" charset="1" panose="00000500000000000000"/>
      <p:regular r:id="rId11"/>
    </p:embeddedFont>
    <p:embeddedFont>
      <p:font typeface="Open Sauce Semi-Bold" charset="1" panose="0000070000000000000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28750" y="3650803"/>
            <a:ext cx="15430500" cy="171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000"/>
              </a:lnSpc>
              <a:spcBef>
                <a:spcPct val="0"/>
              </a:spcBef>
            </a:pPr>
            <a:r>
              <a:rPr lang="en-US" sz="100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Continuum AI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208613" y="5839272"/>
            <a:ext cx="11870774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Group 13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915185" y="513887"/>
            <a:ext cx="6457630" cy="9518580"/>
          </a:xfrm>
          <a:custGeom>
            <a:avLst/>
            <a:gdLst/>
            <a:ahLst/>
            <a:cxnLst/>
            <a:rect r="r" b="b" t="t" l="l"/>
            <a:pathLst>
              <a:path h="9518580" w="6457630">
                <a:moveTo>
                  <a:pt x="0" y="0"/>
                </a:moveTo>
                <a:lnTo>
                  <a:pt x="6457630" y="0"/>
                </a:lnTo>
                <a:lnTo>
                  <a:pt x="6457630" y="9518580"/>
                </a:lnTo>
                <a:lnTo>
                  <a:pt x="0" y="95185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460" r="0" b="-51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886325" y="206377"/>
            <a:ext cx="8515350" cy="379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Architecture Diagram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463779" y="9363983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898989"/>
                </a:solidFill>
                <a:latin typeface="Open Sauce"/>
                <a:ea typeface="Open Sauce"/>
                <a:cs typeface="Open Sauce"/>
                <a:sym typeface="Open Sauce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268404" y="641351"/>
            <a:ext cx="7751192" cy="6889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00"/>
              </a:lnSpc>
              <a:spcBef>
                <a:spcPct val="0"/>
              </a:spcBef>
            </a:pPr>
            <a:r>
              <a:rPr lang="en-US" sz="40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Non-Functional Requirements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463779" y="9363983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898989"/>
                </a:solidFill>
                <a:latin typeface="Open Sauce"/>
                <a:ea typeface="Open Sauce"/>
                <a:cs typeface="Open Sauce"/>
                <a:sym typeface="Open Sauce"/>
              </a:rPr>
              <a:t>3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2327098"/>
            <a:ext cx="4945856" cy="7693917"/>
            <a:chOff x="0" y="0"/>
            <a:chExt cx="6594475" cy="10258556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792611"/>
              <a:ext cx="6594475" cy="94659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399" u="sng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Requirement:</a:t>
              </a:r>
            </a:p>
            <a:p>
              <a:pPr algn="l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The system will process and display visualizations for 90% of natural language queries on datasets under 500MB within 10 seconds</a:t>
              </a:r>
            </a:p>
            <a:p>
              <a:pPr algn="l">
                <a:lnSpc>
                  <a:spcPts val="3359"/>
                </a:lnSpc>
              </a:pPr>
            </a:p>
            <a:p>
              <a:pPr algn="l">
                <a:lnSpc>
                  <a:spcPts val="3359"/>
                </a:lnSpc>
              </a:pPr>
              <a:r>
                <a:rPr lang="en-US" sz="2399" u="sng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Architecture Support</a:t>
              </a:r>
            </a:p>
            <a:p>
              <a:pPr algn="l" marL="518160" indent="-259080" lvl="1">
                <a:lnSpc>
                  <a:spcPts val="3359"/>
                </a:lnSpc>
                <a:buFont typeface="Arial"/>
                <a:buChar char="•"/>
              </a:pPr>
              <a:r>
                <a:rPr lang="en-US" sz="2399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Cache Layer stores cleaned data, eliminating repeated reads.</a:t>
              </a:r>
            </a:p>
            <a:p>
              <a:pPr algn="l" marL="518160" indent="-259080" lvl="1">
                <a:lnSpc>
                  <a:spcPts val="3359"/>
                </a:lnSpc>
                <a:buFont typeface="Arial"/>
                <a:buChar char="•"/>
              </a:pPr>
              <a:r>
                <a:rPr lang="en-US" sz="2399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Supervisor Agent routes queries to the right specialized agent.</a:t>
              </a:r>
            </a:p>
            <a:p>
              <a:pPr algn="l" marL="518160" indent="-259080" lvl="1">
                <a:lnSpc>
                  <a:spcPts val="3359"/>
                </a:lnSpc>
                <a:buFont typeface="Arial"/>
                <a:buChar char="•"/>
              </a:pPr>
              <a:r>
                <a:rPr lang="en-US" sz="2399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Asynchronous execution reduces waiting time.</a:t>
              </a:r>
            </a:p>
            <a:p>
              <a:pPr algn="l">
                <a:lnSpc>
                  <a:spcPts val="3359"/>
                </a:lnSpc>
                <a:spcBef>
                  <a:spcPct val="0"/>
                </a:spcBef>
              </a:pP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-57150"/>
              <a:ext cx="6594475" cy="6588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156"/>
                </a:lnSpc>
                <a:spcBef>
                  <a:spcPct val="0"/>
                </a:spcBef>
              </a:pPr>
              <a:r>
                <a:rPr lang="en-US" b="true" sz="2969">
                  <a:solidFill>
                    <a:srgbClr val="000000"/>
                  </a:solidFill>
                  <a:latin typeface="Open Sauce Semi-Bold"/>
                  <a:ea typeface="Open Sauce Semi-Bold"/>
                  <a:cs typeface="Open Sauce Semi-Bold"/>
                  <a:sym typeface="Open Sauce Semi-Bold"/>
                </a:rPr>
                <a:t>Query Performance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6666323" y="2327098"/>
            <a:ext cx="4955354" cy="6855717"/>
            <a:chOff x="0" y="0"/>
            <a:chExt cx="6607138" cy="9140956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792611"/>
              <a:ext cx="6607138" cy="83483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  <a:spcBef>
                  <a:spcPct val="0"/>
                </a:spcBef>
              </a:pPr>
              <a:r>
                <a:rPr lang="en-US" sz="2400" strike="noStrike" u="sng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Requirement:</a:t>
              </a:r>
            </a:p>
            <a:p>
              <a:pPr algn="l">
                <a:lnSpc>
                  <a:spcPts val="3359"/>
                </a:lnSpc>
                <a:spcBef>
                  <a:spcPct val="0"/>
                </a:spcBef>
              </a:pP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After a 15-minute tutorial, new users must achieve an 80% first-attempt success rate when generating a sales-trend visualization.</a:t>
              </a:r>
            </a:p>
            <a:p>
              <a:pPr algn="l">
                <a:lnSpc>
                  <a:spcPts val="3359"/>
                </a:lnSpc>
                <a:spcBef>
                  <a:spcPct val="0"/>
                </a:spcBef>
              </a:pPr>
            </a:p>
            <a:p>
              <a:pPr algn="l">
                <a:lnSpc>
                  <a:spcPts val="3359"/>
                </a:lnSpc>
                <a:spcBef>
                  <a:spcPct val="0"/>
                </a:spcBef>
              </a:pPr>
              <a:r>
                <a:rPr lang="en-US" sz="2400" strike="noStrike" u="sng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Architecture Support</a:t>
              </a:r>
            </a:p>
            <a:p>
              <a:pPr algn="l" marL="518160" indent="-259080" lvl="1">
                <a:lnSpc>
                  <a:spcPts val="335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Chat Interface allows plain-English queries.</a:t>
              </a:r>
            </a:p>
            <a:p>
              <a:pPr algn="l" marL="518160" indent="-259080" lvl="1">
                <a:lnSpc>
                  <a:spcPts val="335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Supervisor Agent provides clarifying prompts (human-in-the-loop).</a:t>
              </a:r>
            </a:p>
            <a:p>
              <a:pPr algn="l" marL="518160" indent="-259080" lvl="1">
                <a:lnSpc>
                  <a:spcPts val="335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Dashboard Renderer gives instant visual feedback.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-57150"/>
              <a:ext cx="6607138" cy="6588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156"/>
                </a:lnSpc>
                <a:spcBef>
                  <a:spcPct val="0"/>
                </a:spcBef>
              </a:pPr>
              <a:r>
                <a:rPr lang="en-US" b="true" sz="2969">
                  <a:solidFill>
                    <a:srgbClr val="000000"/>
                  </a:solidFill>
                  <a:latin typeface="Open Sauce Semi-Bold"/>
                  <a:ea typeface="Open Sauce Semi-Bold"/>
                  <a:cs typeface="Open Sauce Semi-Bold"/>
                  <a:sym typeface="Open Sauce Semi-Bold"/>
                </a:rPr>
                <a:t>Usability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1943808" y="1907998"/>
            <a:ext cx="5315492" cy="8113017"/>
            <a:chOff x="0" y="0"/>
            <a:chExt cx="7087322" cy="10817356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792611"/>
              <a:ext cx="7087322" cy="100247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  <a:spcBef>
                  <a:spcPct val="0"/>
                </a:spcBef>
              </a:pPr>
              <a:r>
                <a:rPr lang="en-US" sz="2400" strike="noStrike" u="sng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Requirement:</a:t>
              </a:r>
            </a:p>
            <a:p>
              <a:pPr algn="l">
                <a:lnSpc>
                  <a:spcPts val="3359"/>
                </a:lnSpc>
                <a:spcBef>
                  <a:spcPct val="0"/>
                </a:spcBef>
              </a:pP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A 100MB CSV fil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e will be ingested, processed, and made ready for analysis in under 60 seconds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.</a:t>
              </a:r>
            </a:p>
            <a:p>
              <a:pPr algn="l">
                <a:lnSpc>
                  <a:spcPts val="3359"/>
                </a:lnSpc>
                <a:spcBef>
                  <a:spcPct val="0"/>
                </a:spcBef>
              </a:pPr>
            </a:p>
            <a:p>
              <a:pPr algn="l">
                <a:lnSpc>
                  <a:spcPts val="3359"/>
                </a:lnSpc>
                <a:spcBef>
                  <a:spcPct val="0"/>
                </a:spcBef>
              </a:pPr>
              <a:r>
                <a:rPr lang="en-US" sz="2400" strike="noStrike" u="sng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Architecture Support</a:t>
              </a:r>
            </a:p>
            <a:p>
              <a:pPr algn="l" marL="518160" indent="-259080" lvl="1">
                <a:lnSpc>
                  <a:spcPts val="335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Data Ing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es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t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ion 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Agen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t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 handl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e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s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 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f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ile u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pload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s 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a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n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d 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s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chem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a 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v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al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id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a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tio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n in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 par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al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lel.</a:t>
              </a:r>
            </a:p>
            <a:p>
              <a:pPr algn="l" marL="518160" indent="-259080" lvl="1">
                <a:lnSpc>
                  <a:spcPts val="335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Data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 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Proce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s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s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ing Agent c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l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e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an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s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 and 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tra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nsforms da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t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a (m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i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ssi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n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g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 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v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a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lu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e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s, 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t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yp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e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s,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 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out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li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ers).</a:t>
              </a:r>
            </a:p>
            <a:p>
              <a:pPr algn="l" marL="518160" indent="-259080" lvl="1">
                <a:lnSpc>
                  <a:spcPts val="335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D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i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s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t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r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i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buted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 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Cach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e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 Layer 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s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to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res 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cle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a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ned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 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dat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a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s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e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t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s 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f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o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r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 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immedi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a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te 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re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use.</a:t>
              </a:r>
            </a:p>
            <a:p>
              <a:pPr algn="l" marL="518160" indent="-259080" lvl="1">
                <a:lnSpc>
                  <a:spcPts val="335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Meta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d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ata DB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 re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gi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s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ters schema definiti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o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ns, speeding 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u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p late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r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 queri</a:t>
              </a:r>
              <a:r>
                <a:rPr lang="en-US" sz="2400" strike="noStrike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es.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-57150"/>
              <a:ext cx="7087322" cy="6588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156"/>
                </a:lnSpc>
                <a:spcBef>
                  <a:spcPct val="0"/>
                </a:spcBef>
              </a:pPr>
              <a:r>
                <a:rPr lang="en-US" b="true" sz="2969">
                  <a:solidFill>
                    <a:srgbClr val="000000"/>
                  </a:solidFill>
                  <a:latin typeface="Open Sauce Semi-Bold"/>
                  <a:ea typeface="Open Sauce Semi-Bold"/>
                  <a:cs typeface="Open Sauce Semi-Bold"/>
                  <a:sym typeface="Open Sauce Semi-Bold"/>
                </a:rPr>
                <a:t>Data Ingestion Performance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17250" y="942975"/>
            <a:ext cx="8288113" cy="6889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600"/>
              </a:lnSpc>
              <a:spcBef>
                <a:spcPct val="0"/>
              </a:spcBef>
            </a:pPr>
            <a:r>
              <a:rPr lang="en-US" sz="40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Security Risks and Justifications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463779" y="9363983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898989"/>
                </a:solidFill>
                <a:latin typeface="Open Sauce"/>
                <a:ea typeface="Open Sauce"/>
                <a:cs typeface="Open Sauce"/>
                <a:sym typeface="Open Sauce"/>
              </a:rPr>
              <a:t>4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2303946" y="2793485"/>
            <a:ext cx="4955354" cy="5824869"/>
            <a:chOff x="0" y="0"/>
            <a:chExt cx="6607138" cy="7766492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802136"/>
              <a:ext cx="6607138" cy="69643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07"/>
                </a:lnSpc>
              </a:pPr>
              <a:r>
                <a:rPr lang="en-US" sz="2147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Exposure of sensitive data due to weak encryption or poor key handling.</a:t>
              </a:r>
            </a:p>
            <a:p>
              <a:pPr algn="l">
                <a:lnSpc>
                  <a:spcPts val="3007"/>
                </a:lnSpc>
              </a:pPr>
            </a:p>
            <a:p>
              <a:pPr algn="l" marL="463735" indent="-231867" lvl="1">
                <a:lnSpc>
                  <a:spcPts val="3007"/>
                </a:lnSpc>
                <a:buFont typeface="Arial"/>
                <a:buChar char="•"/>
              </a:pPr>
              <a:r>
                <a:rPr lang="en-US" sz="2147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Encryption at Rest for all stored data. (Data Layer)</a:t>
              </a:r>
            </a:p>
            <a:p>
              <a:pPr algn="l" marL="463735" indent="-231867" lvl="1">
                <a:lnSpc>
                  <a:spcPts val="3007"/>
                </a:lnSpc>
                <a:buFont typeface="Arial"/>
                <a:buChar char="•"/>
              </a:pPr>
              <a:r>
                <a:rPr lang="en-US" sz="2147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Secure Credential Management via runtime key retrieval &amp; no logging. (External services)</a:t>
              </a:r>
            </a:p>
            <a:p>
              <a:pPr algn="l" marL="463735" indent="-231867" lvl="1">
                <a:lnSpc>
                  <a:spcPts val="3007"/>
                </a:lnSpc>
                <a:buFont typeface="Arial"/>
                <a:buChar char="•"/>
              </a:pPr>
              <a:r>
                <a:rPr lang="en-US" sz="2147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Enc</a:t>
              </a:r>
              <a:r>
                <a:rPr lang="en-US" sz="2147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rypted Communication ensures all data in transit is protected, even between internal layers. (Cross Layer)</a:t>
              </a:r>
            </a:p>
            <a:p>
              <a:pPr algn="l" marL="0" indent="0" lvl="0">
                <a:lnSpc>
                  <a:spcPts val="3007"/>
                </a:lnSpc>
                <a:spcBef>
                  <a:spcPct val="0"/>
                </a:spcBef>
              </a:pP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-57150"/>
              <a:ext cx="6607138" cy="6588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156"/>
                </a:lnSpc>
                <a:spcBef>
                  <a:spcPct val="0"/>
                </a:spcBef>
              </a:pPr>
              <a:r>
                <a:rPr lang="en-US" b="true" sz="2969">
                  <a:solidFill>
                    <a:srgbClr val="000000"/>
                  </a:solidFill>
                  <a:latin typeface="Open Sauce Semi-Bold"/>
                  <a:ea typeface="Open Sauce Semi-Bold"/>
                  <a:cs typeface="Open Sauce Semi-Bold"/>
                  <a:sym typeface="Open Sauce Semi-Bold"/>
                </a:rPr>
                <a:t>Cryptographic Failures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28700" y="2793485"/>
            <a:ext cx="4962505" cy="5074976"/>
            <a:chOff x="0" y="0"/>
            <a:chExt cx="6616674" cy="6766635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802136"/>
              <a:ext cx="6616674" cy="59644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07"/>
                </a:lnSpc>
              </a:pPr>
              <a:r>
                <a:rPr lang="en-US" sz="2147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Malicious input execution via queries or uploads (e.g., SQL/CSV injection).</a:t>
              </a:r>
            </a:p>
            <a:p>
              <a:pPr algn="l">
                <a:lnSpc>
                  <a:spcPts val="3007"/>
                </a:lnSpc>
              </a:pPr>
            </a:p>
            <a:p>
              <a:pPr algn="l" marL="463735" indent="-231867" lvl="1">
                <a:lnSpc>
                  <a:spcPts val="3007"/>
                </a:lnSpc>
                <a:buFont typeface="Arial"/>
                <a:buChar char="•"/>
              </a:pPr>
              <a:r>
                <a:rPr lang="en-US" sz="2147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Validation Middleware scans all user inputs. (Security Middleware)</a:t>
              </a:r>
            </a:p>
            <a:p>
              <a:pPr algn="l" marL="463735" indent="-231867" lvl="1">
                <a:lnSpc>
                  <a:spcPts val="3007"/>
                </a:lnSpc>
                <a:buFont typeface="Arial"/>
                <a:buChar char="•"/>
              </a:pPr>
              <a:r>
                <a:rPr lang="en-US" sz="2147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Strict Pydantic Schemas enforce typed, safe input. (Agent Orchestration)</a:t>
              </a:r>
            </a:p>
            <a:p>
              <a:pPr algn="l" marL="463735" indent="-231867" lvl="1">
                <a:lnSpc>
                  <a:spcPts val="3007"/>
                </a:lnSpc>
                <a:buFont typeface="Arial"/>
                <a:buChar char="•"/>
              </a:pPr>
              <a:r>
                <a:rPr lang="en-US" sz="2147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Pa</a:t>
              </a:r>
              <a:r>
                <a:rPr lang="en-US" sz="2147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rameterized SQL Queries block injection even if earlier layers are bypassed. (Data Layer)</a:t>
              </a:r>
            </a:p>
            <a:p>
              <a:pPr algn="l" marL="0" indent="0" lvl="0">
                <a:lnSpc>
                  <a:spcPts val="3007"/>
                </a:lnSpc>
                <a:spcBef>
                  <a:spcPct val="0"/>
                </a:spcBef>
              </a:pP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-57150"/>
              <a:ext cx="6616674" cy="6588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156"/>
                </a:lnSpc>
                <a:spcBef>
                  <a:spcPct val="0"/>
                </a:spcBef>
              </a:pPr>
              <a:r>
                <a:rPr lang="en-US" b="true" sz="2969">
                  <a:solidFill>
                    <a:srgbClr val="000000"/>
                  </a:solidFill>
                  <a:latin typeface="Open Sauce Semi-Bold"/>
                  <a:ea typeface="Open Sauce Semi-Bold"/>
                  <a:cs typeface="Open Sauce Semi-Bold"/>
                  <a:sym typeface="Open Sauce Semi-Bold"/>
                </a:rPr>
                <a:t>Injection Attacks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6671072" y="2793485"/>
            <a:ext cx="4945856" cy="6199815"/>
            <a:chOff x="0" y="0"/>
            <a:chExt cx="6594475" cy="8266420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802136"/>
              <a:ext cx="6594475" cy="74642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07"/>
                </a:lnSpc>
              </a:pPr>
              <a:r>
                <a:rPr lang="en-US" sz="2147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Unauthorized access to data or functionality beyond user permissions.</a:t>
              </a:r>
            </a:p>
            <a:p>
              <a:pPr algn="l">
                <a:lnSpc>
                  <a:spcPts val="3007"/>
                </a:lnSpc>
              </a:pPr>
            </a:p>
            <a:p>
              <a:pPr algn="l" marL="463735" indent="-231867" lvl="1">
                <a:lnSpc>
                  <a:spcPts val="3007"/>
                </a:lnSpc>
                <a:buFont typeface="Arial"/>
                <a:buChar char="•"/>
              </a:pPr>
              <a:r>
                <a:rPr lang="en-US" sz="2147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Session Isolation ensures user-specific data contexts. (Presentation Layer)</a:t>
              </a:r>
            </a:p>
            <a:p>
              <a:pPr algn="l" marL="463735" indent="-231867" lvl="1">
                <a:lnSpc>
                  <a:spcPts val="3007"/>
                </a:lnSpc>
                <a:buFont typeface="Arial"/>
                <a:buChar char="•"/>
              </a:pPr>
              <a:r>
                <a:rPr lang="en-US" sz="2147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Security Middleware authenticates &amp; blocks unauthorized requests. (Auth and Validation)</a:t>
              </a:r>
            </a:p>
            <a:p>
              <a:pPr algn="l" marL="463735" indent="-231867" lvl="1">
                <a:lnSpc>
                  <a:spcPts val="3007"/>
                </a:lnSpc>
                <a:buFont typeface="Arial"/>
                <a:buChar char="•"/>
              </a:pPr>
              <a:r>
                <a:rPr lang="en-US" sz="2147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Per-User Data Isolation keeps user data strictly separated in all layers. (Data Layer)</a:t>
              </a:r>
            </a:p>
            <a:p>
              <a:pPr algn="l" marL="0" indent="0" lvl="0">
                <a:lnSpc>
                  <a:spcPts val="3007"/>
                </a:lnSpc>
                <a:spcBef>
                  <a:spcPct val="0"/>
                </a:spcBef>
              </a:pP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-57150"/>
              <a:ext cx="6594475" cy="6588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156"/>
                </a:lnSpc>
                <a:spcBef>
                  <a:spcPct val="0"/>
                </a:spcBef>
              </a:pPr>
              <a:r>
                <a:rPr lang="en-US" b="true" sz="2969">
                  <a:solidFill>
                    <a:srgbClr val="000000"/>
                  </a:solidFill>
                  <a:latin typeface="Open Sauce Semi-Bold"/>
                  <a:ea typeface="Open Sauce Semi-Bold"/>
                  <a:cs typeface="Open Sauce Semi-Bold"/>
                  <a:sym typeface="Open Sauce Semi-Bold"/>
                </a:rPr>
                <a:t>Broken Access Control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22726" y="1250201"/>
            <a:ext cx="6582071" cy="6294105"/>
          </a:xfrm>
          <a:custGeom>
            <a:avLst/>
            <a:gdLst/>
            <a:ahLst/>
            <a:cxnLst/>
            <a:rect r="r" b="b" t="t" l="l"/>
            <a:pathLst>
              <a:path h="6294105" w="6582071">
                <a:moveTo>
                  <a:pt x="0" y="0"/>
                </a:moveTo>
                <a:lnTo>
                  <a:pt x="6582071" y="0"/>
                </a:lnTo>
                <a:lnTo>
                  <a:pt x="6582071" y="6294105"/>
                </a:lnTo>
                <a:lnTo>
                  <a:pt x="0" y="62941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149867" y="1549854"/>
            <a:ext cx="9571092" cy="5694800"/>
          </a:xfrm>
          <a:custGeom>
            <a:avLst/>
            <a:gdLst/>
            <a:ahLst/>
            <a:cxnLst/>
            <a:rect r="r" b="b" t="t" l="l"/>
            <a:pathLst>
              <a:path h="5694800" w="9571092">
                <a:moveTo>
                  <a:pt x="0" y="0"/>
                </a:moveTo>
                <a:lnTo>
                  <a:pt x="9571092" y="0"/>
                </a:lnTo>
                <a:lnTo>
                  <a:pt x="9571092" y="5694800"/>
                </a:lnTo>
                <a:lnTo>
                  <a:pt x="0" y="569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7416154" y="9367529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898989"/>
                </a:solidFill>
                <a:latin typeface="Open Sauce"/>
                <a:ea typeface="Open Sauce"/>
                <a:cs typeface="Open Sauce"/>
                <a:sym typeface="Open Sauce"/>
              </a:rPr>
              <a:t>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DAGz_sOgj50</dc:identifier>
  <dcterms:modified xsi:type="dcterms:W3CDTF">2011-08-01T06:04:30Z</dcterms:modified>
  <cp:revision>1</cp:revision>
  <dc:title>White and Light Simple Presentation</dc:title>
</cp:coreProperties>
</file>