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8"/>
  </p:notesMasterIdLst>
  <p:sldIdLst>
    <p:sldId id="256" r:id="rId2"/>
    <p:sldId id="258" r:id="rId3"/>
    <p:sldId id="261" r:id="rId4"/>
    <p:sldId id="294" r:id="rId5"/>
    <p:sldId id="293" r:id="rId6"/>
    <p:sldId id="292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5773" autoAdjust="0"/>
  </p:normalViewPr>
  <p:slideViewPr>
    <p:cSldViewPr>
      <p:cViewPr varScale="1">
        <p:scale>
          <a:sx n="110" d="100"/>
          <a:sy n="110" d="100"/>
        </p:scale>
        <p:origin x="1536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95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A7D1B64-3B7B-4749-BCFC-E584430C4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7650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DE72BCE-0FFC-42E3-B712-40EAEAFBF266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181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A1AF2A5-9222-4F8D-8306-C0CF98E306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3F9EDC0-57F1-42DE-9DD1-1293336984BF}" type="slidenum">
              <a:rPr lang="en-US" altLang="zh-CN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CDFF4AD-2B62-4724-A64C-1DBCBBE1E5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A37D4C7-5229-4A5B-B828-EA0596909B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B0D0B967-242F-456F-B266-55A8D31C66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BB8C3FB-0CD1-4ED9-8DA9-758060FC076B}" type="slidenum">
              <a:rPr lang="en-US" altLang="zh-CN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183CE31-3021-430B-B657-25E865CCCD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8574CAE-A3A9-4781-8D70-7BD058002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BD0202C3-1F10-4ECC-9C25-9BCABFC58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14F6E44-51CF-4C71-8D2E-180275CD4D9E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FF15AC8-B283-448D-AA69-DF40B0BDB5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CF05DF0A-CBC2-4F1C-B605-E5611B8CA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" y="-2853"/>
            <a:ext cx="9144000" cy="537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403648" y="5589240"/>
            <a:ext cx="6553200" cy="126876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4077072"/>
            <a:ext cx="9144000" cy="1224137"/>
          </a:xfrm>
          <a:gradFill>
            <a:gsLst>
              <a:gs pos="0">
                <a:srgbClr val="00607A"/>
              </a:gs>
              <a:gs pos="100000">
                <a:srgbClr val="00607A"/>
              </a:gs>
            </a:gsLst>
            <a:lin ang="0" scaled="1"/>
          </a:gradFill>
          <a:effectLst/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ko-KR" noProof="0" dirty="0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gray">
          <a:xfrm>
            <a:off x="0" y="5301209"/>
            <a:ext cx="9144000" cy="144000"/>
          </a:xfrm>
          <a:prstGeom prst="rect">
            <a:avLst/>
          </a:prstGeom>
          <a:solidFill>
            <a:srgbClr val="A9C6CC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7" y="188640"/>
            <a:ext cx="3163002" cy="722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6B543-8DFF-4D7A-825A-CD69E3D79F7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153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1AE85-D4B1-4514-802F-255DFDD95AF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73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52525"/>
            <a:ext cx="8229600" cy="524827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5052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818A1-DA71-4308-9270-5CFC5CF6C75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58121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BF253-F2D9-47A7-826A-1AFB4C8710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129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DD168D-AFD2-4F20-B8BA-394619589D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4F79278-3618-429F-9F35-D493AD1430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F24ED17-BF26-4C07-B67E-6157A165EE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6424E6-2D4B-4931-87A2-49BE294471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738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>
                <a:solidFill>
                  <a:srgbClr val="00708E"/>
                </a:solidFill>
              </a:defRPr>
            </a:lvl1pPr>
            <a:lvl2pPr>
              <a:buClr>
                <a:srgbClr val="00607A"/>
              </a:buClr>
              <a:defRPr>
                <a:solidFill>
                  <a:srgbClr val="00708E"/>
                </a:solidFill>
                <a:latin typeface="+mn-ea"/>
                <a:ea typeface="+mn-ea"/>
              </a:defRPr>
            </a:lvl2pPr>
            <a:lvl3pPr>
              <a:buClr>
                <a:srgbClr val="00607A"/>
              </a:buClr>
              <a:defRPr>
                <a:solidFill>
                  <a:srgbClr val="00708E"/>
                </a:solidFill>
                <a:latin typeface="+mn-ea"/>
                <a:ea typeface="+mn-ea"/>
              </a:defRPr>
            </a:lvl3pPr>
            <a:lvl4pPr>
              <a:defRPr>
                <a:solidFill>
                  <a:srgbClr val="00708E"/>
                </a:solidFill>
                <a:latin typeface="+mn-ea"/>
                <a:ea typeface="+mn-ea"/>
              </a:defRPr>
            </a:lvl4pPr>
            <a:lvl5pPr>
              <a:defRPr>
                <a:solidFill>
                  <a:srgbClr val="00708E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762E9-AABD-478B-B116-8B8B54DC7F1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515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179D1-DCAB-4642-BEC3-FA2CD7444C1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4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818A1-DA71-4308-9270-5CFC5CF6C75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286200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1577E-92C4-4682-B3C0-5EAB5A820EF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13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61F51-AF46-4F42-9B94-1528614CC12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17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3480B-8AD2-46AD-9833-56F057E920C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91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5D688-6C86-4E15-A027-4B1D9BD30E7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439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6D3FA-7593-435F-99CE-E1B9125E9A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283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solidFill>
            <a:srgbClr val="00607A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737"/>
            <a:ext cx="8229600" cy="5348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C03818A1-DA71-4308-9270-5CFC5CF6C75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0" y="838200"/>
            <a:ext cx="9144000" cy="144000"/>
          </a:xfrm>
          <a:prstGeom prst="rect">
            <a:avLst/>
          </a:prstGeom>
          <a:solidFill>
            <a:srgbClr val="A9C6CC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453336"/>
            <a:ext cx="1578826" cy="3604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rgbClr val="00607A"/>
        </a:buClr>
        <a:buFont typeface="Wingdings" pitchFamily="2" charset="2"/>
        <a:buChar char="l"/>
        <a:defRPr sz="3200">
          <a:solidFill>
            <a:srgbClr val="00607A"/>
          </a:solidFill>
          <a:latin typeface="+mn-lt"/>
          <a:ea typeface="+mn-ea"/>
          <a:cs typeface="+mn-cs"/>
        </a:defRPr>
      </a:lvl1pPr>
      <a:lvl2pPr marL="715963" indent="-352425" algn="l" rtl="0" eaLnBrk="1" fontAlgn="base" hangingPunct="1">
        <a:spcBef>
          <a:spcPct val="20000"/>
        </a:spcBef>
        <a:spcAft>
          <a:spcPct val="0"/>
        </a:spcAft>
        <a:buClr>
          <a:srgbClr val="00607A"/>
        </a:buClr>
        <a:buFont typeface="Wingdings" pitchFamily="2" charset="2"/>
        <a:buChar char="n"/>
        <a:defRPr sz="2800">
          <a:solidFill>
            <a:srgbClr val="00607A"/>
          </a:solidFill>
          <a:latin typeface="+mn-lt"/>
        </a:defRPr>
      </a:lvl2pPr>
      <a:lvl3pPr marL="1079500" indent="-363538" algn="l" rtl="0" eaLnBrk="1" fontAlgn="base" hangingPunct="1">
        <a:spcBef>
          <a:spcPct val="20000"/>
        </a:spcBef>
        <a:spcAft>
          <a:spcPct val="0"/>
        </a:spcAft>
        <a:buClr>
          <a:srgbClr val="00607A"/>
        </a:buClr>
        <a:buFont typeface="Wingdings" pitchFamily="2" charset="2"/>
        <a:buChar char="u"/>
        <a:defRPr sz="2400">
          <a:solidFill>
            <a:srgbClr val="00607A"/>
          </a:solidFill>
          <a:latin typeface="+mn-lt"/>
        </a:defRPr>
      </a:lvl3pPr>
      <a:lvl4pPr marL="1431925" indent="-352425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607A"/>
          </a:solidFill>
          <a:latin typeface="+mn-lt"/>
        </a:defRPr>
      </a:lvl4pPr>
      <a:lvl5pPr marL="1795463" indent="-3635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rgbClr val="00607A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eijia@nju.edu.c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etieke@nju.edu.c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20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Software Institute</a:t>
            </a:r>
          </a:p>
          <a:p>
            <a:pPr eaLnBrk="1" hangingPunct="1"/>
            <a:r>
              <a:rPr lang="en-US" altLang="zh-CN" sz="20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Nanjing University</a:t>
            </a:r>
          </a:p>
          <a:p>
            <a:pPr eaLnBrk="1" hangingPunct="1"/>
            <a:r>
              <a:rPr lang="en-US" altLang="zh-CN" sz="2000" dirty="0" err="1">
                <a:solidFill>
                  <a:schemeClr val="tx2">
                    <a:lumMod val="65000"/>
                    <a:lumOff val="35000"/>
                  </a:schemeClr>
                </a:solidFill>
              </a:rPr>
              <a:t>Bei</a:t>
            </a:r>
            <a:r>
              <a:rPr lang="en-US" altLang="zh-CN" sz="20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65000"/>
                    <a:lumOff val="35000"/>
                  </a:schemeClr>
                </a:solidFill>
              </a:rPr>
              <a:t>Jia</a:t>
            </a:r>
            <a:endParaRPr lang="en-US" altLang="zh-CN" sz="20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spcBef>
                <a:spcPts val="2400"/>
              </a:spcBef>
            </a:pPr>
            <a:r>
              <a:rPr lang="zh-CN" altLang="en-US" sz="3600" dirty="0"/>
              <a:t>数据管理基础</a:t>
            </a:r>
            <a:br>
              <a:rPr lang="en-US" altLang="zh-CN" sz="2400" dirty="0"/>
            </a:br>
            <a:r>
              <a:rPr lang="en-US" altLang="zh-CN" sz="2000" dirty="0"/>
              <a:t>ch00 </a:t>
            </a:r>
            <a:r>
              <a:rPr lang="zh-CN" altLang="en-US" sz="2000" dirty="0"/>
              <a:t>课程概要</a:t>
            </a:r>
            <a:endParaRPr lang="en-US" altLang="zh-CN" sz="1100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6B9DFF2F-B2F0-474E-9035-BDFD1BFA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000" b="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b="1" kern="1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b="1" kern="1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b="1" kern="1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b="1" kern="1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5CE617-0282-4E03-BED7-4FFD13948EF4}" type="slidenum">
              <a:rPr lang="en-US" altLang="zh-CN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0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5CAFD55-6F8C-4583-947F-4B79299EF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自我介绍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C4EAF66-73D8-4C40-9B3E-E77EAA035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贝佳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联系方式 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Email: </a:t>
            </a:r>
            <a:r>
              <a:rPr lang="en-US" altLang="zh-CN" dirty="0">
                <a:hlinkClick r:id="rId3"/>
              </a:rPr>
              <a:t>beijia@nju.edu.cn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工作电话</a:t>
            </a:r>
            <a:r>
              <a:rPr lang="en-US" altLang="zh-CN" dirty="0"/>
              <a:t>: 025-83621360-922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何铁科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联系方式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Email: </a:t>
            </a:r>
            <a:r>
              <a:rPr lang="en-US" altLang="zh-CN" dirty="0">
                <a:hlinkClick r:id="rId4"/>
              </a:rPr>
              <a:t>hetieke@nju.edu.cn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工作电话：</a:t>
            </a:r>
            <a:r>
              <a:rPr lang="en-US" altLang="zh-CN" dirty="0"/>
              <a:t>025-83621360-932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助教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6">
            <a:extLst>
              <a:ext uri="{FF2B5EF4-FFF2-40B4-BE49-F238E27FC236}">
                <a16:creationId xmlns:a16="http://schemas.microsoft.com/office/drawing/2014/main" id="{54390CE1-4930-46F3-8D04-89F47D0C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43FE1A-6418-4C79-AE6D-22EA41518D43}" type="slidenum">
              <a:rPr lang="en-US" altLang="zh-CN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0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D1C52917-580A-4693-A7CC-47AA67642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教材</a:t>
            </a:r>
          </a:p>
        </p:txBody>
      </p:sp>
      <p:pic>
        <p:nvPicPr>
          <p:cNvPr id="25606" name="Picture 6" descr="查看源图像">
            <a:extLst>
              <a:ext uri="{FF2B5EF4-FFF2-40B4-BE49-F238E27FC236}">
                <a16:creationId xmlns:a16="http://schemas.microsoft.com/office/drawing/2014/main" id="{4A7DB3AF-AB75-44F7-BDBB-C0A94E5B3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840" y="1268760"/>
            <a:ext cx="4869160" cy="48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6C9CC7-D537-4E1D-9FD7-A9FC9E7F1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703246"/>
            <a:ext cx="3633307" cy="40001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05F8881-6781-44ED-9463-B5581FDD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教材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FF8DD7-915A-45CB-B80B-B7C12A5B54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6424E6-2D4B-4931-87A2-49BE29447161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40C70D-71D3-4517-B243-6F6B11EDD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895" y="1700808"/>
            <a:ext cx="3372209" cy="44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4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C79C732F-3E7D-4E10-B1E2-5742AE2F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课程概要</a:t>
            </a:r>
            <a:r>
              <a:rPr lang="en-US" altLang="zh-CN" dirty="0"/>
              <a:t> 1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D458FAF-337A-4C64-961F-BE42C8BB5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课程主页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https://selearning.nju.edu.cn/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必备知识体系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数据结构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面向对象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后继课程及应用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商务智能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大数据及云计算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毕业设计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3E6A6D-AF37-438F-AD0B-12492A0399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6424E6-2D4B-4931-87A2-49BE294471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538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720441F4-6B9A-4BB4-ABCE-7CF8ED14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000" b="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b="1" kern="1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b="1" kern="1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b="1" kern="1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b="1" kern="1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5CE617-0282-4E03-BED7-4FFD13948EF4}" type="slidenum">
              <a:rPr lang="en-US" altLang="zh-CN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0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CB95DA0-782F-4841-A111-E1D2F6796B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课程概要 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050C109-C36E-4968-B720-86EE25F1C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课程组织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堂讲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遵循教材的课后学习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作业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实验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习题课（课程主页论坛、邮件、不定期答疑）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评分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作业占课程成绩的</a:t>
            </a:r>
            <a:r>
              <a:rPr lang="en-US" altLang="zh-CN" dirty="0"/>
              <a:t>30</a:t>
            </a:r>
            <a:r>
              <a:rPr lang="zh-CN" altLang="en-US" dirty="0"/>
              <a:t>％</a:t>
            </a:r>
            <a:r>
              <a:rPr lang="en-US" altLang="zh-CN" dirty="0"/>
              <a:t>~40%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考试占课程成绩的</a:t>
            </a:r>
            <a:r>
              <a:rPr lang="en-US" altLang="zh-CN" dirty="0"/>
              <a:t>60</a:t>
            </a:r>
            <a:r>
              <a:rPr lang="zh-CN" altLang="en-US" dirty="0"/>
              <a:t>％</a:t>
            </a:r>
            <a:r>
              <a:rPr lang="en-US" altLang="zh-CN" dirty="0"/>
              <a:t>~70%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考勤对课程成绩进行正负加成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war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</Template>
  <TotalTime>8419</TotalTime>
  <Words>148</Words>
  <Application>Microsoft Office PowerPoint</Application>
  <PresentationFormat>全屏显示(4:3)</PresentationFormat>
  <Paragraphs>46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Verdana</vt:lpstr>
      <vt:lpstr>Wingdings</vt:lpstr>
      <vt:lpstr>software</vt:lpstr>
      <vt:lpstr>数据管理基础 ch00 课程概要</vt:lpstr>
      <vt:lpstr>自我介绍</vt:lpstr>
      <vt:lpstr>教材</vt:lpstr>
      <vt:lpstr>教材</vt:lpstr>
      <vt:lpstr>课程概要 1</vt:lpstr>
      <vt:lpstr>课程概要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贝佳</dc:creator>
  <cp:lastModifiedBy>jia bei</cp:lastModifiedBy>
  <cp:revision>144</cp:revision>
  <dcterms:created xsi:type="dcterms:W3CDTF">2008-04-16T11:36:22Z</dcterms:created>
  <dcterms:modified xsi:type="dcterms:W3CDTF">2024-02-27T02:32:35Z</dcterms:modified>
</cp:coreProperties>
</file>