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13"/>
  </p:notesMasterIdLst>
  <p:sldIdLst>
    <p:sldId id="256" r:id="rId2"/>
    <p:sldId id="294" r:id="rId3"/>
    <p:sldId id="296" r:id="rId4"/>
    <p:sldId id="297" r:id="rId5"/>
    <p:sldId id="295" r:id="rId6"/>
    <p:sldId id="298" r:id="rId7"/>
    <p:sldId id="299" r:id="rId8"/>
    <p:sldId id="301" r:id="rId9"/>
    <p:sldId id="300" r:id="rId10"/>
    <p:sldId id="302" r:id="rId11"/>
    <p:sldId id="303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95773" autoAdjust="0"/>
  </p:normalViewPr>
  <p:slideViewPr>
    <p:cSldViewPr>
      <p:cViewPr varScale="1">
        <p:scale>
          <a:sx n="75" d="100"/>
          <a:sy n="75" d="100"/>
        </p:scale>
        <p:origin x="103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957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A7D1B64-3B7B-4749-BCFC-E584430C4B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7650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DE72BCE-0FFC-42E3-B712-40EAEAFBF266}" type="slidenum">
              <a:rPr lang="en-US" altLang="zh-CN" smtClean="0"/>
              <a:pPr eaLnBrk="1" hangingPunct="1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18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" y="-2853"/>
            <a:ext cx="9144000" cy="537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403648" y="5589240"/>
            <a:ext cx="6553200" cy="126876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 dirty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4077072"/>
            <a:ext cx="9144000" cy="1224137"/>
          </a:xfrm>
          <a:gradFill>
            <a:gsLst>
              <a:gs pos="0">
                <a:srgbClr val="00607A"/>
              </a:gs>
              <a:gs pos="100000">
                <a:srgbClr val="00607A"/>
              </a:gs>
            </a:gsLst>
            <a:lin ang="0" scaled="1"/>
          </a:gradFill>
          <a:effectLst/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ko-KR" noProof="0" dirty="0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gray">
          <a:xfrm>
            <a:off x="0" y="5301209"/>
            <a:ext cx="9144000" cy="144000"/>
          </a:xfrm>
          <a:prstGeom prst="rect">
            <a:avLst/>
          </a:prstGeom>
          <a:solidFill>
            <a:srgbClr val="A9C6CC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 b="1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07" y="188640"/>
            <a:ext cx="3163002" cy="7222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6B543-8DFF-4D7A-825A-CD69E3D79F7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153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1AE85-D4B1-4514-802F-255DFDD95AF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273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152525"/>
            <a:ext cx="8229600" cy="524827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3505200" y="64611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818A1-DA71-4308-9270-5CFC5CF6C75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58121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BF253-F2D9-47A7-826A-1AFB4C8710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312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lnSpc>
                <a:spcPct val="150000"/>
              </a:lnSpc>
              <a:defRPr>
                <a:solidFill>
                  <a:srgbClr val="00708E"/>
                </a:solidFill>
              </a:defRPr>
            </a:lvl1pPr>
            <a:lvl2pPr>
              <a:lnSpc>
                <a:spcPct val="150000"/>
              </a:lnSpc>
              <a:buClr>
                <a:srgbClr val="00607A"/>
              </a:buClr>
              <a:defRPr>
                <a:solidFill>
                  <a:srgbClr val="00708E"/>
                </a:solidFill>
                <a:latin typeface="+mn-ea"/>
                <a:ea typeface="+mn-ea"/>
              </a:defRPr>
            </a:lvl2pPr>
            <a:lvl3pPr>
              <a:lnSpc>
                <a:spcPct val="150000"/>
              </a:lnSpc>
              <a:buClr>
                <a:srgbClr val="00607A"/>
              </a:buClr>
              <a:defRPr>
                <a:solidFill>
                  <a:srgbClr val="00708E"/>
                </a:solidFill>
                <a:latin typeface="+mn-ea"/>
                <a:ea typeface="+mn-ea"/>
              </a:defRPr>
            </a:lvl3pPr>
            <a:lvl4pPr>
              <a:lnSpc>
                <a:spcPct val="150000"/>
              </a:lnSpc>
              <a:defRPr>
                <a:solidFill>
                  <a:srgbClr val="00708E"/>
                </a:solidFill>
                <a:latin typeface="+mn-ea"/>
                <a:ea typeface="+mn-ea"/>
              </a:defRPr>
            </a:lvl4pPr>
            <a:lvl5pPr>
              <a:lnSpc>
                <a:spcPct val="150000"/>
              </a:lnSpc>
              <a:defRPr>
                <a:solidFill>
                  <a:srgbClr val="00708E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762E9-AABD-478B-B116-8B8B54DC7F1E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515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179D1-DCAB-4642-BEC3-FA2CD7444C1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94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525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818A1-DA71-4308-9270-5CFC5CF6C75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286200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1577E-92C4-4682-B3C0-5EAB5A820EF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813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61F51-AF46-4F42-9B94-1528614CC12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17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3480B-8AD2-46AD-9833-56F057E920C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891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5D688-6C86-4E15-A027-4B1D9BD30E7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439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6D3FA-7593-435F-99CE-E1B9125E9A2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283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solidFill>
            <a:srgbClr val="00607A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737"/>
            <a:ext cx="8229600" cy="5348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C03818A1-DA71-4308-9270-5CFC5CF6C75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gray">
          <a:xfrm>
            <a:off x="0" y="838200"/>
            <a:ext cx="9144000" cy="144000"/>
          </a:xfrm>
          <a:prstGeom prst="rect">
            <a:avLst/>
          </a:prstGeom>
          <a:solidFill>
            <a:srgbClr val="A9C6CC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 b="1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453336"/>
            <a:ext cx="1578826" cy="3604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63538" indent="-363538" algn="l" rtl="0" eaLnBrk="1" fontAlgn="base" hangingPunct="1">
        <a:spcBef>
          <a:spcPct val="20000"/>
        </a:spcBef>
        <a:spcAft>
          <a:spcPct val="0"/>
        </a:spcAft>
        <a:buClr>
          <a:srgbClr val="00607A"/>
        </a:buClr>
        <a:buFont typeface="Wingdings" pitchFamily="2" charset="2"/>
        <a:buChar char="l"/>
        <a:defRPr sz="3200">
          <a:solidFill>
            <a:srgbClr val="00607A"/>
          </a:solidFill>
          <a:latin typeface="+mn-lt"/>
          <a:ea typeface="+mn-ea"/>
          <a:cs typeface="+mn-cs"/>
        </a:defRPr>
      </a:lvl1pPr>
      <a:lvl2pPr marL="715963" indent="-352425" algn="l" rtl="0" eaLnBrk="1" fontAlgn="base" hangingPunct="1">
        <a:spcBef>
          <a:spcPct val="20000"/>
        </a:spcBef>
        <a:spcAft>
          <a:spcPct val="0"/>
        </a:spcAft>
        <a:buClr>
          <a:srgbClr val="00607A"/>
        </a:buClr>
        <a:buFont typeface="Wingdings" pitchFamily="2" charset="2"/>
        <a:buChar char="n"/>
        <a:defRPr sz="2800">
          <a:solidFill>
            <a:srgbClr val="00607A"/>
          </a:solidFill>
          <a:latin typeface="+mn-lt"/>
        </a:defRPr>
      </a:lvl2pPr>
      <a:lvl3pPr marL="1079500" indent="-363538" algn="l" rtl="0" eaLnBrk="1" fontAlgn="base" hangingPunct="1">
        <a:spcBef>
          <a:spcPct val="20000"/>
        </a:spcBef>
        <a:spcAft>
          <a:spcPct val="0"/>
        </a:spcAft>
        <a:buClr>
          <a:srgbClr val="00607A"/>
        </a:buClr>
        <a:buFont typeface="Wingdings" pitchFamily="2" charset="2"/>
        <a:buChar char="u"/>
        <a:defRPr sz="2400">
          <a:solidFill>
            <a:srgbClr val="00607A"/>
          </a:solidFill>
          <a:latin typeface="+mn-lt"/>
        </a:defRPr>
      </a:lvl3pPr>
      <a:lvl4pPr marL="1431925" indent="-352425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607A"/>
          </a:solidFill>
          <a:latin typeface="+mn-lt"/>
        </a:defRPr>
      </a:lvl4pPr>
      <a:lvl5pPr marL="1795463" indent="-3635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2000">
          <a:solidFill>
            <a:srgbClr val="00607A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20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Software Institute</a:t>
            </a:r>
          </a:p>
          <a:p>
            <a:pPr eaLnBrk="1" hangingPunct="1"/>
            <a:r>
              <a:rPr lang="en-US" altLang="zh-CN" sz="20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Nanjing University</a:t>
            </a:r>
          </a:p>
          <a:p>
            <a:pPr eaLnBrk="1" hangingPunct="1"/>
            <a:r>
              <a:rPr lang="en-US" altLang="zh-CN" sz="2000" dirty="0" err="1">
                <a:solidFill>
                  <a:schemeClr val="tx2">
                    <a:lumMod val="65000"/>
                    <a:lumOff val="35000"/>
                  </a:schemeClr>
                </a:solidFill>
              </a:rPr>
              <a:t>Bei</a:t>
            </a:r>
            <a:r>
              <a:rPr lang="en-US" altLang="zh-CN" sz="20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tx2">
                    <a:lumMod val="65000"/>
                    <a:lumOff val="35000"/>
                  </a:schemeClr>
                </a:solidFill>
              </a:rPr>
              <a:t>Jia</a:t>
            </a:r>
            <a:endParaRPr lang="en-US" altLang="zh-CN" sz="20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  <a:spcBef>
                <a:spcPts val="2400"/>
              </a:spcBef>
            </a:pPr>
            <a:r>
              <a:rPr lang="zh-CN" altLang="en-US" sz="3600" dirty="0"/>
              <a:t>数据管理基础</a:t>
            </a:r>
            <a:br>
              <a:rPr lang="en-US" altLang="zh-CN" sz="2400" dirty="0"/>
            </a:br>
            <a:r>
              <a:rPr lang="en-US" altLang="zh-CN" sz="2000" dirty="0"/>
              <a:t>ch01 </a:t>
            </a:r>
            <a:r>
              <a:rPr lang="zh-CN" altLang="en-US" sz="2000" dirty="0"/>
              <a:t>计算、数据与数据管理</a:t>
            </a:r>
            <a:endParaRPr lang="en-US" altLang="zh-CN" sz="1100"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956FD-8E7F-4A1E-9F5A-74509ED78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共享数据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29E779-40D2-4709-BABA-D9D5E3DC9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在多个应用使用数据的前提下：</a:t>
            </a:r>
            <a:endParaRPr lang="en-US" altLang="zh-CN" dirty="0"/>
          </a:p>
          <a:p>
            <a:pPr lvl="1"/>
            <a:r>
              <a:rPr lang="zh-CN" altLang="en-US" dirty="0"/>
              <a:t>如何确保数据结构和存储机制对于所有应用来说都是可以接受的</a:t>
            </a:r>
            <a:endParaRPr lang="en-US" altLang="zh-CN" dirty="0"/>
          </a:p>
          <a:p>
            <a:pPr lvl="1"/>
            <a:r>
              <a:rPr lang="zh-CN" altLang="en-US" dirty="0"/>
              <a:t>如何确保数据安全性，完整性</a:t>
            </a:r>
            <a:endParaRPr lang="en-US" altLang="zh-CN" dirty="0"/>
          </a:p>
          <a:p>
            <a:pPr lvl="1"/>
            <a:r>
              <a:rPr lang="zh-CN" altLang="en-US" dirty="0"/>
              <a:t>如何解决数据的并发</a:t>
            </a:r>
            <a:endParaRPr lang="en-US" altLang="zh-CN" dirty="0"/>
          </a:p>
          <a:p>
            <a:pPr lvl="2"/>
            <a:r>
              <a:rPr lang="en-US" altLang="zh-CN" dirty="0" err="1"/>
              <a:t>i</a:t>
            </a:r>
            <a:r>
              <a:rPr lang="en-US" altLang="zh-CN" dirty="0"/>
              <a:t>=1</a:t>
            </a:r>
            <a:r>
              <a:rPr lang="zh-CN" altLang="en-US" dirty="0"/>
              <a:t>；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++</a:t>
            </a:r>
            <a:r>
              <a:rPr lang="zh-CN" altLang="en-US" dirty="0"/>
              <a:t>；</a:t>
            </a:r>
            <a:r>
              <a:rPr lang="en-US" altLang="zh-CN" dirty="0" err="1"/>
              <a:t>i</a:t>
            </a:r>
            <a:r>
              <a:rPr lang="en-US" altLang="zh-CN" dirty="0"/>
              <a:t>=2</a:t>
            </a:r>
          </a:p>
          <a:p>
            <a:pPr lvl="2"/>
            <a:r>
              <a:rPr lang="en-US" altLang="zh-CN" dirty="0" err="1"/>
              <a:t>i</a:t>
            </a:r>
            <a:r>
              <a:rPr lang="en-US" altLang="zh-CN" dirty="0"/>
              <a:t>=1</a:t>
            </a:r>
            <a:r>
              <a:rPr lang="zh-CN" altLang="en-US" dirty="0"/>
              <a:t>；</a:t>
            </a:r>
            <a:r>
              <a:rPr lang="en-US" altLang="zh-CN" dirty="0" err="1"/>
              <a:t>i</a:t>
            </a:r>
            <a:r>
              <a:rPr lang="en-US" altLang="zh-CN" dirty="0"/>
              <a:t>=2</a:t>
            </a:r>
            <a:r>
              <a:rPr lang="zh-CN" altLang="en-US" dirty="0"/>
              <a:t>；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++</a:t>
            </a:r>
          </a:p>
          <a:p>
            <a:pPr lvl="1"/>
            <a:r>
              <a:rPr lang="zh-CN" altLang="en-US" dirty="0"/>
              <a:t>如何在动态条件下解决上述问题</a:t>
            </a:r>
            <a:endParaRPr lang="en-US" altLang="zh-CN" dirty="0"/>
          </a:p>
          <a:p>
            <a:r>
              <a:rPr lang="zh-CN" altLang="en-US" dirty="0"/>
              <a:t>上述问题归结于：</a:t>
            </a:r>
            <a:endParaRPr lang="en-US" altLang="zh-CN" dirty="0"/>
          </a:p>
          <a:p>
            <a:pPr lvl="1"/>
            <a:r>
              <a:rPr lang="zh-CN" altLang="en-US" dirty="0"/>
              <a:t>谁负责定义和管理这些</a:t>
            </a:r>
            <a:r>
              <a:rPr lang="zh-CN" altLang="en-US"/>
              <a:t>数据？（应用</a:t>
            </a:r>
            <a:r>
              <a:rPr lang="zh-CN" altLang="en-US" dirty="0"/>
              <a:t>？哪一</a:t>
            </a:r>
            <a:r>
              <a:rPr lang="zh-CN" altLang="en-US"/>
              <a:t>个？）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D53C9A-733F-46A7-B77F-99A79D0955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9762E9-AABD-478B-B116-8B8B54DC7F1E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811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7E16C-B6DB-4647-ABD8-E2C552393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数据管理</a:t>
            </a:r>
            <a:r>
              <a:rPr lang="en-US" altLang="zh-CN" dirty="0"/>
              <a:t>-</a:t>
            </a:r>
            <a:r>
              <a:rPr lang="zh-CN" altLang="en-US" dirty="0"/>
              <a:t>数据库系统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76837F-5D29-43EF-AF91-729DAD9F15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9762E9-AABD-478B-B116-8B8B54DC7F1E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grpSp>
        <p:nvGrpSpPr>
          <p:cNvPr id="32" name="Group 41">
            <a:extLst>
              <a:ext uri="{FF2B5EF4-FFF2-40B4-BE49-F238E27FC236}">
                <a16:creationId xmlns:a16="http://schemas.microsoft.com/office/drawing/2014/main" id="{CAD5F7F5-54F5-4DED-9128-51E181146A75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1916113"/>
            <a:ext cx="6138862" cy="3592512"/>
            <a:chOff x="1216" y="1162"/>
            <a:chExt cx="3867" cy="2263"/>
          </a:xfrm>
        </p:grpSpPr>
        <p:sp>
          <p:nvSpPr>
            <p:cNvPr id="33" name="Line 6">
              <a:extLst>
                <a:ext uri="{FF2B5EF4-FFF2-40B4-BE49-F238E27FC236}">
                  <a16:creationId xmlns:a16="http://schemas.microsoft.com/office/drawing/2014/main" id="{0C01B4F1-88C2-4B24-BC86-1986BA263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6" y="3425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7">
              <a:extLst>
                <a:ext uri="{FF2B5EF4-FFF2-40B4-BE49-F238E27FC236}">
                  <a16:creationId xmlns:a16="http://schemas.microsoft.com/office/drawing/2014/main" id="{C540FAEE-DA81-4FD0-B1A7-97E8348BF9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9" y="3171"/>
              <a:ext cx="64" cy="1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" name="Group 9">
              <a:extLst>
                <a:ext uri="{FF2B5EF4-FFF2-40B4-BE49-F238E27FC236}">
                  <a16:creationId xmlns:a16="http://schemas.microsoft.com/office/drawing/2014/main" id="{5B188D7A-8947-411D-99BA-4AF27AD084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2" y="2795"/>
              <a:ext cx="698" cy="372"/>
              <a:chOff x="2119" y="7370"/>
              <a:chExt cx="1155" cy="471"/>
            </a:xfrm>
          </p:grpSpPr>
          <p:sp>
            <p:nvSpPr>
              <p:cNvPr id="60" name="Rectangle 10">
                <a:extLst>
                  <a:ext uri="{FF2B5EF4-FFF2-40B4-BE49-F238E27FC236}">
                    <a16:creationId xmlns:a16="http://schemas.microsoft.com/office/drawing/2014/main" id="{868FCADE-C1E8-4C7D-AFE2-73C9CBF80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7370"/>
                <a:ext cx="1050" cy="3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/>
              </a:p>
            </p:txBody>
          </p:sp>
          <p:sp>
            <p:nvSpPr>
              <p:cNvPr id="61" name="Line 11">
                <a:extLst>
                  <a:ext uri="{FF2B5EF4-FFF2-40B4-BE49-F238E27FC236}">
                    <a16:creationId xmlns:a16="http://schemas.microsoft.com/office/drawing/2014/main" id="{C40AB19B-5C3D-4229-9E39-9DFCA9A7EE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9" y="7684"/>
                <a:ext cx="105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12">
                <a:extLst>
                  <a:ext uri="{FF2B5EF4-FFF2-40B4-BE49-F238E27FC236}">
                    <a16:creationId xmlns:a16="http://schemas.microsoft.com/office/drawing/2014/main" id="{44FBDC76-BC32-4085-8260-C1C659B42E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69" y="7684"/>
                <a:ext cx="105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13">
                <a:extLst>
                  <a:ext uri="{FF2B5EF4-FFF2-40B4-BE49-F238E27FC236}">
                    <a16:creationId xmlns:a16="http://schemas.microsoft.com/office/drawing/2014/main" id="{ACE6C301-38A5-432D-B882-BF1B5D6827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9" y="7841"/>
                <a:ext cx="105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" name="Group 14">
              <a:extLst>
                <a:ext uri="{FF2B5EF4-FFF2-40B4-BE49-F238E27FC236}">
                  <a16:creationId xmlns:a16="http://schemas.microsoft.com/office/drawing/2014/main" id="{76715E64-BE3D-4C94-AC28-BF634B064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71" y="2919"/>
              <a:ext cx="254" cy="496"/>
              <a:chOff x="1909" y="7527"/>
              <a:chExt cx="420" cy="628"/>
            </a:xfrm>
          </p:grpSpPr>
          <p:grpSp>
            <p:nvGrpSpPr>
              <p:cNvPr id="54" name="Group 15">
                <a:extLst>
                  <a:ext uri="{FF2B5EF4-FFF2-40B4-BE49-F238E27FC236}">
                    <a16:creationId xmlns:a16="http://schemas.microsoft.com/office/drawing/2014/main" id="{2662A1E8-ED06-4F53-A902-D6391E9156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09" y="7527"/>
                <a:ext cx="261" cy="628"/>
                <a:chOff x="1909" y="7527"/>
                <a:chExt cx="261" cy="628"/>
              </a:xfrm>
            </p:grpSpPr>
            <p:sp>
              <p:nvSpPr>
                <p:cNvPr id="56" name="AutoShape 16">
                  <a:extLst>
                    <a:ext uri="{FF2B5EF4-FFF2-40B4-BE49-F238E27FC236}">
                      <a16:creationId xmlns:a16="http://schemas.microsoft.com/office/drawing/2014/main" id="{053D164D-790E-42A4-A375-CFF6B4C884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5" y="7527"/>
                  <a:ext cx="105" cy="142"/>
                </a:xfrm>
                <a:prstGeom prst="flowChartConnector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000" b="1"/>
                </a:p>
              </p:txBody>
            </p:sp>
            <p:sp>
              <p:nvSpPr>
                <p:cNvPr id="57" name="Arc 17">
                  <a:extLst>
                    <a:ext uri="{FF2B5EF4-FFF2-40B4-BE49-F238E27FC236}">
                      <a16:creationId xmlns:a16="http://schemas.microsoft.com/office/drawing/2014/main" id="{5F8BC1F0-02F0-499E-B916-2477C17767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008" y="7684"/>
                  <a:ext cx="105" cy="31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8" name="Line 18">
                  <a:extLst>
                    <a:ext uri="{FF2B5EF4-FFF2-40B4-BE49-F238E27FC236}">
                      <a16:creationId xmlns:a16="http://schemas.microsoft.com/office/drawing/2014/main" id="{A52861ED-1345-45FA-B4ED-971DD2033D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4" y="7998"/>
                  <a:ext cx="105" cy="15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Line 19">
                  <a:extLst>
                    <a:ext uri="{FF2B5EF4-FFF2-40B4-BE49-F238E27FC236}">
                      <a16:creationId xmlns:a16="http://schemas.microsoft.com/office/drawing/2014/main" id="{57FA0614-B0A4-4F09-94BD-F195FEF336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09" y="7998"/>
                  <a:ext cx="105" cy="15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5" name="Line 20">
                <a:extLst>
                  <a:ext uri="{FF2B5EF4-FFF2-40B4-BE49-F238E27FC236}">
                    <a16:creationId xmlns:a16="http://schemas.microsoft.com/office/drawing/2014/main" id="{D4F0840A-3982-406B-A440-38E6372077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9" y="7684"/>
                <a:ext cx="210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" name="AutoShape 21">
              <a:extLst>
                <a:ext uri="{FF2B5EF4-FFF2-40B4-BE49-F238E27FC236}">
                  <a16:creationId xmlns:a16="http://schemas.microsoft.com/office/drawing/2014/main" id="{4D613559-E04E-48F6-91E1-9D7DF4A08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1706"/>
              <a:ext cx="953" cy="762"/>
            </a:xfrm>
            <a:prstGeom prst="hexagon">
              <a:avLst>
                <a:gd name="adj" fmla="val 31266"/>
                <a:gd name="vf" fmla="val 11547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190800" r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b="1"/>
                <a:t>数据库管理系统</a:t>
              </a:r>
              <a:endParaRPr kumimoji="1" lang="en-US" altLang="zh-CN" b="1"/>
            </a:p>
          </p:txBody>
        </p:sp>
        <p:sp>
          <p:nvSpPr>
            <p:cNvPr id="38" name="AutoShape 22">
              <a:extLst>
                <a:ext uri="{FF2B5EF4-FFF2-40B4-BE49-F238E27FC236}">
                  <a16:creationId xmlns:a16="http://schemas.microsoft.com/office/drawing/2014/main" id="{FDB903B2-250E-4F28-B8A6-BD263EAA6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" y="1344"/>
              <a:ext cx="953" cy="1778"/>
            </a:xfrm>
            <a:prstGeom prst="can">
              <a:avLst>
                <a:gd name="adj" fmla="val 4664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/>
            </a:p>
          </p:txBody>
        </p:sp>
        <p:sp>
          <p:nvSpPr>
            <p:cNvPr id="39" name="Rectangle 24">
              <a:extLst>
                <a:ext uri="{FF2B5EF4-FFF2-40B4-BE49-F238E27FC236}">
                  <a16:creationId xmlns:a16="http://schemas.microsoft.com/office/drawing/2014/main" id="{DF9E0A1E-FE02-47C7-883E-CEB50386C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2024"/>
              <a:ext cx="254" cy="1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/>
            </a:p>
          </p:txBody>
        </p:sp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id="{4000371F-5B53-4686-9468-3DB33E511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2405"/>
              <a:ext cx="254" cy="1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/>
            </a:p>
          </p:txBody>
        </p:sp>
        <p:sp>
          <p:nvSpPr>
            <p:cNvPr id="41" name="Rectangle 26">
              <a:extLst>
                <a:ext uri="{FF2B5EF4-FFF2-40B4-BE49-F238E27FC236}">
                  <a16:creationId xmlns:a16="http://schemas.microsoft.com/office/drawing/2014/main" id="{8236003F-CCF5-42C0-AD80-22437EC03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7" y="2405"/>
              <a:ext cx="254" cy="1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/>
            </a:p>
          </p:txBody>
        </p:sp>
        <p:sp>
          <p:nvSpPr>
            <p:cNvPr id="42" name="Rectangle 27">
              <a:extLst>
                <a:ext uri="{FF2B5EF4-FFF2-40B4-BE49-F238E27FC236}">
                  <a16:creationId xmlns:a16="http://schemas.microsoft.com/office/drawing/2014/main" id="{55FEE9D8-0457-4CD8-8930-2DA759A2C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7" y="2786"/>
              <a:ext cx="254" cy="1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/>
            </a:p>
          </p:txBody>
        </p:sp>
        <p:sp>
          <p:nvSpPr>
            <p:cNvPr id="43" name="Line 28">
              <a:extLst>
                <a:ext uri="{FF2B5EF4-FFF2-40B4-BE49-F238E27FC236}">
                  <a16:creationId xmlns:a16="http://schemas.microsoft.com/office/drawing/2014/main" id="{4CB4E0C8-9168-4CB1-8EE5-A53F33058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3" y="2151"/>
              <a:ext cx="0" cy="2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29">
              <a:extLst>
                <a:ext uri="{FF2B5EF4-FFF2-40B4-BE49-F238E27FC236}">
                  <a16:creationId xmlns:a16="http://schemas.microsoft.com/office/drawing/2014/main" id="{822DD42E-72B7-4244-9A8A-B42D62C20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7" y="2532"/>
              <a:ext cx="63" cy="2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30">
              <a:extLst>
                <a:ext uri="{FF2B5EF4-FFF2-40B4-BE49-F238E27FC236}">
                  <a16:creationId xmlns:a16="http://schemas.microsoft.com/office/drawing/2014/main" id="{5EEFBEF0-0E66-4D77-B401-DBFD9735D2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7" y="2532"/>
              <a:ext cx="64" cy="2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31">
              <a:extLst>
                <a:ext uri="{FF2B5EF4-FFF2-40B4-BE49-F238E27FC236}">
                  <a16:creationId xmlns:a16="http://schemas.microsoft.com/office/drawing/2014/main" id="{5C6E17A3-2032-452E-9E9C-F2FC97976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2069"/>
              <a:ext cx="57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32">
              <a:extLst>
                <a:ext uri="{FF2B5EF4-FFF2-40B4-BE49-F238E27FC236}">
                  <a16:creationId xmlns:a16="http://schemas.microsoft.com/office/drawing/2014/main" id="{888FE8B9-4F7E-4E6A-B868-2A66835A6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1480"/>
              <a:ext cx="590" cy="2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33">
              <a:extLst>
                <a:ext uri="{FF2B5EF4-FFF2-40B4-BE49-F238E27FC236}">
                  <a16:creationId xmlns:a16="http://schemas.microsoft.com/office/drawing/2014/main" id="{A9AF6F89-FB44-4962-87F3-FEA9809B3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2069"/>
              <a:ext cx="3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34">
              <a:extLst>
                <a:ext uri="{FF2B5EF4-FFF2-40B4-BE49-F238E27FC236}">
                  <a16:creationId xmlns:a16="http://schemas.microsoft.com/office/drawing/2014/main" id="{E39FB1E6-F76B-4E23-ABF8-A252F680C7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0" y="2478"/>
              <a:ext cx="545" cy="4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Text Box 35">
              <a:extLst>
                <a:ext uri="{FF2B5EF4-FFF2-40B4-BE49-F238E27FC236}">
                  <a16:creationId xmlns:a16="http://schemas.microsoft.com/office/drawing/2014/main" id="{CD8ACF7A-96E4-46D8-ABD9-CCF3E9EC40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1162"/>
              <a:ext cx="871" cy="3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1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sz="2000" b="1"/>
                <a:t>应用程序</a:t>
              </a:r>
              <a:r>
                <a:rPr kumimoji="1" lang="en-US" altLang="zh-CN" sz="2000" b="1"/>
                <a:t>1</a:t>
              </a:r>
            </a:p>
          </p:txBody>
        </p:sp>
        <p:sp>
          <p:nvSpPr>
            <p:cNvPr id="51" name="Text Box 36">
              <a:extLst>
                <a:ext uri="{FF2B5EF4-FFF2-40B4-BE49-F238E27FC236}">
                  <a16:creationId xmlns:a16="http://schemas.microsoft.com/office/drawing/2014/main" id="{317E05E0-7CD3-411A-9896-D61EA84C8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1933"/>
              <a:ext cx="871" cy="3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1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sz="2000" b="1"/>
                <a:t>应用程序</a:t>
              </a:r>
              <a:r>
                <a:rPr kumimoji="1" lang="en-US" altLang="zh-CN" sz="2000" b="1"/>
                <a:t>2</a:t>
              </a:r>
            </a:p>
          </p:txBody>
        </p:sp>
        <p:sp>
          <p:nvSpPr>
            <p:cNvPr id="52" name="Text Box 38">
              <a:extLst>
                <a:ext uri="{FF2B5EF4-FFF2-40B4-BE49-F238E27FC236}">
                  <a16:creationId xmlns:a16="http://schemas.microsoft.com/office/drawing/2014/main" id="{0FFB5225-7F06-4A06-9A45-F77D929705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1434"/>
              <a:ext cx="653" cy="2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/>
                <a:t>数据库</a:t>
              </a:r>
            </a:p>
          </p:txBody>
        </p:sp>
        <p:sp>
          <p:nvSpPr>
            <p:cNvPr id="53" name="Text Box 39">
              <a:extLst>
                <a:ext uri="{FF2B5EF4-FFF2-40B4-BE49-F238E27FC236}">
                  <a16:creationId xmlns:a16="http://schemas.microsoft.com/office/drawing/2014/main" id="{73CE9A2D-F8BF-438B-B1AA-179F60697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" y="2341"/>
              <a:ext cx="31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820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71736-86F1-4244-ACD5-E980DB95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586F7-4239-4B2C-B04D-A531DA2EC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324035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什么是计算？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计算</a:t>
            </a:r>
            <a:r>
              <a:rPr lang="en-US" altLang="zh-CN" dirty="0"/>
              <a:t>=</a:t>
            </a:r>
            <a:r>
              <a:rPr lang="zh-CN" altLang="en-US" dirty="0"/>
              <a:t>算法</a:t>
            </a:r>
            <a:r>
              <a:rPr lang="en-US" altLang="zh-CN" dirty="0"/>
              <a:t>+</a:t>
            </a:r>
            <a:r>
              <a:rPr lang="zh-CN" altLang="en-US" dirty="0"/>
              <a:t>数据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算法 </a:t>
            </a:r>
            <a:r>
              <a:rPr lang="en-US" altLang="zh-CN" dirty="0"/>
              <a:t>vs.</a:t>
            </a:r>
            <a:r>
              <a:rPr lang="zh-CN" altLang="en-US" dirty="0"/>
              <a:t> 数据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以二叉树为例，在下列数据结构中完成二叉树遍历（深度</a:t>
            </a:r>
            <a:r>
              <a:rPr lang="en-US" altLang="zh-CN" dirty="0"/>
              <a:t>/</a:t>
            </a:r>
            <a:r>
              <a:rPr lang="zh-CN" altLang="en-US" dirty="0"/>
              <a:t>广度）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7234CE-5E56-4C80-A54A-21452977F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9762E9-AABD-478B-B116-8B8B54DC7F1E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9E269C-4493-41CC-8917-116E2A831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243665"/>
            <a:ext cx="3600400" cy="21571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EC288F4-6B2D-47A5-9807-B4643E080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4243665"/>
            <a:ext cx="3702984" cy="177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8FBF8-4C0D-470D-9A4D-F29C9936A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数据管理</a:t>
            </a:r>
            <a:r>
              <a:rPr lang="en-US" altLang="zh-CN" dirty="0"/>
              <a:t>-</a:t>
            </a:r>
            <a:r>
              <a:rPr lang="zh-CN" altLang="en-US" sz="3200" dirty="0">
                <a:latin typeface="Tahoma" panose="020B0604030504040204" pitchFamily="34" charset="0"/>
              </a:rPr>
              <a:t>人工管理 </a:t>
            </a:r>
            <a:r>
              <a:rPr lang="en-US" altLang="zh-CN" sz="3200" dirty="0">
                <a:latin typeface="Tahoma" panose="020B0604030504040204" pitchFamily="34" charset="0"/>
              </a:rPr>
              <a:t>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E45CC7-EE2B-45C9-99D8-8F1F2EA72A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9762E9-AABD-478B-B116-8B8B54DC7F1E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grpSp>
        <p:nvGrpSpPr>
          <p:cNvPr id="20" name="Group 4">
            <a:extLst>
              <a:ext uri="{FF2B5EF4-FFF2-40B4-BE49-F238E27FC236}">
                <a16:creationId xmlns:a16="http://schemas.microsoft.com/office/drawing/2014/main" id="{7A2640ED-5C57-4997-A870-B10B765036B4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2133600"/>
            <a:ext cx="5105400" cy="3048000"/>
            <a:chOff x="1632" y="1248"/>
            <a:chExt cx="3216" cy="1920"/>
          </a:xfrm>
        </p:grpSpPr>
        <p:grpSp>
          <p:nvGrpSpPr>
            <p:cNvPr id="21" name="Group 5">
              <a:extLst>
                <a:ext uri="{FF2B5EF4-FFF2-40B4-BE49-F238E27FC236}">
                  <a16:creationId xmlns:a16="http://schemas.microsoft.com/office/drawing/2014/main" id="{9841C779-3A0B-4D58-97C4-F5479A3436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248"/>
              <a:ext cx="3168" cy="816"/>
              <a:chOff x="2854" y="10353"/>
              <a:chExt cx="3570" cy="1256"/>
            </a:xfrm>
          </p:grpSpPr>
          <p:sp>
            <p:nvSpPr>
              <p:cNvPr id="28" name="Text Box 6">
                <a:extLst>
                  <a:ext uri="{FF2B5EF4-FFF2-40B4-BE49-F238E27FC236}">
                    <a16:creationId xmlns:a16="http://schemas.microsoft.com/office/drawing/2014/main" id="{02058B20-FBEE-4805-9984-4411C5D406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4" y="10353"/>
                <a:ext cx="1260" cy="47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 dirty="0"/>
                  <a:t>应用程序</a:t>
                </a:r>
                <a:r>
                  <a:rPr kumimoji="1" lang="en-US" altLang="zh-CN" sz="2400" b="1" dirty="0"/>
                  <a:t>1</a:t>
                </a:r>
                <a:endParaRPr kumimoji="1" lang="en-US" altLang="zh-CN" sz="2800" b="1" dirty="0"/>
              </a:p>
            </p:txBody>
          </p:sp>
          <p:sp>
            <p:nvSpPr>
              <p:cNvPr id="29" name="Text Box 7">
                <a:extLst>
                  <a:ext uri="{FF2B5EF4-FFF2-40B4-BE49-F238E27FC236}">
                    <a16:creationId xmlns:a16="http://schemas.microsoft.com/office/drawing/2014/main" id="{D3685756-5009-4A97-9A0B-333E96DA0D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69" y="10353"/>
                <a:ext cx="1155" cy="47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/>
                  <a:t>数据集</a:t>
                </a:r>
                <a:r>
                  <a:rPr kumimoji="1" lang="en-US" altLang="zh-CN" sz="2400" b="1"/>
                  <a:t>1</a:t>
                </a:r>
              </a:p>
            </p:txBody>
          </p:sp>
          <p:sp>
            <p:nvSpPr>
              <p:cNvPr id="30" name="Line 8">
                <a:extLst>
                  <a:ext uri="{FF2B5EF4-FFF2-40B4-BE49-F238E27FC236}">
                    <a16:creationId xmlns:a16="http://schemas.microsoft.com/office/drawing/2014/main" id="{79F9B4E1-2D51-4BD1-BD45-2D4897F57C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" y="10667"/>
                <a:ext cx="11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Text Box 9">
                <a:extLst>
                  <a:ext uri="{FF2B5EF4-FFF2-40B4-BE49-F238E27FC236}">
                    <a16:creationId xmlns:a16="http://schemas.microsoft.com/office/drawing/2014/main" id="{699783B7-62CC-49D8-9846-EC2931DB55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4" y="11138"/>
                <a:ext cx="1260" cy="47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zh-CN" altLang="en-US" sz="2400" b="1"/>
                  <a:t>应用程序</a:t>
                </a:r>
                <a:r>
                  <a:rPr kumimoji="1" lang="en-US" altLang="zh-CN" sz="2400" b="1"/>
                  <a:t>2</a:t>
                </a:r>
                <a:endParaRPr kumimoji="1" lang="en-US" altLang="zh-CN" sz="1000" b="1"/>
              </a:p>
            </p:txBody>
          </p:sp>
          <p:sp>
            <p:nvSpPr>
              <p:cNvPr id="32" name="Text Box 10">
                <a:extLst>
                  <a:ext uri="{FF2B5EF4-FFF2-40B4-BE49-F238E27FC236}">
                    <a16:creationId xmlns:a16="http://schemas.microsoft.com/office/drawing/2014/main" id="{B3772A54-03B8-43D7-88D5-F1D28F9553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69" y="11138"/>
                <a:ext cx="1155" cy="47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/>
                  <a:t>数据集</a:t>
                </a:r>
                <a:r>
                  <a:rPr kumimoji="1" lang="en-US" altLang="zh-CN" sz="2400" b="1"/>
                  <a:t>2</a:t>
                </a:r>
              </a:p>
            </p:txBody>
          </p:sp>
          <p:sp>
            <p:nvSpPr>
              <p:cNvPr id="33" name="Line 11">
                <a:extLst>
                  <a:ext uri="{FF2B5EF4-FFF2-40B4-BE49-F238E27FC236}">
                    <a16:creationId xmlns:a16="http://schemas.microsoft.com/office/drawing/2014/main" id="{560A3DD1-200D-492E-94E5-1A3A51A1D6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" y="11452"/>
                <a:ext cx="11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" name="Group 12">
              <a:extLst>
                <a:ext uri="{FF2B5EF4-FFF2-40B4-BE49-F238E27FC236}">
                  <a16:creationId xmlns:a16="http://schemas.microsoft.com/office/drawing/2014/main" id="{AB4E1977-8D74-43AF-9C95-42C258ADD2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832"/>
              <a:ext cx="3216" cy="336"/>
              <a:chOff x="2854" y="13022"/>
              <a:chExt cx="3570" cy="471"/>
            </a:xfrm>
          </p:grpSpPr>
          <p:sp>
            <p:nvSpPr>
              <p:cNvPr id="25" name="Text Box 13">
                <a:extLst>
                  <a:ext uri="{FF2B5EF4-FFF2-40B4-BE49-F238E27FC236}">
                    <a16:creationId xmlns:a16="http://schemas.microsoft.com/office/drawing/2014/main" id="{C82BCE07-5769-4396-82AE-51A7F52511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4" y="13022"/>
                <a:ext cx="1260" cy="47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/>
                  <a:t>应用程序</a:t>
                </a:r>
                <a:r>
                  <a:rPr kumimoji="1" lang="en-US" altLang="zh-CN" sz="2400" b="1"/>
                  <a:t>n</a:t>
                </a:r>
                <a:endParaRPr kumimoji="1" lang="zh-CN" altLang="en-US" sz="2400" b="1"/>
              </a:p>
            </p:txBody>
          </p:sp>
          <p:sp>
            <p:nvSpPr>
              <p:cNvPr id="26" name="Text Box 14">
                <a:extLst>
                  <a:ext uri="{FF2B5EF4-FFF2-40B4-BE49-F238E27FC236}">
                    <a16:creationId xmlns:a16="http://schemas.microsoft.com/office/drawing/2014/main" id="{317A0E2D-9699-487F-9E6A-269FBAE409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69" y="13022"/>
                <a:ext cx="1155" cy="47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/>
                  <a:t>数据集</a:t>
                </a:r>
                <a:r>
                  <a:rPr kumimoji="1" lang="en-US" altLang="zh-CN" sz="2400" b="1"/>
                  <a:t>n</a:t>
                </a:r>
              </a:p>
            </p:txBody>
          </p:sp>
          <p:sp>
            <p:nvSpPr>
              <p:cNvPr id="27" name="Line 15">
                <a:extLst>
                  <a:ext uri="{FF2B5EF4-FFF2-40B4-BE49-F238E27FC236}">
                    <a16:creationId xmlns:a16="http://schemas.microsoft.com/office/drawing/2014/main" id="{67507810-1A11-4611-975D-ECD833B30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" y="13336"/>
                <a:ext cx="11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" name="Text Box 16">
              <a:extLst>
                <a:ext uri="{FF2B5EF4-FFF2-40B4-BE49-F238E27FC236}">
                  <a16:creationId xmlns:a16="http://schemas.microsoft.com/office/drawing/2014/main" id="{4C7B7BA7-BFBC-4D69-8EC6-15CB84A1C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2" y="2304"/>
              <a:ext cx="31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/>
                <a:t>...…</a:t>
              </a:r>
            </a:p>
          </p:txBody>
        </p:sp>
        <p:sp>
          <p:nvSpPr>
            <p:cNvPr id="24" name="Text Box 17">
              <a:extLst>
                <a:ext uri="{FF2B5EF4-FFF2-40B4-BE49-F238E27FC236}">
                  <a16:creationId xmlns:a16="http://schemas.microsoft.com/office/drawing/2014/main" id="{0E5F8574-2E2B-46AC-805C-6FECEFB16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6" y="2304"/>
              <a:ext cx="31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/>
                <a:t>...…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684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3A579-AEF7-42D0-90F4-61B8F9AE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数据管理</a:t>
            </a:r>
            <a:r>
              <a:rPr lang="en-US" altLang="zh-CN" dirty="0"/>
              <a:t>-</a:t>
            </a:r>
            <a:r>
              <a:rPr lang="zh-CN" altLang="en-US" sz="3200" dirty="0">
                <a:latin typeface="Tahoma" panose="020B0604030504040204" pitchFamily="34" charset="0"/>
              </a:rPr>
              <a:t>人工管理 </a:t>
            </a:r>
            <a:r>
              <a:rPr lang="en-US" altLang="zh-CN" sz="3200" dirty="0">
                <a:latin typeface="Tahoma" panose="020B0604030504040204" pitchFamily="34" charset="0"/>
              </a:rPr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A10DB8-2DD6-4FC2-AE1B-542C2A6A1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特点</a:t>
            </a:r>
          </a:p>
          <a:p>
            <a:pPr marL="819150" lvl="1" algn="just" eaLnBrk="1" hangingPunct="1">
              <a:lnSpc>
                <a:spcPct val="150000"/>
              </a:lnSpc>
            </a:pPr>
            <a:r>
              <a:rPr lang="zh-CN" altLang="en-US" dirty="0"/>
              <a:t>数据的管理者：用户（程序员），数据不保存</a:t>
            </a:r>
          </a:p>
          <a:p>
            <a:pPr marL="819150" lvl="1" eaLnBrk="1" hangingPunct="1">
              <a:lnSpc>
                <a:spcPct val="150000"/>
              </a:lnSpc>
            </a:pPr>
            <a:r>
              <a:rPr lang="zh-CN" altLang="en-US" dirty="0"/>
              <a:t>数据面向的对象：某一应用程序   </a:t>
            </a:r>
          </a:p>
          <a:p>
            <a:pPr marL="819150" lvl="1" eaLnBrk="1" hangingPunct="1">
              <a:lnSpc>
                <a:spcPct val="150000"/>
              </a:lnSpc>
            </a:pPr>
            <a:r>
              <a:rPr lang="zh-CN" altLang="en-US" dirty="0"/>
              <a:t>数据的共享程度：无共享、冗余度极大</a:t>
            </a:r>
          </a:p>
          <a:p>
            <a:pPr marL="819150" lvl="1" eaLnBrk="1" hangingPunct="1">
              <a:lnSpc>
                <a:spcPct val="150000"/>
              </a:lnSpc>
            </a:pPr>
            <a:r>
              <a:rPr lang="zh-CN" altLang="en-US" dirty="0"/>
              <a:t>数据的独立性：不独立，完全依赖于程序</a:t>
            </a:r>
          </a:p>
          <a:p>
            <a:pPr marL="819150" lvl="1" eaLnBrk="1" hangingPunct="1">
              <a:lnSpc>
                <a:spcPct val="150000"/>
              </a:lnSpc>
            </a:pPr>
            <a:r>
              <a:rPr lang="zh-CN" altLang="en-US" dirty="0"/>
              <a:t>数据的结构化：无结构</a:t>
            </a:r>
          </a:p>
          <a:p>
            <a:pPr marL="819150" lvl="1" eaLnBrk="1" hangingPunct="1">
              <a:lnSpc>
                <a:spcPct val="150000"/>
              </a:lnSpc>
            </a:pPr>
            <a:r>
              <a:rPr lang="zh-CN" altLang="en-US" dirty="0"/>
              <a:t>数据控制能力：应用程序自己控制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6965A9-529A-4A98-9C72-0B218D078D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9762E9-AABD-478B-B116-8B8B54DC7F1E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15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04FC1-C548-4B2A-B38C-8BE89A2D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我们已经做了</a:t>
            </a:r>
            <a:r>
              <a:rPr lang="en-US" altLang="zh-CN"/>
              <a:t>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7FC5F-0F54-4348-B436-5ADFE083A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讨论计算中的常见数据模型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数据结构（数组，链表，堆，栈，树，图</a:t>
            </a:r>
            <a:r>
              <a:rPr lang="en-US" altLang="zh-CN" dirty="0"/>
              <a:t>……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基于这些数据结构的基本操作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用于“低层级”描述计算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描述现实世界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对象（状态</a:t>
            </a:r>
            <a:r>
              <a:rPr lang="en-US" altLang="zh-CN" dirty="0"/>
              <a:t>+</a:t>
            </a:r>
            <a:r>
              <a:rPr lang="zh-CN" altLang="en-US" dirty="0"/>
              <a:t>改变状态的操作）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用于“高层级”描述计算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能够胜任“挥发型”计算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“持久性”计算？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B54CB0-C395-4F29-B21B-340AF4ADD2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9762E9-AABD-478B-B116-8B8B54DC7F1E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657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6AC8C-D5E4-4B64-A423-40D17A39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数据管理</a:t>
            </a:r>
            <a:r>
              <a:rPr lang="en-US" altLang="zh-CN" dirty="0"/>
              <a:t>-</a:t>
            </a:r>
            <a:r>
              <a:rPr lang="zh-CN" altLang="en-US" sz="3200" dirty="0">
                <a:latin typeface="Tahoma" panose="020B0604030504040204" pitchFamily="34" charset="0"/>
              </a:rPr>
              <a:t>文件系统 </a:t>
            </a:r>
            <a:r>
              <a:rPr lang="en-US" altLang="zh-CN" sz="3200" dirty="0">
                <a:latin typeface="Tahoma" panose="020B0604030504040204" pitchFamily="34" charset="0"/>
              </a:rPr>
              <a:t>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76EA6F-EF99-48DA-8FAC-4DAE09453D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9762E9-AABD-478B-B116-8B8B54DC7F1E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grpSp>
        <p:nvGrpSpPr>
          <p:cNvPr id="25" name="Group 26">
            <a:extLst>
              <a:ext uri="{FF2B5EF4-FFF2-40B4-BE49-F238E27FC236}">
                <a16:creationId xmlns:a16="http://schemas.microsoft.com/office/drawing/2014/main" id="{B2932EC0-6725-462E-B842-CF7CEBD3FB05}"/>
              </a:ext>
            </a:extLst>
          </p:cNvPr>
          <p:cNvGrpSpPr>
            <a:grpSpLocks/>
          </p:cNvGrpSpPr>
          <p:nvPr/>
        </p:nvGrpSpPr>
        <p:grpSpPr bwMode="auto">
          <a:xfrm>
            <a:off x="1907704" y="2132856"/>
            <a:ext cx="4824536" cy="3529137"/>
            <a:chOff x="1292" y="1389"/>
            <a:chExt cx="2903" cy="2087"/>
          </a:xfrm>
        </p:grpSpPr>
        <p:sp>
          <p:nvSpPr>
            <p:cNvPr id="26" name="Text Box 5">
              <a:extLst>
                <a:ext uri="{FF2B5EF4-FFF2-40B4-BE49-F238E27FC236}">
                  <a16:creationId xmlns:a16="http://schemas.microsoft.com/office/drawing/2014/main" id="{8B70386B-356E-4435-9856-3E59D7DE2A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1389"/>
              <a:ext cx="968" cy="2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/>
                <a:t>应用程序１</a:t>
              </a:r>
            </a:p>
          </p:txBody>
        </p:sp>
        <p:sp>
          <p:nvSpPr>
            <p:cNvPr id="27" name="Text Box 6">
              <a:extLst>
                <a:ext uri="{FF2B5EF4-FFF2-40B4-BE49-F238E27FC236}">
                  <a16:creationId xmlns:a16="http://schemas.microsoft.com/office/drawing/2014/main" id="{2DC2F27D-5608-4F01-B395-D7BAEE34E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7" y="1396"/>
              <a:ext cx="888" cy="2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/>
                <a:t>文件１</a:t>
              </a:r>
            </a:p>
          </p:txBody>
        </p:sp>
        <p:sp>
          <p:nvSpPr>
            <p:cNvPr id="28" name="Line 7">
              <a:extLst>
                <a:ext uri="{FF2B5EF4-FFF2-40B4-BE49-F238E27FC236}">
                  <a16:creationId xmlns:a16="http://schemas.microsoft.com/office/drawing/2014/main" id="{AA705A9F-C46B-47EF-8B74-21E8BBB97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0" y="1593"/>
              <a:ext cx="10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8">
              <a:extLst>
                <a:ext uri="{FF2B5EF4-FFF2-40B4-BE49-F238E27FC236}">
                  <a16:creationId xmlns:a16="http://schemas.microsoft.com/office/drawing/2014/main" id="{5A6FA888-9CD7-4294-BE7A-75323BAB7E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1889"/>
              <a:ext cx="968" cy="2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/>
                <a:t>应用程序２</a:t>
              </a:r>
            </a:p>
          </p:txBody>
        </p:sp>
        <p:sp>
          <p:nvSpPr>
            <p:cNvPr id="30" name="Text Box 9">
              <a:extLst>
                <a:ext uri="{FF2B5EF4-FFF2-40B4-BE49-F238E27FC236}">
                  <a16:creationId xmlns:a16="http://schemas.microsoft.com/office/drawing/2014/main" id="{CDF7F308-8C12-47F8-9A30-670B6D698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7" y="1889"/>
              <a:ext cx="888" cy="2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/>
                <a:t>文件</a:t>
              </a:r>
              <a:r>
                <a:rPr kumimoji="1" lang="en-US" altLang="zh-CN" sz="2000" b="1"/>
                <a:t>2</a:t>
              </a:r>
            </a:p>
          </p:txBody>
        </p:sp>
        <p:sp>
          <p:nvSpPr>
            <p:cNvPr id="31" name="Line 10">
              <a:extLst>
                <a:ext uri="{FF2B5EF4-FFF2-40B4-BE49-F238E27FC236}">
                  <a16:creationId xmlns:a16="http://schemas.microsoft.com/office/drawing/2014/main" id="{5065582F-0240-41C5-82E8-4CB6113C8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0" y="2087"/>
              <a:ext cx="10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11">
              <a:extLst>
                <a:ext uri="{FF2B5EF4-FFF2-40B4-BE49-F238E27FC236}">
                  <a16:creationId xmlns:a16="http://schemas.microsoft.com/office/drawing/2014/main" id="{B78916D8-199A-4B1B-AEAF-599ECDEA4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3180"/>
              <a:ext cx="968" cy="2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sz="2000" b="1"/>
                <a:t>应用程序ｎ</a:t>
              </a:r>
            </a:p>
          </p:txBody>
        </p:sp>
        <p:sp>
          <p:nvSpPr>
            <p:cNvPr id="33" name="Text Box 12">
              <a:extLst>
                <a:ext uri="{FF2B5EF4-FFF2-40B4-BE49-F238E27FC236}">
                  <a16:creationId xmlns:a16="http://schemas.microsoft.com/office/drawing/2014/main" id="{29EC04E0-25F6-403A-8DF8-16BE23451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7" y="3177"/>
              <a:ext cx="879" cy="2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/>
                <a:t>文件</a:t>
              </a:r>
              <a:r>
                <a:rPr kumimoji="1" lang="en-US" altLang="zh-CN" sz="2000" b="1"/>
                <a:t>n</a:t>
              </a:r>
            </a:p>
          </p:txBody>
        </p:sp>
        <p:sp>
          <p:nvSpPr>
            <p:cNvPr id="34" name="Line 13">
              <a:extLst>
                <a:ext uri="{FF2B5EF4-FFF2-40B4-BE49-F238E27FC236}">
                  <a16:creationId xmlns:a16="http://schemas.microsoft.com/office/drawing/2014/main" id="{3AB597EB-3487-4F62-8C1E-497A9EA7B0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0" y="3374"/>
              <a:ext cx="1047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Oval 14">
              <a:extLst>
                <a:ext uri="{FF2B5EF4-FFF2-40B4-BE49-F238E27FC236}">
                  <a16:creationId xmlns:a16="http://schemas.microsoft.com/office/drawing/2014/main" id="{AB8871C2-3050-4ADF-B018-DCA15FE72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2" y="2382"/>
              <a:ext cx="781" cy="6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/>
                <a:t>存取方法</a:t>
              </a:r>
            </a:p>
          </p:txBody>
        </p:sp>
        <p:sp>
          <p:nvSpPr>
            <p:cNvPr id="36" name="Line 15">
              <a:extLst>
                <a:ext uri="{FF2B5EF4-FFF2-40B4-BE49-F238E27FC236}">
                  <a16:creationId xmlns:a16="http://schemas.microsoft.com/office/drawing/2014/main" id="{5E711CBC-1552-42BC-9B2C-736D5C434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0" y="1691"/>
              <a:ext cx="403" cy="6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6">
              <a:extLst>
                <a:ext uri="{FF2B5EF4-FFF2-40B4-BE49-F238E27FC236}">
                  <a16:creationId xmlns:a16="http://schemas.microsoft.com/office/drawing/2014/main" id="{F8E116E2-3B9C-4397-81AE-CF4A71F20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05" y="1691"/>
              <a:ext cx="402" cy="6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7">
              <a:extLst>
                <a:ext uri="{FF2B5EF4-FFF2-40B4-BE49-F238E27FC236}">
                  <a16:creationId xmlns:a16="http://schemas.microsoft.com/office/drawing/2014/main" id="{45C6FF6F-25AB-4904-A9C8-E15EE41C6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0" y="2185"/>
              <a:ext cx="242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8">
              <a:extLst>
                <a:ext uri="{FF2B5EF4-FFF2-40B4-BE49-F238E27FC236}">
                  <a16:creationId xmlns:a16="http://schemas.microsoft.com/office/drawing/2014/main" id="{178DE2F2-7A66-41A2-BAEF-C89CE49084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5" y="2185"/>
              <a:ext cx="242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67B774D8-71AF-42D1-BC00-809D8371F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0" y="2941"/>
              <a:ext cx="317" cy="236"/>
            </a:xfrm>
            <a:custGeom>
              <a:avLst/>
              <a:gdLst>
                <a:gd name="T0" fmla="*/ 0 w 413"/>
                <a:gd name="T1" fmla="*/ 1 h 374"/>
                <a:gd name="T2" fmla="*/ 2 w 413"/>
                <a:gd name="T3" fmla="*/ 0 h 374"/>
                <a:gd name="T4" fmla="*/ 0 60000 65536"/>
                <a:gd name="T5" fmla="*/ 0 60000 65536"/>
                <a:gd name="T6" fmla="*/ 0 w 413"/>
                <a:gd name="T7" fmla="*/ 0 h 374"/>
                <a:gd name="T8" fmla="*/ 413 w 413"/>
                <a:gd name="T9" fmla="*/ 374 h 3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13" h="374">
                  <a:moveTo>
                    <a:pt x="0" y="374"/>
                  </a:moveTo>
                  <a:lnTo>
                    <a:pt x="41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E1967758-5282-484C-818C-C0B2E1A92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7" y="2932"/>
              <a:ext cx="241" cy="242"/>
            </a:xfrm>
            <a:custGeom>
              <a:avLst/>
              <a:gdLst>
                <a:gd name="T0" fmla="*/ 2 w 314"/>
                <a:gd name="T1" fmla="*/ 1 h 384"/>
                <a:gd name="T2" fmla="*/ 0 w 314"/>
                <a:gd name="T3" fmla="*/ 0 h 384"/>
                <a:gd name="T4" fmla="*/ 0 60000 65536"/>
                <a:gd name="T5" fmla="*/ 0 60000 65536"/>
                <a:gd name="T6" fmla="*/ 0 w 314"/>
                <a:gd name="T7" fmla="*/ 0 h 384"/>
                <a:gd name="T8" fmla="*/ 314 w 314"/>
                <a:gd name="T9" fmla="*/ 384 h 3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4" h="384">
                  <a:moveTo>
                    <a:pt x="314" y="384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Text Box 21">
              <a:extLst>
                <a:ext uri="{FF2B5EF4-FFF2-40B4-BE49-F238E27FC236}">
                  <a16:creationId xmlns:a16="http://schemas.microsoft.com/office/drawing/2014/main" id="{5587A280-F9F7-4B61-A35A-F5296AC4FA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3" y="2452"/>
              <a:ext cx="310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/>
                <a:t>...…</a:t>
              </a:r>
            </a:p>
          </p:txBody>
        </p:sp>
        <p:sp>
          <p:nvSpPr>
            <p:cNvPr id="43" name="Text Box 22">
              <a:extLst>
                <a:ext uri="{FF2B5EF4-FFF2-40B4-BE49-F238E27FC236}">
                  <a16:creationId xmlns:a16="http://schemas.microsoft.com/office/drawing/2014/main" id="{FB1F869C-D76B-44F5-B822-099C87070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452"/>
              <a:ext cx="31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/>
                <a:t>...…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851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1ED9C-8F60-438C-9930-F9E0A901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数据管理</a:t>
            </a:r>
            <a:r>
              <a:rPr lang="en-US" altLang="zh-CN" dirty="0"/>
              <a:t>-</a:t>
            </a:r>
            <a:r>
              <a:rPr lang="zh-CN" altLang="en-US" sz="3200" dirty="0">
                <a:latin typeface="Tahoma" panose="020B0604030504040204" pitchFamily="34" charset="0"/>
              </a:rPr>
              <a:t>文件系统 </a:t>
            </a:r>
            <a:r>
              <a:rPr lang="en-US" altLang="zh-CN" sz="3200" dirty="0">
                <a:latin typeface="Tahoma" panose="020B0604030504040204" pitchFamily="34" charset="0"/>
              </a:rPr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251170-48DD-48EF-A357-C62A49A1B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特点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数据的管理者：文件系统，数据可长期保存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数据面向的对象：某一应用  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数据的共享程度：共享性差、冗余度大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数据的结构化：记录内有结构，整体无结构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数据的独立性：独立性差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数据控制能力：应用程序自己控制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A40BBE-2A44-4CF0-BB51-75DAFCE4FF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9762E9-AABD-478B-B116-8B8B54DC7F1E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815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1ED9C-8F60-438C-9930-F9E0A901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数据管理</a:t>
            </a:r>
            <a:r>
              <a:rPr lang="en-US" altLang="zh-CN" dirty="0"/>
              <a:t>-</a:t>
            </a:r>
            <a:r>
              <a:rPr lang="zh-CN" altLang="en-US" sz="3200" dirty="0">
                <a:latin typeface="Tahoma" panose="020B0604030504040204" pitchFamily="34" charset="0"/>
              </a:rPr>
              <a:t>文件系统 </a:t>
            </a:r>
            <a:r>
              <a:rPr lang="en-US" altLang="zh-CN" sz="3200" dirty="0">
                <a:latin typeface="Tahoma" panose="020B0604030504040204" pitchFamily="34" charset="0"/>
              </a:rPr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251170-48DD-48EF-A357-C62A49A1B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举例：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Save/</a:t>
            </a:r>
            <a:r>
              <a:rPr lang="zh-CN" altLang="en-US" dirty="0"/>
              <a:t> </a:t>
            </a:r>
            <a:r>
              <a:rPr lang="en-US" altLang="zh-CN" dirty="0"/>
              <a:t>Load 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文件</a:t>
            </a:r>
            <a:r>
              <a:rPr lang="en-US" altLang="zh-CN" dirty="0"/>
              <a:t>/</a:t>
            </a:r>
            <a:r>
              <a:rPr lang="zh-CN" altLang="en-US" dirty="0"/>
              <a:t>云</a:t>
            </a:r>
            <a:r>
              <a:rPr lang="en-US" altLang="zh-CN" dirty="0"/>
              <a:t>/</a:t>
            </a:r>
            <a:r>
              <a:rPr lang="zh-CN" altLang="en-US" dirty="0"/>
              <a:t>网络流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字节流</a:t>
            </a:r>
            <a:r>
              <a:rPr lang="en-US" altLang="zh-CN" dirty="0"/>
              <a:t>/</a:t>
            </a:r>
            <a:r>
              <a:rPr lang="zh-CN" altLang="en-US" dirty="0"/>
              <a:t>文本流</a:t>
            </a:r>
            <a:endParaRPr lang="en-US" altLang="zh-CN" dirty="0"/>
          </a:p>
          <a:p>
            <a:pPr lvl="1"/>
            <a:r>
              <a:rPr lang="zh-CN" altLang="en-US" dirty="0"/>
              <a:t>对象持久化</a:t>
            </a:r>
            <a:endParaRPr lang="en-US" altLang="zh-CN" dirty="0"/>
          </a:p>
          <a:p>
            <a:pPr lvl="2"/>
            <a:r>
              <a:rPr lang="en-US" altLang="zh-CN" dirty="0"/>
              <a:t>Java</a:t>
            </a:r>
            <a:r>
              <a:rPr lang="zh-CN" altLang="en-US" dirty="0"/>
              <a:t>中的序列化</a:t>
            </a:r>
            <a:r>
              <a:rPr lang="en-US" altLang="zh-CN" dirty="0"/>
              <a:t>/</a:t>
            </a:r>
            <a:r>
              <a:rPr lang="zh-CN" altLang="en-US" dirty="0"/>
              <a:t>反序列化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能够胜任“持久性”计算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“共享性”计算？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A40BBE-2A44-4CF0-BB51-75DAFCE4FF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9762E9-AABD-478B-B116-8B8B54DC7F1E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420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6A34A-C187-4694-8C18-7E9ED0FC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共享数据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F19D6-1A05-4B44-9F76-C8F31AD10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122413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基于二进制在多个应用之间共享数据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基于文本在多个应用之间共享数据（</a:t>
            </a:r>
            <a:r>
              <a:rPr lang="en-US" altLang="zh-CN" dirty="0"/>
              <a:t>K/V, JSON</a:t>
            </a:r>
            <a:r>
              <a:rPr lang="zh-CN" altLang="en-US" dirty="0"/>
              <a:t>，</a:t>
            </a:r>
            <a:r>
              <a:rPr lang="en-US" altLang="zh-CN" dirty="0"/>
              <a:t>XML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DBA9E0-3628-4CBC-B3A2-E2F25900EF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9762E9-AABD-478B-B116-8B8B54DC7F1E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41D8FB-093F-4993-86BA-D3918F6AF9BA}"/>
              </a:ext>
            </a:extLst>
          </p:cNvPr>
          <p:cNvSpPr txBox="1"/>
          <p:nvPr/>
        </p:nvSpPr>
        <p:spPr>
          <a:xfrm>
            <a:off x="457200" y="2276872"/>
            <a:ext cx="3600400" cy="78483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"name": "</a:t>
            </a:r>
            <a:r>
              <a:rPr lang="en-US" altLang="zh-CN" dirty="0" err="1"/>
              <a:t>BeJson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"</a:t>
            </a:r>
            <a:r>
              <a:rPr lang="en-US" altLang="zh-CN" dirty="0" err="1"/>
              <a:t>url</a:t>
            </a:r>
            <a:r>
              <a:rPr lang="en-US" altLang="zh-CN" dirty="0"/>
              <a:t>": "http://www.bejson.com",</a:t>
            </a:r>
          </a:p>
          <a:p>
            <a:r>
              <a:rPr lang="en-US" altLang="zh-CN" dirty="0"/>
              <a:t>    "page": 88,</a:t>
            </a:r>
          </a:p>
          <a:p>
            <a:r>
              <a:rPr lang="en-US" altLang="zh-CN" dirty="0"/>
              <a:t>    "</a:t>
            </a:r>
            <a:r>
              <a:rPr lang="en-US" altLang="zh-CN" dirty="0" err="1"/>
              <a:t>isNonProfit</a:t>
            </a:r>
            <a:r>
              <a:rPr lang="en-US" altLang="zh-CN" dirty="0"/>
              <a:t>": true,</a:t>
            </a:r>
          </a:p>
          <a:p>
            <a:r>
              <a:rPr lang="en-US" altLang="zh-CN" dirty="0"/>
              <a:t>    "address": {</a:t>
            </a:r>
          </a:p>
          <a:p>
            <a:r>
              <a:rPr lang="en-US" altLang="zh-CN" dirty="0"/>
              <a:t>        "street": "</a:t>
            </a:r>
            <a:r>
              <a:rPr lang="zh-CN" altLang="en-US" dirty="0"/>
              <a:t>科技园路</a:t>
            </a:r>
            <a:r>
              <a:rPr lang="en-US" altLang="zh-CN" dirty="0"/>
              <a:t>.",</a:t>
            </a:r>
          </a:p>
          <a:p>
            <a:r>
              <a:rPr lang="en-US" altLang="zh-CN" dirty="0"/>
              <a:t>        "city": "</a:t>
            </a:r>
            <a:r>
              <a:rPr lang="zh-CN" altLang="en-US" dirty="0"/>
              <a:t>江苏苏州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    "country": "</a:t>
            </a:r>
            <a:r>
              <a:rPr lang="zh-CN" altLang="en-US" dirty="0"/>
              <a:t>中国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},</a:t>
            </a:r>
          </a:p>
          <a:p>
            <a:r>
              <a:rPr lang="en-US" altLang="zh-CN" dirty="0"/>
              <a:t>    "links": [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"name": "Google",</a:t>
            </a:r>
          </a:p>
          <a:p>
            <a:r>
              <a:rPr lang="en-US" altLang="zh-CN" dirty="0"/>
              <a:t>            "</a:t>
            </a:r>
            <a:r>
              <a:rPr lang="en-US" altLang="zh-CN" dirty="0" err="1"/>
              <a:t>url</a:t>
            </a:r>
            <a:r>
              <a:rPr lang="en-US" altLang="zh-CN" dirty="0"/>
              <a:t>": "http://www.google.com"</a:t>
            </a:r>
          </a:p>
          <a:p>
            <a:r>
              <a:rPr lang="en-US" altLang="zh-CN" dirty="0"/>
              <a:t>        },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"name": "Baidu",</a:t>
            </a:r>
          </a:p>
          <a:p>
            <a:r>
              <a:rPr lang="en-US" altLang="zh-CN" dirty="0"/>
              <a:t>            "</a:t>
            </a:r>
            <a:r>
              <a:rPr lang="en-US" altLang="zh-CN" dirty="0" err="1"/>
              <a:t>url</a:t>
            </a:r>
            <a:r>
              <a:rPr lang="en-US" altLang="zh-CN" dirty="0"/>
              <a:t>": "http://www.baidu.com"</a:t>
            </a:r>
          </a:p>
          <a:p>
            <a:r>
              <a:rPr lang="en-US" altLang="zh-CN" dirty="0"/>
              <a:t>        },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"name": "</a:t>
            </a:r>
            <a:r>
              <a:rPr lang="en-US" altLang="zh-CN" dirty="0" err="1"/>
              <a:t>SoSo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        "</a:t>
            </a:r>
            <a:r>
              <a:rPr lang="en-US" altLang="zh-CN" dirty="0" err="1"/>
              <a:t>url</a:t>
            </a:r>
            <a:r>
              <a:rPr lang="en-US" altLang="zh-CN" dirty="0"/>
              <a:t>": "http://www.SoSo.com"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152511-0E46-4025-8196-9D259AF3CBA7}"/>
              </a:ext>
            </a:extLst>
          </p:cNvPr>
          <p:cNvSpPr txBox="1"/>
          <p:nvPr/>
        </p:nvSpPr>
        <p:spPr>
          <a:xfrm>
            <a:off x="4114800" y="45751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CC752624-0D44-42C9-8FEA-C78557D9F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3008401"/>
            <a:ext cx="4046984" cy="2818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&lt;note&gt;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	&lt;to&gt;George&lt;/to&gt;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	&lt;from&gt;John&lt;/from&gt;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	&lt;heading&gt;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	Reminder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	&lt;/heading&gt;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	&lt;body&gt;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	Don't forget the meeting!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	&lt;/body&gt;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 &lt;/note&gt; </a:t>
            </a:r>
          </a:p>
        </p:txBody>
      </p:sp>
    </p:spTree>
    <p:extLst>
      <p:ext uri="{BB962C8B-B14F-4D97-AF65-F5344CB8AC3E}">
        <p14:creationId xmlns:p14="http://schemas.microsoft.com/office/powerpoint/2010/main" val="197618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ware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</Template>
  <TotalTime>8494</TotalTime>
  <Words>631</Words>
  <Application>Microsoft Office PowerPoint</Application>
  <PresentationFormat>全屏显示(4:3)</PresentationFormat>
  <Paragraphs>128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</vt:lpstr>
      <vt:lpstr>Tahoma</vt:lpstr>
      <vt:lpstr>Verdana</vt:lpstr>
      <vt:lpstr>Wingdings</vt:lpstr>
      <vt:lpstr>software</vt:lpstr>
      <vt:lpstr>数据管理基础 ch01 计算、数据与数据管理</vt:lpstr>
      <vt:lpstr>计算</vt:lpstr>
      <vt:lpstr>数据管理-人工管理 1</vt:lpstr>
      <vt:lpstr>数据管理-人工管理 2</vt:lpstr>
      <vt:lpstr>我们已经做了…</vt:lpstr>
      <vt:lpstr>数据管理-文件系统 1</vt:lpstr>
      <vt:lpstr>数据管理-文件系统 2</vt:lpstr>
      <vt:lpstr>数据管理-文件系统 3</vt:lpstr>
      <vt:lpstr>共享数据 1</vt:lpstr>
      <vt:lpstr>共享数据 2</vt:lpstr>
      <vt:lpstr>数据管理-数据库系统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贝佳</dc:creator>
  <cp:lastModifiedBy>jia bei</cp:lastModifiedBy>
  <cp:revision>161</cp:revision>
  <dcterms:created xsi:type="dcterms:W3CDTF">2008-04-16T11:36:22Z</dcterms:created>
  <dcterms:modified xsi:type="dcterms:W3CDTF">2022-02-15T01:39:24Z</dcterms:modified>
</cp:coreProperties>
</file>