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2" r:id="rId1"/>
  </p:sldMasterIdLst>
  <p:notesMasterIdLst>
    <p:notesMasterId r:id="rId17"/>
  </p:notesMasterIdLst>
  <p:sldIdLst>
    <p:sldId id="256" r:id="rId2"/>
    <p:sldId id="401" r:id="rId3"/>
    <p:sldId id="402" r:id="rId4"/>
    <p:sldId id="403" r:id="rId5"/>
    <p:sldId id="404" r:id="rId6"/>
    <p:sldId id="405" r:id="rId7"/>
    <p:sldId id="407" r:id="rId8"/>
    <p:sldId id="408" r:id="rId9"/>
    <p:sldId id="409" r:id="rId10"/>
    <p:sldId id="410" r:id="rId11"/>
    <p:sldId id="412" r:id="rId12"/>
    <p:sldId id="427" r:id="rId13"/>
    <p:sldId id="428" r:id="rId14"/>
    <p:sldId id="429" r:id="rId15"/>
    <p:sldId id="430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78" autoAdjust="0"/>
    <p:restoredTop sz="95773" autoAdjust="0"/>
  </p:normalViewPr>
  <p:slideViewPr>
    <p:cSldViewPr>
      <p:cViewPr varScale="1">
        <p:scale>
          <a:sx n="75" d="100"/>
          <a:sy n="75" d="100"/>
        </p:scale>
        <p:origin x="1035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957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7A7D1B64-3B7B-4749-BCFC-E584430C4B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7650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DE72BCE-0FFC-42E3-B712-40EAEAFBF266}" type="slidenum">
              <a:rPr lang="en-US" altLang="zh-CN" smtClean="0"/>
              <a:pPr eaLnBrk="1" hangingPunct="1"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5181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>
            <a:extLst>
              <a:ext uri="{FF2B5EF4-FFF2-40B4-BE49-F238E27FC236}">
                <a16:creationId xmlns:a16="http://schemas.microsoft.com/office/drawing/2014/main" id="{388A445D-0CBC-4E83-BB90-71D39B82F4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9481227-0167-478A-A015-595F7F2B94C7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63843" name="Rectangle 2">
            <a:extLst>
              <a:ext uri="{FF2B5EF4-FFF2-40B4-BE49-F238E27FC236}">
                <a16:creationId xmlns:a16="http://schemas.microsoft.com/office/drawing/2014/main" id="{6A8217D7-2A74-41F5-930E-15EF69E5DA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7713"/>
            <a:ext cx="4987925" cy="3741737"/>
          </a:xfrm>
        </p:spPr>
      </p:sp>
      <p:sp>
        <p:nvSpPr>
          <p:cNvPr id="163844" name="Rectangle 3">
            <a:extLst>
              <a:ext uri="{FF2B5EF4-FFF2-40B4-BE49-F238E27FC236}">
                <a16:creationId xmlns:a16="http://schemas.microsoft.com/office/drawing/2014/main" id="{A012B118-A267-470E-BC9D-3533A7A114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>
            <a:extLst>
              <a:ext uri="{FF2B5EF4-FFF2-40B4-BE49-F238E27FC236}">
                <a16:creationId xmlns:a16="http://schemas.microsoft.com/office/drawing/2014/main" id="{2898CB8D-FCBC-429D-A5B0-AE33EEC61F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F25DF12-933E-43A8-8ED7-48A2D36F730D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64867" name="Rectangle 1026">
            <a:extLst>
              <a:ext uri="{FF2B5EF4-FFF2-40B4-BE49-F238E27FC236}">
                <a16:creationId xmlns:a16="http://schemas.microsoft.com/office/drawing/2014/main" id="{4B0A1561-2638-490C-9CE8-EB422B00BB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7713"/>
            <a:ext cx="4987925" cy="3741737"/>
          </a:xfrm>
        </p:spPr>
      </p:sp>
      <p:sp>
        <p:nvSpPr>
          <p:cNvPr id="164868" name="Rectangle 1027">
            <a:extLst>
              <a:ext uri="{FF2B5EF4-FFF2-40B4-BE49-F238E27FC236}">
                <a16:creationId xmlns:a16="http://schemas.microsoft.com/office/drawing/2014/main" id="{C5EDC8EE-2113-4B3D-A91A-1F7A9B4867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>
            <a:extLst>
              <a:ext uri="{FF2B5EF4-FFF2-40B4-BE49-F238E27FC236}">
                <a16:creationId xmlns:a16="http://schemas.microsoft.com/office/drawing/2014/main" id="{BD599562-3EEF-4597-B18D-A8D7031F34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90A9A73-4DBB-4B75-A814-584FCEDCEE15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65891" name="Rectangle 2">
            <a:extLst>
              <a:ext uri="{FF2B5EF4-FFF2-40B4-BE49-F238E27FC236}">
                <a16:creationId xmlns:a16="http://schemas.microsoft.com/office/drawing/2014/main" id="{45CE0A51-B9CE-492B-A664-1EA354543E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7713"/>
            <a:ext cx="4987925" cy="3741737"/>
          </a:xfrm>
        </p:spPr>
      </p:sp>
      <p:sp>
        <p:nvSpPr>
          <p:cNvPr id="165892" name="Rectangle 3">
            <a:extLst>
              <a:ext uri="{FF2B5EF4-FFF2-40B4-BE49-F238E27FC236}">
                <a16:creationId xmlns:a16="http://schemas.microsoft.com/office/drawing/2014/main" id="{21AF00F9-52A4-4926-92D7-6267BBBE3C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>
            <a:extLst>
              <a:ext uri="{FF2B5EF4-FFF2-40B4-BE49-F238E27FC236}">
                <a16:creationId xmlns:a16="http://schemas.microsoft.com/office/drawing/2014/main" id="{ECB464A5-7185-47C8-BC2A-593B668293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96114CF-29BC-4DA0-A344-AA505BD933D8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66915" name="Rectangle 2">
            <a:extLst>
              <a:ext uri="{FF2B5EF4-FFF2-40B4-BE49-F238E27FC236}">
                <a16:creationId xmlns:a16="http://schemas.microsoft.com/office/drawing/2014/main" id="{330A9B56-76FC-412D-BE15-AFCC8D59EF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7713"/>
            <a:ext cx="4987925" cy="3741737"/>
          </a:xfrm>
        </p:spPr>
      </p:sp>
      <p:sp>
        <p:nvSpPr>
          <p:cNvPr id="166916" name="Rectangle 3">
            <a:extLst>
              <a:ext uri="{FF2B5EF4-FFF2-40B4-BE49-F238E27FC236}">
                <a16:creationId xmlns:a16="http://schemas.microsoft.com/office/drawing/2014/main" id="{CE9715A7-1470-4381-9031-110FE77671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>
            <a:extLst>
              <a:ext uri="{FF2B5EF4-FFF2-40B4-BE49-F238E27FC236}">
                <a16:creationId xmlns:a16="http://schemas.microsoft.com/office/drawing/2014/main" id="{B2935292-19CD-4DD0-934B-3DA20F5DB7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00D4A3B-578C-44FC-9CD8-F1E32A5F75FC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67939" name="Rectangle 2">
            <a:extLst>
              <a:ext uri="{FF2B5EF4-FFF2-40B4-BE49-F238E27FC236}">
                <a16:creationId xmlns:a16="http://schemas.microsoft.com/office/drawing/2014/main" id="{0CA5BCAA-CE30-4CBB-8385-097B3FF50F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7713"/>
            <a:ext cx="4987925" cy="3741737"/>
          </a:xfrm>
        </p:spPr>
      </p:sp>
      <p:sp>
        <p:nvSpPr>
          <p:cNvPr id="167940" name="Rectangle 3">
            <a:extLst>
              <a:ext uri="{FF2B5EF4-FFF2-40B4-BE49-F238E27FC236}">
                <a16:creationId xmlns:a16="http://schemas.microsoft.com/office/drawing/2014/main" id="{F5B0C879-28DB-46E9-8940-BD050DAC8A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>
            <a:extLst>
              <a:ext uri="{FF2B5EF4-FFF2-40B4-BE49-F238E27FC236}">
                <a16:creationId xmlns:a16="http://schemas.microsoft.com/office/drawing/2014/main" id="{B8B70391-0330-4CC0-BC6D-4AB4581E56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69F685D-E4C9-47A5-89CE-AA93BB821849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68963" name="Rectangle 2">
            <a:extLst>
              <a:ext uri="{FF2B5EF4-FFF2-40B4-BE49-F238E27FC236}">
                <a16:creationId xmlns:a16="http://schemas.microsoft.com/office/drawing/2014/main" id="{2435305A-6250-4253-ABCC-88055FADA5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7713"/>
            <a:ext cx="4987925" cy="3741737"/>
          </a:xfrm>
        </p:spPr>
      </p:sp>
      <p:sp>
        <p:nvSpPr>
          <p:cNvPr id="168964" name="Rectangle 3">
            <a:extLst>
              <a:ext uri="{FF2B5EF4-FFF2-40B4-BE49-F238E27FC236}">
                <a16:creationId xmlns:a16="http://schemas.microsoft.com/office/drawing/2014/main" id="{62976034-246E-4852-ABEC-3C9A61F08E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>
            <a:extLst>
              <a:ext uri="{FF2B5EF4-FFF2-40B4-BE49-F238E27FC236}">
                <a16:creationId xmlns:a16="http://schemas.microsoft.com/office/drawing/2014/main" id="{6A8EEB87-77FF-4065-AD8B-0BC2401114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6B91132-89D5-40BF-B88A-449619EB32D3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69987" name="Rectangle 1026">
            <a:extLst>
              <a:ext uri="{FF2B5EF4-FFF2-40B4-BE49-F238E27FC236}">
                <a16:creationId xmlns:a16="http://schemas.microsoft.com/office/drawing/2014/main" id="{B81DB000-C908-4199-A9FC-1E82D48A56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7713"/>
            <a:ext cx="4987925" cy="3741737"/>
          </a:xfrm>
        </p:spPr>
      </p:sp>
      <p:sp>
        <p:nvSpPr>
          <p:cNvPr id="169988" name="Rectangle 1027">
            <a:extLst>
              <a:ext uri="{FF2B5EF4-FFF2-40B4-BE49-F238E27FC236}">
                <a16:creationId xmlns:a16="http://schemas.microsoft.com/office/drawing/2014/main" id="{11FEF0CA-4D94-477C-AA85-DAFDCC4F6B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" y="-2853"/>
            <a:ext cx="9144000" cy="537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403648" y="5589240"/>
            <a:ext cx="6553200" cy="126876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 b="1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US" altLang="zh-CN" noProof="0" dirty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0" y="4077072"/>
            <a:ext cx="9144000" cy="1224137"/>
          </a:xfrm>
          <a:gradFill>
            <a:gsLst>
              <a:gs pos="0">
                <a:srgbClr val="00607A"/>
              </a:gs>
              <a:gs pos="100000">
                <a:srgbClr val="00607A"/>
              </a:gs>
            </a:gsLst>
            <a:lin ang="0" scaled="1"/>
          </a:gradFill>
          <a:effectLst/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altLang="ko-KR" noProof="0" dirty="0"/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gray">
          <a:xfrm>
            <a:off x="0" y="5301209"/>
            <a:ext cx="9144000" cy="144000"/>
          </a:xfrm>
          <a:prstGeom prst="rect">
            <a:avLst/>
          </a:prstGeom>
          <a:solidFill>
            <a:srgbClr val="A9C6CC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1000" b="1">
              <a:solidFill>
                <a:schemeClr val="bg1"/>
              </a:solidFill>
              <a:latin typeface="Verdana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07" y="188640"/>
            <a:ext cx="3163002" cy="7222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06B543-8DFF-4D7A-825A-CD69E3D79F7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153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8450" y="152400"/>
            <a:ext cx="2114550" cy="6248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191250" cy="6248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41AE85-D4B1-4514-802F-255DFDD95AF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273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4582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152525"/>
            <a:ext cx="8229600" cy="5248275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3505200" y="64611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3818A1-DA71-4308-9270-5CFC5CF6C75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858121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EBF253-F2D9-47A7-826A-1AFB4C8710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3129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lnSpc>
                <a:spcPct val="150000"/>
              </a:lnSpc>
              <a:defRPr>
                <a:solidFill>
                  <a:srgbClr val="00708E"/>
                </a:solidFill>
              </a:defRPr>
            </a:lvl1pPr>
            <a:lvl2pPr>
              <a:lnSpc>
                <a:spcPct val="150000"/>
              </a:lnSpc>
              <a:buClr>
                <a:srgbClr val="00607A"/>
              </a:buClr>
              <a:defRPr>
                <a:solidFill>
                  <a:srgbClr val="00708E"/>
                </a:solidFill>
                <a:latin typeface="+mn-ea"/>
                <a:ea typeface="+mn-ea"/>
              </a:defRPr>
            </a:lvl2pPr>
            <a:lvl3pPr>
              <a:lnSpc>
                <a:spcPct val="150000"/>
              </a:lnSpc>
              <a:buClr>
                <a:srgbClr val="00607A"/>
              </a:buClr>
              <a:defRPr>
                <a:solidFill>
                  <a:srgbClr val="00708E"/>
                </a:solidFill>
                <a:latin typeface="+mn-ea"/>
                <a:ea typeface="+mn-ea"/>
              </a:defRPr>
            </a:lvl3pPr>
            <a:lvl4pPr>
              <a:lnSpc>
                <a:spcPct val="150000"/>
              </a:lnSpc>
              <a:defRPr>
                <a:solidFill>
                  <a:srgbClr val="00708E"/>
                </a:solidFill>
                <a:latin typeface="+mn-ea"/>
                <a:ea typeface="+mn-ea"/>
              </a:defRPr>
            </a:lvl4pPr>
            <a:lvl5pPr>
              <a:lnSpc>
                <a:spcPct val="150000"/>
              </a:lnSpc>
              <a:defRPr>
                <a:solidFill>
                  <a:srgbClr val="00708E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762E9-AABD-478B-B116-8B8B54DC7F1E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6515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179D1-DCAB-4642-BEC3-FA2CD7444C1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948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525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3818A1-DA71-4308-9270-5CFC5CF6C75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286200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1577E-92C4-4682-B3C0-5EAB5A820EF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8134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61F51-AF46-4F42-9B94-1528614CC12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1171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3480B-8AD2-46AD-9833-56F057E920C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8918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A5D688-6C86-4E15-A027-4B1D9BD30E7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439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6D3FA-7593-435F-99CE-E1B9125E9A2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2830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ltGray">
          <a:xfrm>
            <a:off x="0" y="0"/>
            <a:ext cx="9144000" cy="836613"/>
          </a:xfrm>
          <a:prstGeom prst="rect">
            <a:avLst/>
          </a:prstGeom>
          <a:solidFill>
            <a:srgbClr val="00607A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737"/>
            <a:ext cx="8229600" cy="5348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4611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宋体" charset="-122"/>
              </a:defRPr>
            </a:lvl1pPr>
          </a:lstStyle>
          <a:p>
            <a:pPr>
              <a:defRPr/>
            </a:pPr>
            <a:fld id="{C03818A1-DA71-4308-9270-5CFC5CF6C75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04800" y="152400"/>
            <a:ext cx="84582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40" name="Text Box 16"/>
          <p:cNvSpPr txBox="1">
            <a:spLocks noChangeArrowheads="1"/>
          </p:cNvSpPr>
          <p:nvPr/>
        </p:nvSpPr>
        <p:spPr bwMode="gray">
          <a:xfrm>
            <a:off x="0" y="838200"/>
            <a:ext cx="9144000" cy="144000"/>
          </a:xfrm>
          <a:prstGeom prst="rect">
            <a:avLst/>
          </a:prstGeom>
          <a:solidFill>
            <a:srgbClr val="A9C6CC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1000" b="1">
              <a:solidFill>
                <a:schemeClr val="bg1"/>
              </a:solidFill>
              <a:latin typeface="Verdana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6453336"/>
            <a:ext cx="1578826" cy="3604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25" r:id="rId1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63538" indent="-363538" algn="l" rtl="0" eaLnBrk="1" fontAlgn="base" hangingPunct="1">
        <a:spcBef>
          <a:spcPct val="20000"/>
        </a:spcBef>
        <a:spcAft>
          <a:spcPct val="0"/>
        </a:spcAft>
        <a:buClr>
          <a:srgbClr val="00607A"/>
        </a:buClr>
        <a:buFont typeface="Wingdings" pitchFamily="2" charset="2"/>
        <a:buChar char="l"/>
        <a:defRPr sz="3200">
          <a:solidFill>
            <a:srgbClr val="00607A"/>
          </a:solidFill>
          <a:latin typeface="+mn-lt"/>
          <a:ea typeface="+mn-ea"/>
          <a:cs typeface="+mn-cs"/>
        </a:defRPr>
      </a:lvl1pPr>
      <a:lvl2pPr marL="715963" indent="-352425" algn="l" rtl="0" eaLnBrk="1" fontAlgn="base" hangingPunct="1">
        <a:spcBef>
          <a:spcPct val="20000"/>
        </a:spcBef>
        <a:spcAft>
          <a:spcPct val="0"/>
        </a:spcAft>
        <a:buClr>
          <a:srgbClr val="00607A"/>
        </a:buClr>
        <a:buFont typeface="Wingdings" pitchFamily="2" charset="2"/>
        <a:buChar char="n"/>
        <a:defRPr sz="2800">
          <a:solidFill>
            <a:srgbClr val="00607A"/>
          </a:solidFill>
          <a:latin typeface="+mn-lt"/>
        </a:defRPr>
      </a:lvl2pPr>
      <a:lvl3pPr marL="1079500" indent="-363538" algn="l" rtl="0" eaLnBrk="1" fontAlgn="base" hangingPunct="1">
        <a:spcBef>
          <a:spcPct val="20000"/>
        </a:spcBef>
        <a:spcAft>
          <a:spcPct val="0"/>
        </a:spcAft>
        <a:buClr>
          <a:srgbClr val="00607A"/>
        </a:buClr>
        <a:buFont typeface="Wingdings" pitchFamily="2" charset="2"/>
        <a:buChar char="u"/>
        <a:defRPr sz="2400">
          <a:solidFill>
            <a:srgbClr val="00607A"/>
          </a:solidFill>
          <a:latin typeface="+mn-lt"/>
        </a:defRPr>
      </a:lvl3pPr>
      <a:lvl4pPr marL="1431925" indent="-352425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607A"/>
          </a:solidFill>
          <a:latin typeface="+mn-lt"/>
        </a:defRPr>
      </a:lvl4pPr>
      <a:lvl5pPr marL="1795463" indent="-3635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ü"/>
        <a:defRPr sz="2000">
          <a:solidFill>
            <a:srgbClr val="00607A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z="2000" dirty="0">
                <a:solidFill>
                  <a:schemeClr val="tx2">
                    <a:lumMod val="65000"/>
                    <a:lumOff val="35000"/>
                  </a:schemeClr>
                </a:solidFill>
              </a:rPr>
              <a:t>Software Institute</a:t>
            </a:r>
          </a:p>
          <a:p>
            <a:pPr eaLnBrk="1" hangingPunct="1"/>
            <a:r>
              <a:rPr lang="en-US" altLang="zh-CN" sz="2000" dirty="0">
                <a:solidFill>
                  <a:schemeClr val="tx2">
                    <a:lumMod val="65000"/>
                    <a:lumOff val="35000"/>
                  </a:schemeClr>
                </a:solidFill>
              </a:rPr>
              <a:t>Nanjing University</a:t>
            </a:r>
          </a:p>
          <a:p>
            <a:pPr eaLnBrk="1" hangingPunct="1"/>
            <a:r>
              <a:rPr lang="en-US" altLang="zh-CN" sz="2000" dirty="0" err="1">
                <a:solidFill>
                  <a:schemeClr val="tx2">
                    <a:lumMod val="65000"/>
                    <a:lumOff val="35000"/>
                  </a:schemeClr>
                </a:solidFill>
              </a:rPr>
              <a:t>Bei</a:t>
            </a:r>
            <a:r>
              <a:rPr lang="en-US" altLang="zh-CN" sz="2000" dirty="0">
                <a:solidFill>
                  <a:schemeClr val="tx2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tx2">
                    <a:lumMod val="65000"/>
                    <a:lumOff val="35000"/>
                  </a:schemeClr>
                </a:solidFill>
              </a:rPr>
              <a:t>Jia</a:t>
            </a:r>
            <a:endParaRPr lang="en-US" altLang="zh-CN" sz="2000" dirty="0">
              <a:solidFill>
                <a:schemeClr val="tx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>
              <a:lnSpc>
                <a:spcPct val="125000"/>
              </a:lnSpc>
              <a:spcBef>
                <a:spcPts val="2400"/>
              </a:spcBef>
            </a:pPr>
            <a:r>
              <a:rPr lang="zh-CN" altLang="en-US" sz="3600" dirty="0"/>
              <a:t>数据管理基础</a:t>
            </a:r>
            <a:br>
              <a:rPr lang="en-US" altLang="zh-CN" sz="2400" dirty="0"/>
            </a:br>
            <a:r>
              <a:rPr lang="en-US" altLang="zh-CN" sz="2000" dirty="0"/>
              <a:t>ch02 </a:t>
            </a:r>
            <a:r>
              <a:rPr lang="zh-CN" altLang="en-US" sz="2000" dirty="0"/>
              <a:t>几个基本概念</a:t>
            </a:r>
            <a:endParaRPr lang="en-US" altLang="zh-CN" sz="1100" dirty="0"/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11AA66C2-CCD6-4D67-B088-7C80BD98BE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数据库系统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E186B4AD-8F60-40D9-9160-583E4BE269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数据库系统（</a:t>
            </a:r>
            <a:r>
              <a:rPr lang="en-US" altLang="zh-CN" dirty="0"/>
              <a:t>Database System</a:t>
            </a:r>
            <a:r>
              <a:rPr lang="zh-CN" altLang="en-US" dirty="0"/>
              <a:t>，简称</a:t>
            </a:r>
            <a:r>
              <a:rPr lang="en-US" altLang="zh-CN" dirty="0"/>
              <a:t>DBS</a:t>
            </a:r>
            <a:r>
              <a:rPr lang="zh-CN" altLang="en-US" dirty="0"/>
              <a:t>），在计算机系统中引入数据库后的系统构成</a:t>
            </a:r>
          </a:p>
          <a:p>
            <a:r>
              <a:rPr lang="zh-CN" altLang="en-US" dirty="0"/>
              <a:t>数据库系统的构成</a:t>
            </a:r>
          </a:p>
          <a:p>
            <a:pPr lvl="1"/>
            <a:r>
              <a:rPr lang="zh-CN" altLang="en-US" dirty="0"/>
              <a:t>数据库</a:t>
            </a:r>
          </a:p>
          <a:p>
            <a:pPr lvl="1"/>
            <a:r>
              <a:rPr lang="zh-CN" altLang="en-US" dirty="0"/>
              <a:t>数据库管理系统（及其应用开发工具）</a:t>
            </a:r>
          </a:p>
          <a:p>
            <a:pPr lvl="1"/>
            <a:r>
              <a:rPr lang="zh-CN" altLang="en-US" dirty="0"/>
              <a:t>应用程序</a:t>
            </a:r>
          </a:p>
          <a:p>
            <a:pPr lvl="1"/>
            <a:r>
              <a:rPr lang="zh-CN" altLang="en-US" dirty="0"/>
              <a:t>数据库管理员（</a:t>
            </a:r>
            <a:r>
              <a:rPr lang="en-US" altLang="zh-CN" dirty="0"/>
              <a:t>DBA</a:t>
            </a:r>
            <a:r>
              <a:rPr lang="zh-CN" altLang="en-US" dirty="0"/>
              <a:t>）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F5D9D1-8F57-44A7-96D3-7A4E6619E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数据库系统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17CD4B-7D4A-424E-9883-76525A8B93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9762E9-AABD-478B-B116-8B8B54DC7F1E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9CF96BB9-AE5F-4B4C-A9A1-2D05B96FDE75}"/>
              </a:ext>
            </a:extLst>
          </p:cNvPr>
          <p:cNvGrpSpPr/>
          <p:nvPr/>
        </p:nvGrpSpPr>
        <p:grpSpPr>
          <a:xfrm>
            <a:off x="1828800" y="1447800"/>
            <a:ext cx="5791200" cy="4495800"/>
            <a:chOff x="1828800" y="1447800"/>
            <a:chExt cx="5791200" cy="4495800"/>
          </a:xfrm>
        </p:grpSpPr>
        <p:sp>
          <p:nvSpPr>
            <p:cNvPr id="47" name="Rectangle 7">
              <a:extLst>
                <a:ext uri="{FF2B5EF4-FFF2-40B4-BE49-F238E27FC236}">
                  <a16:creationId xmlns:a16="http://schemas.microsoft.com/office/drawing/2014/main" id="{62A5461F-DE12-4B60-99F9-26B810DEE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800" y="1447800"/>
              <a:ext cx="762000" cy="457200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用户</a:t>
              </a:r>
            </a:p>
          </p:txBody>
        </p:sp>
        <p:sp>
          <p:nvSpPr>
            <p:cNvPr id="48" name="Rectangle 8">
              <a:extLst>
                <a:ext uri="{FF2B5EF4-FFF2-40B4-BE49-F238E27FC236}">
                  <a16:creationId xmlns:a16="http://schemas.microsoft.com/office/drawing/2014/main" id="{0D79E365-2C84-4651-A7CF-548EBFB63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1447800"/>
              <a:ext cx="762000" cy="457200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用户</a:t>
              </a:r>
            </a:p>
          </p:txBody>
        </p:sp>
        <p:sp>
          <p:nvSpPr>
            <p:cNvPr id="49" name="Rectangle 9">
              <a:extLst>
                <a:ext uri="{FF2B5EF4-FFF2-40B4-BE49-F238E27FC236}">
                  <a16:creationId xmlns:a16="http://schemas.microsoft.com/office/drawing/2014/main" id="{46CF65E1-01A3-4264-B025-4EB655DC1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1447800"/>
              <a:ext cx="762000" cy="457200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用户</a:t>
              </a:r>
            </a:p>
          </p:txBody>
        </p:sp>
        <p:sp>
          <p:nvSpPr>
            <p:cNvPr id="50" name="AutoShape 10">
              <a:extLst>
                <a:ext uri="{FF2B5EF4-FFF2-40B4-BE49-F238E27FC236}">
                  <a16:creationId xmlns:a16="http://schemas.microsoft.com/office/drawing/2014/main" id="{17EF618C-83AA-4266-A7FC-9175276101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2286000"/>
              <a:ext cx="1676400" cy="457200"/>
            </a:xfrm>
            <a:prstGeom prst="hexagon">
              <a:avLst>
                <a:gd name="adj" fmla="val 91667"/>
                <a:gd name="vf" fmla="val 115470"/>
              </a:avLst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应用系统</a:t>
              </a:r>
            </a:p>
          </p:txBody>
        </p:sp>
        <p:sp>
          <p:nvSpPr>
            <p:cNvPr id="51" name="AutoShape 12">
              <a:extLst>
                <a:ext uri="{FF2B5EF4-FFF2-40B4-BE49-F238E27FC236}">
                  <a16:creationId xmlns:a16="http://schemas.microsoft.com/office/drawing/2014/main" id="{2C569996-3F90-4B10-846E-B85D82B90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3048000"/>
              <a:ext cx="2209800" cy="457200"/>
            </a:xfrm>
            <a:prstGeom prst="hexagon">
              <a:avLst>
                <a:gd name="adj" fmla="val 120833"/>
                <a:gd name="vf" fmla="val 115470"/>
              </a:avLst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应用开发工具</a:t>
              </a:r>
            </a:p>
          </p:txBody>
        </p:sp>
        <p:sp>
          <p:nvSpPr>
            <p:cNvPr id="52" name="AutoShape 13">
              <a:extLst>
                <a:ext uri="{FF2B5EF4-FFF2-40B4-BE49-F238E27FC236}">
                  <a16:creationId xmlns:a16="http://schemas.microsoft.com/office/drawing/2014/main" id="{1BA904F2-E2AB-4628-B774-9B76448CA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200" y="3810000"/>
              <a:ext cx="2590800" cy="457200"/>
            </a:xfrm>
            <a:prstGeom prst="hexagon">
              <a:avLst>
                <a:gd name="adj" fmla="val 141667"/>
                <a:gd name="vf" fmla="val 115470"/>
              </a:avLst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数据库管理系统</a:t>
              </a:r>
            </a:p>
          </p:txBody>
        </p:sp>
        <p:sp>
          <p:nvSpPr>
            <p:cNvPr id="53" name="AutoShape 14">
              <a:extLst>
                <a:ext uri="{FF2B5EF4-FFF2-40B4-BE49-F238E27FC236}">
                  <a16:creationId xmlns:a16="http://schemas.microsoft.com/office/drawing/2014/main" id="{87B695AA-C1A9-474A-BE60-5B5D050FC4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200" y="4572000"/>
              <a:ext cx="2590800" cy="457200"/>
            </a:xfrm>
            <a:prstGeom prst="hexagon">
              <a:avLst>
                <a:gd name="adj" fmla="val 141667"/>
                <a:gd name="vf" fmla="val 115470"/>
              </a:avLst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操作系统</a:t>
              </a:r>
            </a:p>
          </p:txBody>
        </p:sp>
        <p:sp>
          <p:nvSpPr>
            <p:cNvPr id="54" name="AutoShape 15">
              <a:extLst>
                <a:ext uri="{FF2B5EF4-FFF2-40B4-BE49-F238E27FC236}">
                  <a16:creationId xmlns:a16="http://schemas.microsoft.com/office/drawing/2014/main" id="{D96E0C38-F826-40C1-AFAF-33332B69A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5334000"/>
              <a:ext cx="1828800" cy="609600"/>
            </a:xfrm>
            <a:prstGeom prst="flowChartMagneticDisk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数据库</a:t>
              </a:r>
            </a:p>
          </p:txBody>
        </p:sp>
        <p:sp>
          <p:nvSpPr>
            <p:cNvPr id="55" name="Rectangle 16">
              <a:extLst>
                <a:ext uri="{FF2B5EF4-FFF2-40B4-BE49-F238E27FC236}">
                  <a16:creationId xmlns:a16="http://schemas.microsoft.com/office/drawing/2014/main" id="{D3B1F18B-3ADC-4B0C-814B-42B9CAAD00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9800" y="3886200"/>
              <a:ext cx="1600200" cy="457200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数据库管理员</a:t>
              </a:r>
            </a:p>
          </p:txBody>
        </p:sp>
        <p:sp>
          <p:nvSpPr>
            <p:cNvPr id="56" name="Line 17">
              <a:extLst>
                <a:ext uri="{FF2B5EF4-FFF2-40B4-BE49-F238E27FC236}">
                  <a16:creationId xmlns:a16="http://schemas.microsoft.com/office/drawing/2014/main" id="{BF27AD5F-3856-452A-8103-CDDF26C00C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34000" y="4038600"/>
              <a:ext cx="685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" name="Line 18">
              <a:extLst>
                <a:ext uri="{FF2B5EF4-FFF2-40B4-BE49-F238E27FC236}">
                  <a16:creationId xmlns:a16="http://schemas.microsoft.com/office/drawing/2014/main" id="{E86F1AB2-71E1-4C6D-BB28-98EF4C47FA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53000" y="5562600"/>
              <a:ext cx="15240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" name="Line 19">
              <a:extLst>
                <a:ext uri="{FF2B5EF4-FFF2-40B4-BE49-F238E27FC236}">
                  <a16:creationId xmlns:a16="http://schemas.microsoft.com/office/drawing/2014/main" id="{04EDC716-DF12-4EF0-A113-8F466134E6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77000" y="4343400"/>
              <a:ext cx="0" cy="1219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" name="Line 20">
              <a:extLst>
                <a:ext uri="{FF2B5EF4-FFF2-40B4-BE49-F238E27FC236}">
                  <a16:creationId xmlns:a16="http://schemas.microsoft.com/office/drawing/2014/main" id="{67EC4588-ABAD-4001-A5A5-A57ED7AA1D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5029200"/>
              <a:ext cx="0" cy="304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" name="Line 21">
              <a:extLst>
                <a:ext uri="{FF2B5EF4-FFF2-40B4-BE49-F238E27FC236}">
                  <a16:creationId xmlns:a16="http://schemas.microsoft.com/office/drawing/2014/main" id="{E7002E28-F9E8-4766-B5B6-78E84096EF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4267200"/>
              <a:ext cx="0" cy="304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" name="Line 22">
              <a:extLst>
                <a:ext uri="{FF2B5EF4-FFF2-40B4-BE49-F238E27FC236}">
                  <a16:creationId xmlns:a16="http://schemas.microsoft.com/office/drawing/2014/main" id="{470CA1FF-633E-4BAF-9F43-CF1512588F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3505200"/>
              <a:ext cx="0" cy="304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2" name="Line 23">
              <a:extLst>
                <a:ext uri="{FF2B5EF4-FFF2-40B4-BE49-F238E27FC236}">
                  <a16:creationId xmlns:a16="http://schemas.microsoft.com/office/drawing/2014/main" id="{932A7F1E-9B88-4D73-81EF-D456386D86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2743200"/>
              <a:ext cx="0" cy="304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3" name="Line 24">
              <a:extLst>
                <a:ext uri="{FF2B5EF4-FFF2-40B4-BE49-F238E27FC236}">
                  <a16:creationId xmlns:a16="http://schemas.microsoft.com/office/drawing/2014/main" id="{52A355FB-80DB-4843-B3FD-83074C74C5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3600" y="1905000"/>
              <a:ext cx="121920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4" name="Line 25">
              <a:extLst>
                <a:ext uri="{FF2B5EF4-FFF2-40B4-BE49-F238E27FC236}">
                  <a16:creationId xmlns:a16="http://schemas.microsoft.com/office/drawing/2014/main" id="{3D982063-3E31-4FBA-8912-96D361474F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48200" y="1905000"/>
              <a:ext cx="114300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" name="Line 26">
              <a:extLst>
                <a:ext uri="{FF2B5EF4-FFF2-40B4-BE49-F238E27FC236}">
                  <a16:creationId xmlns:a16="http://schemas.microsoft.com/office/drawing/2014/main" id="{A67DE621-4600-4788-935F-4B4893C161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1905000"/>
              <a:ext cx="0" cy="381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724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4CD2CF37-5DE6-41C2-B656-C64237A3ED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563563"/>
          </a:xfrm>
        </p:spPr>
        <p:txBody>
          <a:bodyPr/>
          <a:lstStyle/>
          <a:p>
            <a:r>
              <a:rPr lang="zh-CN" altLang="en-US" dirty="0"/>
              <a:t>数据库的特点</a:t>
            </a:r>
            <a:r>
              <a:rPr lang="en-US" altLang="zh-CN" dirty="0"/>
              <a:t>-</a:t>
            </a:r>
            <a:r>
              <a:rPr lang="zh-CN" altLang="en-US" dirty="0"/>
              <a:t>数据结构化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EBFF6929-FA76-4436-83CD-0CFE454DE9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052737"/>
            <a:ext cx="8229600" cy="5348064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整体结构化</a:t>
            </a:r>
          </a:p>
          <a:p>
            <a:pPr lvl="1"/>
            <a:r>
              <a:rPr lang="zh-CN" altLang="en-US" dirty="0"/>
              <a:t>不再仅仅针对某一个应用，而是面向全组织</a:t>
            </a:r>
          </a:p>
          <a:p>
            <a:pPr lvl="1"/>
            <a:r>
              <a:rPr lang="zh-CN" altLang="en-US" dirty="0"/>
              <a:t>不仅数据内部结构化，整体是结构化的，数据之间具有联系</a:t>
            </a:r>
          </a:p>
          <a:p>
            <a:pPr lvl="1"/>
            <a:r>
              <a:rPr lang="zh-CN" altLang="en-US" dirty="0"/>
              <a:t>数据记录可以变长</a:t>
            </a:r>
          </a:p>
          <a:p>
            <a:pPr lvl="1"/>
            <a:r>
              <a:rPr lang="zh-CN" altLang="en-US" dirty="0"/>
              <a:t>数据的最小存取单位是数据项</a:t>
            </a:r>
          </a:p>
          <a:p>
            <a:r>
              <a:rPr lang="zh-CN" altLang="en-US" dirty="0"/>
              <a:t>数据的用数据模型描述，无需应用程序定义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7D8ABC4E-0E8E-4278-9AFE-763323CEC0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56356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数据库的特点</a:t>
            </a:r>
            <a:r>
              <a:rPr lang="en-US" altLang="zh-CN" dirty="0"/>
              <a:t>-</a:t>
            </a:r>
            <a:br>
              <a:rPr lang="en-US" altLang="zh-CN" dirty="0"/>
            </a:br>
            <a:r>
              <a:rPr lang="zh-CN" altLang="en-US" dirty="0"/>
              <a:t>数据的共享性高，冗余度低且易扩充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789AEB56-0B62-44C8-B70E-153B88D133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052737"/>
            <a:ext cx="8229600" cy="5348064"/>
          </a:xfrm>
        </p:spPr>
        <p:txBody>
          <a:bodyPr/>
          <a:lstStyle/>
          <a:p>
            <a:r>
              <a:rPr lang="zh-CN" altLang="en-US" dirty="0"/>
              <a:t>数据面向整个系统，可以被多个用户、多个应用共享使用。</a:t>
            </a:r>
          </a:p>
          <a:p>
            <a:r>
              <a:rPr lang="zh-CN" altLang="en-US" dirty="0"/>
              <a:t>数据共享的好处</a:t>
            </a:r>
          </a:p>
          <a:p>
            <a:pPr lvl="1"/>
            <a:r>
              <a:rPr lang="zh-CN" altLang="en-US" dirty="0"/>
              <a:t>减少数据冗余，节约存储空间</a:t>
            </a:r>
          </a:p>
          <a:p>
            <a:pPr lvl="1"/>
            <a:r>
              <a:rPr lang="zh-CN" altLang="en-US" dirty="0"/>
              <a:t>避免数据之间的不相容性与不一致性 </a:t>
            </a:r>
          </a:p>
          <a:p>
            <a:pPr lvl="1"/>
            <a:r>
              <a:rPr lang="zh-CN" altLang="en-US" dirty="0"/>
              <a:t>使系统易于扩充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08AD4D1F-9426-4320-A8E4-F381247C7C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563563"/>
          </a:xfrm>
        </p:spPr>
        <p:txBody>
          <a:bodyPr/>
          <a:lstStyle/>
          <a:p>
            <a:r>
              <a:rPr lang="zh-CN" altLang="en-US" dirty="0"/>
              <a:t>数据库的特点</a:t>
            </a:r>
            <a:r>
              <a:rPr lang="en-US" altLang="zh-CN" dirty="0"/>
              <a:t>-</a:t>
            </a:r>
            <a:r>
              <a:rPr lang="zh-CN" altLang="en-US" dirty="0"/>
              <a:t>数据独立性高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C142B300-A826-4B85-9E8B-8DA8177AFB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052737"/>
            <a:ext cx="8229600" cy="5348064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物理独立性</a:t>
            </a:r>
          </a:p>
          <a:p>
            <a:pPr lvl="1"/>
            <a:r>
              <a:rPr lang="zh-CN" altLang="en-US" dirty="0"/>
              <a:t>指用户的应用程序与数据库中数据的物理存储是相互独立的。当数据的物理存储改变了，应用程序不用改变。</a:t>
            </a:r>
          </a:p>
          <a:p>
            <a:r>
              <a:rPr lang="zh-CN" altLang="en-US" dirty="0"/>
              <a:t>逻辑独立性</a:t>
            </a:r>
          </a:p>
          <a:p>
            <a:pPr lvl="1"/>
            <a:r>
              <a:rPr lang="zh-CN" altLang="en-US" dirty="0"/>
              <a:t>指用户的应用程序与数据库的逻辑结构是相互独立的。数据的逻辑结构改变了，应用程序不用改变。 </a:t>
            </a:r>
          </a:p>
          <a:p>
            <a:r>
              <a:rPr lang="zh-CN" altLang="en-US" dirty="0"/>
              <a:t>数据独立性由数据库管理系统的二级映像功能来保证。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885D7B83-6C95-452E-8803-EED9AF925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56356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数据库的特点</a:t>
            </a:r>
            <a:r>
              <a:rPr lang="en-US" altLang="zh-CN" dirty="0"/>
              <a:t>-</a:t>
            </a:r>
            <a:br>
              <a:rPr lang="en-US" altLang="zh-CN" dirty="0"/>
            </a:br>
            <a:r>
              <a:rPr lang="zh-CN" altLang="en-US" dirty="0"/>
              <a:t>数据由数据管理系统统一管理和控制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D9309127-3467-48CE-BE78-65AE6D8785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052737"/>
            <a:ext cx="8229600" cy="5348064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数据库管理系统提供的数据控制功能</a:t>
            </a:r>
          </a:p>
          <a:p>
            <a:pPr lvl="1"/>
            <a:r>
              <a:rPr lang="zh-CN" altLang="en-US" dirty="0"/>
              <a:t>数据的安全性（</a:t>
            </a:r>
            <a:r>
              <a:rPr lang="en-US" altLang="zh-CN" dirty="0"/>
              <a:t>Security</a:t>
            </a:r>
            <a:r>
              <a:rPr lang="zh-CN" altLang="en-US" dirty="0"/>
              <a:t>）保护</a:t>
            </a:r>
          </a:p>
          <a:p>
            <a:pPr lvl="2"/>
            <a:r>
              <a:rPr lang="zh-CN" altLang="en-US" dirty="0"/>
              <a:t>保护数据以防止不合法的使用造成的数据的泄密和破坏。</a:t>
            </a:r>
          </a:p>
          <a:p>
            <a:pPr lvl="1"/>
            <a:r>
              <a:rPr lang="zh-CN" altLang="en-US" dirty="0"/>
              <a:t>数据的完整性（</a:t>
            </a:r>
            <a:r>
              <a:rPr lang="en-US" altLang="zh-CN" dirty="0"/>
              <a:t>Integrity</a:t>
            </a:r>
            <a:r>
              <a:rPr lang="zh-CN" altLang="en-US" dirty="0"/>
              <a:t>）检查</a:t>
            </a:r>
          </a:p>
          <a:p>
            <a:pPr lvl="2"/>
            <a:r>
              <a:rPr lang="zh-CN" altLang="en-US" dirty="0"/>
              <a:t>保证数据的正确性、有效性和相容性。</a:t>
            </a:r>
          </a:p>
          <a:p>
            <a:pPr lvl="1"/>
            <a:r>
              <a:rPr lang="zh-CN" altLang="en-US" dirty="0"/>
              <a:t>并发（</a:t>
            </a:r>
            <a:r>
              <a:rPr lang="en-US" altLang="zh-CN" dirty="0"/>
              <a:t>Concurrency</a:t>
            </a:r>
            <a:r>
              <a:rPr lang="zh-CN" altLang="en-US" dirty="0"/>
              <a:t>）控制</a:t>
            </a:r>
          </a:p>
          <a:p>
            <a:pPr lvl="2"/>
            <a:r>
              <a:rPr lang="zh-CN" altLang="en-US" dirty="0"/>
              <a:t>对多用户的并发操作加以控制和协调，防止相互干扰而得到错误的结果。</a:t>
            </a:r>
          </a:p>
          <a:p>
            <a:pPr lvl="1"/>
            <a:r>
              <a:rPr lang="zh-CN" altLang="en-US" dirty="0"/>
              <a:t>数据库恢复（</a:t>
            </a:r>
            <a:r>
              <a:rPr lang="en-US" altLang="zh-CN" dirty="0"/>
              <a:t>Recovery</a:t>
            </a:r>
            <a:r>
              <a:rPr lang="zh-CN" altLang="en-US" dirty="0"/>
              <a:t>）</a:t>
            </a:r>
          </a:p>
          <a:p>
            <a:pPr lvl="2"/>
            <a:r>
              <a:rPr lang="zh-CN" altLang="en-US" dirty="0"/>
              <a:t>将数据库从错误状态恢复到某一已知的正确状态。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C3925D21-0624-4AD1-B366-2C7AA3FE33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563563"/>
          </a:xfrm>
        </p:spPr>
        <p:txBody>
          <a:bodyPr/>
          <a:lstStyle/>
          <a:p>
            <a:r>
              <a:rPr lang="zh-CN" altLang="en-US" dirty="0"/>
              <a:t>数据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04A90FAE-E473-4632-B4AA-7632614F28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052737"/>
            <a:ext cx="8229600" cy="5348064"/>
          </a:xfrm>
        </p:spPr>
        <p:txBody>
          <a:bodyPr>
            <a:normAutofit/>
          </a:bodyPr>
          <a:lstStyle/>
          <a:p>
            <a:r>
              <a:rPr lang="zh-CN" altLang="en-US" dirty="0"/>
              <a:t>数据（</a:t>
            </a:r>
            <a:r>
              <a:rPr lang="en-US" altLang="zh-CN" dirty="0"/>
              <a:t>Data</a:t>
            </a:r>
            <a:r>
              <a:rPr lang="zh-CN" altLang="en-US" dirty="0"/>
              <a:t>）是数据库中存储的基本对象</a:t>
            </a:r>
          </a:p>
          <a:p>
            <a:r>
              <a:rPr lang="zh-CN" altLang="en-US" dirty="0"/>
              <a:t>数据的定义</a:t>
            </a:r>
          </a:p>
          <a:p>
            <a:pPr lvl="1"/>
            <a:r>
              <a:rPr lang="zh-CN" altLang="en-US" dirty="0"/>
              <a:t>描述事物的符号记录</a:t>
            </a:r>
          </a:p>
          <a:p>
            <a:r>
              <a:rPr lang="zh-CN" altLang="en-US" dirty="0"/>
              <a:t>数据的种类</a:t>
            </a:r>
          </a:p>
          <a:p>
            <a:pPr lvl="1"/>
            <a:r>
              <a:rPr lang="zh-CN" altLang="en-US" dirty="0"/>
              <a:t>数字、文字、图形、图像、音频、视频、学生的档案记录等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FC28E232-D7C5-4581-8DDC-AF64B77A2B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563563"/>
          </a:xfrm>
        </p:spPr>
        <p:txBody>
          <a:bodyPr/>
          <a:lstStyle/>
          <a:p>
            <a:r>
              <a:rPr lang="zh-CN" altLang="en-US" dirty="0"/>
              <a:t>数据举例 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E3012E1B-6390-473B-A4AF-D290988725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052737"/>
            <a:ext cx="8229600" cy="5348064"/>
          </a:xfrm>
        </p:spPr>
        <p:txBody>
          <a:bodyPr>
            <a:normAutofit/>
          </a:bodyPr>
          <a:lstStyle/>
          <a:p>
            <a:r>
              <a:rPr lang="zh-CN" altLang="en-US" dirty="0"/>
              <a:t>数据的含义称为数据的语义，数据与其语义是不可分的。</a:t>
            </a:r>
          </a:p>
          <a:p>
            <a:pPr lvl="1"/>
            <a:r>
              <a:rPr lang="zh-CN" altLang="en-US" dirty="0"/>
              <a:t>例如  </a:t>
            </a:r>
            <a:r>
              <a:rPr lang="en-US" altLang="zh-CN" dirty="0"/>
              <a:t>93</a:t>
            </a:r>
            <a:r>
              <a:rPr lang="zh-CN" altLang="en-US" dirty="0"/>
              <a:t>是一个数据</a:t>
            </a:r>
          </a:p>
          <a:p>
            <a:pPr lvl="2"/>
            <a:r>
              <a:rPr lang="zh-CN" altLang="en-US" dirty="0"/>
              <a:t>语义</a:t>
            </a:r>
            <a:r>
              <a:rPr lang="en-US" altLang="zh-CN" dirty="0"/>
              <a:t>1</a:t>
            </a:r>
            <a:r>
              <a:rPr lang="zh-CN" altLang="en-US" dirty="0"/>
              <a:t>：学生某门课的成绩</a:t>
            </a:r>
          </a:p>
          <a:p>
            <a:pPr lvl="2"/>
            <a:r>
              <a:rPr lang="zh-CN" altLang="en-US" dirty="0"/>
              <a:t>语义</a:t>
            </a:r>
            <a:r>
              <a:rPr lang="en-US" altLang="zh-CN" dirty="0"/>
              <a:t>2</a:t>
            </a:r>
            <a:r>
              <a:rPr lang="zh-CN" altLang="en-US" dirty="0"/>
              <a:t>：某人的体重</a:t>
            </a:r>
          </a:p>
          <a:p>
            <a:pPr lvl="2"/>
            <a:r>
              <a:rPr lang="zh-CN" altLang="en-US" dirty="0"/>
              <a:t>语义</a:t>
            </a:r>
            <a:r>
              <a:rPr lang="en-US" altLang="zh-CN" dirty="0"/>
              <a:t>3</a:t>
            </a:r>
            <a:r>
              <a:rPr lang="zh-CN" altLang="en-US" dirty="0"/>
              <a:t>：某门</a:t>
            </a:r>
            <a:r>
              <a:rPr lang="zh-CN" altLang="en-US"/>
              <a:t>课的选修学生</a:t>
            </a:r>
            <a:r>
              <a:rPr lang="zh-CN" altLang="en-US" dirty="0"/>
              <a:t>人数</a:t>
            </a:r>
          </a:p>
          <a:p>
            <a:pPr lvl="2"/>
            <a:r>
              <a:rPr lang="zh-CN" altLang="en-US" dirty="0"/>
              <a:t>语义</a:t>
            </a:r>
            <a:r>
              <a:rPr lang="en-US" altLang="zh-CN" dirty="0"/>
              <a:t>4</a:t>
            </a:r>
            <a:r>
              <a:rPr lang="zh-CN" altLang="en-US" dirty="0"/>
              <a:t>：请同学给出</a:t>
            </a:r>
            <a:r>
              <a:rPr lang="en-US" altLang="zh-CN" dirty="0"/>
              <a:t>……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>
            <a:extLst>
              <a:ext uri="{FF2B5EF4-FFF2-40B4-BE49-F238E27FC236}">
                <a16:creationId xmlns:a16="http://schemas.microsoft.com/office/drawing/2014/main" id="{ADC1E9E1-7B30-4989-9370-0EE91948DD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563563"/>
          </a:xfrm>
        </p:spPr>
        <p:txBody>
          <a:bodyPr/>
          <a:lstStyle/>
          <a:p>
            <a:r>
              <a:rPr lang="zh-CN" altLang="en-US" dirty="0"/>
              <a:t>数据举例 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2531" name="Rectangle 1027">
            <a:extLst>
              <a:ext uri="{FF2B5EF4-FFF2-40B4-BE49-F238E27FC236}">
                <a16:creationId xmlns:a16="http://schemas.microsoft.com/office/drawing/2014/main" id="{365999D6-0A96-4EA8-AE46-5C087FFB24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052737"/>
            <a:ext cx="8229600" cy="5348064"/>
          </a:xfrm>
        </p:spPr>
        <p:txBody>
          <a:bodyPr/>
          <a:lstStyle/>
          <a:p>
            <a:r>
              <a:rPr lang="zh-CN" altLang="en-US" dirty="0"/>
              <a:t>学生档案中的学生记录</a:t>
            </a:r>
          </a:p>
          <a:p>
            <a:pPr lvl="1"/>
            <a:r>
              <a:rPr lang="zh-CN" altLang="en-US" dirty="0"/>
              <a:t>（李明，男，</a:t>
            </a:r>
            <a:r>
              <a:rPr lang="en-US" altLang="zh-CN" dirty="0"/>
              <a:t>199505</a:t>
            </a:r>
            <a:r>
              <a:rPr lang="zh-CN" altLang="en-US" dirty="0"/>
              <a:t>，江苏南京市，计算机系，</a:t>
            </a:r>
            <a:r>
              <a:rPr lang="en-US" altLang="zh-CN" dirty="0"/>
              <a:t>2013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语义：学生姓名、性别、出生年月、出生地、所在院系、入学时间</a:t>
            </a:r>
          </a:p>
          <a:p>
            <a:pPr lvl="1"/>
            <a:r>
              <a:rPr lang="zh-CN" altLang="en-US" dirty="0"/>
              <a:t>解释：李明是个大学生，</a:t>
            </a:r>
            <a:r>
              <a:rPr lang="en-US" altLang="zh-CN" dirty="0"/>
              <a:t>1995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月出生，江苏南京市人，  </a:t>
            </a:r>
            <a:r>
              <a:rPr lang="en-US" altLang="zh-CN" dirty="0"/>
              <a:t>2013</a:t>
            </a:r>
            <a:r>
              <a:rPr lang="zh-CN" altLang="en-US" dirty="0"/>
              <a:t>年考入计算机系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714081F-2BEF-4D6A-866D-01D36D9D03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563563"/>
          </a:xfrm>
        </p:spPr>
        <p:txBody>
          <a:bodyPr/>
          <a:lstStyle/>
          <a:p>
            <a:r>
              <a:rPr lang="zh-CN" altLang="en-US" dirty="0"/>
              <a:t>数据库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72BA9A5C-8C33-453C-8FD7-EB464C5EF8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052737"/>
            <a:ext cx="8229600" cy="5348064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数据库的定义</a:t>
            </a:r>
          </a:p>
          <a:p>
            <a:pPr lvl="1"/>
            <a:r>
              <a:rPr lang="zh-CN" altLang="en-US" dirty="0"/>
              <a:t>数据库（</a:t>
            </a:r>
            <a:r>
              <a:rPr lang="en-US" altLang="zh-CN" dirty="0"/>
              <a:t>Database</a:t>
            </a:r>
            <a:r>
              <a:rPr lang="zh-CN" altLang="en-US" dirty="0"/>
              <a:t>，简称</a:t>
            </a:r>
            <a:r>
              <a:rPr lang="en-US" altLang="zh-CN" dirty="0"/>
              <a:t>DB</a:t>
            </a:r>
            <a:r>
              <a:rPr lang="zh-CN" altLang="en-US" dirty="0"/>
              <a:t>）是</a:t>
            </a:r>
            <a:r>
              <a:rPr lang="zh-CN" altLang="en-US" u="sng" dirty="0"/>
              <a:t>长期</a:t>
            </a:r>
            <a:r>
              <a:rPr lang="zh-CN" altLang="en-US" dirty="0"/>
              <a:t>储存在计算机内、有</a:t>
            </a:r>
            <a:r>
              <a:rPr lang="zh-CN" altLang="en-US" u="sng" dirty="0"/>
              <a:t>组织</a:t>
            </a:r>
            <a:r>
              <a:rPr lang="zh-CN" altLang="en-US" dirty="0"/>
              <a:t>的、可</a:t>
            </a:r>
            <a:r>
              <a:rPr lang="zh-CN" altLang="en-US" u="sng" dirty="0"/>
              <a:t>共享</a:t>
            </a:r>
            <a:r>
              <a:rPr lang="zh-CN" altLang="en-US" dirty="0"/>
              <a:t>的</a:t>
            </a:r>
            <a:r>
              <a:rPr lang="zh-CN" altLang="en-US" u="sng" dirty="0"/>
              <a:t>大量数据</a:t>
            </a:r>
            <a:r>
              <a:rPr lang="zh-CN" altLang="en-US" dirty="0"/>
              <a:t>的集合</a:t>
            </a:r>
          </a:p>
          <a:p>
            <a:r>
              <a:rPr lang="zh-CN" altLang="en-US" dirty="0"/>
              <a:t>数据库的基本特征</a:t>
            </a:r>
          </a:p>
          <a:p>
            <a:pPr lvl="1"/>
            <a:r>
              <a:rPr lang="zh-CN" altLang="en-US" dirty="0"/>
              <a:t>数据按一定的数据模型组织、描述和储存</a:t>
            </a:r>
          </a:p>
          <a:p>
            <a:pPr lvl="1"/>
            <a:r>
              <a:rPr lang="zh-CN" altLang="en-US" dirty="0"/>
              <a:t>可为各种用户共享</a:t>
            </a:r>
          </a:p>
          <a:p>
            <a:pPr lvl="1"/>
            <a:r>
              <a:rPr lang="zh-CN" altLang="en-US" dirty="0"/>
              <a:t>冗余度较小</a:t>
            </a:r>
          </a:p>
          <a:p>
            <a:pPr lvl="1"/>
            <a:r>
              <a:rPr lang="zh-CN" altLang="en-US" dirty="0"/>
              <a:t>数据独立性较高</a:t>
            </a:r>
          </a:p>
          <a:p>
            <a:pPr lvl="1"/>
            <a:r>
              <a:rPr lang="zh-CN" altLang="en-US" dirty="0"/>
              <a:t>易扩展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FE0D11BF-0CFA-45BD-BF46-CC41FFE571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563563"/>
          </a:xfrm>
        </p:spPr>
        <p:txBody>
          <a:bodyPr/>
          <a:lstStyle/>
          <a:p>
            <a:r>
              <a:rPr lang="zh-CN" altLang="en-US" dirty="0"/>
              <a:t>数据库管理系统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35A295B6-5057-4E5F-A4F3-ECE1CCF76F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052514"/>
            <a:ext cx="8229600" cy="2456014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/>
              <a:t>数据库管理系统（</a:t>
            </a:r>
            <a:r>
              <a:rPr lang="en-US" altLang="zh-CN" dirty="0"/>
              <a:t>Database  Management System</a:t>
            </a:r>
            <a:r>
              <a:rPr lang="zh-CN" altLang="en-US" dirty="0"/>
              <a:t>，简称</a:t>
            </a:r>
            <a:r>
              <a:rPr lang="en-US" altLang="zh-CN" dirty="0"/>
              <a:t>DBMS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位于用户与操作系统之间的一层数据管理软件</a:t>
            </a:r>
          </a:p>
          <a:p>
            <a:pPr lvl="1"/>
            <a:r>
              <a:rPr lang="zh-CN" altLang="en-US" dirty="0"/>
              <a:t>是基础软件，是一个大型复杂的软件系统 </a:t>
            </a:r>
          </a:p>
          <a:p>
            <a:r>
              <a:rPr lang="zh-CN" altLang="en-US" dirty="0"/>
              <a:t>数据库管理系统的用途</a:t>
            </a:r>
          </a:p>
          <a:p>
            <a:pPr lvl="1"/>
            <a:r>
              <a:rPr lang="zh-CN" altLang="en-US" dirty="0"/>
              <a:t>科学地组织和存储数据、高效地获取和维护数据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D1D627C-172D-4947-862F-48754DA13F88}"/>
              </a:ext>
            </a:extLst>
          </p:cNvPr>
          <p:cNvGrpSpPr/>
          <p:nvPr/>
        </p:nvGrpSpPr>
        <p:grpSpPr>
          <a:xfrm>
            <a:off x="1547664" y="3508528"/>
            <a:ext cx="6755904" cy="2988568"/>
            <a:chOff x="1066800" y="2209800"/>
            <a:chExt cx="7620000" cy="3276600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AB9C3760-E833-4773-9429-40905494B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800" y="4572000"/>
              <a:ext cx="5105400" cy="685800"/>
            </a:xfrm>
            <a:prstGeom prst="rect">
              <a:avLst/>
            </a:prstGeom>
            <a:gradFill rotWithShape="0">
              <a:gsLst>
                <a:gs pos="0">
                  <a:srgbClr val="CCFFCC"/>
                </a:gs>
                <a:gs pos="100000">
                  <a:srgbClr val="5E765E"/>
                </a:gs>
              </a:gsLst>
              <a:path path="rect">
                <a:fillToRect r="100000" b="100000"/>
              </a:path>
            </a:gra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FFCC"/>
              </a:extrusionClr>
              <a:contourClr>
                <a:srgbClr val="CCFFCC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400" b="1"/>
            </a:p>
          </p:txBody>
        </p:sp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4F042A79-1B63-44E3-8E38-1A3D2EB33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200" y="4038600"/>
              <a:ext cx="4495800" cy="533400"/>
            </a:xfrm>
            <a:prstGeom prst="rect">
              <a:avLst/>
            </a:prstGeom>
            <a:gradFill rotWithShape="0">
              <a:gsLst>
                <a:gs pos="0">
                  <a:srgbClr val="66FF99"/>
                </a:gs>
                <a:gs pos="100000">
                  <a:srgbClr val="2F7647"/>
                </a:gs>
              </a:gsLst>
              <a:path path="rect">
                <a:fillToRect r="100000" b="100000"/>
              </a:path>
            </a:gra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FF99"/>
              </a:extrusionClr>
              <a:contourClr>
                <a:srgbClr val="66FF99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endParaRPr kumimoji="1" lang="zh-CN" altLang="zh-CN" sz="1600" b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1" name="Rectangle 4">
              <a:extLst>
                <a:ext uri="{FF2B5EF4-FFF2-40B4-BE49-F238E27FC236}">
                  <a16:creationId xmlns:a16="http://schemas.microsoft.com/office/drawing/2014/main" id="{F1B197C6-1A9C-4A0E-A688-E7EA54532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200" y="3505200"/>
              <a:ext cx="3733800" cy="533400"/>
            </a:xfrm>
            <a:prstGeom prst="rect">
              <a:avLst/>
            </a:prstGeom>
            <a:gradFill rotWithShape="0">
              <a:gsLst>
                <a:gs pos="0">
                  <a:srgbClr val="33CC33"/>
                </a:gs>
                <a:gs pos="100000">
                  <a:srgbClr val="185E18"/>
                </a:gs>
              </a:gsLst>
              <a:path path="rect">
                <a:fillToRect r="100000" b="100000"/>
              </a:path>
            </a:gra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33CC33"/>
              </a:extrusionClr>
              <a:contourClr>
                <a:srgbClr val="33CC33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400" b="1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535BBA52-55DA-4CD0-A9F3-5BC643186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819400"/>
              <a:ext cx="28194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400" b="1"/>
            </a:p>
          </p:txBody>
        </p:sp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id="{8A513DC9-6FAA-43D4-9AFE-AD50B98FF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3048000"/>
              <a:ext cx="3276600" cy="457200"/>
            </a:xfrm>
            <a:prstGeom prst="rect">
              <a:avLst/>
            </a:prstGeom>
            <a:gradFill rotWithShape="0">
              <a:gsLst>
                <a:gs pos="0">
                  <a:srgbClr val="00CC99"/>
                </a:gs>
                <a:gs pos="100000">
                  <a:srgbClr val="005E47"/>
                </a:gs>
              </a:gsLst>
              <a:path path="rect">
                <a:fillToRect r="100000" b="100000"/>
              </a:path>
            </a:gra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CC99"/>
              </a:extrusionClr>
              <a:contourClr>
                <a:srgbClr val="00CC99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400" b="1"/>
            </a:p>
          </p:txBody>
        </p:sp>
        <p:sp>
          <p:nvSpPr>
            <p:cNvPr id="14" name="Text Box 7">
              <a:extLst>
                <a:ext uri="{FF2B5EF4-FFF2-40B4-BE49-F238E27FC236}">
                  <a16:creationId xmlns:a16="http://schemas.microsoft.com/office/drawing/2014/main" id="{CA2142A1-5D75-4669-8B8C-080CFFD5F0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2200" y="4648200"/>
              <a:ext cx="1524000" cy="371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kumimoji="1" lang="zh-CN" altLang="en-US" sz="1600" b="1">
                  <a:solidFill>
                    <a:srgbClr val="FFFF00"/>
                  </a:solidFill>
                  <a:latin typeface="楷体_GB2312" pitchFamily="49" charset="-122"/>
                  <a:ea typeface="楷体_GB2312" pitchFamily="49" charset="-122"/>
                </a:rPr>
                <a:t>硬件平台</a:t>
              </a:r>
            </a:p>
          </p:txBody>
        </p:sp>
        <p:sp>
          <p:nvSpPr>
            <p:cNvPr id="15" name="Text Box 8">
              <a:extLst>
                <a:ext uri="{FF2B5EF4-FFF2-40B4-BE49-F238E27FC236}">
                  <a16:creationId xmlns:a16="http://schemas.microsoft.com/office/drawing/2014/main" id="{69F3231E-1FC3-48A5-BFEF-9B49440260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6400" y="4038600"/>
              <a:ext cx="2362200" cy="371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kumimoji="1" lang="zh-CN" altLang="en-US" sz="1600" b="1">
                  <a:solidFill>
                    <a:srgbClr val="FFFF00"/>
                  </a:solidFill>
                  <a:latin typeface="楷体_GB2312" pitchFamily="49" charset="-122"/>
                  <a:ea typeface="楷体_GB2312" pitchFamily="49" charset="-122"/>
                </a:rPr>
                <a:t>基础软件平台</a:t>
              </a:r>
            </a:p>
          </p:txBody>
        </p:sp>
        <p:sp>
          <p:nvSpPr>
            <p:cNvPr id="16" name="Text Box 9">
              <a:extLst>
                <a:ext uri="{FF2B5EF4-FFF2-40B4-BE49-F238E27FC236}">
                  <a16:creationId xmlns:a16="http://schemas.microsoft.com/office/drawing/2014/main" id="{D2DCE91E-C480-4D91-A2B0-B9E3928A60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0200" y="3505200"/>
              <a:ext cx="2895601" cy="371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kumimoji="1" lang="zh-CN" altLang="en-US" sz="1600" b="1">
                  <a:solidFill>
                    <a:srgbClr val="FFFF00"/>
                  </a:solidFill>
                  <a:latin typeface="楷体_GB2312" pitchFamily="49" charset="-122"/>
                  <a:ea typeface="楷体_GB2312" pitchFamily="49" charset="-122"/>
                </a:rPr>
                <a:t>软件基础构架平台</a:t>
              </a:r>
            </a:p>
          </p:txBody>
        </p:sp>
        <p:sp>
          <p:nvSpPr>
            <p:cNvPr id="17" name="Text Box 10">
              <a:extLst>
                <a:ext uri="{FF2B5EF4-FFF2-40B4-BE49-F238E27FC236}">
                  <a16:creationId xmlns:a16="http://schemas.microsoft.com/office/drawing/2014/main" id="{7124809F-5DF8-4176-8B16-AD0D6D26EF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0200" y="3048000"/>
              <a:ext cx="2514600" cy="371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kumimoji="1" lang="zh-CN" altLang="en-US" sz="1600" b="1">
                  <a:solidFill>
                    <a:srgbClr val="FFFF00"/>
                  </a:solidFill>
                  <a:latin typeface="楷体_GB2312" pitchFamily="49" charset="-122"/>
                  <a:ea typeface="楷体_GB2312" pitchFamily="49" charset="-122"/>
                </a:rPr>
                <a:t>应用软件平台</a:t>
              </a:r>
            </a:p>
          </p:txBody>
        </p:sp>
        <p:sp>
          <p:nvSpPr>
            <p:cNvPr id="18" name="Rectangle 11">
              <a:extLst>
                <a:ext uri="{FF2B5EF4-FFF2-40B4-BE49-F238E27FC236}">
                  <a16:creationId xmlns:a16="http://schemas.microsoft.com/office/drawing/2014/main" id="{717A38D7-EEEB-44A9-809A-BA6F096B6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400" y="2514600"/>
              <a:ext cx="2438400" cy="457200"/>
            </a:xfrm>
            <a:prstGeom prst="rect">
              <a:avLst/>
            </a:prstGeom>
            <a:gradFill rotWithShape="0">
              <a:gsLst>
                <a:gs pos="0">
                  <a:srgbClr val="00CC99"/>
                </a:gs>
                <a:gs pos="100000">
                  <a:srgbClr val="005E47"/>
                </a:gs>
              </a:gsLst>
              <a:path path="rect">
                <a:fillToRect r="100000" b="100000"/>
              </a:path>
            </a:gra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CC99"/>
              </a:extrusionClr>
              <a:contourClr>
                <a:srgbClr val="00CC99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kumimoji="1" lang="zh-CN" altLang="zh-CN" b="1"/>
            </a:p>
          </p:txBody>
        </p:sp>
        <p:sp>
          <p:nvSpPr>
            <p:cNvPr id="19" name="Text Box 12">
              <a:extLst>
                <a:ext uri="{FF2B5EF4-FFF2-40B4-BE49-F238E27FC236}">
                  <a16:creationId xmlns:a16="http://schemas.microsoft.com/office/drawing/2014/main" id="{881B3484-8240-4A23-B2AF-C3D67D837D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9800" y="2514600"/>
              <a:ext cx="1447800" cy="371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kumimoji="1" lang="zh-CN" altLang="en-US" sz="1600" b="1">
                  <a:solidFill>
                    <a:srgbClr val="FFFF00"/>
                  </a:solidFill>
                  <a:latin typeface="楷体_GB2312" pitchFamily="49" charset="-122"/>
                  <a:ea typeface="楷体_GB2312" pitchFamily="49" charset="-122"/>
                </a:rPr>
                <a:t>软件产品</a:t>
              </a:r>
            </a:p>
          </p:txBody>
        </p:sp>
        <p:sp>
          <p:nvSpPr>
            <p:cNvPr id="20" name="AutoShape 13">
              <a:extLst>
                <a:ext uri="{FF2B5EF4-FFF2-40B4-BE49-F238E27FC236}">
                  <a16:creationId xmlns:a16="http://schemas.microsoft.com/office/drawing/2014/main" id="{FD5EF807-3DF8-435B-A7E8-6C84418F5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209800"/>
              <a:ext cx="2971800" cy="1066800"/>
            </a:xfrm>
            <a:prstGeom prst="cloudCallout">
              <a:avLst>
                <a:gd name="adj1" fmla="val -83389"/>
                <a:gd name="adj2" fmla="val 52829"/>
              </a:avLst>
            </a:prstGeom>
            <a:solidFill>
              <a:srgbClr val="746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t" hangingPunct="1">
                <a:spcBef>
                  <a:spcPct val="50000"/>
                </a:spcBef>
              </a:pPr>
              <a:r>
                <a:rPr kumimoji="1" lang="zh-CN" altLang="en-US" sz="1600" b="1" dirty="0">
                  <a:solidFill>
                    <a:srgbClr val="FFFFFF"/>
                  </a:solidFill>
                  <a:latin typeface="楷体_GB2312" pitchFamily="49" charset="-122"/>
                  <a:ea typeface="楷体_GB2312" pitchFamily="49" charset="-122"/>
                </a:rPr>
                <a:t>协同软件</a:t>
              </a:r>
            </a:p>
            <a:p>
              <a:pPr eaLnBrk="1" fontAlgn="t" hangingPunct="1">
                <a:spcBef>
                  <a:spcPct val="50000"/>
                </a:spcBef>
              </a:pPr>
              <a:r>
                <a:rPr kumimoji="1" lang="zh-CN" altLang="en-US" sz="1600" b="1" dirty="0">
                  <a:solidFill>
                    <a:srgbClr val="FFFFFF"/>
                  </a:solidFill>
                  <a:latin typeface="楷体_GB2312" pitchFamily="49" charset="-122"/>
                  <a:ea typeface="楷体_GB2312" pitchFamily="49" charset="-122"/>
                </a:rPr>
                <a:t>办公软件</a:t>
              </a:r>
            </a:p>
          </p:txBody>
        </p:sp>
        <p:sp>
          <p:nvSpPr>
            <p:cNvPr id="21" name="AutoShape 14">
              <a:extLst>
                <a:ext uri="{FF2B5EF4-FFF2-40B4-BE49-F238E27FC236}">
                  <a16:creationId xmlns:a16="http://schemas.microsoft.com/office/drawing/2014/main" id="{32328EDC-36BC-49F0-93A8-E4A5DC3F6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0" y="4419600"/>
              <a:ext cx="2743200" cy="1066800"/>
            </a:xfrm>
            <a:prstGeom prst="cloudCallout">
              <a:avLst>
                <a:gd name="adj1" fmla="val -95199"/>
                <a:gd name="adj2" fmla="val -62352"/>
              </a:avLst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fontAlgn="t">
                <a:spcBef>
                  <a:spcPct val="50000"/>
                </a:spcBef>
                <a:defRPr/>
              </a:pPr>
              <a:r>
                <a:rPr kumimoji="1" lang="zh-CN" altLang="en-US" sz="1600" b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数据库系统</a:t>
              </a:r>
            </a:p>
            <a:p>
              <a:pPr fontAlgn="t">
                <a:spcBef>
                  <a:spcPct val="50000"/>
                </a:spcBef>
                <a:defRPr/>
              </a:pPr>
              <a:r>
                <a:rPr kumimoji="1" lang="zh-CN" altLang="en-US" sz="1600" b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操作系统</a:t>
              </a:r>
            </a:p>
          </p:txBody>
        </p:sp>
        <p:sp>
          <p:nvSpPr>
            <p:cNvPr id="22" name="AutoShape 15">
              <a:extLst>
                <a:ext uri="{FF2B5EF4-FFF2-40B4-BE49-F238E27FC236}">
                  <a16:creationId xmlns:a16="http://schemas.microsoft.com/office/drawing/2014/main" id="{C508CA65-D628-4865-AD96-C95279E8AC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0" y="3276600"/>
              <a:ext cx="2971800" cy="1066800"/>
            </a:xfrm>
            <a:prstGeom prst="cloudCallout">
              <a:avLst>
                <a:gd name="adj1" fmla="val -80394"/>
                <a:gd name="adj2" fmla="val 2231"/>
              </a:avLst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t" hangingPunct="1">
                <a:spcBef>
                  <a:spcPct val="50000"/>
                </a:spcBef>
              </a:pPr>
              <a:r>
                <a:rPr kumimoji="1" lang="en-US" altLang="zh-CN" sz="1600" b="1">
                  <a:latin typeface="楷体_GB2312" pitchFamily="49" charset="-122"/>
                  <a:ea typeface="楷体_GB2312" pitchFamily="49" charset="-122"/>
                </a:rPr>
                <a:t>  </a:t>
              </a:r>
              <a:r>
                <a:rPr kumimoji="1" lang="zh-CN" altLang="en-US" sz="1600" b="1">
                  <a:latin typeface="楷体_GB2312" pitchFamily="49" charset="-122"/>
                  <a:ea typeface="楷体_GB2312" pitchFamily="49" charset="-122"/>
                </a:rPr>
                <a:t>中间件</a:t>
              </a:r>
            </a:p>
            <a:p>
              <a:pPr eaLnBrk="1" fontAlgn="t" hangingPunct="1">
                <a:spcBef>
                  <a:spcPct val="50000"/>
                </a:spcBef>
              </a:pPr>
              <a:r>
                <a:rPr kumimoji="1" lang="zh-CN" altLang="en-US" sz="1600" b="1">
                  <a:latin typeface="楷体_GB2312" pitchFamily="49" charset="-122"/>
                  <a:ea typeface="楷体_GB2312" pitchFamily="49" charset="-122"/>
                </a:rPr>
                <a:t>  应用服务器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FF89EA98-35E6-43C2-B552-D828D99BDC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563563"/>
          </a:xfrm>
        </p:spPr>
        <p:txBody>
          <a:bodyPr/>
          <a:lstStyle/>
          <a:p>
            <a:r>
              <a:rPr lang="zh-CN" altLang="en-US" dirty="0"/>
              <a:t>数据库管理系统的主要功能 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7A7A8C6D-EE73-4C6C-B61F-D2C9A28E3B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052737"/>
            <a:ext cx="8229600" cy="5348064"/>
          </a:xfrm>
        </p:spPr>
        <p:txBody>
          <a:bodyPr/>
          <a:lstStyle/>
          <a:p>
            <a:pPr lvl="1"/>
            <a:r>
              <a:rPr lang="zh-CN" altLang="en-US" dirty="0"/>
              <a:t>数据定义功能</a:t>
            </a:r>
          </a:p>
          <a:p>
            <a:pPr lvl="2"/>
            <a:r>
              <a:rPr lang="zh-CN" altLang="en-US" dirty="0"/>
              <a:t>提供数据定义语言（</a:t>
            </a:r>
            <a:r>
              <a:rPr lang="en-US" altLang="zh-CN" dirty="0"/>
              <a:t>DDL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定义数据库中的数据对象</a:t>
            </a:r>
          </a:p>
          <a:p>
            <a:pPr lvl="1"/>
            <a:r>
              <a:rPr lang="zh-CN" altLang="en-US" dirty="0"/>
              <a:t>数据组织、存储和管理</a:t>
            </a:r>
          </a:p>
          <a:p>
            <a:pPr lvl="2"/>
            <a:r>
              <a:rPr lang="zh-CN" altLang="en-US" dirty="0"/>
              <a:t>分类组织、存储和管理各种数据</a:t>
            </a:r>
          </a:p>
          <a:p>
            <a:pPr lvl="2"/>
            <a:r>
              <a:rPr lang="zh-CN" altLang="en-US" dirty="0"/>
              <a:t>确定组织数据的文件结构和存取方式</a:t>
            </a:r>
          </a:p>
          <a:p>
            <a:pPr lvl="2"/>
            <a:r>
              <a:rPr lang="zh-CN" altLang="en-US" dirty="0"/>
              <a:t>实现数据之间的联系</a:t>
            </a:r>
          </a:p>
          <a:p>
            <a:pPr lvl="2"/>
            <a:r>
              <a:rPr lang="zh-CN" altLang="en-US" dirty="0"/>
              <a:t>提供多种存取方法提高存取效率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03501C9E-8CD5-4344-962F-90C870FCFC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563563"/>
          </a:xfrm>
        </p:spPr>
        <p:txBody>
          <a:bodyPr/>
          <a:lstStyle/>
          <a:p>
            <a:r>
              <a:rPr lang="zh-CN" altLang="en-US" dirty="0"/>
              <a:t>数据库管理系统的主要功能 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D54E0FFD-8BBD-41E1-A662-799BFABB62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052737"/>
            <a:ext cx="8229600" cy="5348064"/>
          </a:xfrm>
        </p:spPr>
        <p:txBody>
          <a:bodyPr>
            <a:normAutofit fontScale="92500"/>
          </a:bodyPr>
          <a:lstStyle/>
          <a:p>
            <a:pPr lvl="1"/>
            <a:r>
              <a:rPr lang="zh-CN" altLang="en-US" dirty="0"/>
              <a:t>数据操纵功能</a:t>
            </a:r>
          </a:p>
          <a:p>
            <a:pPr lvl="2"/>
            <a:r>
              <a:rPr lang="zh-CN" altLang="en-US" dirty="0"/>
              <a:t>提供数据操纵语言（</a:t>
            </a:r>
            <a:r>
              <a:rPr lang="en-US" altLang="zh-CN" dirty="0"/>
              <a:t>DML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实现对数据库的基本操作  （查询、插入、删除和修改）</a:t>
            </a:r>
            <a:endParaRPr lang="en-US" altLang="zh-CN" dirty="0"/>
          </a:p>
          <a:p>
            <a:pPr lvl="1"/>
            <a:r>
              <a:rPr lang="zh-CN" altLang="en-US" dirty="0"/>
              <a:t>数据库的事务管理和运行管理</a:t>
            </a:r>
          </a:p>
          <a:p>
            <a:pPr lvl="2"/>
            <a:r>
              <a:rPr lang="zh-CN" altLang="en-US" dirty="0"/>
              <a:t>数据库在建立、运行和维护时由数据库管理系统统一管理和控制</a:t>
            </a:r>
          </a:p>
          <a:p>
            <a:pPr lvl="2"/>
            <a:r>
              <a:rPr lang="zh-CN" altLang="en-US" dirty="0"/>
              <a:t>保证数据的安全性、完整性、多用户对数据的并发使用</a:t>
            </a:r>
          </a:p>
          <a:p>
            <a:pPr lvl="2"/>
            <a:r>
              <a:rPr lang="zh-CN" altLang="en-US" dirty="0"/>
              <a:t>发生故障后的系统恢复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>
            <a:extLst>
              <a:ext uri="{FF2B5EF4-FFF2-40B4-BE49-F238E27FC236}">
                <a16:creationId xmlns:a16="http://schemas.microsoft.com/office/drawing/2014/main" id="{D789059F-466F-432E-9772-C2CD34ECA2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563563"/>
          </a:xfrm>
        </p:spPr>
        <p:txBody>
          <a:bodyPr/>
          <a:lstStyle/>
          <a:p>
            <a:r>
              <a:rPr lang="zh-CN" altLang="en-US" dirty="0"/>
              <a:t>数据库管理系统的主要功能 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8675" name="Rectangle 1027">
            <a:extLst>
              <a:ext uri="{FF2B5EF4-FFF2-40B4-BE49-F238E27FC236}">
                <a16:creationId xmlns:a16="http://schemas.microsoft.com/office/drawing/2014/main" id="{61D9C556-6A4A-4DE4-96DA-E355F4DB59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052737"/>
            <a:ext cx="8229600" cy="5348064"/>
          </a:xfrm>
        </p:spPr>
        <p:txBody>
          <a:bodyPr>
            <a:normAutofit fontScale="92500"/>
          </a:bodyPr>
          <a:lstStyle/>
          <a:p>
            <a:pPr lvl="1"/>
            <a:r>
              <a:rPr lang="zh-CN" altLang="en-US" dirty="0"/>
              <a:t>数据库的建立和维护功能</a:t>
            </a:r>
            <a:endParaRPr lang="en-US" altLang="zh-CN" dirty="0"/>
          </a:p>
          <a:p>
            <a:pPr lvl="2"/>
            <a:r>
              <a:rPr lang="zh-CN" altLang="en-US" dirty="0"/>
              <a:t>数据库初始数据的装载和转换</a:t>
            </a:r>
          </a:p>
          <a:p>
            <a:pPr lvl="2"/>
            <a:r>
              <a:rPr lang="zh-CN" altLang="en-US" dirty="0"/>
              <a:t>数据库转储、恢复功能</a:t>
            </a:r>
          </a:p>
          <a:p>
            <a:pPr lvl="2"/>
            <a:r>
              <a:rPr lang="zh-CN" altLang="en-US" dirty="0"/>
              <a:t>数据库的重组织</a:t>
            </a:r>
          </a:p>
          <a:p>
            <a:pPr lvl="2"/>
            <a:r>
              <a:rPr lang="zh-CN" altLang="en-US" dirty="0"/>
              <a:t>性能监视、分析等</a:t>
            </a:r>
          </a:p>
          <a:p>
            <a:pPr lvl="1"/>
            <a:r>
              <a:rPr lang="zh-CN" altLang="en-US" dirty="0"/>
              <a:t>其它功能</a:t>
            </a:r>
          </a:p>
          <a:p>
            <a:pPr lvl="2"/>
            <a:r>
              <a:rPr lang="zh-CN" altLang="en-US" dirty="0"/>
              <a:t>数据库管理系统与网络中其它软件系统的通信</a:t>
            </a:r>
          </a:p>
          <a:p>
            <a:pPr lvl="2"/>
            <a:r>
              <a:rPr lang="zh-CN" altLang="en-US" dirty="0"/>
              <a:t>数据库管理系统系统之间的数据转换</a:t>
            </a:r>
          </a:p>
          <a:p>
            <a:pPr lvl="2"/>
            <a:r>
              <a:rPr lang="zh-CN" altLang="en-US" dirty="0"/>
              <a:t>异构数据库之间的互访和互操作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software">
  <a:themeElements>
    <a:clrScheme name="sample 1">
      <a:dk1>
        <a:srgbClr val="163794"/>
      </a:dk1>
      <a:lt1>
        <a:srgbClr val="FFFFFF"/>
      </a:lt1>
      <a:dk2>
        <a:srgbClr val="000000"/>
      </a:dk2>
      <a:lt2>
        <a:srgbClr val="C0C0C0"/>
      </a:lt2>
      <a:accent1>
        <a:srgbClr val="009999"/>
      </a:accent1>
      <a:accent2>
        <a:srgbClr val="990000"/>
      </a:accent2>
      <a:accent3>
        <a:srgbClr val="FFFFFF"/>
      </a:accent3>
      <a:accent4>
        <a:srgbClr val="112D7E"/>
      </a:accent4>
      <a:accent5>
        <a:srgbClr val="AACACA"/>
      </a:accent5>
      <a:accent6>
        <a:srgbClr val="8A0000"/>
      </a:accent6>
      <a:hlink>
        <a:srgbClr val="6699FF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63794"/>
        </a:dk1>
        <a:lt1>
          <a:srgbClr val="FFFFFF"/>
        </a:lt1>
        <a:dk2>
          <a:srgbClr val="000000"/>
        </a:dk2>
        <a:lt2>
          <a:srgbClr val="C0C0C0"/>
        </a:lt2>
        <a:accent1>
          <a:srgbClr val="009999"/>
        </a:accent1>
        <a:accent2>
          <a:srgbClr val="990000"/>
        </a:accent2>
        <a:accent3>
          <a:srgbClr val="FFFFFF"/>
        </a:accent3>
        <a:accent4>
          <a:srgbClr val="112D7E"/>
        </a:accent4>
        <a:accent5>
          <a:srgbClr val="AACACA"/>
        </a:accent5>
        <a:accent6>
          <a:srgbClr val="8A0000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29698D"/>
        </a:dk1>
        <a:lt1>
          <a:srgbClr val="FFFFFF"/>
        </a:lt1>
        <a:dk2>
          <a:srgbClr val="000000"/>
        </a:dk2>
        <a:lt2>
          <a:srgbClr val="A1BABD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software</Template>
  <TotalTime>8525</TotalTime>
  <Words>809</Words>
  <Application>Microsoft Office PowerPoint</Application>
  <PresentationFormat>全屏显示(4:3)</PresentationFormat>
  <Paragraphs>130</Paragraphs>
  <Slides>15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楷体_GB2312</vt:lpstr>
      <vt:lpstr>Arial</vt:lpstr>
      <vt:lpstr>Verdana</vt:lpstr>
      <vt:lpstr>Wingdings</vt:lpstr>
      <vt:lpstr>software</vt:lpstr>
      <vt:lpstr>数据管理基础 ch02 几个基本概念</vt:lpstr>
      <vt:lpstr>数据</vt:lpstr>
      <vt:lpstr>数据举例 1</vt:lpstr>
      <vt:lpstr>数据举例 2</vt:lpstr>
      <vt:lpstr>数据库</vt:lpstr>
      <vt:lpstr>数据库管理系统</vt:lpstr>
      <vt:lpstr>数据库管理系统的主要功能 1</vt:lpstr>
      <vt:lpstr>数据库管理系统的主要功能 2</vt:lpstr>
      <vt:lpstr>数据库管理系统的主要功能 3</vt:lpstr>
      <vt:lpstr>数据库系统</vt:lpstr>
      <vt:lpstr>数据库系统</vt:lpstr>
      <vt:lpstr>数据库的特点-数据结构化</vt:lpstr>
      <vt:lpstr>数据库的特点- 数据的共享性高，冗余度低且易扩充</vt:lpstr>
      <vt:lpstr>数据库的特点-数据独立性高</vt:lpstr>
      <vt:lpstr>数据库的特点- 数据由数据管理系统统一管理和控制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贝佳</dc:creator>
  <cp:lastModifiedBy>jia bei</cp:lastModifiedBy>
  <cp:revision>172</cp:revision>
  <dcterms:created xsi:type="dcterms:W3CDTF">2008-04-16T11:36:22Z</dcterms:created>
  <dcterms:modified xsi:type="dcterms:W3CDTF">2022-02-15T08:44:03Z</dcterms:modified>
</cp:coreProperties>
</file>