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1"/>
  </p:notesMasterIdLst>
  <p:sldIdLst>
    <p:sldId id="256" r:id="rId2"/>
    <p:sldId id="440" r:id="rId3"/>
    <p:sldId id="441" r:id="rId4"/>
    <p:sldId id="478" r:id="rId5"/>
    <p:sldId id="479" r:id="rId6"/>
    <p:sldId id="481" r:id="rId7"/>
    <p:sldId id="483" r:id="rId8"/>
    <p:sldId id="486" r:id="rId9"/>
    <p:sldId id="44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773" autoAdjust="0"/>
  </p:normalViewPr>
  <p:slideViewPr>
    <p:cSldViewPr>
      <p:cViewPr varScale="1">
        <p:scale>
          <a:sx n="75" d="100"/>
          <a:sy n="75" d="100"/>
        </p:scale>
        <p:origin x="10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A7D1B64-3B7B-4749-BCFC-E584430C4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E72BCE-0FFC-42E3-B712-40EAEAFBF26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8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-2853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543-8DFF-4D7A-825A-CD69E3D79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AE85-D4B1-4514-802F-255DFDD95A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F253-F2D9-47A7-826A-1AFB4C871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12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A0AB3CC-2E15-4D97-BFC2-D3072B559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E4C106F-9702-4D00-A833-51EA93579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91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7832FEB-BC6C-4CBC-ABD9-42E91495F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704400E-F2EC-4C30-BE88-F59F95FD3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>
                <a:solidFill>
                  <a:srgbClr val="00708E"/>
                </a:solidFill>
              </a:defRPr>
            </a:lvl1pPr>
            <a:lvl2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79D1-DCAB-4642-BEC3-FA2CD7444C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577E-92C4-4682-B3C0-5EAB5A820E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5280063-81C5-4355-BFB3-A849998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1F51-AF46-4F42-9B94-1528614CC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80B-8AD2-46AD-9833-56F057E920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D688-6C86-4E15-A027-4B1D9BD30E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D3FA-7593-435F-99CE-E1B9125E9A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Software Institute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Nanjing University</a:t>
            </a:r>
          </a:p>
          <a:p>
            <a:pPr eaLnBrk="1" hangingPunct="1"/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Bei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Jia</a:t>
            </a:r>
            <a:endParaRPr lang="en-US" altLang="zh-CN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2400"/>
              </a:spcBef>
            </a:pPr>
            <a:r>
              <a:rPr lang="zh-CN" altLang="en-US" sz="3600" dirty="0"/>
              <a:t>数据管理基础</a:t>
            </a:r>
            <a:br>
              <a:rPr lang="en-US" altLang="zh-CN" sz="2400"/>
            </a:br>
            <a:r>
              <a:rPr lang="en-US" altLang="zh-CN" sz="2000"/>
              <a:t>ch05 </a:t>
            </a:r>
            <a:r>
              <a:rPr lang="zh-CN" altLang="en-US" sz="2000" dirty="0"/>
              <a:t>逻辑模型</a:t>
            </a:r>
            <a:endParaRPr lang="en-US" altLang="zh-CN" sz="11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295E3CD-071C-4807-9E05-B3187373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2CCFBB2-1049-4953-B8BA-46435D93D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如何“多快好省”地将信息世界转换为机器世界？</a:t>
            </a:r>
            <a:endParaRPr lang="en-US" altLang="zh-CN" dirty="0"/>
          </a:p>
          <a:p>
            <a:pPr lvl="1"/>
            <a:r>
              <a:rPr lang="zh-CN" altLang="en-US" dirty="0"/>
              <a:t>基本问题，如何在机器世界中表达“低层”数据结构和“高层”数据结构？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：尽量独立于应用层，采用“中立”的方式表达概念模型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：在应用层中，使用特定数据结构，并在逻辑模型中高效支持这一数据结构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*</a:t>
            </a:r>
            <a:r>
              <a:rPr lang="zh-CN" altLang="en-US" dirty="0"/>
              <a:t>：通用数据结构采用方案</a:t>
            </a:r>
            <a:r>
              <a:rPr lang="en-US" altLang="zh-CN" dirty="0"/>
              <a:t>1</a:t>
            </a:r>
            <a:r>
              <a:rPr lang="zh-CN" altLang="en-US" dirty="0"/>
              <a:t>，关键性数据结构采用方案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FECE-15E5-4BA5-AD67-044ACDAB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4441-0701-4AFD-9BA6-695699BF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格式化模型</a:t>
            </a:r>
            <a:endParaRPr lang="en-US" altLang="zh-CN" sz="3200" dirty="0"/>
          </a:p>
          <a:p>
            <a:pPr lvl="1"/>
            <a:r>
              <a:rPr lang="zh-CN" altLang="en-US" dirty="0"/>
              <a:t>层次模型（</a:t>
            </a:r>
            <a:r>
              <a:rPr lang="en-US" altLang="zh-CN" dirty="0"/>
              <a:t>Hierarchical Model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网状模型（</a:t>
            </a:r>
            <a:r>
              <a:rPr lang="en-US" altLang="zh-CN" dirty="0"/>
              <a:t>Network Model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关系模型（</a:t>
            </a:r>
            <a:r>
              <a:rPr lang="en-US" altLang="zh-CN" sz="3200" dirty="0"/>
              <a:t>Relational Model)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对象模型</a:t>
            </a:r>
            <a:endParaRPr lang="en-US" altLang="zh-CN" sz="3200" dirty="0"/>
          </a:p>
          <a:p>
            <a:pPr lvl="1" algn="just"/>
            <a:r>
              <a:rPr lang="zh-CN" altLang="en-US" dirty="0"/>
              <a:t>面向对象数据模型（</a:t>
            </a:r>
            <a:r>
              <a:rPr lang="en-US" altLang="zh-CN" dirty="0"/>
              <a:t>Object Oriented Data Model</a:t>
            </a:r>
            <a:r>
              <a:rPr lang="zh-CN" altLang="en-US" dirty="0"/>
              <a:t>）</a:t>
            </a:r>
          </a:p>
          <a:p>
            <a:pPr lvl="1" algn="just"/>
            <a:r>
              <a:rPr lang="zh-CN" altLang="en-US" dirty="0"/>
              <a:t>对象关系数据模型（</a:t>
            </a:r>
            <a:r>
              <a:rPr lang="en-US" altLang="zh-CN" dirty="0"/>
              <a:t>Object Relational Data Model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BC2B1-CAFB-4220-93A4-FAA4CDFE1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E760AD71-C298-4144-9D9C-C3B230096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关系模型的数据结构 </a:t>
            </a:r>
            <a:r>
              <a:rPr lang="en-US" altLang="zh-CN"/>
              <a:t>1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A6249B2F-A953-4677-B059-E3A00A237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1584399"/>
          </a:xfrm>
        </p:spPr>
        <p:txBody>
          <a:bodyPr/>
          <a:lstStyle/>
          <a:p>
            <a:r>
              <a:rPr lang="zh-CN" altLang="en-US" dirty="0"/>
              <a:t>在用户观点下，关系模型中数据的逻辑结构是一张二维表，它由行和列组成。</a:t>
            </a:r>
          </a:p>
        </p:txBody>
      </p:sp>
      <p:graphicFrame>
        <p:nvGraphicFramePr>
          <p:cNvPr id="18" name="Group 1284">
            <a:extLst>
              <a:ext uri="{FF2B5EF4-FFF2-40B4-BE49-F238E27FC236}">
                <a16:creationId xmlns:a16="http://schemas.microsoft.com/office/drawing/2014/main" id="{37D2955C-B83C-4121-A34B-2AF097375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003504"/>
              </p:ext>
            </p:extLst>
          </p:nvPr>
        </p:nvGraphicFramePr>
        <p:xfrm>
          <a:off x="1043608" y="3717032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AutoShape 1285">
            <a:extLst>
              <a:ext uri="{FF2B5EF4-FFF2-40B4-BE49-F238E27FC236}">
                <a16:creationId xmlns:a16="http://schemas.microsoft.com/office/drawing/2014/main" id="{684F78AE-9E5A-4166-BBF5-0CEEE9AA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008" y="2637532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属性</a:t>
            </a:r>
          </a:p>
        </p:txBody>
      </p:sp>
      <p:sp>
        <p:nvSpPr>
          <p:cNvPr id="20" name="AutoShape 1286">
            <a:extLst>
              <a:ext uri="{FF2B5EF4-FFF2-40B4-BE49-F238E27FC236}">
                <a16:creationId xmlns:a16="http://schemas.microsoft.com/office/drawing/2014/main" id="{9CA4C6DF-D453-4CE5-90B9-BAB84A4D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245" y="2853432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元组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C6AEB6D-A5F5-4C3C-8166-9BC5C05C9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关系模型的数据结构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1B8B334B-51FF-4CFC-9B55-909F733C4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）：一个关系对应通常说的一张表</a:t>
            </a:r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）：表中的一行即为一个元组</a:t>
            </a:r>
          </a:p>
          <a:p>
            <a:pPr lvl="1"/>
            <a:r>
              <a:rPr lang="zh-CN" altLang="en-US" dirty="0"/>
              <a:t>属性（</a:t>
            </a:r>
            <a:r>
              <a:rPr lang="en-US" altLang="zh-CN" dirty="0"/>
              <a:t>Attribute</a:t>
            </a:r>
            <a:r>
              <a:rPr lang="zh-CN" altLang="en-US" dirty="0"/>
              <a:t>）：表中的一列即为一个属性，给每一个属性起一个名称即属性名</a:t>
            </a:r>
            <a:endParaRPr lang="en-US" altLang="zh-CN" dirty="0"/>
          </a:p>
          <a:p>
            <a:pPr lvl="1"/>
            <a:r>
              <a:rPr lang="zh-CN" altLang="en-US" dirty="0"/>
              <a:t>主码（</a:t>
            </a:r>
            <a:r>
              <a:rPr lang="en-US" altLang="zh-CN" dirty="0"/>
              <a:t>Key</a:t>
            </a:r>
            <a:r>
              <a:rPr lang="zh-CN" altLang="en-US" dirty="0"/>
              <a:t>）：也称码键。表中的某个属性组，它可以唯一确定一个元组</a:t>
            </a:r>
            <a:endParaRPr lang="en-US" altLang="zh-CN" dirty="0"/>
          </a:p>
          <a:p>
            <a:pPr lvl="1"/>
            <a:r>
              <a:rPr lang="zh-CN" altLang="en-US" dirty="0"/>
              <a:t>域（</a:t>
            </a:r>
            <a:r>
              <a:rPr lang="en-US" altLang="zh-CN" dirty="0"/>
              <a:t>Domain</a:t>
            </a:r>
            <a:r>
              <a:rPr lang="zh-CN" altLang="en-US" dirty="0"/>
              <a:t>）：是一组具有相同数据类型的值的集合。属性的取值范围来自某个域。</a:t>
            </a:r>
          </a:p>
          <a:p>
            <a:pPr lvl="1"/>
            <a:r>
              <a:rPr lang="zh-CN" altLang="en-US" dirty="0"/>
              <a:t>分量：元组中的一个属性值。</a:t>
            </a:r>
          </a:p>
          <a:p>
            <a:pPr lvl="1"/>
            <a:r>
              <a:rPr lang="zh-CN" altLang="en-US" dirty="0"/>
              <a:t>关系模式</a:t>
            </a:r>
          </a:p>
          <a:p>
            <a:pPr lvl="2"/>
            <a:r>
              <a:rPr lang="zh-CN" altLang="en-US" dirty="0"/>
              <a:t>对关系的描述</a:t>
            </a:r>
          </a:p>
          <a:p>
            <a:pPr lvl="2"/>
            <a:r>
              <a:rPr lang="zh-CN" altLang="en-US" dirty="0"/>
              <a:t>关系名（属性</a:t>
            </a:r>
            <a:r>
              <a:rPr lang="en-US" altLang="zh-CN" dirty="0"/>
              <a:t>1</a:t>
            </a:r>
            <a:r>
              <a:rPr lang="zh-CN" altLang="en-US" dirty="0"/>
              <a:t>，属性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，属性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学生（</a:t>
            </a:r>
            <a:r>
              <a:rPr lang="zh-CN" altLang="en-US" u="sng" dirty="0"/>
              <a:t>学号</a:t>
            </a:r>
            <a:r>
              <a:rPr lang="zh-CN" altLang="en-US" dirty="0"/>
              <a:t>，姓名，年龄，性别，系名，年级）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>
            <a:extLst>
              <a:ext uri="{FF2B5EF4-FFF2-40B4-BE49-F238E27FC236}">
                <a16:creationId xmlns:a16="http://schemas.microsoft.com/office/drawing/2014/main" id="{80F9A09D-98A8-4315-B982-E115CA84A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关系模型的数据结构（续）</a:t>
            </a:r>
          </a:p>
        </p:txBody>
      </p:sp>
      <p:sp>
        <p:nvSpPr>
          <p:cNvPr id="2060" name="Rectangle 3">
            <a:extLst>
              <a:ext uri="{FF2B5EF4-FFF2-40B4-BE49-F238E27FC236}">
                <a16:creationId xmlns:a16="http://schemas.microsoft.com/office/drawing/2014/main" id="{AA5C3C3E-DE4B-437C-91FF-08D0E334D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252027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关系必须是规范化的，满足一定的规范条件</a:t>
            </a:r>
            <a:endParaRPr lang="en-US" altLang="zh-CN" dirty="0"/>
          </a:p>
          <a:p>
            <a:pPr lvl="1"/>
            <a:r>
              <a:rPr lang="zh-CN" altLang="en-US" dirty="0"/>
              <a:t>最基本的规范条件：关系的每一个分量必须是一个不可分的数据项</a:t>
            </a:r>
            <a:r>
              <a:rPr lang="en-US" altLang="zh-CN" dirty="0"/>
              <a:t>, </a:t>
            </a:r>
            <a:r>
              <a:rPr lang="zh-CN" altLang="en-US" dirty="0"/>
              <a:t>不允许表中还有表  </a:t>
            </a:r>
          </a:p>
        </p:txBody>
      </p:sp>
      <p:graphicFrame>
        <p:nvGraphicFramePr>
          <p:cNvPr id="127376" name="Group 400">
            <a:extLst>
              <a:ext uri="{FF2B5EF4-FFF2-40B4-BE49-F238E27FC236}">
                <a16:creationId xmlns:a16="http://schemas.microsoft.com/office/drawing/2014/main" id="{8AA64D9B-DE0A-4D15-A08C-89915025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35452"/>
              </p:ext>
            </p:extLst>
          </p:nvPr>
        </p:nvGraphicFramePr>
        <p:xfrm>
          <a:off x="323528" y="3789040"/>
          <a:ext cx="8569326" cy="2089151"/>
        </p:xfrm>
        <a:graphic>
          <a:graphicData uri="http://schemas.openxmlformats.org/drawingml/2006/table">
            <a:tbl>
              <a:tblPr/>
              <a:tblGrid>
                <a:gridCol w="91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99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 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扣 除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 发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基本工资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岗位津贴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业绩津贴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三险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个人所得税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86051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陈平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讲师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1305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1850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4083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0" name="Object 362">
            <a:extLst>
              <a:ext uri="{FF2B5EF4-FFF2-40B4-BE49-F238E27FC236}">
                <a16:creationId xmlns:a16="http://schemas.microsoft.com/office/drawing/2014/main" id="{430CDB30-2D89-4699-8778-924F80879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93800"/>
              </p:ext>
            </p:extLst>
          </p:nvPr>
        </p:nvGraphicFramePr>
        <p:xfrm>
          <a:off x="612453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r:id="rId3" imgW="76035" imgH="177415" progId="Equation.DSMT4">
                  <p:embed/>
                </p:oleObj>
              </mc:Choice>
              <mc:Fallback>
                <p:oleObj r:id="rId3" imgW="76035" imgH="177415" progId="Equation.DSMT4">
                  <p:embed/>
                  <p:pic>
                    <p:nvPicPr>
                      <p:cNvPr id="2050" name="Object 362">
                        <a:extLst>
                          <a:ext uri="{FF2B5EF4-FFF2-40B4-BE49-F238E27FC236}">
                            <a16:creationId xmlns:a16="http://schemas.microsoft.com/office/drawing/2014/main" id="{430CDB30-2D89-4699-8778-924F80879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3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68">
            <a:extLst>
              <a:ext uri="{FF2B5EF4-FFF2-40B4-BE49-F238E27FC236}">
                <a16:creationId xmlns:a16="http://schemas.microsoft.com/office/drawing/2014/main" id="{B7ECDD17-6A51-49A0-B158-44CAF7136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62719"/>
              </p:ext>
            </p:extLst>
          </p:nvPr>
        </p:nvGraphicFramePr>
        <p:xfrm>
          <a:off x="1549078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r:id="rId5" imgW="76035" imgH="177415" progId="Equation.DSMT4">
                  <p:embed/>
                </p:oleObj>
              </mc:Choice>
              <mc:Fallback>
                <p:oleObj r:id="rId5" imgW="76035" imgH="177415" progId="Equation.DSMT4">
                  <p:embed/>
                  <p:pic>
                    <p:nvPicPr>
                      <p:cNvPr id="2051" name="Object 368">
                        <a:extLst>
                          <a:ext uri="{FF2B5EF4-FFF2-40B4-BE49-F238E27FC236}">
                            <a16:creationId xmlns:a16="http://schemas.microsoft.com/office/drawing/2014/main" id="{B7ECDD17-6A51-49A0-B158-44CAF7136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078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70">
            <a:extLst>
              <a:ext uri="{FF2B5EF4-FFF2-40B4-BE49-F238E27FC236}">
                <a16:creationId xmlns:a16="http://schemas.microsoft.com/office/drawing/2014/main" id="{26152F66-7BEB-4A99-A9A3-E32CE13DD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310487"/>
              </p:ext>
            </p:extLst>
          </p:nvPr>
        </p:nvGraphicFramePr>
        <p:xfrm>
          <a:off x="2196778" y="5228902"/>
          <a:ext cx="250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r:id="rId6" imgW="76035" imgH="177415" progId="Equation.DSMT4">
                  <p:embed/>
                </p:oleObj>
              </mc:Choice>
              <mc:Fallback>
                <p:oleObj r:id="rId6" imgW="76035" imgH="177415" progId="Equation.DSMT4">
                  <p:embed/>
                  <p:pic>
                    <p:nvPicPr>
                      <p:cNvPr id="2052" name="Object 370">
                        <a:extLst>
                          <a:ext uri="{FF2B5EF4-FFF2-40B4-BE49-F238E27FC236}">
                            <a16:creationId xmlns:a16="http://schemas.microsoft.com/office/drawing/2014/main" id="{26152F66-7BEB-4A99-A9A3-E32CE13DD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78" y="5228902"/>
                        <a:ext cx="250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87">
            <a:extLst>
              <a:ext uri="{FF2B5EF4-FFF2-40B4-BE49-F238E27FC236}">
                <a16:creationId xmlns:a16="http://schemas.microsoft.com/office/drawing/2014/main" id="{FC9EB955-47BA-4B6B-B33B-ABB2E8962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80562"/>
              </p:ext>
            </p:extLst>
          </p:nvPr>
        </p:nvGraphicFramePr>
        <p:xfrm>
          <a:off x="7273603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r:id="rId7" imgW="76035" imgH="177415" progId="Equation.DSMT4">
                  <p:embed/>
                </p:oleObj>
              </mc:Choice>
              <mc:Fallback>
                <p:oleObj r:id="rId7" imgW="76035" imgH="177415" progId="Equation.DSMT4">
                  <p:embed/>
                  <p:pic>
                    <p:nvPicPr>
                      <p:cNvPr id="2053" name="Object 387">
                        <a:extLst>
                          <a:ext uri="{FF2B5EF4-FFF2-40B4-BE49-F238E27FC236}">
                            <a16:creationId xmlns:a16="http://schemas.microsoft.com/office/drawing/2014/main" id="{FC9EB955-47BA-4B6B-B33B-ABB2E8962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603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88">
            <a:extLst>
              <a:ext uri="{FF2B5EF4-FFF2-40B4-BE49-F238E27FC236}">
                <a16:creationId xmlns:a16="http://schemas.microsoft.com/office/drawing/2014/main" id="{A389C357-A761-4101-9EDB-4719B276A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9673"/>
              </p:ext>
            </p:extLst>
          </p:nvPr>
        </p:nvGraphicFramePr>
        <p:xfrm>
          <a:off x="8353103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r:id="rId8" imgW="76035" imgH="177415" progId="Equation.DSMT4">
                  <p:embed/>
                </p:oleObj>
              </mc:Choice>
              <mc:Fallback>
                <p:oleObj r:id="rId8" imgW="76035" imgH="177415" progId="Equation.DSMT4">
                  <p:embed/>
                  <p:pic>
                    <p:nvPicPr>
                      <p:cNvPr id="2054" name="Object 388">
                        <a:extLst>
                          <a:ext uri="{FF2B5EF4-FFF2-40B4-BE49-F238E27FC236}">
                            <a16:creationId xmlns:a16="http://schemas.microsoft.com/office/drawing/2014/main" id="{A389C357-A761-4101-9EDB-4719B276A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103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89">
            <a:extLst>
              <a:ext uri="{FF2B5EF4-FFF2-40B4-BE49-F238E27FC236}">
                <a16:creationId xmlns:a16="http://schemas.microsoft.com/office/drawing/2014/main" id="{B285F9AC-7FD4-4406-94F1-DD510A210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91230"/>
              </p:ext>
            </p:extLst>
          </p:nvPr>
        </p:nvGraphicFramePr>
        <p:xfrm>
          <a:off x="5257478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r:id="rId9" imgW="76035" imgH="177415" progId="Equation.DSMT4">
                  <p:embed/>
                </p:oleObj>
              </mc:Choice>
              <mc:Fallback>
                <p:oleObj r:id="rId9" imgW="76035" imgH="177415" progId="Equation.DSMT4">
                  <p:embed/>
                  <p:pic>
                    <p:nvPicPr>
                      <p:cNvPr id="2055" name="Object 389">
                        <a:extLst>
                          <a:ext uri="{FF2B5EF4-FFF2-40B4-BE49-F238E27FC236}">
                            <a16:creationId xmlns:a16="http://schemas.microsoft.com/office/drawing/2014/main" id="{B285F9AC-7FD4-4406-94F1-DD510A210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478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90">
            <a:extLst>
              <a:ext uri="{FF2B5EF4-FFF2-40B4-BE49-F238E27FC236}">
                <a16:creationId xmlns:a16="http://schemas.microsoft.com/office/drawing/2014/main" id="{E5E71558-21DE-4E2E-B3D6-61AB6E59F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84691"/>
              </p:ext>
            </p:extLst>
          </p:nvPr>
        </p:nvGraphicFramePr>
        <p:xfrm>
          <a:off x="6265540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r:id="rId10" imgW="76035" imgH="177415" progId="Equation.DSMT4">
                  <p:embed/>
                </p:oleObj>
              </mc:Choice>
              <mc:Fallback>
                <p:oleObj r:id="rId10" imgW="76035" imgH="177415" progId="Equation.DSMT4">
                  <p:embed/>
                  <p:pic>
                    <p:nvPicPr>
                      <p:cNvPr id="2056" name="Object 390">
                        <a:extLst>
                          <a:ext uri="{FF2B5EF4-FFF2-40B4-BE49-F238E27FC236}">
                            <a16:creationId xmlns:a16="http://schemas.microsoft.com/office/drawing/2014/main" id="{E5E71558-21DE-4E2E-B3D6-61AB6E59F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540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97">
            <a:extLst>
              <a:ext uri="{FF2B5EF4-FFF2-40B4-BE49-F238E27FC236}">
                <a16:creationId xmlns:a16="http://schemas.microsoft.com/office/drawing/2014/main" id="{4886392C-C32C-4AC4-A591-A71F34504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546390"/>
              </p:ext>
            </p:extLst>
          </p:nvPr>
        </p:nvGraphicFramePr>
        <p:xfrm>
          <a:off x="4177978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r:id="rId11" imgW="76035" imgH="177415" progId="Equation.DSMT4">
                  <p:embed/>
                </p:oleObj>
              </mc:Choice>
              <mc:Fallback>
                <p:oleObj r:id="rId11" imgW="76035" imgH="177415" progId="Equation.DSMT4">
                  <p:embed/>
                  <p:pic>
                    <p:nvPicPr>
                      <p:cNvPr id="2057" name="Object 397">
                        <a:extLst>
                          <a:ext uri="{FF2B5EF4-FFF2-40B4-BE49-F238E27FC236}">
                            <a16:creationId xmlns:a16="http://schemas.microsoft.com/office/drawing/2014/main" id="{4886392C-C32C-4AC4-A591-A71F34504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978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98">
            <a:extLst>
              <a:ext uri="{FF2B5EF4-FFF2-40B4-BE49-F238E27FC236}">
                <a16:creationId xmlns:a16="http://schemas.microsoft.com/office/drawing/2014/main" id="{C176964D-3802-4C43-AFC5-70353AA43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88683"/>
              </p:ext>
            </p:extLst>
          </p:nvPr>
        </p:nvGraphicFramePr>
        <p:xfrm>
          <a:off x="3060378" y="5230490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12" imgW="76035" imgH="177415" progId="Equation.DSMT4">
                  <p:embed/>
                </p:oleObj>
              </mc:Choice>
              <mc:Fallback>
                <p:oleObj r:id="rId12" imgW="76035" imgH="177415" progId="Equation.DSMT4">
                  <p:embed/>
                  <p:pic>
                    <p:nvPicPr>
                      <p:cNvPr id="2058" name="Object 398">
                        <a:extLst>
                          <a:ext uri="{FF2B5EF4-FFF2-40B4-BE49-F238E27FC236}">
                            <a16:creationId xmlns:a16="http://schemas.microsoft.com/office/drawing/2014/main" id="{C176964D-3802-4C43-AFC5-70353AA43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378" y="5230490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ED1F1E6-0837-4119-A12D-EB444C6E0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/>
              <a:t>关系模型的操作与完整性约束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41AADB8-7D25-4F16-B805-E20868BE2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3480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数据操作（查询、插入、删除、更新）是集合操作，操作对象和操作结果都是关系</a:t>
            </a:r>
          </a:p>
          <a:p>
            <a:r>
              <a:rPr lang="zh-CN" altLang="en-US" dirty="0"/>
              <a:t>存取路径对用户隐蔽，用户只要指出“干什么”，不必详细说明“怎么干”</a:t>
            </a:r>
            <a:endParaRPr lang="en-US" altLang="zh-CN" dirty="0"/>
          </a:p>
          <a:p>
            <a:pPr algn="just" eaLnBrk="1" hangingPunct="1">
              <a:lnSpc>
                <a:spcPct val="190000"/>
              </a:lnSpc>
            </a:pPr>
            <a:r>
              <a:rPr lang="zh-CN" altLang="en-US" dirty="0"/>
              <a:t>关系的完整性约束条件 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/>
              <a:t>实体完整性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/>
              <a:t>参照完整性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95CF3B-DD8E-45D6-AF7F-0C04B1DAA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2B957-2E8E-4892-A668-70D65D905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建立在严格的数学概念的基础上</a:t>
            </a:r>
          </a:p>
          <a:p>
            <a:r>
              <a:rPr lang="zh-CN" altLang="en-US" dirty="0"/>
              <a:t>概念单一</a:t>
            </a:r>
          </a:p>
          <a:p>
            <a:pPr lvl="1"/>
            <a:r>
              <a:rPr lang="zh-CN" altLang="en-US" dirty="0"/>
              <a:t>实体和各类联系都用关系来表示</a:t>
            </a:r>
          </a:p>
          <a:p>
            <a:pPr lvl="1"/>
            <a:r>
              <a:rPr lang="zh-CN" altLang="en-US" dirty="0"/>
              <a:t>对数据的检索结果也是关系</a:t>
            </a:r>
          </a:p>
          <a:p>
            <a:r>
              <a:rPr lang="zh-CN" altLang="en-US" dirty="0"/>
              <a:t>关系模型的存取路径对用户透明</a:t>
            </a:r>
          </a:p>
          <a:p>
            <a:pPr lvl="1"/>
            <a:r>
              <a:rPr lang="zh-CN" altLang="en-US" dirty="0"/>
              <a:t>具有更高的数据独立性，更好的安全保密性</a:t>
            </a:r>
          </a:p>
          <a:p>
            <a:pPr lvl="1"/>
            <a:r>
              <a:rPr lang="zh-CN" altLang="en-US" dirty="0"/>
              <a:t>简化了程序员的工作和数据库开发建立的工作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C05B3-534D-43FF-9A70-F92312FD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ACBC1A-57E4-4CBD-AA7A-692B28AFF2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存取路径对用户透明，查询效率往往不如格式化数据模型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为提高性能，必须对用户的查询请求进行优化，增加了开发</a:t>
            </a:r>
            <a:r>
              <a:rPr lang="en-US" altLang="zh-CN" sz="2200" dirty="0"/>
              <a:t>DBMS</a:t>
            </a:r>
            <a:r>
              <a:rPr lang="zh-CN" altLang="en-US" sz="2200" dirty="0"/>
              <a:t>的难度</a:t>
            </a:r>
          </a:p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9759AC-EC0D-4976-B149-DE7E2EEF1EA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kern="0"/>
              <a:t>关系模型的优缺点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E68B-233A-4B70-B433-E47FB20A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0C98-C6EE-4749-8713-8BB319F2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Key-Value</a:t>
            </a:r>
            <a:r>
              <a:rPr lang="zh-CN" altLang="en-US" sz="3600" dirty="0"/>
              <a:t>存储模型</a:t>
            </a:r>
            <a:endParaRPr lang="en-US" altLang="zh-CN" sz="3600" dirty="0"/>
          </a:p>
          <a:p>
            <a:r>
              <a:rPr lang="zh-CN" altLang="en-US" sz="3600" dirty="0"/>
              <a:t>基于文档模型</a:t>
            </a:r>
            <a:endParaRPr lang="en-US" altLang="zh-CN" sz="3600" dirty="0"/>
          </a:p>
          <a:p>
            <a:r>
              <a:rPr lang="zh-CN" altLang="en-US" sz="3600" dirty="0"/>
              <a:t>列族模型</a:t>
            </a:r>
            <a:endParaRPr lang="en-US" altLang="zh-CN" sz="3600" dirty="0"/>
          </a:p>
          <a:p>
            <a:r>
              <a:rPr lang="zh-CN" altLang="en-US" sz="3600"/>
              <a:t>基于</a:t>
            </a:r>
            <a:r>
              <a:rPr lang="zh-CN" altLang="en-US" sz="3600" dirty="0"/>
              <a:t>图模型</a:t>
            </a:r>
            <a:endParaRPr lang="en-US" altLang="zh-CN" sz="3600" dirty="0"/>
          </a:p>
          <a:p>
            <a:pPr lvl="1"/>
            <a:r>
              <a:rPr lang="zh-CN" altLang="en-US" sz="3200" dirty="0"/>
              <a:t>记为</a:t>
            </a:r>
            <a:r>
              <a:rPr lang="en-US" altLang="zh-CN" sz="3200" dirty="0"/>
              <a:t>G (V, E)</a:t>
            </a:r>
            <a:r>
              <a:rPr lang="zh-CN" altLang="en-US" sz="3200" dirty="0"/>
              <a:t>，</a:t>
            </a:r>
            <a:r>
              <a:rPr lang="en-US" altLang="zh-CN" sz="3200" dirty="0"/>
              <a:t>V</a:t>
            </a:r>
            <a:r>
              <a:rPr lang="zh-CN" altLang="en-US" sz="3200" dirty="0"/>
              <a:t>为结点</a:t>
            </a:r>
            <a:r>
              <a:rPr lang="en-US" altLang="zh-CN" sz="3200" dirty="0"/>
              <a:t>(node) </a:t>
            </a:r>
            <a:r>
              <a:rPr lang="zh-CN" altLang="en-US" sz="3200" dirty="0"/>
              <a:t>集合，每个结点具有若干属性，</a:t>
            </a:r>
            <a:r>
              <a:rPr lang="en-US" altLang="zh-CN" sz="3200" dirty="0"/>
              <a:t>E</a:t>
            </a:r>
            <a:r>
              <a:rPr lang="zh-CN" altLang="en-US" sz="3200" dirty="0"/>
              <a:t>为边</a:t>
            </a:r>
            <a:r>
              <a:rPr lang="en-US" altLang="zh-CN" sz="3200" dirty="0"/>
              <a:t>(edge) </a:t>
            </a:r>
            <a:r>
              <a:rPr lang="zh-CN" altLang="en-US" sz="3200" dirty="0"/>
              <a:t>集合，也可以具有若干属性。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2CDDD-814B-44E9-8564-65BD8D26C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3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war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</Template>
  <TotalTime>8667</TotalTime>
  <Words>632</Words>
  <Application>Microsoft Office PowerPoint</Application>
  <PresentationFormat>全屏显示(4:3)</PresentationFormat>
  <Paragraphs>114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Verdana</vt:lpstr>
      <vt:lpstr>Wingdings</vt:lpstr>
      <vt:lpstr>software</vt:lpstr>
      <vt:lpstr>Equation.DSMT4</vt:lpstr>
      <vt:lpstr>数据管理基础 ch05 逻辑模型</vt:lpstr>
      <vt:lpstr>逻辑模型</vt:lpstr>
      <vt:lpstr>常用数据模型</vt:lpstr>
      <vt:lpstr>关系模型的数据结构 1 </vt:lpstr>
      <vt:lpstr>关系模型的数据结构 2</vt:lpstr>
      <vt:lpstr>关系模型的数据结构（续）</vt:lpstr>
      <vt:lpstr>关系模型的操作与完整性约束</vt:lpstr>
      <vt:lpstr>PowerPoint 演示文稿</vt:lpstr>
      <vt:lpstr>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jia bei</cp:lastModifiedBy>
  <cp:revision>197</cp:revision>
  <dcterms:created xsi:type="dcterms:W3CDTF">2008-04-16T11:36:22Z</dcterms:created>
  <dcterms:modified xsi:type="dcterms:W3CDTF">2022-06-16T01:27:46Z</dcterms:modified>
</cp:coreProperties>
</file>