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2" r:id="rId1"/>
  </p:sldMasterIdLst>
  <p:notesMasterIdLst>
    <p:notesMasterId r:id="rId17"/>
  </p:notesMasterIdLst>
  <p:sldIdLst>
    <p:sldId id="256" r:id="rId2"/>
    <p:sldId id="488" r:id="rId3"/>
    <p:sldId id="491" r:id="rId4"/>
    <p:sldId id="492" r:id="rId5"/>
    <p:sldId id="494" r:id="rId6"/>
    <p:sldId id="496" r:id="rId7"/>
    <p:sldId id="498" r:id="rId8"/>
    <p:sldId id="499" r:id="rId9"/>
    <p:sldId id="501" r:id="rId10"/>
    <p:sldId id="503" r:id="rId11"/>
    <p:sldId id="504" r:id="rId12"/>
    <p:sldId id="506" r:id="rId13"/>
    <p:sldId id="508" r:id="rId14"/>
    <p:sldId id="509" r:id="rId15"/>
    <p:sldId id="510" r:id="rId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0" autoAdjust="0"/>
    <p:restoredTop sz="95773" autoAdjust="0"/>
  </p:normalViewPr>
  <p:slideViewPr>
    <p:cSldViewPr>
      <p:cViewPr varScale="1">
        <p:scale>
          <a:sx n="80" d="100"/>
          <a:sy n="80" d="100"/>
        </p:scale>
        <p:origin x="798"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6" d="100"/>
          <a:sy n="76" d="100"/>
        </p:scale>
        <p:origin x="-2957"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7A7D1B64-3B7B-4749-BCFC-E584430C4BBF}" type="slidenum">
              <a:rPr lang="en-US" altLang="zh-CN"/>
              <a:pPr>
                <a:defRPr/>
              </a:pPr>
              <a:t>‹#›</a:t>
            </a:fld>
            <a:endParaRPr lang="en-US" altLang="zh-CN"/>
          </a:p>
        </p:txBody>
      </p:sp>
    </p:spTree>
    <p:extLst>
      <p:ext uri="{BB962C8B-B14F-4D97-AF65-F5344CB8AC3E}">
        <p14:creationId xmlns:p14="http://schemas.microsoft.com/office/powerpoint/2010/main" val="42476500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
        <p:nvSpPr>
          <p:cNvPr id="297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DE72BCE-0FFC-42E3-B712-40EAEAFBF266}" type="slidenum">
              <a:rPr lang="en-US" altLang="zh-CN" smtClean="0"/>
              <a:pPr eaLnBrk="1" hangingPunct="1"/>
              <a:t>1</a:t>
            </a:fld>
            <a:endParaRPr lang="en-US" altLang="zh-CN"/>
          </a:p>
        </p:txBody>
      </p:sp>
    </p:spTree>
    <p:extLst>
      <p:ext uri="{BB962C8B-B14F-4D97-AF65-F5344CB8AC3E}">
        <p14:creationId xmlns:p14="http://schemas.microsoft.com/office/powerpoint/2010/main" val="37851813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8"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 y="-2853"/>
            <a:ext cx="9144000" cy="5373688"/>
          </a:xfrm>
          <a:prstGeom prst="rect">
            <a:avLst/>
          </a:prstGeom>
          <a:noFill/>
          <a:extLst>
            <a:ext uri="{909E8E84-426E-40DD-AFC4-6F175D3DCCD1}">
              <a14:hiddenFill xmlns:a14="http://schemas.microsoft.com/office/drawing/2010/main">
                <a:solidFill>
                  <a:srgbClr val="FFFFFF"/>
                </a:solidFill>
              </a14:hiddenFill>
            </a:ext>
          </a:extLst>
        </p:spPr>
      </p:pic>
      <p:sp>
        <p:nvSpPr>
          <p:cNvPr id="3075" name="Rectangle 3"/>
          <p:cNvSpPr>
            <a:spLocks noGrp="1" noChangeArrowheads="1"/>
          </p:cNvSpPr>
          <p:nvPr>
            <p:ph type="subTitle" idx="1"/>
          </p:nvPr>
        </p:nvSpPr>
        <p:spPr bwMode="gray">
          <a:xfrm>
            <a:off x="1403648" y="5589240"/>
            <a:ext cx="6553200" cy="1268760"/>
          </a:xfrm>
        </p:spPr>
        <p:txBody>
          <a:bodyPr/>
          <a:lstStyle>
            <a:lvl1pPr marL="0" indent="0" algn="ctr">
              <a:buFont typeface="Wingdings" pitchFamily="2" charset="2"/>
              <a:buNone/>
              <a:defRPr sz="2400" b="1">
                <a:solidFill>
                  <a:schemeClr val="tx2"/>
                </a:solidFill>
                <a:latin typeface="Verdana" pitchFamily="34" charset="0"/>
              </a:defRPr>
            </a:lvl1pPr>
          </a:lstStyle>
          <a:p>
            <a:pPr lvl="0"/>
            <a:r>
              <a:rPr lang="zh-CN" altLang="en-US" noProof="0"/>
              <a:t>单击此处编辑母版副标题样式</a:t>
            </a:r>
            <a:endParaRPr lang="en-US" altLang="zh-CN" noProof="0" dirty="0"/>
          </a:p>
        </p:txBody>
      </p:sp>
      <p:sp>
        <p:nvSpPr>
          <p:cNvPr id="3093" name="Rectangle 21"/>
          <p:cNvSpPr>
            <a:spLocks noGrp="1" noChangeArrowheads="1"/>
          </p:cNvSpPr>
          <p:nvPr>
            <p:ph type="ctrTitle" sz="quarter"/>
          </p:nvPr>
        </p:nvSpPr>
        <p:spPr bwMode="gray">
          <a:xfrm>
            <a:off x="0" y="4077072"/>
            <a:ext cx="9144000" cy="1224137"/>
          </a:xfrm>
          <a:gradFill>
            <a:gsLst>
              <a:gs pos="0">
                <a:srgbClr val="00607A"/>
              </a:gs>
              <a:gs pos="100000">
                <a:srgbClr val="00607A"/>
              </a:gs>
            </a:gsLst>
            <a:lin ang="0" scaled="1"/>
          </a:gradFill>
          <a:effectLst/>
        </p:spPr>
        <p:txBody>
          <a:bodyPr/>
          <a:lstStyle>
            <a:lvl1pPr>
              <a:defRPr sz="4000"/>
            </a:lvl1pPr>
          </a:lstStyle>
          <a:p>
            <a:pPr lvl="0"/>
            <a:r>
              <a:rPr lang="zh-CN" altLang="en-US" noProof="0"/>
              <a:t>单击此处编辑母版标题样式</a:t>
            </a:r>
            <a:endParaRPr lang="en-US" altLang="ko-KR" noProof="0" dirty="0"/>
          </a:p>
        </p:txBody>
      </p:sp>
      <p:sp>
        <p:nvSpPr>
          <p:cNvPr id="7" name="Text Box 16"/>
          <p:cNvSpPr txBox="1">
            <a:spLocks noChangeArrowheads="1"/>
          </p:cNvSpPr>
          <p:nvPr/>
        </p:nvSpPr>
        <p:spPr bwMode="gray">
          <a:xfrm>
            <a:off x="0" y="5301209"/>
            <a:ext cx="9144000" cy="144000"/>
          </a:xfrm>
          <a:prstGeom prst="rect">
            <a:avLst/>
          </a:prstGeom>
          <a:solidFill>
            <a:srgbClr val="A9C6CC"/>
          </a:solidFill>
          <a:ln>
            <a:noFill/>
          </a:ln>
          <a:effectLst/>
        </p:spPr>
        <p:txBody>
          <a:bodyPr>
            <a:spAutoFit/>
          </a:bodyPr>
          <a:lstStyle/>
          <a:p>
            <a:pPr>
              <a:spcBef>
                <a:spcPct val="50000"/>
              </a:spcBef>
            </a:pPr>
            <a:endParaRPr lang="zh-CN" altLang="zh-CN" sz="1000" b="1">
              <a:solidFill>
                <a:schemeClr val="bg1"/>
              </a:solidFill>
              <a:latin typeface="Verdana" pitchFamily="34"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507" y="188640"/>
            <a:ext cx="3163002" cy="722219"/>
          </a:xfrm>
          <a:prstGeom prst="rect">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pPr>
              <a:defRPr/>
            </a:pPr>
            <a:fld id="{2406B543-8DFF-4D7A-825A-CD69E3D79F74}" type="slidenum">
              <a:rPr lang="en-US" altLang="zh-CN" smtClean="0"/>
              <a:pPr>
                <a:defRPr/>
              </a:pPr>
              <a:t>‹#›</a:t>
            </a:fld>
            <a:endParaRPr lang="en-US" altLang="zh-CN"/>
          </a:p>
        </p:txBody>
      </p:sp>
    </p:spTree>
    <p:extLst>
      <p:ext uri="{BB962C8B-B14F-4D97-AF65-F5344CB8AC3E}">
        <p14:creationId xmlns:p14="http://schemas.microsoft.com/office/powerpoint/2010/main" val="1121530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152400"/>
            <a:ext cx="6191250"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pPr>
              <a:defRPr/>
            </a:pPr>
            <a:fld id="{8141AE85-D4B1-4514-802F-255DFDD95AF2}" type="slidenum">
              <a:rPr lang="en-US" altLang="zh-CN" smtClean="0"/>
              <a:pPr>
                <a:defRPr/>
              </a:pPr>
              <a:t>‹#›</a:t>
            </a:fld>
            <a:endParaRPr lang="en-US" altLang="zh-CN"/>
          </a:p>
        </p:txBody>
      </p:sp>
    </p:spTree>
    <p:extLst>
      <p:ext uri="{BB962C8B-B14F-4D97-AF65-F5344CB8AC3E}">
        <p14:creationId xmlns:p14="http://schemas.microsoft.com/office/powerpoint/2010/main" val="234273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152525"/>
            <a:ext cx="8229600" cy="5248275"/>
          </a:xfrm>
        </p:spPr>
        <p:txBody>
          <a:bodyPr/>
          <a:lstStyle/>
          <a:p>
            <a:r>
              <a:rPr lang="zh-CN" altLang="en-US"/>
              <a:t>单击图标添加表格</a:t>
            </a:r>
          </a:p>
        </p:txBody>
      </p:sp>
      <p:sp>
        <p:nvSpPr>
          <p:cNvPr id="5" name="灯片编号占位符 4"/>
          <p:cNvSpPr>
            <a:spLocks noGrp="1"/>
          </p:cNvSpPr>
          <p:nvPr>
            <p:ph type="sldNum" sz="quarter" idx="11"/>
          </p:nvPr>
        </p:nvSpPr>
        <p:spPr>
          <a:xfrm>
            <a:off x="3505200" y="6461125"/>
            <a:ext cx="2133600" cy="320675"/>
          </a:xfrm>
        </p:spPr>
        <p:txBody>
          <a:bodyPr/>
          <a:lstStyle>
            <a:lvl1pPr>
              <a:defRPr/>
            </a:lvl1pPr>
          </a:lstStyle>
          <a:p>
            <a:pPr>
              <a:defRPr/>
            </a:pPr>
            <a:fld id="{C03818A1-DA71-4308-9270-5CFC5CF6C754}" type="slidenum">
              <a:rPr lang="en-US" altLang="zh-CN" smtClean="0"/>
              <a:pPr>
                <a:defRPr/>
              </a:pPr>
              <a:t>‹#›</a:t>
            </a:fld>
            <a:endParaRPr lang="en-US" altLang="zh-CN"/>
          </a:p>
        </p:txBody>
      </p:sp>
    </p:spTree>
    <p:extLst>
      <p:ext uri="{BB962C8B-B14F-4D97-AF65-F5344CB8AC3E}">
        <p14:creationId xmlns:p14="http://schemas.microsoft.com/office/powerpoint/2010/main" val="85858121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8229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3941763"/>
            <a:ext cx="8229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xfrm>
            <a:off x="457200" y="6248400"/>
            <a:ext cx="2133600" cy="457200"/>
          </a:xfrm>
          <a:prstGeom prst="rect">
            <a:avLst/>
          </a:prstGeom>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E4EBF253-F2D9-47A7-826A-1AFB4C87104E}" type="slidenum">
              <a:rPr lang="en-US" altLang="zh-CN"/>
              <a:pPr>
                <a:defRPr/>
              </a:pPr>
              <a:t>‹#›</a:t>
            </a:fld>
            <a:endParaRPr lang="en-US" altLang="zh-CN"/>
          </a:p>
        </p:txBody>
      </p:sp>
    </p:spTree>
    <p:extLst>
      <p:ext uri="{BB962C8B-B14F-4D97-AF65-F5344CB8AC3E}">
        <p14:creationId xmlns:p14="http://schemas.microsoft.com/office/powerpoint/2010/main" val="3873129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AA0AB3CC-2E15-4D97-BFC2-D3072B55936C}"/>
              </a:ext>
            </a:extLst>
          </p:cNvPr>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id="{4E4C106F-9702-4D00-A833-51EA93579643}"/>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983912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828800"/>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52900"/>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5">
            <a:extLst>
              <a:ext uri="{FF2B5EF4-FFF2-40B4-BE49-F238E27FC236}">
                <a16:creationId xmlns:a16="http://schemas.microsoft.com/office/drawing/2014/main" id="{87832FEB-BC6C-4CBC-ABD9-42E91495F407}"/>
              </a:ext>
            </a:extLst>
          </p:cNvPr>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endParaRPr lang="en-US" altLang="zh-CN"/>
          </a:p>
        </p:txBody>
      </p:sp>
      <p:sp>
        <p:nvSpPr>
          <p:cNvPr id="7" name="Rectangle 16">
            <a:extLst>
              <a:ext uri="{FF2B5EF4-FFF2-40B4-BE49-F238E27FC236}">
                <a16:creationId xmlns:a16="http://schemas.microsoft.com/office/drawing/2014/main" id="{9704400E-F2EC-4C30-BE88-F59F95FD37BF}"/>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11576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nchor="ctr"/>
          <a:lstStyle>
            <a:lvl1pPr>
              <a:lnSpc>
                <a:spcPct val="150000"/>
              </a:lnSpc>
              <a:defRPr>
                <a:solidFill>
                  <a:srgbClr val="00708E"/>
                </a:solidFill>
              </a:defRPr>
            </a:lvl1pPr>
            <a:lvl2pPr>
              <a:lnSpc>
                <a:spcPct val="150000"/>
              </a:lnSpc>
              <a:buClr>
                <a:srgbClr val="00607A"/>
              </a:buClr>
              <a:defRPr>
                <a:solidFill>
                  <a:srgbClr val="00708E"/>
                </a:solidFill>
                <a:latin typeface="+mn-ea"/>
                <a:ea typeface="+mn-ea"/>
              </a:defRPr>
            </a:lvl2pPr>
            <a:lvl3pPr>
              <a:lnSpc>
                <a:spcPct val="150000"/>
              </a:lnSpc>
              <a:buClr>
                <a:srgbClr val="00607A"/>
              </a:buClr>
              <a:defRPr>
                <a:solidFill>
                  <a:srgbClr val="00708E"/>
                </a:solidFill>
                <a:latin typeface="+mn-ea"/>
                <a:ea typeface="+mn-ea"/>
              </a:defRPr>
            </a:lvl3pPr>
            <a:lvl4pPr>
              <a:lnSpc>
                <a:spcPct val="150000"/>
              </a:lnSpc>
              <a:defRPr>
                <a:solidFill>
                  <a:srgbClr val="00708E"/>
                </a:solidFill>
                <a:latin typeface="+mn-ea"/>
                <a:ea typeface="+mn-ea"/>
              </a:defRPr>
            </a:lvl4pPr>
            <a:lvl5pPr>
              <a:lnSpc>
                <a:spcPct val="150000"/>
              </a:lnSpc>
              <a:defRPr>
                <a:solidFill>
                  <a:srgbClr val="00708E"/>
                </a:solidFill>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灯片编号占位符 4"/>
          <p:cNvSpPr>
            <a:spLocks noGrp="1"/>
          </p:cNvSpPr>
          <p:nvPr>
            <p:ph type="sldNum" sz="quarter" idx="11"/>
          </p:nvPr>
        </p:nvSpPr>
        <p:spPr/>
        <p:txBody>
          <a:bodyPr/>
          <a:lstStyle>
            <a:lvl1pPr>
              <a:defRPr/>
            </a:lvl1pPr>
          </a:lstStyle>
          <a:p>
            <a:pPr>
              <a:defRPr/>
            </a:pPr>
            <a:fld id="{759762E9-AABD-478B-B116-8B8B54DC7F1E}" type="slidenum">
              <a:rPr lang="en-US" altLang="zh-CN" smtClean="0"/>
              <a:pPr>
                <a:defRPr/>
              </a:pPr>
              <a:t>‹#›</a:t>
            </a:fld>
            <a:endParaRPr lang="en-US" altLang="zh-CN" dirty="0"/>
          </a:p>
        </p:txBody>
      </p:sp>
    </p:spTree>
    <p:extLst>
      <p:ext uri="{BB962C8B-B14F-4D97-AF65-F5344CB8AC3E}">
        <p14:creationId xmlns:p14="http://schemas.microsoft.com/office/powerpoint/2010/main" val="3865151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灯片编号占位符 4"/>
          <p:cNvSpPr>
            <a:spLocks noGrp="1"/>
          </p:cNvSpPr>
          <p:nvPr>
            <p:ph type="sldNum" sz="quarter" idx="11"/>
          </p:nvPr>
        </p:nvSpPr>
        <p:spPr/>
        <p:txBody>
          <a:bodyPr/>
          <a:lstStyle>
            <a:lvl1pPr>
              <a:defRPr/>
            </a:lvl1pPr>
          </a:lstStyle>
          <a:p>
            <a:pPr>
              <a:defRPr/>
            </a:pPr>
            <a:fld id="{BC5179D1-DCAB-4642-BEC3-FA2CD7444C11}" type="slidenum">
              <a:rPr lang="en-US" altLang="zh-CN" smtClean="0"/>
              <a:pPr>
                <a:defRPr/>
              </a:pPr>
              <a:t>‹#›</a:t>
            </a:fld>
            <a:endParaRPr lang="en-US" altLang="zh-CN"/>
          </a:p>
        </p:txBody>
      </p:sp>
    </p:spTree>
    <p:extLst>
      <p:ext uri="{BB962C8B-B14F-4D97-AF65-F5344CB8AC3E}">
        <p14:creationId xmlns:p14="http://schemas.microsoft.com/office/powerpoint/2010/main" val="352948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1"/>
          </p:nvPr>
        </p:nvSpPr>
        <p:spPr/>
        <p:txBody>
          <a:bodyPr/>
          <a:lstStyle>
            <a:lvl1pPr>
              <a:defRPr/>
            </a:lvl1pPr>
          </a:lstStyle>
          <a:p>
            <a:pPr>
              <a:defRPr/>
            </a:pPr>
            <a:fld id="{C03818A1-DA71-4308-9270-5CFC5CF6C754}" type="slidenum">
              <a:rPr lang="en-US" altLang="zh-CN" smtClean="0"/>
              <a:pPr>
                <a:defRPr/>
              </a:pPr>
              <a:t>‹#›</a:t>
            </a:fld>
            <a:endParaRPr lang="en-US" altLang="zh-CN"/>
          </a:p>
        </p:txBody>
      </p:sp>
    </p:spTree>
    <p:extLst>
      <p:ext uri="{BB962C8B-B14F-4D97-AF65-F5344CB8AC3E}">
        <p14:creationId xmlns:p14="http://schemas.microsoft.com/office/powerpoint/2010/main" val="388286200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7"/>
          <p:cNvSpPr>
            <a:spLocks noGrp="1"/>
          </p:cNvSpPr>
          <p:nvPr>
            <p:ph type="sldNum" sz="quarter" idx="11"/>
          </p:nvPr>
        </p:nvSpPr>
        <p:spPr/>
        <p:txBody>
          <a:bodyPr/>
          <a:lstStyle>
            <a:lvl1pPr>
              <a:defRPr/>
            </a:lvl1pPr>
          </a:lstStyle>
          <a:p>
            <a:pPr>
              <a:defRPr/>
            </a:pPr>
            <a:fld id="{E401577E-92C4-4682-B3C0-5EAB5A820EFD}" type="slidenum">
              <a:rPr lang="en-US" altLang="zh-CN" smtClean="0"/>
              <a:pPr>
                <a:defRPr/>
              </a:pPr>
              <a:t>‹#›</a:t>
            </a:fld>
            <a:endParaRPr lang="en-US" altLang="zh-CN"/>
          </a:p>
        </p:txBody>
      </p:sp>
      <p:sp>
        <p:nvSpPr>
          <p:cNvPr id="9" name="标题 1">
            <a:extLst>
              <a:ext uri="{FF2B5EF4-FFF2-40B4-BE49-F238E27FC236}">
                <a16:creationId xmlns:a16="http://schemas.microsoft.com/office/drawing/2014/main" id="{D5280063-81C5-4355-BFB3-A84999844018}"/>
              </a:ext>
            </a:extLst>
          </p:cNvPr>
          <p:cNvSpPr>
            <a:spLocks noGrp="1"/>
          </p:cNvSpPr>
          <p:nvPr>
            <p:ph type="title"/>
          </p:nvPr>
        </p:nvSpPr>
        <p:spPr>
          <a:xfrm>
            <a:off x="304800" y="152400"/>
            <a:ext cx="8458200" cy="563563"/>
          </a:xfrm>
        </p:spPr>
        <p:txBody>
          <a:bodyPr/>
          <a:lstStyle/>
          <a:p>
            <a:r>
              <a:rPr lang="zh-CN" altLang="en-US"/>
              <a:t>单击此处编辑母版标题样式</a:t>
            </a:r>
          </a:p>
        </p:txBody>
      </p:sp>
    </p:spTree>
    <p:extLst>
      <p:ext uri="{BB962C8B-B14F-4D97-AF65-F5344CB8AC3E}">
        <p14:creationId xmlns:p14="http://schemas.microsoft.com/office/powerpoint/2010/main" val="339813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3"/>
          <p:cNvSpPr>
            <a:spLocks noGrp="1"/>
          </p:cNvSpPr>
          <p:nvPr>
            <p:ph type="sldNum" sz="quarter" idx="11"/>
          </p:nvPr>
        </p:nvSpPr>
        <p:spPr/>
        <p:txBody>
          <a:bodyPr/>
          <a:lstStyle>
            <a:lvl1pPr>
              <a:defRPr/>
            </a:lvl1pPr>
          </a:lstStyle>
          <a:p>
            <a:pPr>
              <a:defRPr/>
            </a:pPr>
            <a:fld id="{A5561F51-AF46-4F42-9B94-1528614CC129}" type="slidenum">
              <a:rPr lang="en-US" altLang="zh-CN" smtClean="0"/>
              <a:pPr>
                <a:defRPr/>
              </a:pPr>
              <a:t>‹#›</a:t>
            </a:fld>
            <a:endParaRPr lang="en-US" altLang="zh-CN"/>
          </a:p>
        </p:txBody>
      </p:sp>
    </p:spTree>
    <p:extLst>
      <p:ext uri="{BB962C8B-B14F-4D97-AF65-F5344CB8AC3E}">
        <p14:creationId xmlns:p14="http://schemas.microsoft.com/office/powerpoint/2010/main" val="2371171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lvl1pPr>
              <a:defRPr/>
            </a:lvl1pPr>
          </a:lstStyle>
          <a:p>
            <a:pPr>
              <a:defRPr/>
            </a:pPr>
            <a:fld id="{D013480B-8AD2-46AD-9833-56F057E920C3}" type="slidenum">
              <a:rPr lang="en-US" altLang="zh-CN" smtClean="0"/>
              <a:pPr>
                <a:defRPr/>
              </a:pPr>
              <a:t>‹#›</a:t>
            </a:fld>
            <a:endParaRPr lang="en-US" altLang="zh-CN"/>
          </a:p>
        </p:txBody>
      </p:sp>
    </p:spTree>
    <p:extLst>
      <p:ext uri="{BB962C8B-B14F-4D97-AF65-F5344CB8AC3E}">
        <p14:creationId xmlns:p14="http://schemas.microsoft.com/office/powerpoint/2010/main" val="1728918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11"/>
          </p:nvPr>
        </p:nvSpPr>
        <p:spPr/>
        <p:txBody>
          <a:bodyPr/>
          <a:lstStyle>
            <a:lvl1pPr>
              <a:defRPr/>
            </a:lvl1pPr>
          </a:lstStyle>
          <a:p>
            <a:pPr>
              <a:defRPr/>
            </a:pPr>
            <a:fld id="{DDA5D688-6C86-4E15-A027-4B1D9BD30E74}" type="slidenum">
              <a:rPr lang="en-US" altLang="zh-CN" smtClean="0"/>
              <a:pPr>
                <a:defRPr/>
              </a:pPr>
              <a:t>‹#›</a:t>
            </a:fld>
            <a:endParaRPr lang="en-US" altLang="zh-CN"/>
          </a:p>
        </p:txBody>
      </p:sp>
    </p:spTree>
    <p:extLst>
      <p:ext uri="{BB962C8B-B14F-4D97-AF65-F5344CB8AC3E}">
        <p14:creationId xmlns:p14="http://schemas.microsoft.com/office/powerpoint/2010/main" val="3924396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11"/>
          </p:nvPr>
        </p:nvSpPr>
        <p:spPr/>
        <p:txBody>
          <a:bodyPr/>
          <a:lstStyle>
            <a:lvl1pPr>
              <a:defRPr/>
            </a:lvl1pPr>
          </a:lstStyle>
          <a:p>
            <a:pPr>
              <a:defRPr/>
            </a:pPr>
            <a:fld id="{D476D3FA-7593-435F-99CE-E1B9125E9A2B}" type="slidenum">
              <a:rPr lang="en-US" altLang="zh-CN" smtClean="0"/>
              <a:pPr>
                <a:defRPr/>
              </a:pPr>
              <a:t>‹#›</a:t>
            </a:fld>
            <a:endParaRPr lang="en-US" altLang="zh-CN"/>
          </a:p>
        </p:txBody>
      </p:sp>
    </p:spTree>
    <p:extLst>
      <p:ext uri="{BB962C8B-B14F-4D97-AF65-F5344CB8AC3E}">
        <p14:creationId xmlns:p14="http://schemas.microsoft.com/office/powerpoint/2010/main" val="1302830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solidFill>
            <a:srgbClr val="00607A"/>
          </a:solidFill>
          <a:ln>
            <a:noFill/>
          </a:ln>
          <a:effectLst/>
        </p:spPr>
        <p:txBody>
          <a:bodyPr wrap="none" anchor="ctr"/>
          <a:lstStyle/>
          <a:p>
            <a:endParaRPr lang="zh-CN" altLang="en-US"/>
          </a:p>
        </p:txBody>
      </p:sp>
      <p:sp>
        <p:nvSpPr>
          <p:cNvPr id="1027" name="Rectangle 3"/>
          <p:cNvSpPr>
            <a:spLocks noGrp="1" noChangeArrowheads="1"/>
          </p:cNvSpPr>
          <p:nvPr>
            <p:ph type="body" idx="1"/>
          </p:nvPr>
        </p:nvSpPr>
        <p:spPr bwMode="auto">
          <a:xfrm>
            <a:off x="457200" y="1052737"/>
            <a:ext cx="8229600" cy="534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a:defRPr/>
            </a:pPr>
            <a:fld id="{C03818A1-DA71-4308-9270-5CFC5CF6C754}" type="slidenum">
              <a:rPr lang="en-US" altLang="zh-CN" smtClean="0"/>
              <a:pPr>
                <a:defRPr/>
              </a:pPr>
              <a:t>‹#›</a:t>
            </a:fld>
            <a:endParaRPr lang="en-US" altLang="zh-CN"/>
          </a:p>
        </p:txBody>
      </p:sp>
      <p:sp>
        <p:nvSpPr>
          <p:cNvPr id="1026" name="Rectangle 2"/>
          <p:cNvSpPr>
            <a:spLocks noGrp="1" noChangeArrowheads="1"/>
          </p:cNvSpPr>
          <p:nvPr>
            <p:ph type="title"/>
          </p:nvPr>
        </p:nvSpPr>
        <p:spPr bwMode="white">
          <a:xfrm>
            <a:off x="304800" y="152400"/>
            <a:ext cx="8458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40" name="Text Box 16"/>
          <p:cNvSpPr txBox="1">
            <a:spLocks noChangeArrowheads="1"/>
          </p:cNvSpPr>
          <p:nvPr/>
        </p:nvSpPr>
        <p:spPr bwMode="gray">
          <a:xfrm>
            <a:off x="0" y="838200"/>
            <a:ext cx="9144000" cy="144000"/>
          </a:xfrm>
          <a:prstGeom prst="rect">
            <a:avLst/>
          </a:prstGeom>
          <a:solidFill>
            <a:srgbClr val="A9C6CC"/>
          </a:solidFill>
          <a:ln>
            <a:noFill/>
          </a:ln>
          <a:effectLst/>
        </p:spPr>
        <p:txBody>
          <a:bodyPr>
            <a:spAutoFit/>
          </a:bodyPr>
          <a:lstStyle/>
          <a:p>
            <a:pPr>
              <a:spcBef>
                <a:spcPct val="50000"/>
              </a:spcBef>
            </a:pPr>
            <a:endParaRPr lang="zh-CN" altLang="zh-CN" sz="1000" b="1">
              <a:solidFill>
                <a:schemeClr val="bg1"/>
              </a:solidFill>
              <a:latin typeface="Verdana" pitchFamily="34" charset="0"/>
            </a:endParaRPr>
          </a:p>
        </p:txBody>
      </p:sp>
      <p:pic>
        <p:nvPicPr>
          <p:cNvPr id="9" name="图片 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380312" y="6453336"/>
            <a:ext cx="1578826" cy="360499"/>
          </a:xfrm>
          <a:prstGeom prst="rect">
            <a:avLst/>
          </a:prstGeom>
          <a:effectLst>
            <a:outerShdw blurRad="50800" dist="38100" dir="2700000" algn="tl" rotWithShape="0">
              <a:prstClr val="black">
                <a:alpha val="40000"/>
              </a:prstClr>
            </a:outerShdw>
          </a:effectLst>
        </p:spPr>
      </p:pic>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Lst>
  <p:hf hdr="0" ftr="0" dt="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63538" indent="-363538" algn="l" rtl="0" eaLnBrk="1" fontAlgn="base" hangingPunct="1">
        <a:spcBef>
          <a:spcPct val="20000"/>
        </a:spcBef>
        <a:spcAft>
          <a:spcPct val="0"/>
        </a:spcAft>
        <a:buClr>
          <a:srgbClr val="00607A"/>
        </a:buClr>
        <a:buFont typeface="Wingdings" pitchFamily="2" charset="2"/>
        <a:buChar char="l"/>
        <a:defRPr sz="3200">
          <a:solidFill>
            <a:srgbClr val="00607A"/>
          </a:solidFill>
          <a:latin typeface="+mn-lt"/>
          <a:ea typeface="+mn-ea"/>
          <a:cs typeface="+mn-cs"/>
        </a:defRPr>
      </a:lvl1pPr>
      <a:lvl2pPr marL="715963" indent="-352425" algn="l" rtl="0" eaLnBrk="1" fontAlgn="base" hangingPunct="1">
        <a:spcBef>
          <a:spcPct val="20000"/>
        </a:spcBef>
        <a:spcAft>
          <a:spcPct val="0"/>
        </a:spcAft>
        <a:buClr>
          <a:srgbClr val="00607A"/>
        </a:buClr>
        <a:buFont typeface="Wingdings" pitchFamily="2" charset="2"/>
        <a:buChar char="n"/>
        <a:defRPr sz="2800">
          <a:solidFill>
            <a:srgbClr val="00607A"/>
          </a:solidFill>
          <a:latin typeface="+mn-lt"/>
        </a:defRPr>
      </a:lvl2pPr>
      <a:lvl3pPr marL="1079500" indent="-363538" algn="l" rtl="0" eaLnBrk="1" fontAlgn="base" hangingPunct="1">
        <a:spcBef>
          <a:spcPct val="20000"/>
        </a:spcBef>
        <a:spcAft>
          <a:spcPct val="0"/>
        </a:spcAft>
        <a:buClr>
          <a:srgbClr val="00607A"/>
        </a:buClr>
        <a:buFont typeface="Wingdings" pitchFamily="2" charset="2"/>
        <a:buChar char="u"/>
        <a:defRPr sz="2400">
          <a:solidFill>
            <a:srgbClr val="00607A"/>
          </a:solidFill>
          <a:latin typeface="+mn-lt"/>
        </a:defRPr>
      </a:lvl3pPr>
      <a:lvl4pPr marL="1431925" indent="-352425" algn="l" rtl="0" eaLnBrk="1" fontAlgn="base" hangingPunct="1">
        <a:spcBef>
          <a:spcPct val="20000"/>
        </a:spcBef>
        <a:spcAft>
          <a:spcPct val="0"/>
        </a:spcAft>
        <a:buChar char="–"/>
        <a:defRPr sz="2000">
          <a:solidFill>
            <a:srgbClr val="00607A"/>
          </a:solidFill>
          <a:latin typeface="+mn-lt"/>
        </a:defRPr>
      </a:lvl4pPr>
      <a:lvl5pPr marL="1795463" indent="-363538" algn="l" rtl="0" eaLnBrk="1" fontAlgn="base" hangingPunct="1">
        <a:spcBef>
          <a:spcPct val="20000"/>
        </a:spcBef>
        <a:spcAft>
          <a:spcPct val="0"/>
        </a:spcAft>
        <a:buFont typeface="Wingdings" pitchFamily="2" charset="2"/>
        <a:buChar char="ü"/>
        <a:defRPr sz="2000">
          <a:solidFill>
            <a:srgbClr val="00607A"/>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p:txBody>
          <a:bodyPr/>
          <a:lstStyle/>
          <a:p>
            <a:pPr eaLnBrk="1" hangingPunct="1"/>
            <a:r>
              <a:rPr lang="en-US" altLang="zh-CN" sz="2000" dirty="0">
                <a:solidFill>
                  <a:schemeClr val="tx2">
                    <a:lumMod val="65000"/>
                    <a:lumOff val="35000"/>
                  </a:schemeClr>
                </a:solidFill>
              </a:rPr>
              <a:t>Software Institute</a:t>
            </a:r>
          </a:p>
          <a:p>
            <a:pPr eaLnBrk="1" hangingPunct="1"/>
            <a:r>
              <a:rPr lang="en-US" altLang="zh-CN" sz="2000" dirty="0">
                <a:solidFill>
                  <a:schemeClr val="tx2">
                    <a:lumMod val="65000"/>
                    <a:lumOff val="35000"/>
                  </a:schemeClr>
                </a:solidFill>
              </a:rPr>
              <a:t>Nanjing University</a:t>
            </a:r>
          </a:p>
          <a:p>
            <a:pPr eaLnBrk="1" hangingPunct="1"/>
            <a:r>
              <a:rPr lang="en-US" altLang="zh-CN" sz="2000" dirty="0" err="1">
                <a:solidFill>
                  <a:schemeClr val="tx2">
                    <a:lumMod val="65000"/>
                    <a:lumOff val="35000"/>
                  </a:schemeClr>
                </a:solidFill>
              </a:rPr>
              <a:t>Bei</a:t>
            </a:r>
            <a:r>
              <a:rPr lang="en-US" altLang="zh-CN" sz="2000" dirty="0">
                <a:solidFill>
                  <a:schemeClr val="tx2">
                    <a:lumMod val="65000"/>
                    <a:lumOff val="35000"/>
                  </a:schemeClr>
                </a:solidFill>
              </a:rPr>
              <a:t> </a:t>
            </a:r>
            <a:r>
              <a:rPr lang="en-US" altLang="zh-CN" sz="2000" dirty="0" err="1">
                <a:solidFill>
                  <a:schemeClr val="tx2">
                    <a:lumMod val="65000"/>
                    <a:lumOff val="35000"/>
                  </a:schemeClr>
                </a:solidFill>
              </a:rPr>
              <a:t>Jia</a:t>
            </a:r>
            <a:endParaRPr lang="en-US" altLang="zh-CN" sz="2000" dirty="0">
              <a:solidFill>
                <a:schemeClr val="tx2">
                  <a:lumMod val="65000"/>
                  <a:lumOff val="35000"/>
                </a:schemeClr>
              </a:solidFill>
            </a:endParaRPr>
          </a:p>
        </p:txBody>
      </p:sp>
      <p:sp>
        <p:nvSpPr>
          <p:cNvPr id="3074" name="Rectangle 2"/>
          <p:cNvSpPr>
            <a:spLocks noGrp="1" noChangeArrowheads="1"/>
          </p:cNvSpPr>
          <p:nvPr>
            <p:ph type="ctrTitle" sz="quarter"/>
          </p:nvPr>
        </p:nvSpPr>
        <p:spPr/>
        <p:txBody>
          <a:bodyPr/>
          <a:lstStyle/>
          <a:p>
            <a:pPr eaLnBrk="1" hangingPunct="1">
              <a:lnSpc>
                <a:spcPct val="125000"/>
              </a:lnSpc>
              <a:spcBef>
                <a:spcPts val="2400"/>
              </a:spcBef>
            </a:pPr>
            <a:r>
              <a:rPr lang="zh-CN" altLang="en-US" sz="3600" dirty="0"/>
              <a:t>数据管理基础</a:t>
            </a:r>
            <a:br>
              <a:rPr lang="en-US" altLang="zh-CN" sz="2400" dirty="0"/>
            </a:br>
            <a:r>
              <a:rPr lang="en-US" altLang="zh-CN" sz="2000" dirty="0"/>
              <a:t>ch06 </a:t>
            </a:r>
            <a:r>
              <a:rPr lang="zh-CN" altLang="en-US" sz="2000" dirty="0"/>
              <a:t>数据库系统的结构</a:t>
            </a:r>
            <a:endParaRPr lang="en-US" altLang="zh-CN" sz="1100"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FD4C2FCD-D034-4552-B2E6-153B623CE11C}"/>
              </a:ext>
            </a:extLst>
          </p:cNvPr>
          <p:cNvSpPr>
            <a:spLocks noGrp="1" noChangeArrowheads="1"/>
          </p:cNvSpPr>
          <p:nvPr>
            <p:ph type="title"/>
          </p:nvPr>
        </p:nvSpPr>
        <p:spPr>
          <a:xfrm>
            <a:off x="304800" y="152400"/>
            <a:ext cx="8458200" cy="563563"/>
          </a:xfrm>
        </p:spPr>
        <p:txBody>
          <a:bodyPr/>
          <a:lstStyle/>
          <a:p>
            <a:r>
              <a:rPr lang="zh-CN" altLang="en-US" dirty="0"/>
              <a:t>数据库的二级映像与数据独立性</a:t>
            </a:r>
          </a:p>
        </p:txBody>
      </p:sp>
      <p:sp>
        <p:nvSpPr>
          <p:cNvPr id="122883" name="Rectangle 3">
            <a:extLst>
              <a:ext uri="{FF2B5EF4-FFF2-40B4-BE49-F238E27FC236}">
                <a16:creationId xmlns:a16="http://schemas.microsoft.com/office/drawing/2014/main" id="{3949F740-784B-4C3A-BADE-13BEB6009C15}"/>
              </a:ext>
            </a:extLst>
          </p:cNvPr>
          <p:cNvSpPr>
            <a:spLocks noGrp="1" noChangeArrowheads="1"/>
          </p:cNvSpPr>
          <p:nvPr>
            <p:ph idx="1"/>
          </p:nvPr>
        </p:nvSpPr>
        <p:spPr>
          <a:xfrm>
            <a:off x="457200" y="1052737"/>
            <a:ext cx="8229600" cy="5348064"/>
          </a:xfrm>
        </p:spPr>
        <p:txBody>
          <a:bodyPr/>
          <a:lstStyle/>
          <a:p>
            <a:r>
              <a:rPr lang="zh-CN" altLang="en-US" dirty="0"/>
              <a:t>三级模式是对数据的三个抽象级别</a:t>
            </a:r>
          </a:p>
          <a:p>
            <a:r>
              <a:rPr lang="zh-CN" altLang="en-US" dirty="0"/>
              <a:t>二级映象在数据库管理系统内部实现这三个抽象层次的联系和转换</a:t>
            </a:r>
          </a:p>
          <a:p>
            <a:pPr lvl="1"/>
            <a:r>
              <a:rPr lang="zh-CN" altLang="en-US" dirty="0"/>
              <a:t>外模式／模式映像</a:t>
            </a:r>
          </a:p>
          <a:p>
            <a:pPr lvl="1"/>
            <a:r>
              <a:rPr lang="zh-CN" altLang="en-US" dirty="0"/>
              <a:t>模式／内模式映像 </a:t>
            </a:r>
          </a:p>
          <a:p>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4335A39F-9CA0-42C2-ACFC-BC6983800854}"/>
              </a:ext>
            </a:extLst>
          </p:cNvPr>
          <p:cNvSpPr>
            <a:spLocks noGrp="1" noChangeArrowheads="1"/>
          </p:cNvSpPr>
          <p:nvPr>
            <p:ph type="title"/>
          </p:nvPr>
        </p:nvSpPr>
        <p:spPr>
          <a:xfrm>
            <a:off x="304800" y="152400"/>
            <a:ext cx="8458200" cy="563563"/>
          </a:xfrm>
        </p:spPr>
        <p:txBody>
          <a:bodyPr/>
          <a:lstStyle/>
          <a:p>
            <a:r>
              <a:rPr lang="zh-CN" altLang="en-US" dirty="0"/>
              <a:t>外模式／模式映像</a:t>
            </a:r>
          </a:p>
        </p:txBody>
      </p:sp>
      <p:sp>
        <p:nvSpPr>
          <p:cNvPr id="123907" name="Rectangle 3">
            <a:extLst>
              <a:ext uri="{FF2B5EF4-FFF2-40B4-BE49-F238E27FC236}">
                <a16:creationId xmlns:a16="http://schemas.microsoft.com/office/drawing/2014/main" id="{A06B3D4D-F1B9-4191-B309-CE0738185722}"/>
              </a:ext>
            </a:extLst>
          </p:cNvPr>
          <p:cNvSpPr>
            <a:spLocks noGrp="1" noChangeArrowheads="1"/>
          </p:cNvSpPr>
          <p:nvPr>
            <p:ph idx="1"/>
          </p:nvPr>
        </p:nvSpPr>
        <p:spPr>
          <a:xfrm>
            <a:off x="457200" y="1052737"/>
            <a:ext cx="8229600" cy="5348064"/>
          </a:xfrm>
        </p:spPr>
        <p:txBody>
          <a:bodyPr>
            <a:normAutofit fontScale="70000" lnSpcReduction="20000"/>
          </a:bodyPr>
          <a:lstStyle/>
          <a:p>
            <a:r>
              <a:rPr lang="zh-CN" altLang="en-US" dirty="0"/>
              <a:t>模式：描述的是数据的全局逻辑结构</a:t>
            </a:r>
          </a:p>
          <a:p>
            <a:r>
              <a:rPr lang="zh-CN" altLang="en-US" dirty="0"/>
              <a:t>外模式：描述的是数据的局部逻辑结构 </a:t>
            </a:r>
          </a:p>
          <a:p>
            <a:r>
              <a:rPr lang="zh-CN" altLang="en-US" dirty="0"/>
              <a:t>同一个模式可以有任意多个外模式 </a:t>
            </a:r>
          </a:p>
          <a:p>
            <a:r>
              <a:rPr lang="zh-CN" altLang="en-US" dirty="0"/>
              <a:t>每一个外模式，数据库系统都有一个外模式／模式映象，定义外模式与模式之间的对应关系</a:t>
            </a:r>
          </a:p>
          <a:p>
            <a:r>
              <a:rPr lang="zh-CN" altLang="en-US" dirty="0"/>
              <a:t>映象定义通常包含在各自外模式的描述中</a:t>
            </a:r>
            <a:endParaRPr lang="en-US" altLang="zh-CN" dirty="0"/>
          </a:p>
          <a:p>
            <a:r>
              <a:rPr lang="zh-CN" altLang="en-US" dirty="0"/>
              <a:t>保证数据的逻辑独立性</a:t>
            </a:r>
          </a:p>
          <a:p>
            <a:pPr lvl="1"/>
            <a:r>
              <a:rPr lang="zh-CN" altLang="en-US" dirty="0"/>
              <a:t>当模式改变时，数据库管理员对外模式／模式映象作相应改变，使外模式保持不变</a:t>
            </a:r>
          </a:p>
          <a:p>
            <a:pPr lvl="1"/>
            <a:r>
              <a:rPr lang="zh-CN" altLang="en-US" dirty="0"/>
              <a:t>应用程序是依据数据的外模式编写的，应用程序不必修改，保证了数据与程序的逻辑独立性，简称数据的逻辑独立性</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126DBEDF-C53E-49BC-9889-D4E31A83F7D4}"/>
              </a:ext>
            </a:extLst>
          </p:cNvPr>
          <p:cNvSpPr>
            <a:spLocks noGrp="1" noChangeArrowheads="1"/>
          </p:cNvSpPr>
          <p:nvPr>
            <p:ph type="title"/>
          </p:nvPr>
        </p:nvSpPr>
        <p:spPr>
          <a:xfrm>
            <a:off x="304800" y="152400"/>
            <a:ext cx="8458200" cy="563563"/>
          </a:xfrm>
        </p:spPr>
        <p:txBody>
          <a:bodyPr/>
          <a:lstStyle/>
          <a:p>
            <a:r>
              <a:rPr lang="zh-CN" altLang="en-US" dirty="0"/>
              <a:t>模式／内模式映像 </a:t>
            </a:r>
            <a:r>
              <a:rPr lang="en-US" altLang="zh-CN" dirty="0"/>
              <a:t>1</a:t>
            </a:r>
            <a:endParaRPr lang="zh-CN" altLang="en-US" dirty="0"/>
          </a:p>
        </p:txBody>
      </p:sp>
      <p:sp>
        <p:nvSpPr>
          <p:cNvPr id="125955" name="Rectangle 3">
            <a:extLst>
              <a:ext uri="{FF2B5EF4-FFF2-40B4-BE49-F238E27FC236}">
                <a16:creationId xmlns:a16="http://schemas.microsoft.com/office/drawing/2014/main" id="{E4A0C5FF-2930-4B16-A69B-4937AFD50A58}"/>
              </a:ext>
            </a:extLst>
          </p:cNvPr>
          <p:cNvSpPr>
            <a:spLocks noGrp="1" noChangeArrowheads="1"/>
          </p:cNvSpPr>
          <p:nvPr>
            <p:ph idx="1"/>
          </p:nvPr>
        </p:nvSpPr>
        <p:spPr>
          <a:xfrm>
            <a:off x="457200" y="1052737"/>
            <a:ext cx="8229600" cy="5348064"/>
          </a:xfrm>
        </p:spPr>
        <p:txBody>
          <a:bodyPr>
            <a:normAutofit fontScale="77500" lnSpcReduction="20000"/>
          </a:bodyPr>
          <a:lstStyle/>
          <a:p>
            <a:r>
              <a:rPr lang="zh-CN" altLang="en-US" dirty="0"/>
              <a:t>模式／内模式映象定义了数据全局逻辑结构与存储结构之间的对应关系。</a:t>
            </a:r>
          </a:p>
          <a:p>
            <a:pPr lvl="1"/>
            <a:r>
              <a:rPr lang="zh-CN" altLang="en-US" dirty="0"/>
              <a:t>例如，说明逻辑记录和字段在内部是如何表示的</a:t>
            </a:r>
          </a:p>
          <a:p>
            <a:r>
              <a:rPr lang="zh-CN" altLang="en-US" dirty="0"/>
              <a:t>数据库中模式／内模式映象是唯一的</a:t>
            </a:r>
          </a:p>
          <a:p>
            <a:r>
              <a:rPr lang="zh-CN" altLang="en-US" dirty="0"/>
              <a:t>该映象定义通常包含在模式描述中</a:t>
            </a:r>
            <a:endParaRPr lang="en-US" altLang="zh-CN" dirty="0"/>
          </a:p>
          <a:p>
            <a:r>
              <a:rPr lang="zh-CN" altLang="en-US" dirty="0"/>
              <a:t>保证数据的物理独立性</a:t>
            </a:r>
          </a:p>
          <a:p>
            <a:pPr lvl="1"/>
            <a:r>
              <a:rPr lang="zh-CN" altLang="en-US" dirty="0"/>
              <a:t>当数据库的存储结构改变了（例如选用了另一种存储结构），数据库管理员修改模式／内模式映象，使模式保持不变。</a:t>
            </a:r>
          </a:p>
          <a:p>
            <a:pPr lvl="1"/>
            <a:r>
              <a:rPr lang="zh-CN" altLang="en-US" dirty="0"/>
              <a:t>应用程序不受影响。保证了数据与程序的物理独立性，简称数据的物理独立性。</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026">
            <a:extLst>
              <a:ext uri="{FF2B5EF4-FFF2-40B4-BE49-F238E27FC236}">
                <a16:creationId xmlns:a16="http://schemas.microsoft.com/office/drawing/2014/main" id="{BBAE5B62-7D3B-45A2-BFA0-53871C466C84}"/>
              </a:ext>
            </a:extLst>
          </p:cNvPr>
          <p:cNvSpPr>
            <a:spLocks noGrp="1" noChangeArrowheads="1"/>
          </p:cNvSpPr>
          <p:nvPr>
            <p:ph type="title"/>
          </p:nvPr>
        </p:nvSpPr>
        <p:spPr>
          <a:xfrm>
            <a:off x="304800" y="152400"/>
            <a:ext cx="8458200" cy="563563"/>
          </a:xfrm>
        </p:spPr>
        <p:txBody>
          <a:bodyPr/>
          <a:lstStyle/>
          <a:p>
            <a:r>
              <a:rPr lang="zh-CN" altLang="en-US" dirty="0"/>
              <a:t>数据库的二级映像 </a:t>
            </a:r>
            <a:r>
              <a:rPr lang="en-US" altLang="zh-CN" dirty="0"/>
              <a:t>1</a:t>
            </a:r>
            <a:endParaRPr lang="zh-CN" altLang="en-US" dirty="0"/>
          </a:p>
        </p:txBody>
      </p:sp>
      <p:sp>
        <p:nvSpPr>
          <p:cNvPr id="128003" name="Rectangle 1027">
            <a:extLst>
              <a:ext uri="{FF2B5EF4-FFF2-40B4-BE49-F238E27FC236}">
                <a16:creationId xmlns:a16="http://schemas.microsoft.com/office/drawing/2014/main" id="{B06233AD-9BFD-4BD9-A5D0-A676979F7F68}"/>
              </a:ext>
            </a:extLst>
          </p:cNvPr>
          <p:cNvSpPr>
            <a:spLocks noGrp="1" noChangeArrowheads="1"/>
          </p:cNvSpPr>
          <p:nvPr>
            <p:ph idx="1"/>
          </p:nvPr>
        </p:nvSpPr>
        <p:spPr>
          <a:xfrm>
            <a:off x="457200" y="1052737"/>
            <a:ext cx="8229600" cy="5348064"/>
          </a:xfrm>
        </p:spPr>
        <p:txBody>
          <a:bodyPr>
            <a:normAutofit fontScale="77500" lnSpcReduction="20000"/>
          </a:bodyPr>
          <a:lstStyle/>
          <a:p>
            <a:r>
              <a:rPr lang="zh-CN" altLang="en-US" dirty="0"/>
              <a:t>数据库模式</a:t>
            </a:r>
          </a:p>
          <a:p>
            <a:pPr lvl="1"/>
            <a:r>
              <a:rPr lang="zh-CN" altLang="en-US" dirty="0"/>
              <a:t>即全局逻辑结构是数据库的中心与关键 </a:t>
            </a:r>
          </a:p>
          <a:p>
            <a:pPr lvl="1"/>
            <a:r>
              <a:rPr lang="zh-CN" altLang="en-US" dirty="0"/>
              <a:t>独立于数据库的其他层次 </a:t>
            </a:r>
          </a:p>
          <a:p>
            <a:pPr lvl="1"/>
            <a:r>
              <a:rPr lang="zh-CN" altLang="en-US" dirty="0"/>
              <a:t>设计数据库模式结构时应首先确定数据库的逻辑模式</a:t>
            </a:r>
            <a:endParaRPr lang="en-US" altLang="zh-CN" dirty="0"/>
          </a:p>
          <a:p>
            <a:r>
              <a:rPr lang="zh-CN" altLang="en-US" dirty="0"/>
              <a:t>数据库的内模式</a:t>
            </a:r>
          </a:p>
          <a:p>
            <a:pPr lvl="1"/>
            <a:r>
              <a:rPr lang="zh-CN" altLang="en-US" dirty="0"/>
              <a:t>依赖于它的全局逻辑结构</a:t>
            </a:r>
          </a:p>
          <a:p>
            <a:pPr lvl="1"/>
            <a:r>
              <a:rPr lang="zh-CN" altLang="en-US" dirty="0"/>
              <a:t>独立于数据库的用户视图，即外模式</a:t>
            </a:r>
          </a:p>
          <a:p>
            <a:pPr lvl="1"/>
            <a:r>
              <a:rPr lang="zh-CN" altLang="en-US" dirty="0"/>
              <a:t>独立于具体的存储设备  </a:t>
            </a:r>
          </a:p>
          <a:p>
            <a:pPr lvl="1"/>
            <a:r>
              <a:rPr lang="zh-CN" altLang="en-US" dirty="0"/>
              <a:t>将全局逻辑结构中所定义的数据结构及其联系按照一定的物理存储策略进行组织，以达到较好的时间与空间效率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1986339C-2E62-4D86-BBE2-A427DC67DE11}"/>
              </a:ext>
            </a:extLst>
          </p:cNvPr>
          <p:cNvSpPr>
            <a:spLocks noGrp="1" noChangeArrowheads="1"/>
          </p:cNvSpPr>
          <p:nvPr>
            <p:ph type="title"/>
          </p:nvPr>
        </p:nvSpPr>
        <p:spPr>
          <a:xfrm>
            <a:off x="304800" y="152400"/>
            <a:ext cx="8458200" cy="563563"/>
          </a:xfrm>
        </p:spPr>
        <p:txBody>
          <a:bodyPr/>
          <a:lstStyle/>
          <a:p>
            <a:r>
              <a:rPr lang="zh-CN" altLang="en-US" dirty="0"/>
              <a:t>数据库的二级映像 </a:t>
            </a:r>
            <a:r>
              <a:rPr lang="en-US" altLang="zh-CN" dirty="0"/>
              <a:t>2</a:t>
            </a:r>
            <a:endParaRPr lang="zh-CN" altLang="en-US" dirty="0"/>
          </a:p>
        </p:txBody>
      </p:sp>
      <p:sp>
        <p:nvSpPr>
          <p:cNvPr id="129027" name="Rectangle 3">
            <a:extLst>
              <a:ext uri="{FF2B5EF4-FFF2-40B4-BE49-F238E27FC236}">
                <a16:creationId xmlns:a16="http://schemas.microsoft.com/office/drawing/2014/main" id="{8A87A73C-52B3-41C1-8A9F-846379BF4595}"/>
              </a:ext>
            </a:extLst>
          </p:cNvPr>
          <p:cNvSpPr>
            <a:spLocks noGrp="1" noChangeArrowheads="1"/>
          </p:cNvSpPr>
          <p:nvPr>
            <p:ph idx="1"/>
          </p:nvPr>
        </p:nvSpPr>
        <p:spPr>
          <a:xfrm>
            <a:off x="457200" y="1052737"/>
            <a:ext cx="8229600" cy="5348064"/>
          </a:xfrm>
        </p:spPr>
        <p:txBody>
          <a:bodyPr>
            <a:normAutofit fontScale="62500" lnSpcReduction="20000"/>
          </a:bodyPr>
          <a:lstStyle/>
          <a:p>
            <a:r>
              <a:rPr lang="zh-CN" altLang="en-US" dirty="0"/>
              <a:t>数据库的外模式</a:t>
            </a:r>
          </a:p>
          <a:p>
            <a:pPr lvl="1"/>
            <a:r>
              <a:rPr lang="zh-CN" altLang="en-US" dirty="0"/>
              <a:t>面向具体的应用程序</a:t>
            </a:r>
          </a:p>
          <a:p>
            <a:pPr lvl="1"/>
            <a:r>
              <a:rPr lang="zh-CN" altLang="en-US" dirty="0"/>
              <a:t>定义在逻辑模式之上</a:t>
            </a:r>
          </a:p>
          <a:p>
            <a:pPr lvl="1"/>
            <a:r>
              <a:rPr lang="zh-CN" altLang="en-US" dirty="0"/>
              <a:t>独立于存储模式和存储设备</a:t>
            </a:r>
          </a:p>
          <a:p>
            <a:pPr lvl="1"/>
            <a:r>
              <a:rPr lang="zh-CN" altLang="en-US" dirty="0"/>
              <a:t>当应用需求发生较大变化，相应外模式不能满足其视图要求时，该外模式就得做相应改动 </a:t>
            </a:r>
          </a:p>
          <a:p>
            <a:pPr lvl="1"/>
            <a:r>
              <a:rPr lang="zh-CN" altLang="en-US" dirty="0"/>
              <a:t>设计外模式时应充分考虑到应用的扩充性 </a:t>
            </a:r>
            <a:endParaRPr lang="en-US" altLang="zh-CN" dirty="0"/>
          </a:p>
          <a:p>
            <a:r>
              <a:rPr lang="zh-CN" altLang="en-US" dirty="0"/>
              <a:t>特定的应用程序</a:t>
            </a:r>
          </a:p>
          <a:p>
            <a:pPr lvl="1"/>
            <a:r>
              <a:rPr lang="zh-CN" altLang="en-US" dirty="0"/>
              <a:t>在外模式描述的数据结构上编制的</a:t>
            </a:r>
          </a:p>
          <a:p>
            <a:pPr lvl="1"/>
            <a:r>
              <a:rPr lang="zh-CN" altLang="en-US" dirty="0"/>
              <a:t>依赖于特定的外模式</a:t>
            </a:r>
          </a:p>
          <a:p>
            <a:pPr lvl="1"/>
            <a:r>
              <a:rPr lang="zh-CN" altLang="en-US" dirty="0"/>
              <a:t>与数据库的模式和存储结构独立</a:t>
            </a:r>
          </a:p>
          <a:p>
            <a:pPr lvl="1"/>
            <a:r>
              <a:rPr lang="zh-CN" altLang="en-US" dirty="0"/>
              <a:t>不同的应用程序有时可以共用同一个外模式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026">
            <a:extLst>
              <a:ext uri="{FF2B5EF4-FFF2-40B4-BE49-F238E27FC236}">
                <a16:creationId xmlns:a16="http://schemas.microsoft.com/office/drawing/2014/main" id="{C33B5D99-622A-4CF9-9089-83355AB2CE3F}"/>
              </a:ext>
            </a:extLst>
          </p:cNvPr>
          <p:cNvSpPr>
            <a:spLocks noGrp="1" noChangeArrowheads="1"/>
          </p:cNvSpPr>
          <p:nvPr>
            <p:ph type="title"/>
          </p:nvPr>
        </p:nvSpPr>
        <p:spPr>
          <a:xfrm>
            <a:off x="304800" y="152400"/>
            <a:ext cx="8458200" cy="563563"/>
          </a:xfrm>
        </p:spPr>
        <p:txBody>
          <a:bodyPr/>
          <a:lstStyle/>
          <a:p>
            <a:r>
              <a:rPr lang="zh-CN" altLang="en-US" dirty="0"/>
              <a:t>数据库的二级映像 </a:t>
            </a:r>
            <a:r>
              <a:rPr lang="en-US" altLang="zh-CN" dirty="0"/>
              <a:t>3</a:t>
            </a:r>
            <a:endParaRPr lang="zh-CN" altLang="en-US" dirty="0"/>
          </a:p>
        </p:txBody>
      </p:sp>
      <p:sp>
        <p:nvSpPr>
          <p:cNvPr id="130051" name="Rectangle 1027">
            <a:extLst>
              <a:ext uri="{FF2B5EF4-FFF2-40B4-BE49-F238E27FC236}">
                <a16:creationId xmlns:a16="http://schemas.microsoft.com/office/drawing/2014/main" id="{58867810-441E-4F0D-A4DE-BD32A90132DF}"/>
              </a:ext>
            </a:extLst>
          </p:cNvPr>
          <p:cNvSpPr>
            <a:spLocks noGrp="1" noChangeArrowheads="1"/>
          </p:cNvSpPr>
          <p:nvPr>
            <p:ph idx="1"/>
          </p:nvPr>
        </p:nvSpPr>
        <p:spPr>
          <a:xfrm>
            <a:off x="457200" y="1052737"/>
            <a:ext cx="8229600" cy="5348064"/>
          </a:xfrm>
        </p:spPr>
        <p:txBody>
          <a:bodyPr>
            <a:normAutofit fontScale="77500" lnSpcReduction="20000"/>
          </a:bodyPr>
          <a:lstStyle/>
          <a:p>
            <a:pPr eaLnBrk="1" hangingPunct="1">
              <a:lnSpc>
                <a:spcPct val="160000"/>
              </a:lnSpc>
            </a:pPr>
            <a:r>
              <a:rPr lang="zh-CN" altLang="en-US" dirty="0"/>
              <a:t>数据库的二级映像</a:t>
            </a:r>
          </a:p>
          <a:p>
            <a:pPr lvl="1" eaLnBrk="1" hangingPunct="1">
              <a:lnSpc>
                <a:spcPct val="160000"/>
              </a:lnSpc>
            </a:pPr>
            <a:r>
              <a:rPr lang="zh-CN" altLang="en-US" dirty="0"/>
              <a:t>保证了数据库外模式的稳定性</a:t>
            </a:r>
          </a:p>
          <a:p>
            <a:pPr lvl="1" eaLnBrk="1" hangingPunct="1">
              <a:lnSpc>
                <a:spcPct val="160000"/>
              </a:lnSpc>
            </a:pPr>
            <a:r>
              <a:rPr lang="zh-CN" altLang="en-US" dirty="0"/>
              <a:t>从底层保证了应用程序的稳定性，除非应用需求本身发生变化，否则应用程序一般不需要修改 </a:t>
            </a:r>
            <a:endParaRPr lang="en-US" altLang="zh-CN" dirty="0"/>
          </a:p>
          <a:p>
            <a:pPr eaLnBrk="1" hangingPunct="1">
              <a:lnSpc>
                <a:spcPct val="160000"/>
              </a:lnSpc>
            </a:pPr>
            <a:r>
              <a:rPr lang="zh-CN" altLang="en-US" dirty="0"/>
              <a:t>数据与程序之间的独立性，使得数据的定义和描述可以从应用程序中分离出去 </a:t>
            </a:r>
            <a:endParaRPr lang="zh-CN" altLang="en-US" sz="2400" dirty="0"/>
          </a:p>
          <a:p>
            <a:pPr eaLnBrk="1" hangingPunct="1">
              <a:lnSpc>
                <a:spcPct val="160000"/>
              </a:lnSpc>
            </a:pPr>
            <a:r>
              <a:rPr lang="zh-CN" altLang="en-US" dirty="0"/>
              <a:t>数据的存取由数据库管理系统管理</a:t>
            </a:r>
          </a:p>
          <a:p>
            <a:pPr lvl="1" eaLnBrk="1" hangingPunct="1">
              <a:lnSpc>
                <a:spcPct val="160000"/>
              </a:lnSpc>
            </a:pPr>
            <a:r>
              <a:rPr lang="zh-CN" altLang="en-US" dirty="0"/>
              <a:t>简化了应用程序的编制</a:t>
            </a:r>
          </a:p>
          <a:p>
            <a:pPr lvl="1" eaLnBrk="1" hangingPunct="1">
              <a:lnSpc>
                <a:spcPct val="160000"/>
              </a:lnSpc>
            </a:pPr>
            <a:r>
              <a:rPr lang="zh-CN" altLang="en-US" dirty="0"/>
              <a:t>大大减少了应用程序的维护和修改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26">
            <a:extLst>
              <a:ext uri="{FF2B5EF4-FFF2-40B4-BE49-F238E27FC236}">
                <a16:creationId xmlns:a16="http://schemas.microsoft.com/office/drawing/2014/main" id="{344A1BF6-EC89-4412-9E04-4B07BBA0EF54}"/>
              </a:ext>
            </a:extLst>
          </p:cNvPr>
          <p:cNvSpPr>
            <a:spLocks noGrp="1" noChangeArrowheads="1"/>
          </p:cNvSpPr>
          <p:nvPr>
            <p:ph type="title"/>
          </p:nvPr>
        </p:nvSpPr>
        <p:spPr>
          <a:xfrm>
            <a:off x="304800" y="152400"/>
            <a:ext cx="8458200" cy="563563"/>
          </a:xfrm>
        </p:spPr>
        <p:txBody>
          <a:bodyPr/>
          <a:lstStyle/>
          <a:p>
            <a:r>
              <a:rPr lang="zh-CN" altLang="zh-CN" dirty="0"/>
              <a:t>数据库系统</a:t>
            </a:r>
            <a:r>
              <a:rPr lang="zh-CN" altLang="en-US" dirty="0"/>
              <a:t>的</a:t>
            </a:r>
            <a:r>
              <a:rPr lang="zh-CN" altLang="zh-CN" dirty="0"/>
              <a:t>结构</a:t>
            </a:r>
            <a:endParaRPr lang="zh-CN" altLang="en-US" dirty="0"/>
          </a:p>
        </p:txBody>
      </p:sp>
      <p:sp>
        <p:nvSpPr>
          <p:cNvPr id="107523" name="Rectangle 1027">
            <a:extLst>
              <a:ext uri="{FF2B5EF4-FFF2-40B4-BE49-F238E27FC236}">
                <a16:creationId xmlns:a16="http://schemas.microsoft.com/office/drawing/2014/main" id="{284033DE-F979-472D-ACCE-29EB9A88F4FF}"/>
              </a:ext>
            </a:extLst>
          </p:cNvPr>
          <p:cNvSpPr>
            <a:spLocks noGrp="1" noChangeArrowheads="1"/>
          </p:cNvSpPr>
          <p:nvPr>
            <p:ph idx="1"/>
          </p:nvPr>
        </p:nvSpPr>
        <p:spPr>
          <a:xfrm>
            <a:off x="457200" y="1052737"/>
            <a:ext cx="8229600" cy="5348064"/>
          </a:xfrm>
        </p:spPr>
        <p:txBody>
          <a:bodyPr>
            <a:normAutofit fontScale="85000" lnSpcReduction="10000"/>
          </a:bodyPr>
          <a:lstStyle/>
          <a:p>
            <a:r>
              <a:rPr lang="zh-CN" altLang="en-US" dirty="0"/>
              <a:t>从数据库应用开发人员角度看</a:t>
            </a:r>
            <a:endParaRPr lang="en-US" altLang="zh-CN" dirty="0"/>
          </a:p>
          <a:p>
            <a:pPr lvl="1"/>
            <a:r>
              <a:rPr lang="zh-CN" altLang="en-US" dirty="0"/>
              <a:t>数据库系统通常采用三级模式结构，是数据库系统内部的系统结构 </a:t>
            </a:r>
          </a:p>
          <a:p>
            <a:r>
              <a:rPr lang="zh-CN" altLang="en-US" dirty="0"/>
              <a:t> 从数据库最终用户角度看，数据库系统的结构分为</a:t>
            </a:r>
            <a:r>
              <a:rPr lang="en-US" altLang="zh-CN" dirty="0"/>
              <a:t>:</a:t>
            </a:r>
          </a:p>
          <a:p>
            <a:pPr lvl="1"/>
            <a:r>
              <a:rPr lang="zh-CN" altLang="en-US" dirty="0"/>
              <a:t>单用户结构</a:t>
            </a:r>
          </a:p>
          <a:p>
            <a:pPr lvl="1"/>
            <a:r>
              <a:rPr lang="zh-CN" altLang="en-US" dirty="0"/>
              <a:t>主从式结构</a:t>
            </a:r>
          </a:p>
          <a:p>
            <a:pPr lvl="1"/>
            <a:r>
              <a:rPr lang="zh-CN" altLang="en-US" dirty="0"/>
              <a:t>分布式结构</a:t>
            </a:r>
          </a:p>
          <a:p>
            <a:pPr lvl="1"/>
            <a:r>
              <a:rPr lang="zh-CN" altLang="en-US" dirty="0"/>
              <a:t>客户</a:t>
            </a:r>
            <a:r>
              <a:rPr lang="en-US" altLang="zh-CN" dirty="0"/>
              <a:t>-</a:t>
            </a:r>
            <a:r>
              <a:rPr lang="zh-CN" altLang="en-US" dirty="0"/>
              <a:t>服务器</a:t>
            </a:r>
          </a:p>
          <a:p>
            <a:pPr lvl="1"/>
            <a:r>
              <a:rPr lang="zh-CN" altLang="en-US" dirty="0"/>
              <a:t>浏览器</a:t>
            </a:r>
            <a:r>
              <a:rPr lang="en-US" altLang="zh-CN" dirty="0"/>
              <a:t>-</a:t>
            </a:r>
            <a:r>
              <a:rPr lang="zh-CN" altLang="en-US" dirty="0"/>
              <a:t>应用服务器／数据库服务器多层结构等</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DA08C969-6B2A-4A46-A6F9-EBD2ADEA8239}"/>
              </a:ext>
            </a:extLst>
          </p:cNvPr>
          <p:cNvSpPr>
            <a:spLocks noGrp="1" noChangeArrowheads="1"/>
          </p:cNvSpPr>
          <p:nvPr>
            <p:ph type="title"/>
          </p:nvPr>
        </p:nvSpPr>
        <p:spPr>
          <a:xfrm>
            <a:off x="304800" y="152400"/>
            <a:ext cx="8458200" cy="563563"/>
          </a:xfrm>
        </p:spPr>
        <p:txBody>
          <a:bodyPr/>
          <a:lstStyle/>
          <a:p>
            <a:r>
              <a:rPr lang="zh-CN" altLang="en-US" dirty="0"/>
              <a:t>模式和实例 </a:t>
            </a:r>
            <a:r>
              <a:rPr lang="en-US" altLang="zh-CN" dirty="0"/>
              <a:t>1</a:t>
            </a:r>
            <a:endParaRPr lang="zh-CN" altLang="en-US" dirty="0"/>
          </a:p>
        </p:txBody>
      </p:sp>
      <p:sp>
        <p:nvSpPr>
          <p:cNvPr id="110595" name="Rectangle 3">
            <a:extLst>
              <a:ext uri="{FF2B5EF4-FFF2-40B4-BE49-F238E27FC236}">
                <a16:creationId xmlns:a16="http://schemas.microsoft.com/office/drawing/2014/main" id="{69F8E9E2-9710-43AA-9810-20FAC54A69F1}"/>
              </a:ext>
            </a:extLst>
          </p:cNvPr>
          <p:cNvSpPr>
            <a:spLocks noGrp="1" noChangeArrowheads="1"/>
          </p:cNvSpPr>
          <p:nvPr>
            <p:ph idx="1"/>
          </p:nvPr>
        </p:nvSpPr>
        <p:spPr>
          <a:xfrm>
            <a:off x="457200" y="1052737"/>
            <a:ext cx="8229600" cy="5348064"/>
          </a:xfrm>
        </p:spPr>
        <p:txBody>
          <a:bodyPr>
            <a:normAutofit fontScale="77500" lnSpcReduction="20000"/>
          </a:bodyPr>
          <a:lstStyle/>
          <a:p>
            <a:r>
              <a:rPr lang="zh-CN" altLang="en-US" dirty="0"/>
              <a:t>模式（</a:t>
            </a:r>
            <a:r>
              <a:rPr lang="en-US" altLang="zh-CN" dirty="0"/>
              <a:t>Schema</a:t>
            </a:r>
            <a:r>
              <a:rPr lang="zh-CN" altLang="en-US" dirty="0"/>
              <a:t>）</a:t>
            </a:r>
          </a:p>
          <a:p>
            <a:pPr lvl="1"/>
            <a:r>
              <a:rPr lang="zh-CN" altLang="en-US" dirty="0"/>
              <a:t>数据库逻辑结构和特征的描述</a:t>
            </a:r>
          </a:p>
          <a:p>
            <a:pPr lvl="1"/>
            <a:r>
              <a:rPr lang="zh-CN" altLang="en-US" dirty="0"/>
              <a:t>是型的描述，不涉及具体值</a:t>
            </a:r>
          </a:p>
          <a:p>
            <a:pPr lvl="2"/>
            <a:r>
              <a:rPr lang="zh-CN" altLang="en-US" dirty="0"/>
              <a:t>反映的是数据的结构及其联系</a:t>
            </a:r>
          </a:p>
          <a:p>
            <a:pPr lvl="1"/>
            <a:r>
              <a:rPr lang="zh-CN" altLang="en-US" dirty="0"/>
              <a:t>模式是相对稳定的</a:t>
            </a:r>
          </a:p>
          <a:p>
            <a:r>
              <a:rPr lang="zh-CN" altLang="en-US" dirty="0"/>
              <a:t>实例（</a:t>
            </a:r>
            <a:r>
              <a:rPr lang="en-US" altLang="zh-CN" dirty="0"/>
              <a:t>Instance</a:t>
            </a:r>
            <a:r>
              <a:rPr lang="zh-CN" altLang="en-US" dirty="0"/>
              <a:t>）</a:t>
            </a:r>
          </a:p>
          <a:p>
            <a:pPr lvl="1"/>
            <a:r>
              <a:rPr lang="zh-CN" altLang="en-US" dirty="0"/>
              <a:t>反映数据库某一时刻的状态</a:t>
            </a:r>
            <a:endParaRPr lang="en-US" altLang="zh-CN" dirty="0"/>
          </a:p>
          <a:p>
            <a:pPr lvl="2"/>
            <a:r>
              <a:rPr lang="zh-CN" altLang="en-US" dirty="0"/>
              <a:t>模式的一个具体值</a:t>
            </a:r>
          </a:p>
          <a:p>
            <a:pPr lvl="1"/>
            <a:r>
              <a:rPr lang="zh-CN" altLang="en-US" dirty="0"/>
              <a:t>同一个模式可以有很多实例</a:t>
            </a:r>
          </a:p>
          <a:p>
            <a:pPr lvl="1"/>
            <a:r>
              <a:rPr lang="zh-CN" altLang="en-US" dirty="0"/>
              <a:t>实例随数据库中的数据的更新而变动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5AA28BA2-0E2C-4F9F-B98F-AC472706D356}"/>
              </a:ext>
            </a:extLst>
          </p:cNvPr>
          <p:cNvSpPr>
            <a:spLocks noGrp="1" noChangeArrowheads="1"/>
          </p:cNvSpPr>
          <p:nvPr>
            <p:ph type="title"/>
          </p:nvPr>
        </p:nvSpPr>
        <p:spPr>
          <a:xfrm>
            <a:off x="304800" y="152400"/>
            <a:ext cx="8458200" cy="563563"/>
          </a:xfrm>
        </p:spPr>
        <p:txBody>
          <a:bodyPr/>
          <a:lstStyle/>
          <a:p>
            <a:r>
              <a:rPr lang="zh-CN" altLang="en-US" dirty="0"/>
              <a:t>模式和实例 </a:t>
            </a:r>
            <a:r>
              <a:rPr lang="en-US" altLang="zh-CN" dirty="0"/>
              <a:t>2</a:t>
            </a:r>
            <a:endParaRPr lang="zh-CN" altLang="en-US" dirty="0"/>
          </a:p>
        </p:txBody>
      </p:sp>
      <p:sp>
        <p:nvSpPr>
          <p:cNvPr id="111619" name="Rectangle 3">
            <a:extLst>
              <a:ext uri="{FF2B5EF4-FFF2-40B4-BE49-F238E27FC236}">
                <a16:creationId xmlns:a16="http://schemas.microsoft.com/office/drawing/2014/main" id="{F6C2EE1E-8B4D-4063-9B53-9E3169ECDCA5}"/>
              </a:ext>
            </a:extLst>
          </p:cNvPr>
          <p:cNvSpPr>
            <a:spLocks noGrp="1" noChangeArrowheads="1"/>
          </p:cNvSpPr>
          <p:nvPr>
            <p:ph idx="1"/>
          </p:nvPr>
        </p:nvSpPr>
        <p:spPr>
          <a:xfrm>
            <a:off x="457200" y="1052737"/>
            <a:ext cx="8229600" cy="5348064"/>
          </a:xfrm>
        </p:spPr>
        <p:txBody>
          <a:bodyPr>
            <a:normAutofit fontScale="70000" lnSpcReduction="20000"/>
          </a:bodyPr>
          <a:lstStyle/>
          <a:p>
            <a:r>
              <a:rPr lang="zh-CN" altLang="en-US" dirty="0"/>
              <a:t>例如：在学生选课数据库模式中，包含学生记录、课程记录和学生选课记录</a:t>
            </a:r>
          </a:p>
          <a:p>
            <a:pPr lvl="1"/>
            <a:r>
              <a:rPr lang="zh-CN" altLang="en-US" dirty="0"/>
              <a:t> </a:t>
            </a:r>
            <a:r>
              <a:rPr lang="en-US" altLang="zh-CN" dirty="0"/>
              <a:t>2013</a:t>
            </a:r>
            <a:r>
              <a:rPr lang="zh-CN" altLang="en-US" dirty="0"/>
              <a:t>年的一个学生数据库实例，包含：</a:t>
            </a:r>
          </a:p>
          <a:p>
            <a:pPr lvl="2"/>
            <a:r>
              <a:rPr lang="en-US" altLang="zh-CN" dirty="0"/>
              <a:t>2013</a:t>
            </a:r>
            <a:r>
              <a:rPr lang="zh-CN" altLang="en-US" dirty="0"/>
              <a:t>年学校中所有学生的记录</a:t>
            </a:r>
          </a:p>
          <a:p>
            <a:pPr lvl="2"/>
            <a:r>
              <a:rPr lang="en-US" altLang="zh-CN" dirty="0"/>
              <a:t>2013</a:t>
            </a:r>
            <a:r>
              <a:rPr lang="zh-CN" altLang="en-US" dirty="0"/>
              <a:t>年学校开设的所有课程的记录</a:t>
            </a:r>
          </a:p>
          <a:p>
            <a:pPr lvl="2"/>
            <a:r>
              <a:rPr lang="en-US" altLang="zh-CN" dirty="0"/>
              <a:t>2013</a:t>
            </a:r>
            <a:r>
              <a:rPr lang="zh-CN" altLang="en-US" dirty="0"/>
              <a:t>年所有学生选课的记录 </a:t>
            </a:r>
            <a:endParaRPr lang="en-US" altLang="zh-CN" dirty="0"/>
          </a:p>
          <a:p>
            <a:pPr lvl="1"/>
            <a:r>
              <a:rPr lang="zh-CN" altLang="en-US" dirty="0"/>
              <a:t> </a:t>
            </a:r>
            <a:r>
              <a:rPr lang="en-US" altLang="zh-CN" dirty="0"/>
              <a:t>2012</a:t>
            </a:r>
            <a:r>
              <a:rPr lang="zh-CN" altLang="en-US" dirty="0"/>
              <a:t>年的一个学生数据库实例，包含：</a:t>
            </a:r>
          </a:p>
          <a:p>
            <a:pPr lvl="2"/>
            <a:r>
              <a:rPr lang="en-US" altLang="zh-CN" dirty="0"/>
              <a:t>2012</a:t>
            </a:r>
            <a:r>
              <a:rPr lang="zh-CN" altLang="en-US" dirty="0"/>
              <a:t>年学校中所有学生的记录</a:t>
            </a:r>
          </a:p>
          <a:p>
            <a:pPr lvl="2"/>
            <a:r>
              <a:rPr lang="en-US" altLang="zh-CN" dirty="0"/>
              <a:t>2012</a:t>
            </a:r>
            <a:r>
              <a:rPr lang="zh-CN" altLang="en-US" dirty="0"/>
              <a:t>年学校开设的所有课程的记录</a:t>
            </a:r>
          </a:p>
          <a:p>
            <a:pPr lvl="2"/>
            <a:r>
              <a:rPr lang="en-US" altLang="zh-CN" dirty="0"/>
              <a:t>2012</a:t>
            </a:r>
            <a:r>
              <a:rPr lang="zh-CN" altLang="en-US" dirty="0"/>
              <a:t>年所有学生选课的记录 </a:t>
            </a:r>
          </a:p>
          <a:p>
            <a:pPr lvl="1"/>
            <a:r>
              <a:rPr lang="en-US" altLang="zh-CN" dirty="0"/>
              <a:t>2012</a:t>
            </a:r>
            <a:r>
              <a:rPr lang="zh-CN" altLang="en-US" dirty="0"/>
              <a:t>年度学生数据库模式对应的实例与</a:t>
            </a:r>
            <a:r>
              <a:rPr lang="en-US" altLang="zh-CN" dirty="0"/>
              <a:t>2013</a:t>
            </a:r>
            <a:r>
              <a:rPr lang="zh-CN" altLang="en-US" dirty="0"/>
              <a:t>年度学生数据库模式对应的实例是不同的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055" descr="database">
            <a:extLst>
              <a:ext uri="{FF2B5EF4-FFF2-40B4-BE49-F238E27FC236}">
                <a16:creationId xmlns:a16="http://schemas.microsoft.com/office/drawing/2014/main" id="{EA6D8BC1-9556-4412-A2A1-F88E44116F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2" y="2060848"/>
            <a:ext cx="6480175"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6" name="Rectangle 2">
            <a:extLst>
              <a:ext uri="{FF2B5EF4-FFF2-40B4-BE49-F238E27FC236}">
                <a16:creationId xmlns:a16="http://schemas.microsoft.com/office/drawing/2014/main" id="{82F6323E-6580-4974-A955-EEE527D19391}"/>
              </a:ext>
            </a:extLst>
          </p:cNvPr>
          <p:cNvSpPr>
            <a:spLocks noGrp="1" noChangeArrowheads="1"/>
          </p:cNvSpPr>
          <p:nvPr>
            <p:ph type="title"/>
          </p:nvPr>
        </p:nvSpPr>
        <p:spPr>
          <a:xfrm>
            <a:off x="304800" y="152400"/>
            <a:ext cx="8458200" cy="563563"/>
          </a:xfrm>
        </p:spPr>
        <p:txBody>
          <a:bodyPr/>
          <a:lstStyle/>
          <a:p>
            <a:r>
              <a:rPr lang="zh-CN" altLang="en-US" dirty="0"/>
              <a:t>数据库系统的三级模式结构</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F7FA7C2C-9086-4888-BC86-942414778964}"/>
              </a:ext>
            </a:extLst>
          </p:cNvPr>
          <p:cNvSpPr>
            <a:spLocks noGrp="1" noChangeArrowheads="1"/>
          </p:cNvSpPr>
          <p:nvPr>
            <p:ph type="title"/>
          </p:nvPr>
        </p:nvSpPr>
        <p:spPr>
          <a:xfrm>
            <a:off x="304800" y="152400"/>
            <a:ext cx="8458200" cy="563563"/>
          </a:xfrm>
        </p:spPr>
        <p:txBody>
          <a:bodyPr/>
          <a:lstStyle/>
          <a:p>
            <a:r>
              <a:rPr lang="zh-CN" altLang="en-US" dirty="0"/>
              <a:t>模式（</a:t>
            </a:r>
            <a:r>
              <a:rPr lang="en-US" altLang="zh-CN" dirty="0"/>
              <a:t>Schema</a:t>
            </a:r>
            <a:r>
              <a:rPr lang="zh-CN" altLang="en-US" dirty="0"/>
              <a:t>）</a:t>
            </a:r>
          </a:p>
        </p:txBody>
      </p:sp>
      <p:sp>
        <p:nvSpPr>
          <p:cNvPr id="115715" name="Rectangle 3">
            <a:extLst>
              <a:ext uri="{FF2B5EF4-FFF2-40B4-BE49-F238E27FC236}">
                <a16:creationId xmlns:a16="http://schemas.microsoft.com/office/drawing/2014/main" id="{631CED9E-6E1E-419A-B40C-16D09762C2FB}"/>
              </a:ext>
            </a:extLst>
          </p:cNvPr>
          <p:cNvSpPr>
            <a:spLocks noGrp="1" noChangeArrowheads="1"/>
          </p:cNvSpPr>
          <p:nvPr>
            <p:ph idx="1"/>
          </p:nvPr>
        </p:nvSpPr>
        <p:spPr>
          <a:xfrm>
            <a:off x="457200" y="1052737"/>
            <a:ext cx="8229600" cy="5348064"/>
          </a:xfrm>
        </p:spPr>
        <p:txBody>
          <a:bodyPr>
            <a:normAutofit fontScale="70000" lnSpcReduction="20000"/>
          </a:bodyPr>
          <a:lstStyle/>
          <a:p>
            <a:r>
              <a:rPr lang="zh-CN" altLang="en-US" dirty="0"/>
              <a:t>模式（也称逻辑模式）</a:t>
            </a:r>
          </a:p>
          <a:p>
            <a:pPr lvl="1"/>
            <a:r>
              <a:rPr lang="zh-CN" altLang="en-US" dirty="0"/>
              <a:t>数据库中全体数据的逻辑结构和特征的描述</a:t>
            </a:r>
          </a:p>
          <a:p>
            <a:pPr lvl="1"/>
            <a:r>
              <a:rPr lang="zh-CN" altLang="en-US" dirty="0"/>
              <a:t>所有用户的公共数据视图</a:t>
            </a:r>
          </a:p>
          <a:p>
            <a:r>
              <a:rPr lang="zh-CN" altLang="en-US" dirty="0"/>
              <a:t>一个数据库只有一个模式</a:t>
            </a:r>
          </a:p>
          <a:p>
            <a:r>
              <a:rPr lang="zh-CN" altLang="en-US" dirty="0"/>
              <a:t>模式的地位：是数据库系统模式结构的中间层</a:t>
            </a:r>
          </a:p>
          <a:p>
            <a:pPr lvl="1"/>
            <a:r>
              <a:rPr lang="zh-CN" altLang="en-US" dirty="0"/>
              <a:t>与数据的物理存储细节和硬件环境无关</a:t>
            </a:r>
          </a:p>
          <a:p>
            <a:pPr lvl="1"/>
            <a:r>
              <a:rPr lang="zh-CN" altLang="en-US" dirty="0"/>
              <a:t>与具体的应用程序、开发工具及高级程序设计语言无关</a:t>
            </a:r>
            <a:endParaRPr lang="en-US" altLang="zh-CN" dirty="0"/>
          </a:p>
          <a:p>
            <a:r>
              <a:rPr lang="zh-CN" altLang="en-US" dirty="0"/>
              <a:t>模式的定义</a:t>
            </a:r>
          </a:p>
          <a:p>
            <a:pPr lvl="1"/>
            <a:r>
              <a:rPr lang="zh-CN" altLang="en-US" dirty="0"/>
              <a:t>数据的逻辑结构（数据项的名字、类型、取值范围等）</a:t>
            </a:r>
          </a:p>
          <a:p>
            <a:pPr lvl="1"/>
            <a:r>
              <a:rPr lang="zh-CN" altLang="en-US" dirty="0"/>
              <a:t>数据之间的联系</a:t>
            </a:r>
          </a:p>
          <a:p>
            <a:pPr lvl="1"/>
            <a:r>
              <a:rPr lang="zh-CN" altLang="en-US" dirty="0"/>
              <a:t>数据有关的安全性、完整性要求</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026">
            <a:extLst>
              <a:ext uri="{FF2B5EF4-FFF2-40B4-BE49-F238E27FC236}">
                <a16:creationId xmlns:a16="http://schemas.microsoft.com/office/drawing/2014/main" id="{BA8E1738-F3AC-4B98-ADEE-30698B570399}"/>
              </a:ext>
            </a:extLst>
          </p:cNvPr>
          <p:cNvSpPr>
            <a:spLocks noGrp="1" noChangeArrowheads="1"/>
          </p:cNvSpPr>
          <p:nvPr>
            <p:ph type="title"/>
          </p:nvPr>
        </p:nvSpPr>
        <p:spPr>
          <a:xfrm>
            <a:off x="304800" y="152400"/>
            <a:ext cx="8458200" cy="563563"/>
          </a:xfrm>
        </p:spPr>
        <p:txBody>
          <a:bodyPr/>
          <a:lstStyle/>
          <a:p>
            <a:r>
              <a:rPr lang="zh-CN" altLang="en-US" dirty="0"/>
              <a:t>外模式</a:t>
            </a:r>
            <a:r>
              <a:rPr lang="en-US" altLang="zh-CN" dirty="0"/>
              <a:t>1</a:t>
            </a:r>
            <a:endParaRPr lang="zh-CN" altLang="en-US" dirty="0"/>
          </a:p>
        </p:txBody>
      </p:sp>
      <p:sp>
        <p:nvSpPr>
          <p:cNvPr id="117763" name="Rectangle 1027">
            <a:extLst>
              <a:ext uri="{FF2B5EF4-FFF2-40B4-BE49-F238E27FC236}">
                <a16:creationId xmlns:a16="http://schemas.microsoft.com/office/drawing/2014/main" id="{1CA4402F-74E5-4AB6-8B74-6DBB3BF12AED}"/>
              </a:ext>
            </a:extLst>
          </p:cNvPr>
          <p:cNvSpPr>
            <a:spLocks noGrp="1" noChangeArrowheads="1"/>
          </p:cNvSpPr>
          <p:nvPr>
            <p:ph idx="1"/>
          </p:nvPr>
        </p:nvSpPr>
        <p:spPr>
          <a:xfrm>
            <a:off x="457200" y="1052737"/>
            <a:ext cx="8229600" cy="5348064"/>
          </a:xfrm>
        </p:spPr>
        <p:txBody>
          <a:bodyPr/>
          <a:lstStyle/>
          <a:p>
            <a:r>
              <a:rPr lang="zh-CN" altLang="en-US" dirty="0"/>
              <a:t>外模式（</a:t>
            </a:r>
            <a:r>
              <a:rPr lang="en-US" altLang="zh-CN" dirty="0"/>
              <a:t>External Schema</a:t>
            </a:r>
            <a:r>
              <a:rPr lang="zh-CN" altLang="en-US" dirty="0"/>
              <a:t>） </a:t>
            </a:r>
            <a:endParaRPr lang="en-US" altLang="zh-CN" dirty="0"/>
          </a:p>
          <a:p>
            <a:pPr lvl="1"/>
            <a:r>
              <a:rPr lang="zh-CN" altLang="en-US" dirty="0"/>
              <a:t>也称子模式或用户模式</a:t>
            </a:r>
          </a:p>
          <a:p>
            <a:pPr lvl="1"/>
            <a:r>
              <a:rPr lang="zh-CN" altLang="en-US" dirty="0"/>
              <a:t>数据库用户（包括应用程序员和最终用户）使用的局部数据的逻辑结构和特征的描述</a:t>
            </a:r>
          </a:p>
          <a:p>
            <a:pPr lvl="1"/>
            <a:r>
              <a:rPr lang="zh-CN" altLang="en-US" dirty="0"/>
              <a:t>数据库用户的数据视图，是与某一应用有关的数据的逻辑表示</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B49F715C-7999-4AF4-AEA3-CE81770AD9BC}"/>
              </a:ext>
            </a:extLst>
          </p:cNvPr>
          <p:cNvSpPr>
            <a:spLocks noGrp="1" noChangeArrowheads="1"/>
          </p:cNvSpPr>
          <p:nvPr>
            <p:ph type="title"/>
          </p:nvPr>
        </p:nvSpPr>
        <p:spPr>
          <a:xfrm>
            <a:off x="304800" y="152400"/>
            <a:ext cx="8458200" cy="563563"/>
          </a:xfrm>
        </p:spPr>
        <p:txBody>
          <a:bodyPr/>
          <a:lstStyle/>
          <a:p>
            <a:r>
              <a:rPr lang="zh-CN" altLang="en-US" dirty="0"/>
              <a:t>外模式 </a:t>
            </a:r>
            <a:r>
              <a:rPr lang="en-US" altLang="zh-CN" dirty="0"/>
              <a:t>2</a:t>
            </a:r>
            <a:endParaRPr lang="zh-CN" altLang="en-US" dirty="0"/>
          </a:p>
        </p:txBody>
      </p:sp>
      <p:sp>
        <p:nvSpPr>
          <p:cNvPr id="118787" name="Rectangle 3">
            <a:extLst>
              <a:ext uri="{FF2B5EF4-FFF2-40B4-BE49-F238E27FC236}">
                <a16:creationId xmlns:a16="http://schemas.microsoft.com/office/drawing/2014/main" id="{6E92D63A-D104-41A0-B31D-0EBF31465DFE}"/>
              </a:ext>
            </a:extLst>
          </p:cNvPr>
          <p:cNvSpPr>
            <a:spLocks noGrp="1" noChangeArrowheads="1"/>
          </p:cNvSpPr>
          <p:nvPr>
            <p:ph idx="1"/>
          </p:nvPr>
        </p:nvSpPr>
        <p:spPr>
          <a:xfrm>
            <a:off x="457200" y="1052737"/>
            <a:ext cx="8229600" cy="5348064"/>
          </a:xfrm>
        </p:spPr>
        <p:txBody>
          <a:bodyPr>
            <a:normAutofit fontScale="92500" lnSpcReduction="10000"/>
          </a:bodyPr>
          <a:lstStyle/>
          <a:p>
            <a:r>
              <a:rPr lang="zh-CN" altLang="en-US" sz="2400" dirty="0"/>
              <a:t>外模式的地位：介于模式与应用之间</a:t>
            </a:r>
          </a:p>
          <a:p>
            <a:pPr lvl="1"/>
            <a:r>
              <a:rPr lang="zh-CN" altLang="en-US" sz="2000" dirty="0"/>
              <a:t>模式与外模式的关系：一对多</a:t>
            </a:r>
          </a:p>
          <a:p>
            <a:pPr lvl="2"/>
            <a:r>
              <a:rPr lang="zh-CN" altLang="en-US" sz="1600" dirty="0"/>
              <a:t>外模式通常是模式的子集</a:t>
            </a:r>
          </a:p>
          <a:p>
            <a:pPr lvl="2"/>
            <a:r>
              <a:rPr lang="zh-CN" altLang="en-US" sz="1600" dirty="0"/>
              <a:t>一个数据库可以有多个外模式。反映了不同的用户的应用需求、看待数据的方式、对数据保密的要求</a:t>
            </a:r>
          </a:p>
          <a:p>
            <a:pPr lvl="2"/>
            <a:r>
              <a:rPr lang="zh-CN" altLang="en-US" sz="1600" dirty="0"/>
              <a:t>对模式中同一数据，在外模式中的结构、类型、长度、保密级别等都可以不同</a:t>
            </a:r>
          </a:p>
          <a:p>
            <a:pPr lvl="1"/>
            <a:r>
              <a:rPr lang="zh-CN" altLang="en-US" sz="2000" dirty="0"/>
              <a:t>外模式与应用的关系：一对多</a:t>
            </a:r>
          </a:p>
          <a:p>
            <a:pPr lvl="2"/>
            <a:r>
              <a:rPr lang="zh-CN" altLang="en-US" sz="1600" dirty="0"/>
              <a:t>同一外模式也可以为某一用户的多个应用系统所使用</a:t>
            </a:r>
          </a:p>
          <a:p>
            <a:pPr lvl="2"/>
            <a:r>
              <a:rPr lang="zh-CN" altLang="en-US" sz="1600" dirty="0"/>
              <a:t>但一个应用程序只能使用一个外模式</a:t>
            </a:r>
            <a:endParaRPr lang="en-US" altLang="zh-CN" sz="1600" dirty="0"/>
          </a:p>
          <a:p>
            <a:r>
              <a:rPr lang="zh-CN" altLang="en-US" sz="2400" dirty="0"/>
              <a:t>外模式的用途</a:t>
            </a:r>
          </a:p>
          <a:p>
            <a:pPr lvl="1"/>
            <a:r>
              <a:rPr lang="zh-CN" altLang="en-US" sz="2000" dirty="0"/>
              <a:t>保证数据库安全性的一个有力措施</a:t>
            </a:r>
          </a:p>
          <a:p>
            <a:pPr lvl="1"/>
            <a:r>
              <a:rPr lang="zh-CN" altLang="en-US" sz="2000" dirty="0"/>
              <a:t>每个用户只能看见和访问所对应的外模式中的数据</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ED05044-A330-4121-A6D5-82E08037391E}"/>
              </a:ext>
            </a:extLst>
          </p:cNvPr>
          <p:cNvSpPr>
            <a:spLocks noGrp="1" noChangeArrowheads="1"/>
          </p:cNvSpPr>
          <p:nvPr>
            <p:ph type="title"/>
          </p:nvPr>
        </p:nvSpPr>
        <p:spPr>
          <a:xfrm>
            <a:off x="304800" y="152400"/>
            <a:ext cx="8458200" cy="563563"/>
          </a:xfrm>
        </p:spPr>
        <p:txBody>
          <a:bodyPr/>
          <a:lstStyle/>
          <a:p>
            <a:r>
              <a:rPr lang="zh-CN" altLang="en-US" dirty="0"/>
              <a:t>内模式（</a:t>
            </a:r>
            <a:r>
              <a:rPr lang="en-US" altLang="zh-CN" dirty="0"/>
              <a:t>Internal Schema</a:t>
            </a:r>
            <a:r>
              <a:rPr lang="zh-CN" altLang="en-US" dirty="0"/>
              <a:t>）</a:t>
            </a:r>
          </a:p>
        </p:txBody>
      </p:sp>
      <p:sp>
        <p:nvSpPr>
          <p:cNvPr id="120835" name="Rectangle 3">
            <a:extLst>
              <a:ext uri="{FF2B5EF4-FFF2-40B4-BE49-F238E27FC236}">
                <a16:creationId xmlns:a16="http://schemas.microsoft.com/office/drawing/2014/main" id="{8286E214-6849-46C6-A13C-ECE431B76BCD}"/>
              </a:ext>
            </a:extLst>
          </p:cNvPr>
          <p:cNvSpPr>
            <a:spLocks noGrp="1" noChangeArrowheads="1"/>
          </p:cNvSpPr>
          <p:nvPr>
            <p:ph idx="1"/>
          </p:nvPr>
        </p:nvSpPr>
        <p:spPr>
          <a:xfrm>
            <a:off x="457200" y="1052737"/>
            <a:ext cx="8229600" cy="5348064"/>
          </a:xfrm>
        </p:spPr>
        <p:txBody>
          <a:bodyPr>
            <a:normAutofit fontScale="85000" lnSpcReduction="10000"/>
          </a:bodyPr>
          <a:lstStyle/>
          <a:p>
            <a:r>
              <a:rPr lang="zh-CN" altLang="en-US" dirty="0"/>
              <a:t>内模式（也称存储模式）</a:t>
            </a:r>
          </a:p>
          <a:p>
            <a:pPr lvl="1"/>
            <a:r>
              <a:rPr lang="zh-CN" altLang="en-US" dirty="0"/>
              <a:t>是数据物理结构和存储方式的描述</a:t>
            </a:r>
          </a:p>
          <a:p>
            <a:pPr lvl="1"/>
            <a:r>
              <a:rPr lang="zh-CN" altLang="en-US" dirty="0"/>
              <a:t>是数据在数据库内部的表示方式</a:t>
            </a:r>
          </a:p>
          <a:p>
            <a:pPr lvl="2"/>
            <a:r>
              <a:rPr lang="zh-CN" altLang="en-US" dirty="0"/>
              <a:t>记录的存储方式（例如，顺序存储，堆存储，</a:t>
            </a:r>
            <a:r>
              <a:rPr lang="en-US" altLang="zh-CN" dirty="0"/>
              <a:t>hash</a:t>
            </a:r>
            <a:r>
              <a:rPr lang="zh-CN" altLang="en-US" dirty="0"/>
              <a:t>存储等）</a:t>
            </a:r>
          </a:p>
          <a:p>
            <a:pPr lvl="2"/>
            <a:r>
              <a:rPr lang="zh-CN" altLang="en-US" dirty="0"/>
              <a:t>索引的组织方式</a:t>
            </a:r>
          </a:p>
          <a:p>
            <a:pPr lvl="2"/>
            <a:r>
              <a:rPr lang="zh-CN" altLang="en-US" dirty="0"/>
              <a:t>数据是否压缩存储</a:t>
            </a:r>
          </a:p>
          <a:p>
            <a:pPr lvl="2"/>
            <a:r>
              <a:rPr lang="zh-CN" altLang="en-US" dirty="0"/>
              <a:t>数据是否加密</a:t>
            </a:r>
          </a:p>
          <a:p>
            <a:pPr lvl="2"/>
            <a:r>
              <a:rPr lang="zh-CN" altLang="en-US" dirty="0"/>
              <a:t>数据存储记录结构的规定</a:t>
            </a:r>
          </a:p>
          <a:p>
            <a:r>
              <a:rPr lang="zh-CN" altLang="en-US" dirty="0"/>
              <a:t>一个数据库只有一个内模式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softwar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software</Template>
  <TotalTime>8727</TotalTime>
  <Words>1136</Words>
  <Application>Microsoft Office PowerPoint</Application>
  <PresentationFormat>全屏显示(4:3)</PresentationFormat>
  <Paragraphs>128</Paragraphs>
  <Slides>15</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Arial</vt:lpstr>
      <vt:lpstr>Verdana</vt:lpstr>
      <vt:lpstr>Wingdings</vt:lpstr>
      <vt:lpstr>software</vt:lpstr>
      <vt:lpstr>数据管理基础 ch06 数据库系统的结构</vt:lpstr>
      <vt:lpstr>数据库系统的结构</vt:lpstr>
      <vt:lpstr>模式和实例 1</vt:lpstr>
      <vt:lpstr>模式和实例 2</vt:lpstr>
      <vt:lpstr>数据库系统的三级模式结构</vt:lpstr>
      <vt:lpstr>模式（Schema）</vt:lpstr>
      <vt:lpstr>外模式1</vt:lpstr>
      <vt:lpstr>外模式 2</vt:lpstr>
      <vt:lpstr>内模式（Internal Schema）</vt:lpstr>
      <vt:lpstr>数据库的二级映像与数据独立性</vt:lpstr>
      <vt:lpstr>外模式／模式映像</vt:lpstr>
      <vt:lpstr>模式／内模式映像 1</vt:lpstr>
      <vt:lpstr>数据库的二级映像 1</vt:lpstr>
      <vt:lpstr>数据库的二级映像 2</vt:lpstr>
      <vt:lpstr>数据库的二级映像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贝佳</dc:creator>
  <cp:lastModifiedBy>jia bei</cp:lastModifiedBy>
  <cp:revision>212</cp:revision>
  <dcterms:created xsi:type="dcterms:W3CDTF">2008-04-16T11:36:22Z</dcterms:created>
  <dcterms:modified xsi:type="dcterms:W3CDTF">2022-02-18T05:18:00Z</dcterms:modified>
</cp:coreProperties>
</file>