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8"/>
  </p:notesMasterIdLst>
  <p:sldIdLst>
    <p:sldId id="256" r:id="rId2"/>
    <p:sldId id="528" r:id="rId3"/>
    <p:sldId id="518" r:id="rId4"/>
    <p:sldId id="520" r:id="rId5"/>
    <p:sldId id="523" r:id="rId6"/>
    <p:sldId id="52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5773" autoAdjust="0"/>
  </p:normalViewPr>
  <p:slideViewPr>
    <p:cSldViewPr>
      <p:cViewPr varScale="1">
        <p:scale>
          <a:sx n="80" d="100"/>
          <a:sy n="80" d="100"/>
        </p:scale>
        <p:origin x="79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A7D1B64-3B7B-4749-BCFC-E584430C4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E72BCE-0FFC-42E3-B712-40EAEAFBF26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8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-2853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543-8DFF-4D7A-825A-CD69E3D79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AE85-D4B1-4514-802F-255DFDD95A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F253-F2D9-47A7-826A-1AFB4C871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12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A0AB3CC-2E15-4D97-BFC2-D3072B559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E4C106F-9702-4D00-A833-51EA93579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91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7832FEB-BC6C-4CBC-ABD9-42E91495F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704400E-F2EC-4C30-BE88-F59F95FD3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rgbClr val="00708E"/>
                </a:solidFill>
              </a:defRPr>
            </a:lvl1pPr>
            <a:lvl2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79D1-DCAB-4642-BEC3-FA2CD7444C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577E-92C4-4682-B3C0-5EAB5A820E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5280063-81C5-4355-BFB3-A849998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1F51-AF46-4F42-9B94-1528614CC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80B-8AD2-46AD-9833-56F057E920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D688-6C86-4E15-A027-4B1D9BD30E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D3FA-7593-435F-99CE-E1B9125E9A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Software Institute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Nanjing University</a:t>
            </a:r>
          </a:p>
          <a:p>
            <a:pPr eaLnBrk="1" hangingPunct="1"/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Bei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Jia</a:t>
            </a:r>
            <a:endParaRPr lang="en-US" altLang="zh-CN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2400"/>
              </a:spcBef>
            </a:pPr>
            <a:r>
              <a:rPr lang="zh-CN" altLang="en-US" sz="3600" dirty="0"/>
              <a:t>数据管理基础</a:t>
            </a:r>
            <a:br>
              <a:rPr lang="en-US" altLang="zh-CN" sz="2400" dirty="0"/>
            </a:br>
            <a:r>
              <a:rPr lang="en-US" altLang="zh-CN" sz="2000" dirty="0"/>
              <a:t>ch07 </a:t>
            </a:r>
            <a:r>
              <a:rPr lang="zh-CN" altLang="en-US" sz="2000" dirty="0"/>
              <a:t>数据库系统的组成</a:t>
            </a:r>
            <a:endParaRPr lang="en-US" altLang="zh-CN" sz="11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D77F23-C596-4108-B201-195D6256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zh-CN" altLang="en-US" dirty="0"/>
              <a:t>硬件平台及数据库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C3E674-BCA7-4703-9760-552BC76F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数据库系统对硬件资源的要求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足够大的内存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足够的大的磁盘或磁盘阵列等设备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较高的通道能力，提高数据传送率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AE2B1F8C-74A6-47AC-AAF3-EAFC6097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399BD37-1DC8-48BE-85B3-4871C233E3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数据库管理系统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支持数据库管理系统运行的操作系统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与数据库接口的高级语言及其编译系统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以数据库管理系统为核心的应用开发工具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为特定应用环境开发的数据库应用系统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DBD68-3847-48E8-8055-0625B7896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/>
          <a:p>
            <a:fld id="{759762E9-AABD-478B-B116-8B8B54DC7F1E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3439601-CB9C-4E81-A6BC-B991724C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数据库系统的组成</a:t>
            </a:r>
            <a:r>
              <a:rPr lang="en-US" altLang="zh-CN" dirty="0"/>
              <a:t>-</a:t>
            </a:r>
            <a:r>
              <a:rPr lang="zh-CN" altLang="en-US" dirty="0"/>
              <a:t>软硬件平台</a:t>
            </a:r>
          </a:p>
        </p:txBody>
      </p:sp>
    </p:spTree>
    <p:extLst>
      <p:ext uri="{BB962C8B-B14F-4D97-AF65-F5344CB8AC3E}">
        <p14:creationId xmlns:p14="http://schemas.microsoft.com/office/powerpoint/2010/main" val="16394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27617BC9-A892-4FD9-AFC2-DE8889BAC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数据库系统的组成</a:t>
            </a:r>
            <a:r>
              <a:rPr lang="en-US" altLang="zh-CN" dirty="0"/>
              <a:t>-</a:t>
            </a:r>
            <a:r>
              <a:rPr lang="zh-CN" altLang="en-US" dirty="0"/>
              <a:t>人员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BAE169D-83AE-486A-B30E-04469B091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2809875" cy="53482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数据库管理员</a:t>
            </a:r>
          </a:p>
          <a:p>
            <a:r>
              <a:rPr lang="zh-CN" altLang="en-US" sz="2800" dirty="0"/>
              <a:t>系统分析员和数据库设计人员</a:t>
            </a:r>
          </a:p>
          <a:p>
            <a:r>
              <a:rPr lang="zh-CN" altLang="en-US" sz="2800" dirty="0"/>
              <a:t>应用程序员</a:t>
            </a:r>
          </a:p>
          <a:p>
            <a:r>
              <a:rPr lang="zh-CN" altLang="en-US" sz="2800" dirty="0"/>
              <a:t>最终用户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AAF2100-F04F-4E0C-8E72-F125B38A17ED}"/>
              </a:ext>
            </a:extLst>
          </p:cNvPr>
          <p:cNvGrpSpPr/>
          <p:nvPr/>
        </p:nvGrpSpPr>
        <p:grpSpPr>
          <a:xfrm>
            <a:off x="3059832" y="1700808"/>
            <a:ext cx="5876925" cy="4603750"/>
            <a:chOff x="1143000" y="1981200"/>
            <a:chExt cx="5876925" cy="4603750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76D7B2C7-7CED-496D-ADC5-67F84315E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981200"/>
              <a:ext cx="39687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</a:p>
          </p:txBody>
        </p:sp>
        <p:sp>
          <p:nvSpPr>
            <p:cNvPr id="33" name="Text Box 240">
              <a:extLst>
                <a:ext uri="{FF2B5EF4-FFF2-40B4-BE49-F238E27FC236}">
                  <a16:creationId xmlns:a16="http://schemas.microsoft.com/office/drawing/2014/main" id="{3D1BEF31-8E6B-41F0-A135-AB330C257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34" name="Text Box 241">
              <a:extLst>
                <a:ext uri="{FF2B5EF4-FFF2-40B4-BE49-F238E27FC236}">
                  <a16:creationId xmlns:a16="http://schemas.microsoft.com/office/drawing/2014/main" id="{39C048D2-BE46-43FF-98FC-6487780A9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2667000"/>
              <a:ext cx="83820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程序员</a:t>
              </a:r>
            </a:p>
          </p:txBody>
        </p:sp>
        <p:sp>
          <p:nvSpPr>
            <p:cNvPr id="35" name="Text Box 243">
              <a:extLst>
                <a:ext uri="{FF2B5EF4-FFF2-40B4-BE49-F238E27FC236}">
                  <a16:creationId xmlns:a16="http://schemas.microsoft.com/office/drawing/2014/main" id="{7B9E8E2A-E7A8-48C5-BEF2-ED153A14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038600"/>
              <a:ext cx="83820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DBA,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分析员</a:t>
              </a:r>
            </a:p>
          </p:txBody>
        </p:sp>
        <p:sp>
          <p:nvSpPr>
            <p:cNvPr id="36" name="Rectangle 248">
              <a:extLst>
                <a:ext uri="{FF2B5EF4-FFF2-40B4-BE49-F238E27FC236}">
                  <a16:creationId xmlns:a16="http://schemas.microsoft.com/office/drawing/2014/main" id="{3D81EDC3-4EF7-43E7-8694-C411A410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343400"/>
              <a:ext cx="10668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内模式</a:t>
              </a:r>
            </a:p>
          </p:txBody>
        </p:sp>
        <p:sp>
          <p:nvSpPr>
            <p:cNvPr id="37" name="Rectangle 251">
              <a:extLst>
                <a:ext uri="{FF2B5EF4-FFF2-40B4-BE49-F238E27FC236}">
                  <a16:creationId xmlns:a16="http://schemas.microsoft.com/office/drawing/2014/main" id="{033B3FFC-8175-41C9-B4A0-CD5D76E0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1457325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应用系统</a:t>
              </a:r>
            </a:p>
          </p:txBody>
        </p:sp>
        <p:sp>
          <p:nvSpPr>
            <p:cNvPr id="38" name="Rectangle 252">
              <a:extLst>
                <a:ext uri="{FF2B5EF4-FFF2-40B4-BE49-F238E27FC236}">
                  <a16:creationId xmlns:a16="http://schemas.microsoft.com/office/drawing/2014/main" id="{A31C50A9-3E87-44CE-A9D7-53994158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971800"/>
              <a:ext cx="10668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外模式</a:t>
              </a:r>
            </a:p>
          </p:txBody>
        </p:sp>
        <p:sp>
          <p:nvSpPr>
            <p:cNvPr id="39" name="Rectangle 253">
              <a:extLst>
                <a:ext uri="{FF2B5EF4-FFF2-40B4-BE49-F238E27FC236}">
                  <a16:creationId xmlns:a16="http://schemas.microsoft.com/office/drawing/2014/main" id="{4D00DDE9-A72A-4632-B4C0-6E8CAD745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057400"/>
              <a:ext cx="10668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数据表示</a:t>
              </a:r>
            </a:p>
          </p:txBody>
        </p:sp>
        <p:sp>
          <p:nvSpPr>
            <p:cNvPr id="40" name="Rectangle 254">
              <a:extLst>
                <a:ext uri="{FF2B5EF4-FFF2-40B4-BE49-F238E27FC236}">
                  <a16:creationId xmlns:a16="http://schemas.microsoft.com/office/drawing/2014/main" id="{B8EBF67E-0143-40B8-9328-ACB4F1C1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657600"/>
              <a:ext cx="10668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模式</a:t>
              </a:r>
            </a:p>
          </p:txBody>
        </p:sp>
        <p:sp>
          <p:nvSpPr>
            <p:cNvPr id="41" name="AutoShape 255">
              <a:extLst>
                <a:ext uri="{FF2B5EF4-FFF2-40B4-BE49-F238E27FC236}">
                  <a16:creationId xmlns:a16="http://schemas.microsoft.com/office/drawing/2014/main" id="{5F63065B-9678-492F-8509-0E089716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181600"/>
              <a:ext cx="1066800" cy="914400"/>
            </a:xfrm>
            <a:prstGeom prst="can">
              <a:avLst>
                <a:gd name="adj" fmla="val 2500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42" name="AutoShape 256">
              <a:extLst>
                <a:ext uri="{FF2B5EF4-FFF2-40B4-BE49-F238E27FC236}">
                  <a16:creationId xmlns:a16="http://schemas.microsoft.com/office/drawing/2014/main" id="{8CB35B78-1477-4659-9EA7-7764DB9E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1295400" cy="914400"/>
            </a:xfrm>
            <a:prstGeom prst="hexagon">
              <a:avLst>
                <a:gd name="adj" fmla="val 35417"/>
                <a:gd name="vf" fmla="val 11547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DBMS</a:t>
              </a:r>
            </a:p>
          </p:txBody>
        </p:sp>
        <p:sp>
          <p:nvSpPr>
            <p:cNvPr id="43" name="Oval 257">
              <a:extLst>
                <a:ext uri="{FF2B5EF4-FFF2-40B4-BE49-F238E27FC236}">
                  <a16:creationId xmlns:a16="http://schemas.microsoft.com/office/drawing/2014/main" id="{4225253F-6448-4371-BD95-C0485224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76800"/>
              <a:ext cx="1066800" cy="6858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44" name="Line 258">
              <a:extLst>
                <a:ext uri="{FF2B5EF4-FFF2-40B4-BE49-F238E27FC236}">
                  <a16:creationId xmlns:a16="http://schemas.microsoft.com/office/drawing/2014/main" id="{E60933B3-40CD-4FAB-9D99-8F0D96018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5410200"/>
              <a:ext cx="19050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259">
              <a:extLst>
                <a:ext uri="{FF2B5EF4-FFF2-40B4-BE49-F238E27FC236}">
                  <a16:creationId xmlns:a16="http://schemas.microsoft.com/office/drawing/2014/main" id="{6B9E0010-D4BB-4954-A8A3-FD7D4539B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038600"/>
              <a:ext cx="1524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60">
              <a:extLst>
                <a:ext uri="{FF2B5EF4-FFF2-40B4-BE49-F238E27FC236}">
                  <a16:creationId xmlns:a16="http://schemas.microsoft.com/office/drawing/2014/main" id="{58BFEC6A-79D8-4476-9EB6-28D4A3224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343400"/>
              <a:ext cx="167640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261">
              <a:extLst>
                <a:ext uri="{FF2B5EF4-FFF2-40B4-BE49-F238E27FC236}">
                  <a16:creationId xmlns:a16="http://schemas.microsoft.com/office/drawing/2014/main" id="{E6141F04-9A08-42ED-8612-EE9514818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3733800"/>
              <a:ext cx="16002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262">
              <a:extLst>
                <a:ext uri="{FF2B5EF4-FFF2-40B4-BE49-F238E27FC236}">
                  <a16:creationId xmlns:a16="http://schemas.microsoft.com/office/drawing/2014/main" id="{496746A2-0675-44E7-9A88-FCCC02ED3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200400"/>
              <a:ext cx="1752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63">
              <a:extLst>
                <a:ext uri="{FF2B5EF4-FFF2-40B4-BE49-F238E27FC236}">
                  <a16:creationId xmlns:a16="http://schemas.microsoft.com/office/drawing/2014/main" id="{4C0DACB0-A099-4EBF-B7C4-561A3CC22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438400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264">
              <a:extLst>
                <a:ext uri="{FF2B5EF4-FFF2-40B4-BE49-F238E27FC236}">
                  <a16:creationId xmlns:a16="http://schemas.microsoft.com/office/drawing/2014/main" id="{7B54B2FE-463E-4C9B-9164-34D52126F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4419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65">
              <a:extLst>
                <a:ext uri="{FF2B5EF4-FFF2-40B4-BE49-F238E27FC236}">
                  <a16:creationId xmlns:a16="http://schemas.microsoft.com/office/drawing/2014/main" id="{5BE99F0D-1346-4BB2-BBEE-4DCE34DA5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209800"/>
              <a:ext cx="152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268">
              <a:extLst>
                <a:ext uri="{FF2B5EF4-FFF2-40B4-BE49-F238E27FC236}">
                  <a16:creationId xmlns:a16="http://schemas.microsoft.com/office/drawing/2014/main" id="{9ADA964F-9749-4AED-BFB2-3F1ADDA0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6248400"/>
              <a:ext cx="1412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数据抽象级别</a:t>
              </a:r>
            </a:p>
          </p:txBody>
        </p:sp>
        <p:sp>
          <p:nvSpPr>
            <p:cNvPr id="53" name="Rectangle 269">
              <a:extLst>
                <a:ext uri="{FF2B5EF4-FFF2-40B4-BE49-F238E27FC236}">
                  <a16:creationId xmlns:a16="http://schemas.microsoft.com/office/drawing/2014/main" id="{ACEF844E-48EB-4C67-B3AA-DD7FCFE8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6064250"/>
              <a:ext cx="1412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软件系统层次</a:t>
              </a:r>
            </a:p>
          </p:txBody>
        </p:sp>
        <p:graphicFrame>
          <p:nvGraphicFramePr>
            <p:cNvPr id="54" name="Object 2">
              <a:extLst>
                <a:ext uri="{FF2B5EF4-FFF2-40B4-BE49-F238E27FC236}">
                  <a16:creationId xmlns:a16="http://schemas.microsoft.com/office/drawing/2014/main" id="{B4FBEA24-2129-4743-B52B-BBB0CD451D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309761"/>
                </p:ext>
              </p:extLst>
            </p:nvPr>
          </p:nvGraphicFramePr>
          <p:xfrm>
            <a:off x="2555874" y="2819400"/>
            <a:ext cx="295276" cy="306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位图图像" r:id="rId3" imgW="181096" imgH="638264" progId="Paint.Picture">
                    <p:embed/>
                  </p:oleObj>
                </mc:Choice>
                <mc:Fallback>
                  <p:oleObj name="位图图像" r:id="rId3" imgW="181096" imgH="638264" progId="Paint.Picture">
                    <p:embed/>
                    <p:pic>
                      <p:nvPicPr>
                        <p:cNvPr id="3074" name="Object 2">
                          <a:extLst>
                            <a:ext uri="{FF2B5EF4-FFF2-40B4-BE49-F238E27FC236}">
                              <a16:creationId xmlns:a16="http://schemas.microsoft.com/office/drawing/2014/main" id="{CF10AE5D-7B54-4931-9BA2-A67F4D881A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874" y="2819400"/>
                          <a:ext cx="295276" cy="306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3">
              <a:extLst>
                <a:ext uri="{FF2B5EF4-FFF2-40B4-BE49-F238E27FC236}">
                  <a16:creationId xmlns:a16="http://schemas.microsoft.com/office/drawing/2014/main" id="{B40611E6-2ACC-4D6D-9382-47169FF07A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602179"/>
                </p:ext>
              </p:extLst>
            </p:nvPr>
          </p:nvGraphicFramePr>
          <p:xfrm>
            <a:off x="1992244" y="2438400"/>
            <a:ext cx="295276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位图图像" r:id="rId5" imgW="181096" imgH="638264" progId="Paint.Picture">
                    <p:embed/>
                  </p:oleObj>
                </mc:Choice>
                <mc:Fallback>
                  <p:oleObj name="位图图像" r:id="rId5" imgW="181096" imgH="638264" progId="Paint.Picture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CBF35EB4-2281-41A7-BB2B-4EAA4BAABF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244" y="2438400"/>
                          <a:ext cx="295276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8AD24240-70C8-408F-8FD8-95DA43D21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数据库管理员（</a:t>
            </a:r>
            <a:r>
              <a:rPr lang="en-US" altLang="zh-CN" dirty="0"/>
              <a:t>DBA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8EE3E9B-DEA7-4DCC-B2BC-F54214BE5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 numCol="2">
            <a:normAutofit fontScale="77500" lnSpcReduction="20000"/>
          </a:bodyPr>
          <a:lstStyle/>
          <a:p>
            <a:r>
              <a:rPr lang="zh-CN" altLang="en-US" dirty="0"/>
              <a:t>决定数据库中的信息内容和结构</a:t>
            </a:r>
          </a:p>
          <a:p>
            <a:r>
              <a:rPr lang="zh-CN" altLang="en-US" dirty="0"/>
              <a:t>决定数据库的存储结构和存取策略</a:t>
            </a:r>
          </a:p>
          <a:p>
            <a:r>
              <a:rPr lang="zh-CN" altLang="en-US" dirty="0"/>
              <a:t>定义数据的安全性要求和完整性约束条件</a:t>
            </a:r>
            <a:endParaRPr lang="en-US" altLang="zh-CN" dirty="0"/>
          </a:p>
          <a:p>
            <a:r>
              <a:rPr lang="zh-CN" altLang="en-US" dirty="0"/>
              <a:t>监控数据库的使用和运行</a:t>
            </a:r>
          </a:p>
          <a:p>
            <a:pPr lvl="1"/>
            <a:r>
              <a:rPr lang="zh-CN" altLang="en-US" dirty="0"/>
              <a:t>周期性转储数据库</a:t>
            </a:r>
          </a:p>
          <a:p>
            <a:pPr lvl="2"/>
            <a:r>
              <a:rPr lang="zh-CN" altLang="en-US" dirty="0"/>
              <a:t>数据文件</a:t>
            </a:r>
          </a:p>
          <a:p>
            <a:pPr lvl="2"/>
            <a:r>
              <a:rPr lang="zh-CN" altLang="en-US" dirty="0"/>
              <a:t>日志文件</a:t>
            </a:r>
          </a:p>
          <a:p>
            <a:pPr lvl="1"/>
            <a:r>
              <a:rPr lang="zh-CN" altLang="en-US" dirty="0"/>
              <a:t>系统故障恢复</a:t>
            </a:r>
          </a:p>
          <a:p>
            <a:pPr lvl="1"/>
            <a:r>
              <a:rPr lang="zh-CN" altLang="en-US" dirty="0"/>
              <a:t>介质故障恢复</a:t>
            </a:r>
          </a:p>
          <a:p>
            <a:pPr lvl="1"/>
            <a:r>
              <a:rPr lang="zh-CN" altLang="en-US" dirty="0"/>
              <a:t>监视审计文件</a:t>
            </a:r>
          </a:p>
          <a:p>
            <a:r>
              <a:rPr lang="zh-CN" altLang="en-US" dirty="0"/>
              <a:t>数据库的改进和重组</a:t>
            </a:r>
          </a:p>
          <a:p>
            <a:pPr lvl="1"/>
            <a:r>
              <a:rPr lang="zh-CN" altLang="en-US" dirty="0"/>
              <a:t>性能监控和调优</a:t>
            </a:r>
          </a:p>
          <a:p>
            <a:pPr lvl="1"/>
            <a:r>
              <a:rPr lang="zh-CN" altLang="en-US" dirty="0"/>
              <a:t>定期对数据库进行重组织，以提高系统的性能 </a:t>
            </a:r>
          </a:p>
          <a:p>
            <a:pPr lvl="1"/>
            <a:r>
              <a:rPr lang="zh-CN" altLang="en-US" dirty="0"/>
              <a:t>需求增加和改变时，数据库须需要重构造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3578B14-FE97-4764-9634-A5A534855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系统分析员</a:t>
            </a:r>
            <a:r>
              <a:rPr lang="en-US" altLang="zh-CN" dirty="0"/>
              <a:t>/</a:t>
            </a:r>
            <a:r>
              <a:rPr lang="zh-CN" altLang="en-US" dirty="0"/>
              <a:t>数据库设计人员 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CB0C49B-1B7C-4281-8157-271014C16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系统分析员 </a:t>
            </a:r>
          </a:p>
          <a:p>
            <a:pPr lvl="1"/>
            <a:r>
              <a:rPr lang="zh-CN" altLang="en-US" dirty="0"/>
              <a:t>负责应用系统的需求分析和规范说明</a:t>
            </a:r>
          </a:p>
          <a:p>
            <a:pPr lvl="1"/>
            <a:r>
              <a:rPr lang="zh-CN" altLang="en-US" dirty="0"/>
              <a:t>与用户及数据库管理员结合，确定系统的硬软件配置</a:t>
            </a:r>
          </a:p>
          <a:p>
            <a:pPr lvl="1"/>
            <a:r>
              <a:rPr lang="zh-CN" altLang="en-US" dirty="0"/>
              <a:t>参与数据库系统的概要设计</a:t>
            </a:r>
            <a:endParaRPr lang="en-US" altLang="zh-CN" dirty="0"/>
          </a:p>
          <a:p>
            <a:r>
              <a:rPr lang="zh-CN" altLang="en-US" dirty="0"/>
              <a:t>数据库设计人员</a:t>
            </a:r>
          </a:p>
          <a:p>
            <a:pPr lvl="1"/>
            <a:r>
              <a:rPr lang="zh-CN" altLang="en-US" dirty="0"/>
              <a:t>参加用户需求调查和系统分析</a:t>
            </a:r>
          </a:p>
          <a:p>
            <a:pPr lvl="1"/>
            <a:r>
              <a:rPr lang="zh-CN" altLang="en-US" dirty="0"/>
              <a:t>确定数据库中的数据</a:t>
            </a:r>
          </a:p>
          <a:p>
            <a:pPr lvl="1"/>
            <a:r>
              <a:rPr lang="zh-CN" altLang="en-US" dirty="0"/>
              <a:t>设计数据库各级模式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2C92D44D-4AA6-43EB-AF0A-E8D24AEA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应用程序员</a:t>
            </a:r>
            <a:r>
              <a:rPr lang="en-US" altLang="zh-CN" dirty="0"/>
              <a:t>/</a:t>
            </a:r>
            <a:r>
              <a:rPr lang="zh-CN" altLang="en-US" dirty="0"/>
              <a:t>最终用户</a:t>
            </a:r>
          </a:p>
        </p:txBody>
      </p:sp>
      <p:sp>
        <p:nvSpPr>
          <p:cNvPr id="146435" name="Rectangle 1027">
            <a:extLst>
              <a:ext uri="{FF2B5EF4-FFF2-40B4-BE49-F238E27FC236}">
                <a16:creationId xmlns:a16="http://schemas.microsoft.com/office/drawing/2014/main" id="{DB5F83A9-A30C-4C00-9DE7-F8D0B3F0D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应用程序员</a:t>
            </a:r>
            <a:endParaRPr lang="en-US" altLang="zh-CN" sz="2000" dirty="0"/>
          </a:p>
          <a:p>
            <a:pPr lvl="1"/>
            <a:r>
              <a:rPr lang="zh-CN" altLang="en-US" sz="1600" dirty="0"/>
              <a:t>设计和编写应用系统的程序模块</a:t>
            </a:r>
          </a:p>
          <a:p>
            <a:pPr lvl="1"/>
            <a:r>
              <a:rPr lang="zh-CN" altLang="en-US" sz="1600" dirty="0"/>
              <a:t>进行调试和安装</a:t>
            </a:r>
            <a:endParaRPr lang="en-US" altLang="zh-CN" sz="1600" dirty="0"/>
          </a:p>
          <a:p>
            <a:r>
              <a:rPr lang="zh-CN" altLang="en-US" sz="2000" dirty="0"/>
              <a:t>最终用户（</a:t>
            </a:r>
            <a:r>
              <a:rPr lang="en-US" altLang="zh-CN" sz="2000" dirty="0"/>
              <a:t>End User</a:t>
            </a:r>
            <a:r>
              <a:rPr lang="zh-CN" altLang="en-US" sz="2000" dirty="0"/>
              <a:t>）。最终用户通过应用系统的用户接口使用数据库。 </a:t>
            </a:r>
          </a:p>
          <a:p>
            <a:pPr lvl="1"/>
            <a:r>
              <a:rPr lang="zh-CN" altLang="en-US" sz="1600" dirty="0"/>
              <a:t>偶然用户</a:t>
            </a:r>
          </a:p>
          <a:p>
            <a:pPr lvl="2"/>
            <a:r>
              <a:rPr lang="zh-CN" altLang="en-US" sz="1400" dirty="0"/>
              <a:t>不经常访问数据库，但每次访问数据库时往往需要不同的数据库信息 </a:t>
            </a:r>
          </a:p>
          <a:p>
            <a:pPr lvl="2"/>
            <a:r>
              <a:rPr lang="zh-CN" altLang="en-US" sz="1400" dirty="0"/>
              <a:t>企业或组织机构的高中级管理人员</a:t>
            </a:r>
            <a:endParaRPr lang="en-US" altLang="zh-CN" sz="1400" dirty="0"/>
          </a:p>
          <a:p>
            <a:pPr lvl="1"/>
            <a:r>
              <a:rPr lang="zh-CN" altLang="en-US" sz="1600" dirty="0"/>
              <a:t>简单用户</a:t>
            </a:r>
          </a:p>
          <a:p>
            <a:pPr lvl="2"/>
            <a:r>
              <a:rPr lang="zh-CN" altLang="en-US" sz="1400" dirty="0"/>
              <a:t>主要工作是查询和更新数据库 </a:t>
            </a:r>
          </a:p>
          <a:p>
            <a:pPr lvl="2"/>
            <a:r>
              <a:rPr lang="zh-CN" altLang="en-US" sz="1400" dirty="0"/>
              <a:t>银行的职员、机票预定人员、旅馆总台服务员</a:t>
            </a:r>
          </a:p>
          <a:p>
            <a:pPr lvl="1"/>
            <a:r>
              <a:rPr lang="zh-CN" altLang="en-US" sz="1600" dirty="0"/>
              <a:t>复杂用户</a:t>
            </a:r>
          </a:p>
          <a:p>
            <a:pPr lvl="2"/>
            <a:r>
              <a:rPr lang="zh-CN" altLang="en-US" sz="1400" dirty="0"/>
              <a:t>工程师、科学家、经济学家、科技工作者等</a:t>
            </a:r>
          </a:p>
          <a:p>
            <a:pPr lvl="2"/>
            <a:r>
              <a:rPr lang="zh-CN" altLang="en-US" sz="1400" dirty="0"/>
              <a:t>直接使用数据库语言访问数据库，甚至能够基于数据库管理系统的应用程序接口编制自己的应用程序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war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</Template>
  <TotalTime>8743</TotalTime>
  <Words>365</Words>
  <Application>Microsoft Office PowerPoint</Application>
  <PresentationFormat>全屏显示(4:3)</PresentationFormat>
  <Paragraphs>78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Verdana</vt:lpstr>
      <vt:lpstr>Wingdings</vt:lpstr>
      <vt:lpstr>software</vt:lpstr>
      <vt:lpstr>位图图像</vt:lpstr>
      <vt:lpstr>数据管理基础 ch07 数据库系统的组成</vt:lpstr>
      <vt:lpstr>数据库系统的组成-软硬件平台</vt:lpstr>
      <vt:lpstr>数据库系统的组成-人员</vt:lpstr>
      <vt:lpstr>数据库管理员（DBA）</vt:lpstr>
      <vt:lpstr>系统分析员/数据库设计人员 </vt:lpstr>
      <vt:lpstr>应用程序员/最终用户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jia bei</cp:lastModifiedBy>
  <cp:revision>216</cp:revision>
  <dcterms:created xsi:type="dcterms:W3CDTF">2008-04-16T11:36:22Z</dcterms:created>
  <dcterms:modified xsi:type="dcterms:W3CDTF">2022-02-18T05:19:25Z</dcterms:modified>
</cp:coreProperties>
</file>