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2" r:id="rId5"/>
    <p:sldId id="261" r:id="rId6"/>
    <p:sldId id="263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29"/>
    <p:restoredTop sz="80453"/>
  </p:normalViewPr>
  <p:slideViewPr>
    <p:cSldViewPr snapToGrid="0" snapToObjects="1">
      <p:cViewPr varScale="1">
        <p:scale>
          <a:sx n="101" d="100"/>
          <a:sy n="101" d="100"/>
        </p:scale>
        <p:origin x="1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E3A48-C736-D74C-9862-B84A9041B11A}" type="datetimeFigureOut">
              <a:rPr lang="en-US" smtClean="0"/>
              <a:t>5/24/21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7E028-B8D9-6B41-A3D6-A01ACBF05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05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5/17 comments: </a:t>
            </a:r>
          </a:p>
          <a:p>
            <a:pPr marL="228600" indent="-228600">
              <a:buAutoNum type="arabicPeriod"/>
            </a:pPr>
            <a:r>
              <a:rPr lang="en-US" dirty="0"/>
              <a:t>add communication comparison table</a:t>
            </a:r>
          </a:p>
          <a:p>
            <a:pPr marL="228600" indent="-228600">
              <a:buAutoNum type="arabicPeriod"/>
            </a:pPr>
            <a:r>
              <a:rPr lang="en-US" dirty="0"/>
              <a:t>(</a:t>
            </a:r>
            <a:r>
              <a:rPr lang="en-US" dirty="0" err="1"/>
              <a:t>Ercan</a:t>
            </a:r>
            <a:r>
              <a:rPr lang="en-US" dirty="0"/>
              <a:t> – takes the draft) Make draft to be readable form before summer</a:t>
            </a:r>
          </a:p>
          <a:p>
            <a:pPr marL="228600" indent="-228600">
              <a:buAutoNum type="arabicPeriod"/>
            </a:pPr>
            <a:r>
              <a:rPr lang="en-US" dirty="0"/>
              <a:t>(draft) related work -&gt; with context. Why we chose wpes13,…</a:t>
            </a:r>
          </a:p>
          <a:p>
            <a:pPr marL="228600" indent="-228600">
              <a:buAutoNum type="arabicPeriod"/>
            </a:pPr>
            <a:r>
              <a:rPr lang="en-US" dirty="0"/>
              <a:t>Need to check if Bulletproof is the best RP…. Or is it server’s problems? (not sure but doubt it..)</a:t>
            </a:r>
          </a:p>
          <a:p>
            <a:pPr marL="228600" indent="-228600">
              <a:buAutoNum type="arabicPeriod"/>
            </a:pPr>
            <a:r>
              <a:rPr lang="en-US" dirty="0"/>
              <a:t>Need better names, but for now, let’s have P1, P2, P3 and change it later</a:t>
            </a:r>
          </a:p>
          <a:p>
            <a:pPr marL="228600" indent="-228600">
              <a:buAutoNum type="arabicPeriod"/>
            </a:pPr>
            <a:r>
              <a:rPr lang="en-US" dirty="0"/>
              <a:t>Table 3 – genome representation type (whole / </a:t>
            </a:r>
            <a:r>
              <a:rPr lang="en-US" dirty="0" err="1"/>
              <a:t>snp</a:t>
            </a:r>
            <a:r>
              <a:rPr lang="en-US" dirty="0"/>
              <a:t>) (to be one column), </a:t>
            </a:r>
            <a:r>
              <a:rPr lang="en-US" dirty="0" err="1"/>
              <a:t>securirty</a:t>
            </a:r>
            <a:r>
              <a:rPr lang="en-US"/>
              <a:t> ”for Tester”,  and </a:t>
            </a:r>
            <a:r>
              <a:rPr lang="en-US" dirty="0"/>
              <a:t>add caption </a:t>
            </a:r>
            <a:r>
              <a:rPr lang="en-US"/>
              <a:t>for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47E028-B8D9-6B41-A3D6-A01ACBF051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1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545B-32E4-FB48-8DF5-3E376DD6B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E3B08-1EED-1D4E-9B7C-89DDDA4C2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5A79F-582B-9E42-A1E7-8DAEB893A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252A-3675-A444-9BB5-BAE81FD2C3D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F01E2-54D1-F74F-83A2-DAB34ADF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F1625-6E07-6B4F-8151-BA16EF3E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777D-3906-0B46-9829-C2D7D1A29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8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0FC6-41E4-B34C-B121-9727086E4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66AB1-978E-A449-8D37-598231F7E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1E562-1CFF-5348-8354-CAD8D7B1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252A-3675-A444-9BB5-BAE81FD2C3D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D1065-2DBC-8B4E-AA0D-57BE2A48E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F33B2-05D3-E449-8DBE-626C35B1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777D-3906-0B46-9829-C2D7D1A29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2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8A0A1C-669E-3E46-A35A-229A6BC40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D6840-E48B-4742-9FEC-A7F6A42FB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10484-A797-6B47-B00A-7E89EEEE4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252A-3675-A444-9BB5-BAE81FD2C3D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AA325-64EE-EC4B-9676-8DB73E26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D2E83-C2EA-8A48-A6EB-C0FD479E6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777D-3906-0B46-9829-C2D7D1A29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6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86462-0EBC-C84D-9F53-75055FF3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BC349-B326-0048-8956-9CD1B2A36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5B04A-9B68-6248-AB41-4619D840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252A-3675-A444-9BB5-BAE81FD2C3D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D4D77-B392-974B-805F-2DEA8486E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A5FFA-0C7F-F143-BE36-C0D60014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777D-3906-0B46-9829-C2D7D1A29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8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0D7D-7C82-3F4C-B3AB-A106E4BEC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AB9C8-28A4-D74A-86C8-46CF9A922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6F967-BC19-1742-A886-BC199B1D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252A-3675-A444-9BB5-BAE81FD2C3D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0854E-B13B-DC49-B451-E5F03E699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56CBE-C145-C94E-B1CE-B088AE6A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777D-3906-0B46-9829-C2D7D1A29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5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DB2D-6EA8-1241-BD9C-685E8F28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06C60-115B-B84E-8FA9-824397C80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1DE1E-2A62-B341-966D-D8F56D068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DC2CF-3FDD-984C-9B0F-8EC62CB17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252A-3675-A444-9BB5-BAE81FD2C3D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2213D-0C52-BD4C-BC2B-76BBDF672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0ED24-B3D5-8746-8B49-32A7FC79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777D-3906-0B46-9829-C2D7D1A29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8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1ED4-4A50-8B44-97DF-1374B04B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C20AB-71DC-7344-8D7D-D9DAEBBFC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68CAA-7EE5-D14B-B075-D6C1B32A8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B9FA04-BFCC-554C-8C9C-15AAEF759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B094B-DF92-3149-BD8B-5C51F4660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57198F-36D5-0046-976B-53163BA7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252A-3675-A444-9BB5-BAE81FD2C3D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24B20D-289C-D047-B121-F4C57FC56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9CB7CB-AD42-924F-9B66-99850D6B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777D-3906-0B46-9829-C2D7D1A29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0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0BAD-B0AE-5945-8CC4-FF85E3EA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721A2D-D303-5C45-A29D-7B1F5075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252A-3675-A444-9BB5-BAE81FD2C3D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91F91-C627-FB4C-92E9-E5011A0B3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99699-7900-474A-81F8-CD98A0B8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777D-3906-0B46-9829-C2D7D1A29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1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96A70D-DB08-FC44-9D3E-B2B5017CA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252A-3675-A444-9BB5-BAE81FD2C3D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8E688-C649-F245-A0F7-C516959C8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009C3-1719-1041-AD7B-94756AEBE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777D-3906-0B46-9829-C2D7D1A29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7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F09B-706A-0F4C-988D-299DC81C0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AD17F-3085-FF4C-88A7-5FB9A682D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7B40D-A125-3C42-8085-FCF93C3CF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A401F-CE2B-614F-B57A-3E68A55B4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252A-3675-A444-9BB5-BAE81FD2C3D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C755A-94C8-6643-BEE0-1F50DD45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8C7FB-B9AD-AE49-B833-F67C65A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777D-3906-0B46-9829-C2D7D1A29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67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9D272-1A3D-1A48-94E3-41B6C1D3B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F40F9C-E9A4-6849-AAB8-AABE2E2D2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B2BAF-2F60-CF41-A7EE-8A674C7ED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66044-A064-534A-B17B-566E99D6D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252A-3675-A444-9BB5-BAE81FD2C3D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C6E4F-8F09-5F46-8DDD-4F101317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D6201-3382-064C-BC55-4BAC4CC9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777D-3906-0B46-9829-C2D7D1A29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6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C242BD-8A27-AC4D-91C3-E741E858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0EE53-A393-AA48-A6DA-49F305328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E7250-64D5-BF4F-A0FD-CE5556D5A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252A-3675-A444-9BB5-BAE81FD2C3D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AC2EB-69E8-584D-97FE-0B73285A3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01312-E913-6345-A0D7-3FDE985F2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3777D-3906-0B46-9829-C2D7D1A29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2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id="{B744DA31-758E-E040-896A-E99653600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492473"/>
              </p:ext>
            </p:extLst>
          </p:nvPr>
        </p:nvGraphicFramePr>
        <p:xfrm>
          <a:off x="6492035" y="4461235"/>
          <a:ext cx="4765589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83007">
                  <a:extLst>
                    <a:ext uri="{9D8B030D-6E8A-4147-A177-3AD203B41FA5}">
                      <a16:colId xmlns:a16="http://schemas.microsoft.com/office/drawing/2014/main" val="1469426306"/>
                    </a:ext>
                  </a:extLst>
                </a:gridCol>
                <a:gridCol w="2182582">
                  <a:extLst>
                    <a:ext uri="{9D8B030D-6E8A-4147-A177-3AD203B41FA5}">
                      <a16:colId xmlns:a16="http://schemas.microsoft.com/office/drawing/2014/main" val="4103039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RP \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 4 protocol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41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Boudot’s</a:t>
                      </a:r>
                      <a:r>
                        <a:rPr lang="en-US" dirty="0"/>
                        <a:t> RP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05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Sig-based [CCS’08]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614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BulletProof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5907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F4CDE4F-BB52-9542-970E-58F483AB4FAA}"/>
              </a:ext>
            </a:extLst>
          </p:cNvPr>
          <p:cNvSpPr txBox="1"/>
          <p:nvPr/>
        </p:nvSpPr>
        <p:spPr>
          <a:xfrm>
            <a:off x="6181061" y="6049767"/>
            <a:ext cx="579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We don’t need this, just cite the survey paper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642940-B7B3-4943-8071-5B2DD05EFF82}"/>
              </a:ext>
            </a:extLst>
          </p:cNvPr>
          <p:cNvSpPr txBox="1"/>
          <p:nvPr/>
        </p:nvSpPr>
        <p:spPr>
          <a:xfrm>
            <a:off x="374821" y="228745"/>
            <a:ext cx="464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WPES’19 part (Section 4)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B15FCD-FD6B-EE42-9526-7558AB6A6BE2}"/>
              </a:ext>
            </a:extLst>
          </p:cNvPr>
          <p:cNvSpPr txBox="1"/>
          <p:nvPr/>
        </p:nvSpPr>
        <p:spPr>
          <a:xfrm>
            <a:off x="526800" y="6362103"/>
            <a:ext cx="5797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Signature verification is the most expensive operation, </a:t>
            </a:r>
          </a:p>
          <a:p>
            <a:r>
              <a:rPr lang="en-US" dirty="0">
                <a:solidFill>
                  <a:srgbClr val="00B050"/>
                </a:solidFill>
              </a:rPr>
              <a:t>but it is linear to #(SNP)</a:t>
            </a:r>
          </a:p>
        </p:txBody>
      </p:sp>
      <p:pic>
        <p:nvPicPr>
          <p:cNvPr id="30" name="Picture 29" descr="Chart, line chart&#10;&#10;Description automatically generated">
            <a:extLst>
              <a:ext uri="{FF2B5EF4-FFF2-40B4-BE49-F238E27FC236}">
                <a16:creationId xmlns:a16="http://schemas.microsoft.com/office/drawing/2014/main" id="{99ED432E-76C7-5E42-B8D0-D08DFEC19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76" y="3845672"/>
            <a:ext cx="3759931" cy="251643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DEF6903-DF1B-BD43-9D19-20A8DCB3225F}"/>
              </a:ext>
            </a:extLst>
          </p:cNvPr>
          <p:cNvSpPr txBox="1"/>
          <p:nvPr/>
        </p:nvSpPr>
        <p:spPr>
          <a:xfrm>
            <a:off x="429147" y="3199341"/>
            <a:ext cx="5101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Need to change </a:t>
            </a:r>
            <a:r>
              <a:rPr lang="en-US" dirty="0" err="1">
                <a:solidFill>
                  <a:srgbClr val="00B050"/>
                </a:solidFill>
              </a:rPr>
              <a:t>Boudot’s</a:t>
            </a:r>
            <a:r>
              <a:rPr lang="en-US" dirty="0">
                <a:solidFill>
                  <a:srgbClr val="00B050"/>
                </a:solidFill>
              </a:rPr>
              <a:t> RP runtime to </a:t>
            </a:r>
            <a:r>
              <a:rPr lang="en-US" dirty="0" err="1">
                <a:solidFill>
                  <a:srgbClr val="00B050"/>
                </a:solidFill>
              </a:rPr>
              <a:t>BulletProof</a:t>
            </a:r>
            <a:r>
              <a:rPr lang="en-US" dirty="0">
                <a:solidFill>
                  <a:srgbClr val="00B050"/>
                </a:solidFill>
              </a:rPr>
              <a:t> runtime</a:t>
            </a:r>
          </a:p>
        </p:txBody>
      </p:sp>
      <p:graphicFrame>
        <p:nvGraphicFramePr>
          <p:cNvPr id="32" name="Table 6">
            <a:extLst>
              <a:ext uri="{FF2B5EF4-FFF2-40B4-BE49-F238E27FC236}">
                <a16:creationId xmlns:a16="http://schemas.microsoft.com/office/drawing/2014/main" id="{2FF40E63-95FE-AD4F-BF68-088F7D90C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943979"/>
              </p:ext>
            </p:extLst>
          </p:nvPr>
        </p:nvGraphicFramePr>
        <p:xfrm>
          <a:off x="526800" y="1001911"/>
          <a:ext cx="4765589" cy="212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83007">
                  <a:extLst>
                    <a:ext uri="{9D8B030D-6E8A-4147-A177-3AD203B41FA5}">
                      <a16:colId xmlns:a16="http://schemas.microsoft.com/office/drawing/2014/main" val="1469426306"/>
                    </a:ext>
                  </a:extLst>
                </a:gridCol>
                <a:gridCol w="2182582">
                  <a:extLst>
                    <a:ext uri="{9D8B030D-6E8A-4147-A177-3AD203B41FA5}">
                      <a16:colId xmlns:a16="http://schemas.microsoft.com/office/drawing/2014/main" val="4103039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Each operations \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 4 protocol (name?)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41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 commitment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05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ZKP proof generation (RP)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614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ZKP proof validation (RP)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877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SHA2 commitment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59070"/>
                  </a:ext>
                </a:extLst>
              </a:tr>
            </a:tbl>
          </a:graphicData>
        </a:graphic>
      </p:graphicFrame>
      <p:pic>
        <p:nvPicPr>
          <p:cNvPr id="34" name="Picture 33" descr="Table&#10;&#10;Description automatically generated">
            <a:extLst>
              <a:ext uri="{FF2B5EF4-FFF2-40B4-BE49-F238E27FC236}">
                <a16:creationId xmlns:a16="http://schemas.microsoft.com/office/drawing/2014/main" id="{FB476399-642E-E240-8442-70E0B2BD5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846" y="470573"/>
            <a:ext cx="5759354" cy="1443359"/>
          </a:xfrm>
          <a:prstGeom prst="rect">
            <a:avLst/>
          </a:prstGeom>
        </p:spPr>
      </p:pic>
      <p:pic>
        <p:nvPicPr>
          <p:cNvPr id="36" name="Picture 35" descr="Table&#10;&#10;Description automatically generated">
            <a:extLst>
              <a:ext uri="{FF2B5EF4-FFF2-40B4-BE49-F238E27FC236}">
                <a16:creationId xmlns:a16="http://schemas.microsoft.com/office/drawing/2014/main" id="{DE1A5F8D-2094-AE46-8BAC-BDF6A3DC1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106" y="1938511"/>
            <a:ext cx="6184834" cy="149048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1A56B05-9343-9741-90BA-BF14A579AF75}"/>
              </a:ext>
            </a:extLst>
          </p:cNvPr>
          <p:cNvSpPr txBox="1"/>
          <p:nvPr/>
        </p:nvSpPr>
        <p:spPr>
          <a:xfrm>
            <a:off x="6181061" y="3418473"/>
            <a:ext cx="579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“Communication/Computation cost for each party”</a:t>
            </a:r>
          </a:p>
        </p:txBody>
      </p:sp>
      <p:sp>
        <p:nvSpPr>
          <p:cNvPr id="40" name="Cross 39">
            <a:extLst>
              <a:ext uri="{FF2B5EF4-FFF2-40B4-BE49-F238E27FC236}">
                <a16:creationId xmlns:a16="http://schemas.microsoft.com/office/drawing/2014/main" id="{CDEF3CEB-540C-7342-9E16-5BBB03BD7940}"/>
              </a:ext>
            </a:extLst>
          </p:cNvPr>
          <p:cNvSpPr/>
          <p:nvPr/>
        </p:nvSpPr>
        <p:spPr>
          <a:xfrm rot="2736135">
            <a:off x="7674759" y="4081817"/>
            <a:ext cx="2026947" cy="2044139"/>
          </a:xfrm>
          <a:prstGeom prst="plus">
            <a:avLst>
              <a:gd name="adj" fmla="val 4215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7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D1D6DF4-0995-2B4F-BA26-D6AD5DE24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96125"/>
              </p:ext>
            </p:extLst>
          </p:nvPr>
        </p:nvGraphicFramePr>
        <p:xfrm>
          <a:off x="1883719" y="1065655"/>
          <a:ext cx="8127999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64465">
                  <a:extLst>
                    <a:ext uri="{9D8B030D-6E8A-4147-A177-3AD203B41FA5}">
                      <a16:colId xmlns:a16="http://schemas.microsoft.com/office/drawing/2014/main" val="3213059428"/>
                    </a:ext>
                  </a:extLst>
                </a:gridCol>
                <a:gridCol w="2261286">
                  <a:extLst>
                    <a:ext uri="{9D8B030D-6E8A-4147-A177-3AD203B41FA5}">
                      <a16:colId xmlns:a16="http://schemas.microsoft.com/office/drawing/2014/main" val="2927770606"/>
                    </a:ext>
                  </a:extLst>
                </a:gridCol>
                <a:gridCol w="2202248">
                  <a:extLst>
                    <a:ext uri="{9D8B030D-6E8A-4147-A177-3AD203B41FA5}">
                      <a16:colId xmlns:a16="http://schemas.microsoft.com/office/drawing/2014/main" val="1472660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Runtime (</a:t>
                      </a:r>
                      <a:r>
                        <a:rPr lang="en-US" sz="1600" dirty="0" err="1"/>
                        <a:t>ms</a:t>
                      </a:r>
                      <a:r>
                        <a:rPr lang="en-US" sz="1600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070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Offline Phase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Online Phase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321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SPH-PSM based GT [WPES’13]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05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Secure SPH-PSM based GT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0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Secure &amp; Efficient SPH-PSM based GT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286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More Efficient Secure PSM based GT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26068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B68726D7-7AC7-4D43-8C88-41BD08455723}"/>
              </a:ext>
            </a:extLst>
          </p:cNvPr>
          <p:cNvSpPr/>
          <p:nvPr/>
        </p:nvSpPr>
        <p:spPr>
          <a:xfrm>
            <a:off x="7760043" y="1285103"/>
            <a:ext cx="2659448" cy="2225041"/>
          </a:xfrm>
          <a:prstGeom prst="rect">
            <a:avLst/>
          </a:prstGeom>
          <a:noFill/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2393D8B-3351-FD43-B025-DAE184715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588759"/>
              </p:ext>
            </p:extLst>
          </p:nvPr>
        </p:nvGraphicFramePr>
        <p:xfrm>
          <a:off x="7087069" y="4182750"/>
          <a:ext cx="4429882" cy="1259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5723">
                  <a:extLst>
                    <a:ext uri="{9D8B030D-6E8A-4147-A177-3AD203B41FA5}">
                      <a16:colId xmlns:a16="http://schemas.microsoft.com/office/drawing/2014/main" val="1469426306"/>
                    </a:ext>
                  </a:extLst>
                </a:gridCol>
                <a:gridCol w="640236">
                  <a:extLst>
                    <a:ext uri="{9D8B030D-6E8A-4147-A177-3AD203B41FA5}">
                      <a16:colId xmlns:a16="http://schemas.microsoft.com/office/drawing/2014/main" val="4103039546"/>
                    </a:ext>
                  </a:extLst>
                </a:gridCol>
                <a:gridCol w="757325">
                  <a:extLst>
                    <a:ext uri="{9D8B030D-6E8A-4147-A177-3AD203B41FA5}">
                      <a16:colId xmlns:a16="http://schemas.microsoft.com/office/drawing/2014/main" val="3488582026"/>
                    </a:ext>
                  </a:extLst>
                </a:gridCol>
                <a:gridCol w="1256598">
                  <a:extLst>
                    <a:ext uri="{9D8B030D-6E8A-4147-A177-3AD203B41FA5}">
                      <a16:colId xmlns:a16="http://schemas.microsoft.com/office/drawing/2014/main" val="3373609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AHE \ Runtime (</a:t>
                      </a:r>
                      <a:r>
                        <a:rPr lang="en-US" sz="1400" dirty="0" err="1"/>
                        <a:t>ms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enc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dec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Hom</a:t>
                      </a:r>
                      <a:r>
                        <a:rPr lang="en-US" sz="1400" dirty="0"/>
                        <a:t>. operation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41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Paillier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05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AH </a:t>
                      </a:r>
                      <a:r>
                        <a:rPr lang="en-US" sz="1400" dirty="0" err="1"/>
                        <a:t>ElGamal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590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A3F9CB6-E6E9-BB46-BA41-12E8F459DFE4}"/>
              </a:ext>
            </a:extLst>
          </p:cNvPr>
          <p:cNvSpPr txBox="1"/>
          <p:nvPr/>
        </p:nvSpPr>
        <p:spPr>
          <a:xfrm>
            <a:off x="5613400" y="2154420"/>
            <a:ext cx="4806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“We can add security by adding this small time”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73365-2BC3-C34F-9965-DACB893A5A33}"/>
              </a:ext>
            </a:extLst>
          </p:cNvPr>
          <p:cNvSpPr txBox="1"/>
          <p:nvPr/>
        </p:nvSpPr>
        <p:spPr>
          <a:xfrm>
            <a:off x="5613400" y="2535578"/>
            <a:ext cx="4806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“We can improve efficiency by using SNP”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FCCFE3-48CE-0547-9B4E-91E88926E77F}"/>
              </a:ext>
            </a:extLst>
          </p:cNvPr>
          <p:cNvSpPr txBox="1"/>
          <p:nvPr/>
        </p:nvSpPr>
        <p:spPr>
          <a:xfrm>
            <a:off x="5613400" y="2904910"/>
            <a:ext cx="6385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“By reducing range scope, we can improve efficiency even more”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B04505-3E4C-6E4E-9CF3-C06091B24D06}"/>
              </a:ext>
            </a:extLst>
          </p:cNvPr>
          <p:cNvSpPr txBox="1"/>
          <p:nvPr/>
        </p:nvSpPr>
        <p:spPr>
          <a:xfrm>
            <a:off x="7040319" y="5530421"/>
            <a:ext cx="5587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How much it’ll take for each encryption,</a:t>
            </a:r>
          </a:p>
          <a:p>
            <a:r>
              <a:rPr lang="en-US" sz="1600" dirty="0">
                <a:solidFill>
                  <a:srgbClr val="00B050"/>
                </a:solidFill>
              </a:rPr>
              <a:t>So that we can estimate the whole runtime for genomes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4FB8DC-C210-FC4D-BCAC-6083D42A1FEC}"/>
              </a:ext>
            </a:extLst>
          </p:cNvPr>
          <p:cNvCxnSpPr>
            <a:cxnSpLocks/>
          </p:cNvCxnSpPr>
          <p:nvPr/>
        </p:nvCxnSpPr>
        <p:spPr>
          <a:xfrm flipH="1">
            <a:off x="8699157" y="838111"/>
            <a:ext cx="494270" cy="430539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1EF73DD-BB7E-8847-AD66-959FB4923CB9}"/>
              </a:ext>
            </a:extLst>
          </p:cNvPr>
          <p:cNvSpPr txBox="1"/>
          <p:nvPr/>
        </p:nvSpPr>
        <p:spPr>
          <a:xfrm>
            <a:off x="8415640" y="228745"/>
            <a:ext cx="2989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At least this part should be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(and will be) more efficient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6D73A8-65ED-D54B-AC64-C2BE36DCC658}"/>
              </a:ext>
            </a:extLst>
          </p:cNvPr>
          <p:cNvSpPr txBox="1"/>
          <p:nvPr/>
        </p:nvSpPr>
        <p:spPr>
          <a:xfrm>
            <a:off x="374822" y="228745"/>
            <a:ext cx="2989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Extension part</a:t>
            </a:r>
          </a:p>
        </p:txBody>
      </p:sp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A36449EC-357D-BE49-A951-3FD1D2BCB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873860"/>
              </p:ext>
            </p:extLst>
          </p:nvPr>
        </p:nvGraphicFramePr>
        <p:xfrm>
          <a:off x="265202" y="3709377"/>
          <a:ext cx="4839731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8413">
                  <a:extLst>
                    <a:ext uri="{9D8B030D-6E8A-4147-A177-3AD203B41FA5}">
                      <a16:colId xmlns:a16="http://schemas.microsoft.com/office/drawing/2014/main" val="3213059428"/>
                    </a:ext>
                  </a:extLst>
                </a:gridCol>
                <a:gridCol w="600382">
                  <a:extLst>
                    <a:ext uri="{9D8B030D-6E8A-4147-A177-3AD203B41FA5}">
                      <a16:colId xmlns:a16="http://schemas.microsoft.com/office/drawing/2014/main" val="3679527295"/>
                    </a:ext>
                  </a:extLst>
                </a:gridCol>
                <a:gridCol w="528712">
                  <a:extLst>
                    <a:ext uri="{9D8B030D-6E8A-4147-A177-3AD203B41FA5}">
                      <a16:colId xmlns:a16="http://schemas.microsoft.com/office/drawing/2014/main" val="2826144789"/>
                    </a:ext>
                  </a:extLst>
                </a:gridCol>
                <a:gridCol w="695868">
                  <a:extLst>
                    <a:ext uri="{9D8B030D-6E8A-4147-A177-3AD203B41FA5}">
                      <a16:colId xmlns:a16="http://schemas.microsoft.com/office/drawing/2014/main" val="2443080766"/>
                    </a:ext>
                  </a:extLst>
                </a:gridCol>
                <a:gridCol w="656348">
                  <a:extLst>
                    <a:ext uri="{9D8B030D-6E8A-4147-A177-3AD203B41FA5}">
                      <a16:colId xmlns:a16="http://schemas.microsoft.com/office/drawing/2014/main" val="2927770606"/>
                    </a:ext>
                  </a:extLst>
                </a:gridCol>
                <a:gridCol w="690008">
                  <a:extLst>
                    <a:ext uri="{9D8B030D-6E8A-4147-A177-3AD203B41FA5}">
                      <a16:colId xmlns:a16="http://schemas.microsoft.com/office/drawing/2014/main" val="1472660787"/>
                    </a:ext>
                  </a:extLst>
                </a:gridCol>
              </a:tblGrid>
              <a:tr h="414849">
                <a:tc>
                  <a:txBody>
                    <a:bodyPr/>
                    <a:lstStyle/>
                    <a:p>
                      <a:r>
                        <a:rPr lang="en-US" sz="1200" dirty="0"/>
                        <a:t>Functionalities &amp; Properties</a:t>
                      </a: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Genomic representation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Security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Privacy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070882"/>
                  </a:ext>
                </a:extLst>
              </a:tr>
              <a:tr h="41484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Whole DNA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SNP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Alice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Tester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321296"/>
                  </a:ext>
                </a:extLst>
              </a:tr>
              <a:tr h="414849">
                <a:tc>
                  <a:txBody>
                    <a:bodyPr/>
                    <a:lstStyle/>
                    <a:p>
                      <a:r>
                        <a:rPr lang="en-US" sz="1200" dirty="0"/>
                        <a:t>SPH-PSM based GT [WPES’13]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053280"/>
                  </a:ext>
                </a:extLst>
              </a:tr>
              <a:tr h="414849">
                <a:tc>
                  <a:txBody>
                    <a:bodyPr/>
                    <a:lstStyle/>
                    <a:p>
                      <a:r>
                        <a:rPr lang="en-US" sz="1200" dirty="0"/>
                        <a:t>Secure SPH-PSM based GT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09151"/>
                  </a:ext>
                </a:extLst>
              </a:tr>
              <a:tr h="414849">
                <a:tc>
                  <a:txBody>
                    <a:bodyPr/>
                    <a:lstStyle/>
                    <a:p>
                      <a:r>
                        <a:rPr lang="en-US" sz="1200" dirty="0"/>
                        <a:t>Secure &amp; Efficient SPH-PSM based GT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286601"/>
                  </a:ext>
                </a:extLst>
              </a:tr>
              <a:tr h="414849">
                <a:tc>
                  <a:txBody>
                    <a:bodyPr/>
                    <a:lstStyle/>
                    <a:p>
                      <a:r>
                        <a:rPr lang="en-US" sz="1200" dirty="0"/>
                        <a:t>More Efficient Secure PSM based GT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26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04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43201B9-EADC-CD4C-814F-3B658AE23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672706"/>
              </p:ext>
            </p:extLst>
          </p:nvPr>
        </p:nvGraphicFramePr>
        <p:xfrm>
          <a:off x="390604" y="595661"/>
          <a:ext cx="3374985" cy="23122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1071">
                  <a:extLst>
                    <a:ext uri="{9D8B030D-6E8A-4147-A177-3AD203B41FA5}">
                      <a16:colId xmlns:a16="http://schemas.microsoft.com/office/drawing/2014/main" val="271381936"/>
                    </a:ext>
                  </a:extLst>
                </a:gridCol>
                <a:gridCol w="1180618">
                  <a:extLst>
                    <a:ext uri="{9D8B030D-6E8A-4147-A177-3AD203B41FA5}">
                      <a16:colId xmlns:a16="http://schemas.microsoft.com/office/drawing/2014/main" val="3320229042"/>
                    </a:ext>
                  </a:extLst>
                </a:gridCol>
                <a:gridCol w="1053296">
                  <a:extLst>
                    <a:ext uri="{9D8B030D-6E8A-4147-A177-3AD203B41FA5}">
                      <a16:colId xmlns:a16="http://schemas.microsoft.com/office/drawing/2014/main" val="4081753981"/>
                    </a:ext>
                  </a:extLst>
                </a:gridCol>
              </a:tblGrid>
              <a:tr h="42681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 err="1"/>
                        <a:t>AddHom</a:t>
                      </a:r>
                      <a:r>
                        <a:rPr lang="en-US" sz="1200" dirty="0"/>
                        <a:t> Enc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740107"/>
                  </a:ext>
                </a:extLst>
              </a:tr>
              <a:tr h="37709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ElGamal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Paillier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677343"/>
                  </a:ext>
                </a:extLst>
              </a:tr>
              <a:tr h="377096">
                <a:tc>
                  <a:txBody>
                    <a:bodyPr/>
                    <a:lstStyle/>
                    <a:p>
                      <a:r>
                        <a:rPr lang="en-US" sz="1200" dirty="0"/>
                        <a:t>Enc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010009"/>
                  </a:ext>
                </a:extLst>
              </a:tr>
              <a:tr h="377096">
                <a:tc>
                  <a:txBody>
                    <a:bodyPr/>
                    <a:lstStyle/>
                    <a:p>
                      <a:r>
                        <a:rPr lang="en-US" sz="1200" dirty="0" err="1"/>
                        <a:t>IsZero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5384"/>
                  </a:ext>
                </a:extLst>
              </a:tr>
              <a:tr h="377096">
                <a:tc>
                  <a:txBody>
                    <a:bodyPr/>
                    <a:lstStyle/>
                    <a:p>
                      <a:r>
                        <a:rPr lang="en-US" sz="1200" dirty="0" err="1"/>
                        <a:t>MultCiphers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286699"/>
                  </a:ext>
                </a:extLst>
              </a:tr>
              <a:tr h="377096">
                <a:tc>
                  <a:txBody>
                    <a:bodyPr/>
                    <a:lstStyle/>
                    <a:p>
                      <a:r>
                        <a:rPr lang="en-US" sz="1200" dirty="0" err="1"/>
                        <a:t>MultConstant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39314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ECD8FB1-F65D-EB40-9D60-A5A88D544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83006"/>
              </p:ext>
            </p:extLst>
          </p:nvPr>
        </p:nvGraphicFramePr>
        <p:xfrm>
          <a:off x="4078581" y="841262"/>
          <a:ext cx="3374985" cy="1885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1071">
                  <a:extLst>
                    <a:ext uri="{9D8B030D-6E8A-4147-A177-3AD203B41FA5}">
                      <a16:colId xmlns:a16="http://schemas.microsoft.com/office/drawing/2014/main" val="271381936"/>
                    </a:ext>
                  </a:extLst>
                </a:gridCol>
                <a:gridCol w="1180618">
                  <a:extLst>
                    <a:ext uri="{9D8B030D-6E8A-4147-A177-3AD203B41FA5}">
                      <a16:colId xmlns:a16="http://schemas.microsoft.com/office/drawing/2014/main" val="3320229042"/>
                    </a:ext>
                  </a:extLst>
                </a:gridCol>
                <a:gridCol w="1053296">
                  <a:extLst>
                    <a:ext uri="{9D8B030D-6E8A-4147-A177-3AD203B41FA5}">
                      <a16:colId xmlns:a16="http://schemas.microsoft.com/office/drawing/2014/main" val="4081753981"/>
                    </a:ext>
                  </a:extLst>
                </a:gridCol>
              </a:tblGrid>
              <a:tr h="37709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ElGamal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Paillier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677343"/>
                  </a:ext>
                </a:extLst>
              </a:tr>
              <a:tr h="377096">
                <a:tc>
                  <a:txBody>
                    <a:bodyPr/>
                    <a:lstStyle/>
                    <a:p>
                      <a:r>
                        <a:rPr lang="en-US" sz="1200" dirty="0"/>
                        <a:t>wpes13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010009"/>
                  </a:ext>
                </a:extLst>
              </a:tr>
              <a:tr h="377096">
                <a:tc>
                  <a:txBody>
                    <a:bodyPr/>
                    <a:lstStyle/>
                    <a:p>
                      <a:r>
                        <a:rPr lang="en-US" sz="1200" dirty="0"/>
                        <a:t>secure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35384"/>
                  </a:ext>
                </a:extLst>
              </a:tr>
              <a:tr h="377096">
                <a:tc>
                  <a:txBody>
                    <a:bodyPr/>
                    <a:lstStyle/>
                    <a:p>
                      <a:r>
                        <a:rPr lang="en-US" sz="1200" dirty="0" err="1"/>
                        <a:t>sae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286699"/>
                  </a:ext>
                </a:extLst>
              </a:tr>
              <a:tr h="377096">
                <a:tc>
                  <a:txBody>
                    <a:bodyPr/>
                    <a:lstStyle/>
                    <a:p>
                      <a:r>
                        <a:rPr lang="en-US" sz="1200" dirty="0" err="1"/>
                        <a:t>mes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39314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FF55283-6C54-7A4B-BEE4-C14198278970}"/>
              </a:ext>
            </a:extLst>
          </p:cNvPr>
          <p:cNvSpPr txBox="1"/>
          <p:nvPr/>
        </p:nvSpPr>
        <p:spPr>
          <a:xfrm>
            <a:off x="1388606" y="3219001"/>
            <a:ext cx="4806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ElGamal</a:t>
            </a:r>
            <a:r>
              <a:rPr lang="en-US" sz="1600" dirty="0">
                <a:solidFill>
                  <a:srgbClr val="FF0000"/>
                </a:solidFill>
              </a:rPr>
              <a:t> is faster than </a:t>
            </a:r>
            <a:r>
              <a:rPr lang="en-US" sz="1600" dirty="0" err="1">
                <a:solidFill>
                  <a:srgbClr val="FF0000"/>
                </a:solidFill>
              </a:rPr>
              <a:t>Paillier</a:t>
            </a:r>
            <a:r>
              <a:rPr lang="en-US" sz="1600" dirty="0">
                <a:solidFill>
                  <a:srgbClr val="FF0000"/>
                </a:solidFill>
              </a:rPr>
              <a:t>, so we use (AH) </a:t>
            </a:r>
            <a:r>
              <a:rPr lang="en-US" sz="1600" dirty="0" err="1">
                <a:solidFill>
                  <a:srgbClr val="FF0000"/>
                </a:solidFill>
              </a:rPr>
              <a:t>ElGamal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FD9E4B-C2BD-5341-A55F-6C662388DE9B}"/>
              </a:ext>
            </a:extLst>
          </p:cNvPr>
          <p:cNvCxnSpPr>
            <a:cxnSpLocks/>
          </p:cNvCxnSpPr>
          <p:nvPr/>
        </p:nvCxnSpPr>
        <p:spPr>
          <a:xfrm flipH="1">
            <a:off x="4610659" y="2796245"/>
            <a:ext cx="494270" cy="430539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0F5AA4-6463-474D-A879-17D7CD6F6C40}"/>
              </a:ext>
            </a:extLst>
          </p:cNvPr>
          <p:cNvCxnSpPr>
            <a:cxnSpLocks/>
          </p:cNvCxnSpPr>
          <p:nvPr/>
        </p:nvCxnSpPr>
        <p:spPr>
          <a:xfrm>
            <a:off x="3298785" y="2705479"/>
            <a:ext cx="258331" cy="492391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AE2FA49C-D074-714E-BB17-ABB41776E8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3184245"/>
                  </p:ext>
                </p:extLst>
              </p:nvPr>
            </p:nvGraphicFramePr>
            <p:xfrm>
              <a:off x="602072" y="3937543"/>
              <a:ext cx="5069072" cy="195643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07388">
                      <a:extLst>
                        <a:ext uri="{9D8B030D-6E8A-4147-A177-3AD203B41FA5}">
                          <a16:colId xmlns:a16="http://schemas.microsoft.com/office/drawing/2014/main" val="3213059428"/>
                        </a:ext>
                      </a:extLst>
                    </a:gridCol>
                    <a:gridCol w="890421">
                      <a:extLst>
                        <a:ext uri="{9D8B030D-6E8A-4147-A177-3AD203B41FA5}">
                          <a16:colId xmlns:a16="http://schemas.microsoft.com/office/drawing/2014/main" val="3679527295"/>
                        </a:ext>
                      </a:extLst>
                    </a:gridCol>
                    <a:gridCol w="890421">
                      <a:extLst>
                        <a:ext uri="{9D8B030D-6E8A-4147-A177-3AD203B41FA5}">
                          <a16:colId xmlns:a16="http://schemas.microsoft.com/office/drawing/2014/main" val="2443080766"/>
                        </a:ext>
                      </a:extLst>
                    </a:gridCol>
                    <a:gridCol w="890421">
                      <a:extLst>
                        <a:ext uri="{9D8B030D-6E8A-4147-A177-3AD203B41FA5}">
                          <a16:colId xmlns:a16="http://schemas.microsoft.com/office/drawing/2014/main" val="2927770606"/>
                        </a:ext>
                      </a:extLst>
                    </a:gridCol>
                    <a:gridCol w="890421">
                      <a:extLst>
                        <a:ext uri="{9D8B030D-6E8A-4147-A177-3AD203B41FA5}">
                          <a16:colId xmlns:a16="http://schemas.microsoft.com/office/drawing/2014/main" val="1472660787"/>
                        </a:ext>
                      </a:extLst>
                    </a:gridCol>
                  </a:tblGrid>
                  <a:tr h="338139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Functionalities &amp; Properties</a:t>
                          </a:r>
                        </a:p>
                      </a:txBody>
                      <a:tcP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Genomic Representation Type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Security</a:t>
                          </a:r>
                        </a:p>
                        <a:p>
                          <a:r>
                            <a:rPr lang="en-US" sz="1200" dirty="0"/>
                            <a:t>(for Tester)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Privacy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3070882"/>
                      </a:ext>
                    </a:extLst>
                  </a:tr>
                  <a:tr h="338139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Alice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Tester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3321296"/>
                      </a:ext>
                    </a:extLst>
                  </a:tr>
                  <a:tr h="212877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[WPES’13]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Whole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⨀</m:t>
                              </m:r>
                            </m:oMath>
                          </a14:m>
                          <a:r>
                            <a:rPr lang="ko-KR" altLang="en-US" sz="1200" dirty="0"/>
                            <a:t> </a:t>
                          </a:r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1053280"/>
                      </a:ext>
                    </a:extLst>
                  </a:tr>
                  <a:tr h="202883">
                    <a:tc>
                      <a:txBody>
                        <a:bodyPr/>
                        <a:lstStyle/>
                        <a:p>
                          <a:r>
                            <a:rPr lang="en-US" sz="1200"/>
                            <a:t>Secure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Whole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⨀</m:t>
                              </m:r>
                            </m:oMath>
                          </a14:m>
                          <a:r>
                            <a:rPr lang="ko-KR" altLang="en-US" sz="1200" dirty="0"/>
                            <a:t> </a:t>
                          </a:r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3809151"/>
                      </a:ext>
                    </a:extLst>
                  </a:tr>
                  <a:tr h="338139"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SaE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SNP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⨀</m:t>
                              </m:r>
                            </m:oMath>
                          </a14:m>
                          <a:r>
                            <a:rPr lang="ko-KR" altLang="en-US" sz="1200" dirty="0"/>
                            <a:t> </a:t>
                          </a:r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1286601"/>
                      </a:ext>
                    </a:extLst>
                  </a:tr>
                  <a:tr h="212877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MES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SNP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2426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AE2FA49C-D074-714E-BB17-ABB41776E8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3184245"/>
                  </p:ext>
                </p:extLst>
              </p:nvPr>
            </p:nvGraphicFramePr>
            <p:xfrm>
              <a:off x="602072" y="3937543"/>
              <a:ext cx="5069072" cy="195643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07388">
                      <a:extLst>
                        <a:ext uri="{9D8B030D-6E8A-4147-A177-3AD203B41FA5}">
                          <a16:colId xmlns:a16="http://schemas.microsoft.com/office/drawing/2014/main" val="3213059428"/>
                        </a:ext>
                      </a:extLst>
                    </a:gridCol>
                    <a:gridCol w="890421">
                      <a:extLst>
                        <a:ext uri="{9D8B030D-6E8A-4147-A177-3AD203B41FA5}">
                          <a16:colId xmlns:a16="http://schemas.microsoft.com/office/drawing/2014/main" val="3679527295"/>
                        </a:ext>
                      </a:extLst>
                    </a:gridCol>
                    <a:gridCol w="890421">
                      <a:extLst>
                        <a:ext uri="{9D8B030D-6E8A-4147-A177-3AD203B41FA5}">
                          <a16:colId xmlns:a16="http://schemas.microsoft.com/office/drawing/2014/main" val="2443080766"/>
                        </a:ext>
                      </a:extLst>
                    </a:gridCol>
                    <a:gridCol w="890421">
                      <a:extLst>
                        <a:ext uri="{9D8B030D-6E8A-4147-A177-3AD203B41FA5}">
                          <a16:colId xmlns:a16="http://schemas.microsoft.com/office/drawing/2014/main" val="2927770606"/>
                        </a:ext>
                      </a:extLst>
                    </a:gridCol>
                    <a:gridCol w="890421">
                      <a:extLst>
                        <a:ext uri="{9D8B030D-6E8A-4147-A177-3AD203B41FA5}">
                          <a16:colId xmlns:a16="http://schemas.microsoft.com/office/drawing/2014/main" val="147266078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Functionalities &amp; Properties</a:t>
                          </a:r>
                        </a:p>
                      </a:txBody>
                      <a:tcP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Genomic Representation Type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Security</a:t>
                          </a:r>
                        </a:p>
                        <a:p>
                          <a:r>
                            <a:rPr lang="en-US" sz="1200" dirty="0"/>
                            <a:t>(for Tester)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Privacy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3070882"/>
                      </a:ext>
                    </a:extLst>
                  </a:tr>
                  <a:tr h="338139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Alice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Tester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332129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[WPES’13]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Whole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2857" t="-290909" r="-1429" b="-33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105328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/>
                            <a:t>Secure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Whole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2857" t="-409524" r="-1429" b="-24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809151"/>
                      </a:ext>
                    </a:extLst>
                  </a:tr>
                  <a:tr h="338139"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SaE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SNP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2857" t="-396296" r="-1429" b="-925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12866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MES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SNP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242606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FFBD65-4363-C54E-8941-114C3CB544F8}"/>
              </a:ext>
            </a:extLst>
          </p:cNvPr>
          <p:cNvCxnSpPr/>
          <p:nvPr/>
        </p:nvCxnSpPr>
        <p:spPr>
          <a:xfrm>
            <a:off x="6493397" y="6111433"/>
            <a:ext cx="31830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CDF04A-0FC2-6446-9BC1-E4EA7DAB8736}"/>
              </a:ext>
            </a:extLst>
          </p:cNvPr>
          <p:cNvCxnSpPr>
            <a:cxnSpLocks/>
          </p:cNvCxnSpPr>
          <p:nvPr/>
        </p:nvCxnSpPr>
        <p:spPr>
          <a:xfrm flipV="1">
            <a:off x="6645797" y="3932246"/>
            <a:ext cx="0" cy="2331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E9341C-2704-F148-B04A-FC73F89CD8E8}"/>
                  </a:ext>
                </a:extLst>
              </p:cNvPr>
              <p:cNvSpPr txBox="1"/>
              <p:nvPr/>
            </p:nvSpPr>
            <p:spPr>
              <a:xfrm>
                <a:off x="6175129" y="3660130"/>
                <a:ext cx="430887" cy="1226715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sz="1600" dirty="0"/>
                  <a:t>Time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600" dirty="0"/>
                  <a:t>s)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E9341C-2704-F148-B04A-FC73F89CD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129" y="3660130"/>
                <a:ext cx="430887" cy="1226715"/>
              </a:xfrm>
              <a:prstGeom prst="rect">
                <a:avLst/>
              </a:prstGeom>
              <a:blipFill>
                <a:blip r:embed="rId3"/>
                <a:stretch>
                  <a:fillRect r="-5714" b="-6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E8AC231-8373-BD40-9326-DB1BB7070E2D}"/>
              </a:ext>
            </a:extLst>
          </p:cNvPr>
          <p:cNvSpPr txBox="1"/>
          <p:nvPr/>
        </p:nvSpPr>
        <p:spPr>
          <a:xfrm>
            <a:off x="8453262" y="6432424"/>
            <a:ext cx="3035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 := Number(whole genes)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6D1B8E-A4F8-3348-AC37-546DA74681B9}"/>
              </a:ext>
            </a:extLst>
          </p:cNvPr>
          <p:cNvCxnSpPr/>
          <p:nvPr/>
        </p:nvCxnSpPr>
        <p:spPr>
          <a:xfrm flipV="1">
            <a:off x="7000524" y="4120519"/>
            <a:ext cx="1991076" cy="1378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2E996B-EE68-5844-99CB-F91424D0F705}"/>
              </a:ext>
            </a:extLst>
          </p:cNvPr>
          <p:cNvCxnSpPr/>
          <p:nvPr/>
        </p:nvCxnSpPr>
        <p:spPr>
          <a:xfrm flipV="1">
            <a:off x="7165578" y="4253995"/>
            <a:ext cx="1991076" cy="137858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91400C-0580-8A47-91E7-4FAAF86FA2B3}"/>
              </a:ext>
            </a:extLst>
          </p:cNvPr>
          <p:cNvCxnSpPr/>
          <p:nvPr/>
        </p:nvCxnSpPr>
        <p:spPr>
          <a:xfrm flipV="1">
            <a:off x="7305324" y="4425319"/>
            <a:ext cx="1991076" cy="13785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6ED80B-94D7-1545-8EB3-095B8FC88D4D}"/>
              </a:ext>
            </a:extLst>
          </p:cNvPr>
          <p:cNvCxnSpPr/>
          <p:nvPr/>
        </p:nvCxnSpPr>
        <p:spPr>
          <a:xfrm flipV="1">
            <a:off x="7457724" y="4577719"/>
            <a:ext cx="1991076" cy="13785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8D3EE0-8288-BD42-8438-DBE070B99A41}"/>
                  </a:ext>
                </a:extLst>
              </p:cNvPr>
              <p:cNvSpPr txBox="1"/>
              <p:nvPr/>
            </p:nvSpPr>
            <p:spPr>
              <a:xfrm>
                <a:off x="6674734" y="6111433"/>
                <a:ext cx="701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8D3EE0-8288-BD42-8438-DBE070B99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734" y="6111433"/>
                <a:ext cx="70156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742F91C-BFE4-BF47-BD82-E004C4FE0269}"/>
                  </a:ext>
                </a:extLst>
              </p:cNvPr>
              <p:cNvSpPr/>
              <p:nvPr/>
            </p:nvSpPr>
            <p:spPr>
              <a:xfrm>
                <a:off x="7357273" y="6132667"/>
                <a:ext cx="553870" cy="341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742F91C-BFE4-BF47-BD82-E004C4FE0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273" y="6132667"/>
                <a:ext cx="553870" cy="3413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6FECF4C-FBD9-E24F-9B9C-2DFF7A907C78}"/>
                  </a:ext>
                </a:extLst>
              </p:cNvPr>
              <p:cNvSpPr txBox="1"/>
              <p:nvPr/>
            </p:nvSpPr>
            <p:spPr>
              <a:xfrm>
                <a:off x="7892169" y="6111433"/>
                <a:ext cx="701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6FECF4C-FBD9-E24F-9B9C-2DFF7A907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169" y="6111433"/>
                <a:ext cx="70156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0685ED3-F6E9-C041-A848-E66722B14DEE}"/>
                  </a:ext>
                </a:extLst>
              </p:cNvPr>
              <p:cNvSpPr/>
              <p:nvPr/>
            </p:nvSpPr>
            <p:spPr>
              <a:xfrm>
                <a:off x="8574708" y="6132667"/>
                <a:ext cx="55387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0685ED3-F6E9-C041-A848-E66722B14D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708" y="6132667"/>
                <a:ext cx="553870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7AD4F56-2673-BD40-B697-6AEB153F189F}"/>
                  </a:ext>
                </a:extLst>
              </p:cNvPr>
              <p:cNvSpPr/>
              <p:nvPr/>
            </p:nvSpPr>
            <p:spPr>
              <a:xfrm>
                <a:off x="9148108" y="6132667"/>
                <a:ext cx="55387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7AD4F56-2673-BD40-B697-6AEB153F18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8108" y="6132667"/>
                <a:ext cx="55387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072DFE55-7113-BB42-AD15-4A03CA2B8353}"/>
              </a:ext>
            </a:extLst>
          </p:cNvPr>
          <p:cNvSpPr txBox="1"/>
          <p:nvPr/>
        </p:nvSpPr>
        <p:spPr>
          <a:xfrm>
            <a:off x="6674734" y="3592213"/>
            <a:ext cx="3035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Fixed ratio </a:t>
            </a:r>
            <a:r>
              <a:rPr lang="en-US" sz="1600" b="1" dirty="0" err="1"/>
              <a:t>n:m</a:t>
            </a:r>
            <a:endParaRPr lang="en-US" sz="16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F2F92C-8EA9-C942-AD98-22DE9C510831}"/>
              </a:ext>
            </a:extLst>
          </p:cNvPr>
          <p:cNvCxnSpPr/>
          <p:nvPr/>
        </p:nvCxnSpPr>
        <p:spPr>
          <a:xfrm>
            <a:off x="8393371" y="3203988"/>
            <a:ext cx="31830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938F7C-8CF4-184A-B0EC-E7F0FEBFD1F0}"/>
              </a:ext>
            </a:extLst>
          </p:cNvPr>
          <p:cNvCxnSpPr>
            <a:cxnSpLocks/>
          </p:cNvCxnSpPr>
          <p:nvPr/>
        </p:nvCxnSpPr>
        <p:spPr>
          <a:xfrm flipV="1">
            <a:off x="8545771" y="1024801"/>
            <a:ext cx="0" cy="2331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DF5B406-1656-4F4C-A473-AF09AF690C6D}"/>
                  </a:ext>
                </a:extLst>
              </p:cNvPr>
              <p:cNvSpPr txBox="1"/>
              <p:nvPr/>
            </p:nvSpPr>
            <p:spPr>
              <a:xfrm>
                <a:off x="8075103" y="752685"/>
                <a:ext cx="430887" cy="1226715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sz="1600" dirty="0"/>
                  <a:t>Time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600" dirty="0"/>
                  <a:t>s)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DF5B406-1656-4F4C-A473-AF09AF690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103" y="752685"/>
                <a:ext cx="430887" cy="1226715"/>
              </a:xfrm>
              <a:prstGeom prst="rect">
                <a:avLst/>
              </a:prstGeom>
              <a:blipFill>
                <a:blip r:embed="rId9"/>
                <a:stretch>
                  <a:fillRect r="-5882" b="-6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7B13336-FAA4-574C-965B-6803BFAF5A13}"/>
              </a:ext>
            </a:extLst>
          </p:cNvPr>
          <p:cNvSpPr txBox="1"/>
          <p:nvPr/>
        </p:nvSpPr>
        <p:spPr>
          <a:xfrm>
            <a:off x="9557938" y="3535833"/>
            <a:ext cx="3035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 := Number(</a:t>
            </a:r>
            <a:r>
              <a:rPr lang="en-US" altLang="ko-KR" sz="1600" dirty="0"/>
              <a:t>markers</a:t>
            </a:r>
            <a:r>
              <a:rPr lang="en-US" sz="16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7F315F8-82B7-7341-8533-D69D2E111239}"/>
                  </a:ext>
                </a:extLst>
              </p:cNvPr>
              <p:cNvSpPr txBox="1"/>
              <p:nvPr/>
            </p:nvSpPr>
            <p:spPr>
              <a:xfrm>
                <a:off x="8574708" y="3203988"/>
                <a:ext cx="701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10000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7F315F8-82B7-7341-8533-D69D2E111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708" y="3203988"/>
                <a:ext cx="701566" cy="338554"/>
              </a:xfrm>
              <a:prstGeom prst="rect">
                <a:avLst/>
              </a:prstGeom>
              <a:blipFill>
                <a:blip r:embed="rId10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BA48C5B-0995-8541-B4D0-D80DF830C4A4}"/>
                  </a:ext>
                </a:extLst>
              </p:cNvPr>
              <p:cNvSpPr/>
              <p:nvPr/>
            </p:nvSpPr>
            <p:spPr>
              <a:xfrm>
                <a:off x="9257247" y="3225222"/>
                <a:ext cx="80021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20000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BA48C5B-0995-8541-B4D0-D80DF830C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7247" y="3225222"/>
                <a:ext cx="800219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197C4B8-2A8E-5C46-88D4-A1DF506873E5}"/>
                  </a:ext>
                </a:extLst>
              </p:cNvPr>
              <p:cNvSpPr/>
              <p:nvPr/>
            </p:nvSpPr>
            <p:spPr>
              <a:xfrm>
                <a:off x="10183045" y="3212027"/>
                <a:ext cx="40748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197C4B8-2A8E-5C46-88D4-A1DF506873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3045" y="3212027"/>
                <a:ext cx="407484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B656BFD-3F6F-A148-A614-DBE626991899}"/>
                  </a:ext>
                </a:extLst>
              </p:cNvPr>
              <p:cNvSpPr/>
              <p:nvPr/>
            </p:nvSpPr>
            <p:spPr>
              <a:xfrm>
                <a:off x="10645923" y="3212027"/>
                <a:ext cx="91403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00000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B656BFD-3F6F-A148-A614-DBE626991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923" y="3212027"/>
                <a:ext cx="914033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73E12E56-424F-3F4B-B582-816322CA6D76}"/>
              </a:ext>
            </a:extLst>
          </p:cNvPr>
          <p:cNvSpPr txBox="1"/>
          <p:nvPr/>
        </p:nvSpPr>
        <p:spPr>
          <a:xfrm>
            <a:off x="8574708" y="684768"/>
            <a:ext cx="3035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Fixed n = 100000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57EF09-8967-2548-B5A2-EAF082C4A8C8}"/>
              </a:ext>
            </a:extLst>
          </p:cNvPr>
          <p:cNvSpPr txBox="1"/>
          <p:nvPr/>
        </p:nvSpPr>
        <p:spPr>
          <a:xfrm>
            <a:off x="8872878" y="4498082"/>
            <a:ext cx="2475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One graph with four lines</a:t>
            </a:r>
            <a:r>
              <a:rPr lang="en-US" sz="1600" dirty="0">
                <a:solidFill>
                  <a:srgbClr val="FF0000"/>
                </a:solidFill>
              </a:rPr>
              <a:t>.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In real case of n=3.2*10^9,</a:t>
            </a:r>
          </a:p>
          <a:p>
            <a:r>
              <a:rPr lang="en-US" sz="1600" dirty="0">
                <a:solidFill>
                  <a:srgbClr val="FF0000"/>
                </a:solidFill>
              </a:rPr>
              <a:t>The ~~ protocol  would be the most efficient one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2F40F7C-CAAA-E547-BECD-5759F3AA1D2C}"/>
              </a:ext>
            </a:extLst>
          </p:cNvPr>
          <p:cNvCxnSpPr>
            <a:cxnSpLocks/>
          </p:cNvCxnSpPr>
          <p:nvPr/>
        </p:nvCxnSpPr>
        <p:spPr>
          <a:xfrm flipV="1">
            <a:off x="8352919" y="4928058"/>
            <a:ext cx="443577" cy="15227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A649C1C-C22E-394C-817C-13BCAC743C84}"/>
              </a:ext>
            </a:extLst>
          </p:cNvPr>
          <p:cNvSpPr txBox="1"/>
          <p:nvPr/>
        </p:nvSpPr>
        <p:spPr>
          <a:xfrm>
            <a:off x="10029836" y="1044837"/>
            <a:ext cx="21308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4 stacked graphs for each protoco</a:t>
            </a:r>
            <a:r>
              <a:rPr lang="en-US" sz="1600" dirty="0">
                <a:solidFill>
                  <a:srgbClr val="FF0000"/>
                </a:solidFill>
              </a:rPr>
              <a:t>l.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Performance varies depending on m, but most are for offline phase and user can choose one that fits for their environment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771BB9C-0D32-A348-B269-49FB4194E5A9}"/>
              </a:ext>
            </a:extLst>
          </p:cNvPr>
          <p:cNvCxnSpPr>
            <a:cxnSpLocks/>
          </p:cNvCxnSpPr>
          <p:nvPr/>
        </p:nvCxnSpPr>
        <p:spPr>
          <a:xfrm flipV="1">
            <a:off x="9471237" y="2096908"/>
            <a:ext cx="443577" cy="15227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2B32CFD-7920-5A46-A6C2-E7BCD438C68A}"/>
              </a:ext>
            </a:extLst>
          </p:cNvPr>
          <p:cNvSpPr txBox="1"/>
          <p:nvPr/>
        </p:nvSpPr>
        <p:spPr>
          <a:xfrm>
            <a:off x="390604" y="6163472"/>
            <a:ext cx="5505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+ For maximum privacy, more communication cost is inevitable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E6E0997-F38F-6D4A-9C48-1EA8A44751B3}"/>
              </a:ext>
            </a:extLst>
          </p:cNvPr>
          <p:cNvSpPr/>
          <p:nvPr/>
        </p:nvSpPr>
        <p:spPr>
          <a:xfrm>
            <a:off x="4690060" y="4682668"/>
            <a:ext cx="846288" cy="1373182"/>
          </a:xfrm>
          <a:prstGeom prst="rect">
            <a:avLst/>
          </a:prstGeom>
          <a:noFill/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F81D08-4066-5442-B042-4F7F4C6903B9}"/>
              </a:ext>
            </a:extLst>
          </p:cNvPr>
          <p:cNvSpPr txBox="1"/>
          <p:nvPr/>
        </p:nvSpPr>
        <p:spPr>
          <a:xfrm>
            <a:off x="4291517" y="517300"/>
            <a:ext cx="3035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(Maybe one case with fixed n and m)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9044684-CE1A-F24F-B788-DE4EBD60D629}"/>
              </a:ext>
            </a:extLst>
          </p:cNvPr>
          <p:cNvCxnSpPr>
            <a:cxnSpLocks/>
          </p:cNvCxnSpPr>
          <p:nvPr/>
        </p:nvCxnSpPr>
        <p:spPr>
          <a:xfrm flipV="1">
            <a:off x="10590529" y="716430"/>
            <a:ext cx="435906" cy="322244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0A2C9AC-AC69-C145-81D5-4511E6C09718}"/>
              </a:ext>
            </a:extLst>
          </p:cNvPr>
          <p:cNvSpPr txBox="1"/>
          <p:nvPr/>
        </p:nvSpPr>
        <p:spPr>
          <a:xfrm>
            <a:off x="8817950" y="21170"/>
            <a:ext cx="3617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To explain this, we need to know what operations each protocol runs and the times required for each operation</a:t>
            </a:r>
          </a:p>
        </p:txBody>
      </p:sp>
    </p:spTree>
    <p:extLst>
      <p:ext uri="{BB962C8B-B14F-4D97-AF65-F5344CB8AC3E}">
        <p14:creationId xmlns:p14="http://schemas.microsoft.com/office/powerpoint/2010/main" val="99986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5" grpId="0"/>
      <p:bldP spid="21" grpId="0"/>
      <p:bldP spid="22" grpId="0"/>
      <p:bldP spid="23" grpId="0"/>
      <p:bldP spid="24" grpId="0"/>
      <p:bldP spid="25" grpId="0"/>
      <p:bldP spid="26" grpId="0"/>
      <p:bldP spid="29" grpId="0"/>
      <p:bldP spid="30" grpId="0"/>
      <p:bldP spid="35" grpId="0"/>
      <p:bldP spid="36" grpId="0"/>
      <p:bldP spid="38" grpId="0"/>
      <p:bldP spid="39" grpId="0"/>
      <p:bldP spid="40" grpId="0"/>
      <p:bldP spid="41" grpId="0"/>
      <p:bldP spid="46" grpId="0"/>
      <p:bldP spid="48" grpId="0"/>
      <p:bldP spid="49" grpId="0" animBg="1"/>
      <p:bldP spid="50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873D9F59-B42B-524C-B92B-FE8CDC5654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0233477"/>
                  </p:ext>
                </p:extLst>
              </p:nvPr>
            </p:nvGraphicFramePr>
            <p:xfrm>
              <a:off x="440221" y="1934257"/>
              <a:ext cx="3374985" cy="22500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41071">
                      <a:extLst>
                        <a:ext uri="{9D8B030D-6E8A-4147-A177-3AD203B41FA5}">
                          <a16:colId xmlns:a16="http://schemas.microsoft.com/office/drawing/2014/main" val="271381936"/>
                        </a:ext>
                      </a:extLst>
                    </a:gridCol>
                    <a:gridCol w="1180618">
                      <a:extLst>
                        <a:ext uri="{9D8B030D-6E8A-4147-A177-3AD203B41FA5}">
                          <a16:colId xmlns:a16="http://schemas.microsoft.com/office/drawing/2014/main" val="3320229042"/>
                        </a:ext>
                      </a:extLst>
                    </a:gridCol>
                    <a:gridCol w="1053296">
                      <a:extLst>
                        <a:ext uri="{9D8B030D-6E8A-4147-A177-3AD203B41FA5}">
                          <a16:colId xmlns:a16="http://schemas.microsoft.com/office/drawing/2014/main" val="4081753981"/>
                        </a:ext>
                      </a:extLst>
                    </a:gridCol>
                  </a:tblGrid>
                  <a:tr h="362284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(Average of 10 executions)</a:t>
                          </a:r>
                        </a:p>
                      </a:txBody>
                      <a:tcP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AddHom</a:t>
                          </a:r>
                          <a:r>
                            <a:rPr lang="en-US" sz="1200" dirty="0"/>
                            <a:t> Enc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9740107"/>
                      </a:ext>
                    </a:extLst>
                  </a:tr>
                  <a:tr h="29881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ElGamal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Paillier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3677343"/>
                      </a:ext>
                    </a:extLst>
                  </a:tr>
                  <a:tr h="29881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Enc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27402.6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33634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8010009"/>
                      </a:ext>
                    </a:extLst>
                  </a:tr>
                  <a:tr h="298810"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EncInv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29621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39909.7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2799073"/>
                      </a:ext>
                    </a:extLst>
                  </a:tr>
                  <a:tr h="298810"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MultCiphers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21.8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27.4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1635384"/>
                      </a:ext>
                    </a:extLst>
                  </a:tr>
                  <a:tr h="298810"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MultConstant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25321.5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66553.4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286699"/>
                      </a:ext>
                    </a:extLst>
                  </a:tr>
                  <a:tr h="29881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err="1"/>
                            <a:t>IsZero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60.5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9382.5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53931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873D9F59-B42B-524C-B92B-FE8CDC5654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0233477"/>
                  </p:ext>
                </p:extLst>
              </p:nvPr>
            </p:nvGraphicFramePr>
            <p:xfrm>
              <a:off x="440221" y="1934257"/>
              <a:ext cx="3374985" cy="22500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41071">
                      <a:extLst>
                        <a:ext uri="{9D8B030D-6E8A-4147-A177-3AD203B41FA5}">
                          <a16:colId xmlns:a16="http://schemas.microsoft.com/office/drawing/2014/main" val="271381936"/>
                        </a:ext>
                      </a:extLst>
                    </a:gridCol>
                    <a:gridCol w="1180618">
                      <a:extLst>
                        <a:ext uri="{9D8B030D-6E8A-4147-A177-3AD203B41FA5}">
                          <a16:colId xmlns:a16="http://schemas.microsoft.com/office/drawing/2014/main" val="3320229042"/>
                        </a:ext>
                      </a:extLst>
                    </a:gridCol>
                    <a:gridCol w="1053296">
                      <a:extLst>
                        <a:ext uri="{9D8B030D-6E8A-4147-A177-3AD203B41FA5}">
                          <a16:colId xmlns:a16="http://schemas.microsoft.com/office/drawing/2014/main" val="408175398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(Average of 10 executions)</a:t>
                          </a:r>
                        </a:p>
                      </a:txBody>
                      <a:tcP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AddHom</a:t>
                          </a:r>
                          <a:r>
                            <a:rPr lang="en-US" sz="1200" dirty="0"/>
                            <a:t> Enc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9740107"/>
                      </a:ext>
                    </a:extLst>
                  </a:tr>
                  <a:tr h="2988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54167" r="-197778" b="-4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ElGamal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Paillier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3677343"/>
                      </a:ext>
                    </a:extLst>
                  </a:tr>
                  <a:tr h="29881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Enc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27402.6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33634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8010009"/>
                      </a:ext>
                    </a:extLst>
                  </a:tr>
                  <a:tr h="298810"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EncInv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29621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39909.7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2799073"/>
                      </a:ext>
                    </a:extLst>
                  </a:tr>
                  <a:tr h="298810"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MultCiphers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21.8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27.4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1635384"/>
                      </a:ext>
                    </a:extLst>
                  </a:tr>
                  <a:tr h="298810"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MultConstant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25321.5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66553.4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286699"/>
                      </a:ext>
                    </a:extLst>
                  </a:tr>
                  <a:tr h="29881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err="1"/>
                            <a:t>IsZero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60.5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9382.5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53931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FC51F09-A682-7C43-BC71-DCF8EE9A55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3493798"/>
                  </p:ext>
                </p:extLst>
              </p:nvPr>
            </p:nvGraphicFramePr>
            <p:xfrm>
              <a:off x="4394663" y="1934257"/>
              <a:ext cx="3390900" cy="457639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362200">
                      <a:extLst>
                        <a:ext uri="{9D8B030D-6E8A-4147-A177-3AD203B41FA5}">
                          <a16:colId xmlns:a16="http://schemas.microsoft.com/office/drawing/2014/main" val="1876250856"/>
                        </a:ext>
                      </a:extLst>
                    </a:gridCol>
                    <a:gridCol w="1028700">
                      <a:extLst>
                        <a:ext uri="{9D8B030D-6E8A-4147-A177-3AD203B41FA5}">
                          <a16:colId xmlns:a16="http://schemas.microsoft.com/office/drawing/2014/main" val="3497599121"/>
                        </a:ext>
                      </a:extLst>
                    </a:gridCol>
                  </a:tblGrid>
                  <a:tr h="384170">
                    <a:tc>
                      <a:txBody>
                        <a:bodyPr/>
                        <a:lstStyle/>
                        <a:p>
                          <a:r>
                            <a:rPr lang="en-US" altLang="ko-KR" sz="1200" dirty="0"/>
                            <a:t>Operation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Computation cost 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sz="1200" dirty="0"/>
                            <a:t>)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8359746"/>
                      </a:ext>
                    </a:extLst>
                  </a:tr>
                  <a:tr h="316861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Hash(position, base)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735598054"/>
                      </a:ext>
                    </a:extLst>
                  </a:tr>
                  <a:tr h="316861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Hash(position, ciphertext) (=: h2)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931231789"/>
                      </a:ext>
                    </a:extLst>
                  </a:tr>
                  <a:tr h="316861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Hash(tuple) (=: h3)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63739257"/>
                      </a:ext>
                    </a:extLst>
                  </a:tr>
                  <a:tr h="316861"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Salt_Gen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575392542"/>
                      </a:ext>
                    </a:extLst>
                  </a:tr>
                  <a:tr h="31686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Sign(h2) (=: sig1)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91.1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27880912"/>
                      </a:ext>
                    </a:extLst>
                  </a:tr>
                  <a:tr h="31686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Sign(h3) (=: sig2)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70.2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22992185"/>
                      </a:ext>
                    </a:extLst>
                  </a:tr>
                  <a:tr h="31686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Verify_sig1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171.4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874554799"/>
                      </a:ext>
                    </a:extLst>
                  </a:tr>
                  <a:tr h="31686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Verify_sig2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157.6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01583324"/>
                      </a:ext>
                    </a:extLst>
                  </a:tr>
                  <a:tr h="31686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err="1"/>
                            <a:t>Commitment_Gen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511.5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596454791"/>
                      </a:ext>
                    </a:extLst>
                  </a:tr>
                  <a:tr h="31686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err="1"/>
                            <a:t>Range_Proof_Gen</a:t>
                          </a:r>
                          <a:r>
                            <a:rPr lang="en-US" sz="1200" dirty="0"/>
                            <a:t> (</a:t>
                          </a:r>
                          <a:r>
                            <a:rPr lang="en-US" sz="1200" dirty="0" err="1"/>
                            <a:t>BulletProofs</a:t>
                          </a:r>
                          <a:r>
                            <a:rPr lang="en-US" sz="1200" dirty="0"/>
                            <a:t>)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262203.7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782304670"/>
                      </a:ext>
                    </a:extLst>
                  </a:tr>
                  <a:tr h="31686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err="1"/>
                            <a:t>Range_Proof_Verify</a:t>
                          </a:r>
                          <a:r>
                            <a:rPr lang="en-US" sz="1200" dirty="0"/>
                            <a:t> (</a:t>
                          </a:r>
                          <a:r>
                            <a:rPr lang="en-US" sz="1200" dirty="0" err="1"/>
                            <a:t>BulletProofs</a:t>
                          </a:r>
                          <a:r>
                            <a:rPr lang="en-US" sz="1200" dirty="0"/>
                            <a:t>)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167990.2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87075132"/>
                      </a:ext>
                    </a:extLst>
                  </a:tr>
                  <a:tr h="31686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err="1"/>
                            <a:t>Range_Proof_Gen</a:t>
                          </a:r>
                          <a:r>
                            <a:rPr lang="en-US" sz="1200" dirty="0"/>
                            <a:t> (CCS08)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1324644.3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32719752"/>
                      </a:ext>
                    </a:extLst>
                  </a:tr>
                  <a:tr h="31686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err="1"/>
                            <a:t>Range_Proof_Verify</a:t>
                          </a:r>
                          <a:r>
                            <a:rPr lang="en-US" sz="1200" dirty="0"/>
                            <a:t> (CCS08)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1299375.7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8182796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FC51F09-A682-7C43-BC71-DCF8EE9A55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3493798"/>
                  </p:ext>
                </p:extLst>
              </p:nvPr>
            </p:nvGraphicFramePr>
            <p:xfrm>
              <a:off x="4394663" y="1934257"/>
              <a:ext cx="3390900" cy="457639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362200">
                      <a:extLst>
                        <a:ext uri="{9D8B030D-6E8A-4147-A177-3AD203B41FA5}">
                          <a16:colId xmlns:a16="http://schemas.microsoft.com/office/drawing/2014/main" val="1876250856"/>
                        </a:ext>
                      </a:extLst>
                    </a:gridCol>
                    <a:gridCol w="1028700">
                      <a:extLst>
                        <a:ext uri="{9D8B030D-6E8A-4147-A177-3AD203B41FA5}">
                          <a16:colId xmlns:a16="http://schemas.microsoft.com/office/drawing/2014/main" val="349759912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ko-KR" sz="1200" dirty="0"/>
                            <a:t>Operation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2099" t="-2778" r="-1235" b="-9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8359746"/>
                      </a:ext>
                    </a:extLst>
                  </a:tr>
                  <a:tr h="316861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Hash(position, base)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735598054"/>
                      </a:ext>
                    </a:extLst>
                  </a:tr>
                  <a:tr h="316861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Hash(position, ciphertext) (=: h2)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931231789"/>
                      </a:ext>
                    </a:extLst>
                  </a:tr>
                  <a:tr h="316861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Hash(tuple) (=: h3)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63739257"/>
                      </a:ext>
                    </a:extLst>
                  </a:tr>
                  <a:tr h="316861"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Salt_Gen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575392542"/>
                      </a:ext>
                    </a:extLst>
                  </a:tr>
                  <a:tr h="31686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Sign(h2) (=: sig1)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91.1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27880912"/>
                      </a:ext>
                    </a:extLst>
                  </a:tr>
                  <a:tr h="31686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Sign(h3) (=: sig2)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70.2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22992185"/>
                      </a:ext>
                    </a:extLst>
                  </a:tr>
                  <a:tr h="31686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Verify_sig1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171.4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874554799"/>
                      </a:ext>
                    </a:extLst>
                  </a:tr>
                  <a:tr h="31686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Verify_sig2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157.6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01583324"/>
                      </a:ext>
                    </a:extLst>
                  </a:tr>
                  <a:tr h="31686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err="1"/>
                            <a:t>Commitment_Gen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511.5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596454791"/>
                      </a:ext>
                    </a:extLst>
                  </a:tr>
                  <a:tr h="31686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err="1"/>
                            <a:t>Range_Proof_Gen</a:t>
                          </a:r>
                          <a:r>
                            <a:rPr lang="en-US" sz="1200" dirty="0"/>
                            <a:t> (</a:t>
                          </a:r>
                          <a:r>
                            <a:rPr lang="en-US" sz="1200" dirty="0" err="1"/>
                            <a:t>BulletProofs</a:t>
                          </a:r>
                          <a:r>
                            <a:rPr lang="en-US" sz="1200" dirty="0"/>
                            <a:t>)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262203.7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782304670"/>
                      </a:ext>
                    </a:extLst>
                  </a:tr>
                  <a:tr h="31686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err="1"/>
                            <a:t>Range_Proof_Verify</a:t>
                          </a:r>
                          <a:r>
                            <a:rPr lang="en-US" sz="1200" dirty="0"/>
                            <a:t> (</a:t>
                          </a:r>
                          <a:r>
                            <a:rPr lang="en-US" sz="1200" dirty="0" err="1"/>
                            <a:t>BulletProofs</a:t>
                          </a:r>
                          <a:r>
                            <a:rPr lang="en-US" sz="1200" dirty="0"/>
                            <a:t>)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167990.2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87075132"/>
                      </a:ext>
                    </a:extLst>
                  </a:tr>
                  <a:tr h="31686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err="1"/>
                            <a:t>Range_Proof_Gen</a:t>
                          </a:r>
                          <a:r>
                            <a:rPr lang="en-US" sz="1200" dirty="0"/>
                            <a:t> (CCS08)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1324644.3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32719752"/>
                      </a:ext>
                    </a:extLst>
                  </a:tr>
                  <a:tr h="31686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err="1"/>
                            <a:t>Range_Proof_Verify</a:t>
                          </a:r>
                          <a:r>
                            <a:rPr lang="en-US" sz="1200" dirty="0"/>
                            <a:t> (CCS08)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1299375.7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8182796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C304B7D-B12C-674E-936E-965427BD2FAF}"/>
              </a:ext>
            </a:extLst>
          </p:cNvPr>
          <p:cNvSpPr/>
          <p:nvPr/>
        </p:nvSpPr>
        <p:spPr>
          <a:xfrm>
            <a:off x="6090113" y="1644558"/>
            <a:ext cx="18414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(Average of 10 executions)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B41F27-4819-EF46-87F3-BE00F50A959B}"/>
              </a:ext>
            </a:extLst>
          </p:cNvPr>
          <p:cNvSpPr/>
          <p:nvPr/>
        </p:nvSpPr>
        <p:spPr>
          <a:xfrm>
            <a:off x="4312113" y="1631858"/>
            <a:ext cx="11753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(Using </a:t>
            </a:r>
            <a:r>
              <a:rPr lang="en-US" sz="1200" dirty="0" err="1"/>
              <a:t>ElGamal</a:t>
            </a:r>
            <a:r>
              <a:rPr lang="en-US" sz="1200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87D2F7-5EEE-3B42-A7B5-D201C9714DC7}"/>
              </a:ext>
            </a:extLst>
          </p:cNvPr>
          <p:cNvSpPr/>
          <p:nvPr/>
        </p:nvSpPr>
        <p:spPr>
          <a:xfrm>
            <a:off x="440221" y="488283"/>
            <a:ext cx="56557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Running Time for each operation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FA36F1B-7BF3-0943-B67F-8A4386D7BA35}"/>
              </a:ext>
            </a:extLst>
          </p:cNvPr>
          <p:cNvSpPr/>
          <p:nvPr/>
        </p:nvSpPr>
        <p:spPr>
          <a:xfrm>
            <a:off x="7877060" y="5277080"/>
            <a:ext cx="220338" cy="123357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7E4767-51A6-B54C-AACA-80C31EE60F8D}"/>
              </a:ext>
            </a:extLst>
          </p:cNvPr>
          <p:cNvSpPr/>
          <p:nvPr/>
        </p:nvSpPr>
        <p:spPr>
          <a:xfrm>
            <a:off x="8097398" y="5755365"/>
            <a:ext cx="32294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With a range (0,1.5*10^9) and a secret 1.0*10^9</a:t>
            </a:r>
          </a:p>
        </p:txBody>
      </p:sp>
    </p:spTree>
    <p:extLst>
      <p:ext uri="{BB962C8B-B14F-4D97-AF65-F5344CB8AC3E}">
        <p14:creationId xmlns:p14="http://schemas.microsoft.com/office/powerpoint/2010/main" val="147794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904A-E21F-7442-9695-FD42495E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84666"/>
            <a:ext cx="495300" cy="6073775"/>
          </a:xfrm>
        </p:spPr>
        <p:txBody>
          <a:bodyPr vert="vert270">
            <a:normAutofit fontScale="90000"/>
          </a:bodyPr>
          <a:lstStyle/>
          <a:p>
            <a:r>
              <a:rPr lang="en-US" dirty="0"/>
              <a:t>Computation comparison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0F5309-DBF9-B24F-B16C-A4ABA7A9BD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027259"/>
              </p:ext>
            </p:extLst>
          </p:nvPr>
        </p:nvGraphicFramePr>
        <p:xfrm>
          <a:off x="838200" y="434582"/>
          <a:ext cx="10172700" cy="1133476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1309214266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737506573"/>
                    </a:ext>
                  </a:extLst>
                </a:gridCol>
                <a:gridCol w="7493000">
                  <a:extLst>
                    <a:ext uri="{9D8B030D-6E8A-4147-A177-3AD203B41FA5}">
                      <a16:colId xmlns:a16="http://schemas.microsoft.com/office/drawing/2014/main" val="2442515484"/>
                    </a:ext>
                  </a:extLst>
                </a:gridCol>
              </a:tblGrid>
              <a:tr h="283369">
                <a:tc>
                  <a:txBody>
                    <a:bodyPr/>
                    <a:lstStyle/>
                    <a:p>
                      <a:r>
                        <a:rPr lang="en-US" sz="1100" b="1" dirty="0"/>
                        <a:t>wpes13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Alice_Offline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 Enc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958786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Tester_Offline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 </a:t>
                      </a:r>
                      <a:r>
                        <a:rPr lang="en-US" sz="1100" dirty="0" err="1"/>
                        <a:t>EncInv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74879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Tester_Online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 Enc, 2m </a:t>
                      </a:r>
                      <a:r>
                        <a:rPr lang="en-US" sz="1100" dirty="0" err="1"/>
                        <a:t>multCiphers</a:t>
                      </a:r>
                      <a:r>
                        <a:rPr lang="en-US" sz="1100" dirty="0"/>
                        <a:t>, 1 </a:t>
                      </a:r>
                      <a:r>
                        <a:rPr lang="en-US" sz="1100" dirty="0" err="1"/>
                        <a:t>multConstant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349484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Alice_Online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 </a:t>
                      </a:r>
                      <a:r>
                        <a:rPr lang="en-US" sz="1100" dirty="0" err="1"/>
                        <a:t>isZero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5769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48FE59-7FB7-424C-A73E-72EF2C025A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7484062"/>
              </p:ext>
            </p:extLst>
          </p:nvPr>
        </p:nvGraphicFramePr>
        <p:xfrm>
          <a:off x="838200" y="1634173"/>
          <a:ext cx="10172700" cy="1133476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1309214266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737506573"/>
                    </a:ext>
                  </a:extLst>
                </a:gridCol>
                <a:gridCol w="7493000">
                  <a:extLst>
                    <a:ext uri="{9D8B030D-6E8A-4147-A177-3AD203B41FA5}">
                      <a16:colId xmlns:a16="http://schemas.microsoft.com/office/drawing/2014/main" val="2442515484"/>
                    </a:ext>
                  </a:extLst>
                </a:gridCol>
              </a:tblGrid>
              <a:tr h="283369">
                <a:tc>
                  <a:txBody>
                    <a:bodyPr/>
                    <a:lstStyle/>
                    <a:p>
                      <a:r>
                        <a:rPr lang="en-US" sz="1100" b="1" dirty="0"/>
                        <a:t>secure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SL_Offline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 Enc, </a:t>
                      </a:r>
                      <a:r>
                        <a:rPr lang="en-US" sz="1100" b="1" dirty="0"/>
                        <a:t>N Hash, N 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958786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Tester_Offline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 </a:t>
                      </a:r>
                      <a:r>
                        <a:rPr lang="en-US" sz="1100" dirty="0" err="1"/>
                        <a:t>EncInv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74879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Tester_Online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m </a:t>
                      </a:r>
                      <a:r>
                        <a:rPr lang="en-US" sz="1100" b="1" dirty="0" err="1"/>
                        <a:t>sig_Verify</a:t>
                      </a:r>
                      <a:r>
                        <a:rPr lang="en-US" sz="1100" dirty="0"/>
                        <a:t>, 1 Enc, 2m </a:t>
                      </a:r>
                      <a:r>
                        <a:rPr lang="en-US" sz="1100" dirty="0" err="1"/>
                        <a:t>multCiphers</a:t>
                      </a:r>
                      <a:r>
                        <a:rPr lang="en-US" sz="1100" dirty="0"/>
                        <a:t>, 1 </a:t>
                      </a:r>
                      <a:r>
                        <a:rPr lang="en-US" sz="1100" dirty="0" err="1"/>
                        <a:t>multConstant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349484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Alice_Online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 </a:t>
                      </a:r>
                      <a:r>
                        <a:rPr lang="en-US" sz="1100" dirty="0" err="1"/>
                        <a:t>isZero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57693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2AD204C-1526-4A47-850D-0F89054E7E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7709295"/>
              </p:ext>
            </p:extLst>
          </p:nvPr>
        </p:nvGraphicFramePr>
        <p:xfrm>
          <a:off x="838200" y="2833764"/>
          <a:ext cx="10172700" cy="1727836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1309214266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737506573"/>
                    </a:ext>
                  </a:extLst>
                </a:gridCol>
                <a:gridCol w="7493000">
                  <a:extLst>
                    <a:ext uri="{9D8B030D-6E8A-4147-A177-3AD203B41FA5}">
                      <a16:colId xmlns:a16="http://schemas.microsoft.com/office/drawing/2014/main" val="2442515484"/>
                    </a:ext>
                  </a:extLst>
                </a:gridCol>
              </a:tblGrid>
              <a:tr h="283369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sae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SL_Offline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n+2 Enc, n+2 Commitment, n+1 Hash, n+1 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958786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Alice_Offline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n+2 Commitment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858316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Tester_Offline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 </a:t>
                      </a:r>
                      <a:r>
                        <a:rPr lang="en-US" sz="1100" dirty="0" err="1"/>
                        <a:t>EncInv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74879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Tester_Online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2 </a:t>
                      </a:r>
                      <a:r>
                        <a:rPr lang="en-US" sz="1100" b="1" dirty="0" err="1"/>
                        <a:t>boundary_check</a:t>
                      </a:r>
                      <a:r>
                        <a:rPr lang="en-US" sz="1100" b="1" dirty="0"/>
                        <a:t>, 2 </a:t>
                      </a:r>
                      <a:r>
                        <a:rPr lang="en-US" sz="1100" b="1" dirty="0" err="1"/>
                        <a:t>commitment_check</a:t>
                      </a:r>
                      <a:r>
                        <a:rPr lang="en-US" sz="1100" dirty="0"/>
                        <a:t>, n+1 Hash, n+1 </a:t>
                      </a:r>
                      <a:r>
                        <a:rPr lang="en-US" sz="1100" dirty="0" err="1"/>
                        <a:t>sig_Verify</a:t>
                      </a:r>
                      <a:r>
                        <a:rPr lang="en-US" sz="1100" dirty="0"/>
                        <a:t>, n Enc, (n-m+1) </a:t>
                      </a:r>
                      <a:r>
                        <a:rPr lang="en-US" sz="1100" dirty="0" err="1"/>
                        <a:t>multConstant</a:t>
                      </a:r>
                      <a:endParaRPr lang="en-US" sz="11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(</a:t>
                      </a:r>
                      <a:r>
                        <a:rPr lang="en-US" sz="1100" dirty="0" err="1"/>
                        <a:t>no_op</a:t>
                      </a:r>
                      <a:r>
                        <a:rPr lang="en-US" sz="1100" dirty="0"/>
                        <a:t>) 2(n-m+1)*m </a:t>
                      </a:r>
                      <a:r>
                        <a:rPr lang="en-US" sz="1100" dirty="0" err="1"/>
                        <a:t>multCiphers</a:t>
                      </a:r>
                      <a:endParaRPr lang="en-US" sz="11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(op) (3n-m) </a:t>
                      </a:r>
                      <a:r>
                        <a:rPr lang="en-US" sz="1100" dirty="0" err="1"/>
                        <a:t>multCiphers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349484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Alice_Online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(average) n/2 </a:t>
                      </a:r>
                      <a:r>
                        <a:rPr lang="en-US" sz="1100" dirty="0" err="1"/>
                        <a:t>isZero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5769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8750CB7-AA58-7E4C-9B51-65D9D1E1A3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8936457"/>
              </p:ext>
            </p:extLst>
          </p:nvPr>
        </p:nvGraphicFramePr>
        <p:xfrm>
          <a:off x="838200" y="4627715"/>
          <a:ext cx="10172700" cy="2011205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1309214266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737506573"/>
                    </a:ext>
                  </a:extLst>
                </a:gridCol>
                <a:gridCol w="7493000">
                  <a:extLst>
                    <a:ext uri="{9D8B030D-6E8A-4147-A177-3AD203B41FA5}">
                      <a16:colId xmlns:a16="http://schemas.microsoft.com/office/drawing/2014/main" val="2442515484"/>
                    </a:ext>
                  </a:extLst>
                </a:gridCol>
              </a:tblGrid>
              <a:tr h="283369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mes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SL_Offline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n+2 Enc, n+2 Commitment, n+1 Hash, n+1 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958786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Alice_Offline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n+2 Commitment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74879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Tester_Offline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 </a:t>
                      </a:r>
                      <a:r>
                        <a:rPr lang="en-US" sz="1100" dirty="0" err="1"/>
                        <a:t>EncInv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044826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Alice_Online1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computeBoundaryIndex</a:t>
                      </a:r>
                      <a:r>
                        <a:rPr lang="en-US" sz="1100" b="1" dirty="0"/>
                        <a:t>, 2 </a:t>
                      </a:r>
                      <a:r>
                        <a:rPr lang="en-US" sz="1100" b="1" dirty="0" err="1"/>
                        <a:t>range_proof_gen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781258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Tester_Online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2 </a:t>
                      </a:r>
                      <a:r>
                        <a:rPr lang="en-US" sz="1100" b="1" dirty="0" err="1"/>
                        <a:t>range_proof_verify</a:t>
                      </a:r>
                      <a:r>
                        <a:rPr lang="en-US" sz="1100" dirty="0"/>
                        <a:t>, k+1 Hash, k+1 </a:t>
                      </a:r>
                      <a:r>
                        <a:rPr lang="en-US" sz="1100" dirty="0" err="1"/>
                        <a:t>sig_Verify</a:t>
                      </a:r>
                      <a:r>
                        <a:rPr lang="en-US" sz="1100" dirty="0"/>
                        <a:t>, k Enc, (k-m+1) </a:t>
                      </a:r>
                      <a:r>
                        <a:rPr lang="en-US" sz="1100" dirty="0" err="1"/>
                        <a:t>multConstant</a:t>
                      </a:r>
                      <a:endParaRPr lang="en-US" sz="11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(</a:t>
                      </a:r>
                      <a:r>
                        <a:rPr lang="en-US" sz="1100" dirty="0" err="1"/>
                        <a:t>no_op</a:t>
                      </a:r>
                      <a:r>
                        <a:rPr lang="en-US" sz="1100" dirty="0"/>
                        <a:t>) 2(k-m+1)*m </a:t>
                      </a:r>
                      <a:r>
                        <a:rPr lang="en-US" sz="1100" dirty="0" err="1"/>
                        <a:t>multCiphers</a:t>
                      </a:r>
                      <a:endParaRPr lang="en-US" sz="11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(op) (3k-m) </a:t>
                      </a:r>
                      <a:r>
                        <a:rPr lang="en-US" sz="1100" dirty="0" err="1"/>
                        <a:t>multCipher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349484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Alice_Online2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(average) k/2 </a:t>
                      </a:r>
                      <a:r>
                        <a:rPr lang="en-US" sz="1100" dirty="0" err="1"/>
                        <a:t>isZero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57693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2F50EA-FF19-D440-8424-AB61060B5404}"/>
                  </a:ext>
                </a:extLst>
              </p:cNvPr>
              <p:cNvSpPr txBox="1"/>
              <p:nvPr/>
            </p:nvSpPr>
            <p:spPr>
              <a:xfrm>
                <a:off x="838200" y="0"/>
                <a:ext cx="11651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N: #(whole genes), n: #(Alice’s SNPs)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≈0.1%∗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), m: #(markers), k: #(Alice’s SNPs in a queried range) (Note. 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dirty="0"/>
                  <a:t>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n)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2F50EA-FF19-D440-8424-AB61060B5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0"/>
                <a:ext cx="11651588" cy="369332"/>
              </a:xfrm>
              <a:prstGeom prst="rect">
                <a:avLst/>
              </a:prstGeom>
              <a:blipFill>
                <a:blip r:embed="rId2"/>
                <a:stretch>
                  <a:fillRect l="-545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259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904A-E21F-7442-9695-FD42495E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84666"/>
            <a:ext cx="495300" cy="6073775"/>
          </a:xfrm>
        </p:spPr>
        <p:txBody>
          <a:bodyPr vert="vert270">
            <a:normAutofit fontScale="90000"/>
          </a:bodyPr>
          <a:lstStyle/>
          <a:p>
            <a:r>
              <a:rPr lang="en-US" dirty="0"/>
              <a:t>Communication comparison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0F5309-DBF9-B24F-B16C-A4ABA7A9BD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998458"/>
              </p:ext>
            </p:extLst>
          </p:nvPr>
        </p:nvGraphicFramePr>
        <p:xfrm>
          <a:off x="838200" y="434582"/>
          <a:ext cx="10172700" cy="566738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1309214266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737506573"/>
                    </a:ext>
                  </a:extLst>
                </a:gridCol>
                <a:gridCol w="7493000">
                  <a:extLst>
                    <a:ext uri="{9D8B030D-6E8A-4147-A177-3AD203B41FA5}">
                      <a16:colId xmlns:a16="http://schemas.microsoft.com/office/drawing/2014/main" val="2442515484"/>
                    </a:ext>
                  </a:extLst>
                </a:gridCol>
              </a:tblGrid>
              <a:tr h="283369">
                <a:tc>
                  <a:txBody>
                    <a:bodyPr/>
                    <a:lstStyle/>
                    <a:p>
                      <a:r>
                        <a:rPr lang="en-US" sz="1100" b="1" dirty="0"/>
                        <a:t>wpes13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(Online) Alice -&gt; Tester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 ciphertexts, 1 public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958786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(Online) Tester -&gt; 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 ciphertext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748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48FE59-7FB7-424C-A73E-72EF2C025A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5476586"/>
              </p:ext>
            </p:extLst>
          </p:nvPr>
        </p:nvGraphicFramePr>
        <p:xfrm>
          <a:off x="838200" y="1230313"/>
          <a:ext cx="10172700" cy="850107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1309214266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737506573"/>
                    </a:ext>
                  </a:extLst>
                </a:gridCol>
                <a:gridCol w="7493000">
                  <a:extLst>
                    <a:ext uri="{9D8B030D-6E8A-4147-A177-3AD203B41FA5}">
                      <a16:colId xmlns:a16="http://schemas.microsoft.com/office/drawing/2014/main" val="2442515484"/>
                    </a:ext>
                  </a:extLst>
                </a:gridCol>
              </a:tblGrid>
              <a:tr h="283369">
                <a:tc>
                  <a:txBody>
                    <a:bodyPr/>
                    <a:lstStyle/>
                    <a:p>
                      <a:r>
                        <a:rPr lang="en-US" sz="1100" b="1" dirty="0"/>
                        <a:t>secure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(Offline) SL -&gt; 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n ciphertexts, n signatures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958786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(Online) Alice -&gt; Tester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n ciphertexts, </a:t>
                      </a:r>
                      <a:r>
                        <a:rPr lang="en-US" sz="1100" b="1" dirty="0"/>
                        <a:t>n signatures</a:t>
                      </a:r>
                      <a:r>
                        <a:rPr lang="en-US" sz="1100" b="0" dirty="0"/>
                        <a:t>, 1 public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74879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endParaRPr 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(Online) Tester -&gt; 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1 ciphertext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349484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2AD204C-1526-4A47-850D-0F89054E7E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3231568"/>
              </p:ext>
            </p:extLst>
          </p:nvPr>
        </p:nvGraphicFramePr>
        <p:xfrm>
          <a:off x="838200" y="2309413"/>
          <a:ext cx="10172700" cy="850107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1309214266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737506573"/>
                    </a:ext>
                  </a:extLst>
                </a:gridCol>
                <a:gridCol w="7493000">
                  <a:extLst>
                    <a:ext uri="{9D8B030D-6E8A-4147-A177-3AD203B41FA5}">
                      <a16:colId xmlns:a16="http://schemas.microsoft.com/office/drawing/2014/main" val="2442515484"/>
                    </a:ext>
                  </a:extLst>
                </a:gridCol>
              </a:tblGrid>
              <a:tr h="283369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sae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(Offline) SL -&gt; 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n+2 ciphertexts, n+2 salts, n+1 signatures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958786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(Online) Alice -&gt; Tester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n+2 ciphertexts, n+2 commitments, n+1 signatures, 2 positions, 2 salts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858316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(Online) Tester -&gt; 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n ciphertexts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7487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8750CB7-AA58-7E4C-9B51-65D9D1E1A3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457888"/>
              </p:ext>
            </p:extLst>
          </p:nvPr>
        </p:nvGraphicFramePr>
        <p:xfrm>
          <a:off x="838200" y="3388513"/>
          <a:ext cx="10172700" cy="850107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1309214266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737506573"/>
                    </a:ext>
                  </a:extLst>
                </a:gridCol>
                <a:gridCol w="7493000">
                  <a:extLst>
                    <a:ext uri="{9D8B030D-6E8A-4147-A177-3AD203B41FA5}">
                      <a16:colId xmlns:a16="http://schemas.microsoft.com/office/drawing/2014/main" val="2442515484"/>
                    </a:ext>
                  </a:extLst>
                </a:gridCol>
              </a:tblGrid>
              <a:tr h="283369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mes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(Offline) SL -&gt; 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n+2 ciphertexts, n+2 salts, n+1 signatures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958786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(Online) Alice -&gt; Tester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k+2 ciphertexts, k+2 commitments, k+1 signatures, 2 range proofs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74879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(Online) Tester -&gt; 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k ciphertexts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0448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0AC2FA-A63D-574A-A47E-973B46101261}"/>
                  </a:ext>
                </a:extLst>
              </p:cNvPr>
              <p:cNvSpPr txBox="1"/>
              <p:nvPr/>
            </p:nvSpPr>
            <p:spPr>
              <a:xfrm>
                <a:off x="838200" y="0"/>
                <a:ext cx="11651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N: #(whole genes), n: #(Alice’s SNPs)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≈0.1%∗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), m: #(markers), k: #(Alice’s SNPs in a queried range) (Note. 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dirty="0"/>
                  <a:t>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n)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0AC2FA-A63D-574A-A47E-973B46101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0"/>
                <a:ext cx="11651588" cy="369332"/>
              </a:xfrm>
              <a:prstGeom prst="rect">
                <a:avLst/>
              </a:prstGeom>
              <a:blipFill>
                <a:blip r:embed="rId3"/>
                <a:stretch>
                  <a:fillRect l="-545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17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5A358-D4D7-644C-827E-7782486D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 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98B18-5DDD-F542-860B-5AFB78AA6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089"/>
            <a:ext cx="10515600" cy="5202617"/>
          </a:xfrm>
        </p:spPr>
        <p:txBody>
          <a:bodyPr>
            <a:normAutofit fontScale="55000" lnSpcReduction="20000"/>
          </a:bodyPr>
          <a:lstStyle/>
          <a:p>
            <a:r>
              <a:rPr lang="en-US" sz="2400" dirty="0"/>
              <a:t>Salts generated by one initial salt (e.g. HKDF)</a:t>
            </a:r>
          </a:p>
          <a:p>
            <a:pPr lvl="1"/>
            <a:r>
              <a:rPr lang="en-US" sz="2000" dirty="0"/>
              <a:t>Use the position/counter to generate it?</a:t>
            </a:r>
          </a:p>
          <a:p>
            <a:r>
              <a:rPr lang="en-US" sz="2400" dirty="0"/>
              <a:t>In Section 4 protocol, trade-off between bandwidth and computation cost</a:t>
            </a:r>
          </a:p>
          <a:p>
            <a:pPr lvl="1"/>
            <a:r>
              <a:rPr lang="en-US" sz="2000" dirty="0"/>
              <a:t>SL’s sending all COMs : bandwidth ↑, Alice’s computation cost ↓</a:t>
            </a:r>
          </a:p>
          <a:p>
            <a:pPr lvl="1"/>
            <a:r>
              <a:rPr lang="en-US" sz="2000" dirty="0"/>
              <a:t>Otherwise, Alice needs to recompute all COMs: bandwidth ↓, Alice’s computation cost ↑</a:t>
            </a:r>
          </a:p>
          <a:p>
            <a:r>
              <a:rPr lang="en-US" sz="2400" dirty="0"/>
              <a:t>Need to check the sizes and runtimes of each commitment schemes</a:t>
            </a:r>
          </a:p>
          <a:p>
            <a:r>
              <a:rPr lang="en-US" sz="2400" strike="sngStrike" dirty="0"/>
              <a:t>Check the </a:t>
            </a:r>
            <a:r>
              <a:rPr lang="en-US" sz="2400" strike="sngStrike" dirty="0" err="1"/>
              <a:t>ecdsa</a:t>
            </a:r>
            <a:r>
              <a:rPr lang="en-US" sz="2400" strike="sngStrike" dirty="0"/>
              <a:t> signature sizes -&gt; 64 bytes (512 bits)</a:t>
            </a:r>
          </a:p>
          <a:p>
            <a:r>
              <a:rPr lang="en-US" sz="2400" strike="sngStrike" dirty="0"/>
              <a:t>Organize and implement AHE functions (e.g. </a:t>
            </a:r>
            <a:r>
              <a:rPr lang="en-US" sz="2400" strike="sngStrike" dirty="0" err="1"/>
              <a:t>modinv</a:t>
            </a:r>
            <a:r>
              <a:rPr lang="en-US" sz="2400" strike="sngStrike" dirty="0"/>
              <a:t>, add, </a:t>
            </a:r>
            <a:r>
              <a:rPr lang="en-US" sz="2400" strike="sngStrike" dirty="0" err="1"/>
              <a:t>mult</a:t>
            </a:r>
            <a:r>
              <a:rPr lang="en-US" sz="2400" strike="sngStrike" dirty="0"/>
              <a:t>, …?)</a:t>
            </a:r>
          </a:p>
          <a:p>
            <a:pPr lvl="1"/>
            <a:r>
              <a:rPr lang="en-US" sz="2000" strike="sngStrike" dirty="0" err="1"/>
              <a:t>EncryptInverse</a:t>
            </a:r>
            <a:r>
              <a:rPr lang="en-US" sz="2000" strike="sngStrike" dirty="0"/>
              <a:t>, </a:t>
            </a:r>
            <a:r>
              <a:rPr lang="en-US" sz="2000" strike="sngStrike" dirty="0" err="1"/>
              <a:t>MultCipherts</a:t>
            </a:r>
            <a:r>
              <a:rPr lang="en-US" sz="2000" strike="sngStrike" dirty="0"/>
              <a:t>, </a:t>
            </a:r>
            <a:r>
              <a:rPr lang="en-US" sz="2000" strike="sngStrike" dirty="0" err="1"/>
              <a:t>HideCipherWithR</a:t>
            </a:r>
            <a:r>
              <a:rPr lang="en-US" sz="2000" strike="sngStrike" dirty="0"/>
              <a:t> (for both </a:t>
            </a:r>
            <a:r>
              <a:rPr lang="en-US" sz="2000" strike="sngStrike" dirty="0" err="1"/>
              <a:t>AHElGamal</a:t>
            </a:r>
            <a:r>
              <a:rPr lang="en-US" sz="2000" strike="sngStrike" dirty="0"/>
              <a:t> and GGGP)</a:t>
            </a:r>
          </a:p>
          <a:p>
            <a:r>
              <a:rPr lang="en-US" sz="2400" dirty="0"/>
              <a:t>Check security parameters for the same degree(?) of security</a:t>
            </a:r>
          </a:p>
          <a:p>
            <a:r>
              <a:rPr lang="en-US" sz="2400" strike="sngStrike" dirty="0"/>
              <a:t>Need random permutation</a:t>
            </a:r>
          </a:p>
          <a:p>
            <a:r>
              <a:rPr lang="en-US" sz="2400" dirty="0"/>
              <a:t>Randomize once would be okay (2013 paper was doing randomization once,, sorry. Need to fix figures in the draft)</a:t>
            </a:r>
          </a:p>
          <a:p>
            <a:r>
              <a:rPr lang="en-US" sz="2400" strike="sngStrike" dirty="0"/>
              <a:t>SL’s </a:t>
            </a:r>
            <a:r>
              <a:rPr lang="en-US" sz="2400" strike="sngStrike" dirty="0" err="1"/>
              <a:t>SequenceWhole</a:t>
            </a:r>
            <a:r>
              <a:rPr lang="en-US" sz="2400" strike="sngStrike" dirty="0"/>
              <a:t>() and </a:t>
            </a:r>
            <a:r>
              <a:rPr lang="en-US" sz="2400" strike="sngStrike" dirty="0" err="1"/>
              <a:t>SequenceSNP</a:t>
            </a:r>
            <a:r>
              <a:rPr lang="en-US" sz="2400" strike="sngStrike" dirty="0"/>
              <a:t>() (Figure 5 and Figure 7)</a:t>
            </a:r>
          </a:p>
          <a:p>
            <a:r>
              <a:rPr lang="en-US" sz="2400" strike="sngStrike" dirty="0"/>
              <a:t>Tester’s Figure 6, Figure 8, Figure 9</a:t>
            </a:r>
          </a:p>
          <a:p>
            <a:r>
              <a:rPr lang="en-US" sz="2400" strike="sngStrike" dirty="0"/>
              <a:t>Reproduce 2013 paper</a:t>
            </a:r>
          </a:p>
          <a:p>
            <a:r>
              <a:rPr lang="en-US" sz="2400" strike="sngStrike" dirty="0"/>
              <a:t>Make each protocol and test codes </a:t>
            </a:r>
          </a:p>
          <a:p>
            <a:r>
              <a:rPr lang="en-US" sz="2400" dirty="0"/>
              <a:t>Issues:</a:t>
            </a:r>
          </a:p>
          <a:p>
            <a:pPr lvl="1"/>
            <a:r>
              <a:rPr lang="en-US" sz="2000" dirty="0"/>
              <a:t>Figure 7, SL gives the Position array to Alice, so that Alice doesn’t need to decrypt everything (Need to fix the figure)</a:t>
            </a:r>
          </a:p>
          <a:p>
            <a:pPr lvl="1"/>
            <a:r>
              <a:rPr lang="en-US" sz="2000" dirty="0"/>
              <a:t>Figure 8, to hide the size of marker, Tester should add m bogus (non-zero) results, shuffle, and send the res list (Need to add this to figure)</a:t>
            </a:r>
          </a:p>
          <a:p>
            <a:pPr lvl="1"/>
            <a:r>
              <a:rPr lang="en-US" sz="2000" dirty="0"/>
              <a:t>Ah… in Figure 9, two j’s are used in different ways. Need to fix the figure!</a:t>
            </a:r>
            <a:br>
              <a:rPr lang="en-US" sz="2000" dirty="0"/>
            </a:br>
            <a:r>
              <a:rPr lang="en-US" sz="2000" dirty="0"/>
              <a:t>One for the size of mutations in the range, i.e., M_Q = {m_k+1, …, </a:t>
            </a:r>
            <a:r>
              <a:rPr lang="en-US" sz="2000" dirty="0" err="1"/>
              <a:t>m_k+j</a:t>
            </a:r>
            <a:r>
              <a:rPr lang="en-US" sz="2000" dirty="0"/>
              <a:t>} and the other for the nested loop index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7151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15F6E-0936-5D41-B1BC-78EF2FD87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8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Toy result with small number of genes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5FF90A9-F8A3-DC49-9F05-B352DF24DF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2915864"/>
              </p:ext>
            </p:extLst>
          </p:nvPr>
        </p:nvGraphicFramePr>
        <p:xfrm>
          <a:off x="838203" y="3792375"/>
          <a:ext cx="10515594" cy="26670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787194">
                  <a:extLst>
                    <a:ext uri="{9D8B030D-6E8A-4147-A177-3AD203B41FA5}">
                      <a16:colId xmlns:a16="http://schemas.microsoft.com/office/drawing/2014/main" val="3245996447"/>
                    </a:ext>
                  </a:extLst>
                </a:gridCol>
                <a:gridCol w="872840">
                  <a:extLst>
                    <a:ext uri="{9D8B030D-6E8A-4147-A177-3AD203B41FA5}">
                      <a16:colId xmlns:a16="http://schemas.microsoft.com/office/drawing/2014/main" val="4084522210"/>
                    </a:ext>
                  </a:extLst>
                </a:gridCol>
                <a:gridCol w="872840">
                  <a:extLst>
                    <a:ext uri="{9D8B030D-6E8A-4147-A177-3AD203B41FA5}">
                      <a16:colId xmlns:a16="http://schemas.microsoft.com/office/drawing/2014/main" val="4214246508"/>
                    </a:ext>
                  </a:extLst>
                </a:gridCol>
                <a:gridCol w="872840">
                  <a:extLst>
                    <a:ext uri="{9D8B030D-6E8A-4147-A177-3AD203B41FA5}">
                      <a16:colId xmlns:a16="http://schemas.microsoft.com/office/drawing/2014/main" val="1572475647"/>
                    </a:ext>
                  </a:extLst>
                </a:gridCol>
                <a:gridCol w="872840">
                  <a:extLst>
                    <a:ext uri="{9D8B030D-6E8A-4147-A177-3AD203B41FA5}">
                      <a16:colId xmlns:a16="http://schemas.microsoft.com/office/drawing/2014/main" val="110458571"/>
                    </a:ext>
                  </a:extLst>
                </a:gridCol>
                <a:gridCol w="872840">
                  <a:extLst>
                    <a:ext uri="{9D8B030D-6E8A-4147-A177-3AD203B41FA5}">
                      <a16:colId xmlns:a16="http://schemas.microsoft.com/office/drawing/2014/main" val="3590827998"/>
                    </a:ext>
                  </a:extLst>
                </a:gridCol>
                <a:gridCol w="872840">
                  <a:extLst>
                    <a:ext uri="{9D8B030D-6E8A-4147-A177-3AD203B41FA5}">
                      <a16:colId xmlns:a16="http://schemas.microsoft.com/office/drawing/2014/main" val="2342887583"/>
                    </a:ext>
                  </a:extLst>
                </a:gridCol>
                <a:gridCol w="872840">
                  <a:extLst>
                    <a:ext uri="{9D8B030D-6E8A-4147-A177-3AD203B41FA5}">
                      <a16:colId xmlns:a16="http://schemas.microsoft.com/office/drawing/2014/main" val="2123061591"/>
                    </a:ext>
                  </a:extLst>
                </a:gridCol>
                <a:gridCol w="872840">
                  <a:extLst>
                    <a:ext uri="{9D8B030D-6E8A-4147-A177-3AD203B41FA5}">
                      <a16:colId xmlns:a16="http://schemas.microsoft.com/office/drawing/2014/main" val="1518849014"/>
                    </a:ext>
                  </a:extLst>
                </a:gridCol>
                <a:gridCol w="872840">
                  <a:extLst>
                    <a:ext uri="{9D8B030D-6E8A-4147-A177-3AD203B41FA5}">
                      <a16:colId xmlns:a16="http://schemas.microsoft.com/office/drawing/2014/main" val="531680060"/>
                    </a:ext>
                  </a:extLst>
                </a:gridCol>
                <a:gridCol w="872840">
                  <a:extLst>
                    <a:ext uri="{9D8B030D-6E8A-4147-A177-3AD203B41FA5}">
                      <a16:colId xmlns:a16="http://schemas.microsoft.com/office/drawing/2014/main" val="18018113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Runtime (s)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Test1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Test2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Test3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Test4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Test5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1699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ElGamal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Paillier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ElGamal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Paillier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ElGamal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Paillier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ElGamal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Paillier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ElGamal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Paillier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64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WPES13_reproduce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06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Secure SPH-PSM based 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07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Secure and Efficient SPH-PSM based 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33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More Efficient and Secure PSM based 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10756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368BE2F-53A0-EB41-ABC1-F1EE03F82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941990"/>
              </p:ext>
            </p:extLst>
          </p:nvPr>
        </p:nvGraphicFramePr>
        <p:xfrm>
          <a:off x="1880535" y="1008850"/>
          <a:ext cx="8128000" cy="21165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1457">
                  <a:extLst>
                    <a:ext uri="{9D8B030D-6E8A-4147-A177-3AD203B41FA5}">
                      <a16:colId xmlns:a16="http://schemas.microsoft.com/office/drawing/2014/main" val="2892855710"/>
                    </a:ext>
                  </a:extLst>
                </a:gridCol>
                <a:gridCol w="5211519">
                  <a:extLst>
                    <a:ext uri="{9D8B030D-6E8A-4147-A177-3AD203B41FA5}">
                      <a16:colId xmlns:a16="http://schemas.microsoft.com/office/drawing/2014/main" val="2617822034"/>
                    </a:ext>
                  </a:extLst>
                </a:gridCol>
                <a:gridCol w="915024">
                  <a:extLst>
                    <a:ext uri="{9D8B030D-6E8A-4147-A177-3AD203B41FA5}">
                      <a16:colId xmlns:a16="http://schemas.microsoft.com/office/drawing/2014/main" val="2105927066"/>
                    </a:ext>
                  </a:extLst>
                </a:gridCol>
              </a:tblGrid>
              <a:tr h="319685">
                <a:tc>
                  <a:txBody>
                    <a:bodyPr/>
                    <a:lstStyle/>
                    <a:p>
                      <a:r>
                        <a:rPr lang="en-US" sz="1400" dirty="0"/>
                        <a:t>Settings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Alice: ‘T’ in [100, 300] and ‘A’ in the others, total #(genes) = 1000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For SNP, regular gap = 10 (for both Alice and Tester)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Expected result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384590"/>
                  </a:ext>
                </a:extLst>
              </a:tr>
              <a:tr h="319685">
                <a:tc>
                  <a:txBody>
                    <a:bodyPr/>
                    <a:lstStyle/>
                    <a:p>
                      <a:r>
                        <a:rPr lang="en-US" sz="1400" dirty="0"/>
                        <a:t>Test1 (Exact matching)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Tester’s marker (including all ‘T’) is in [100, 300]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526491"/>
                  </a:ext>
                </a:extLst>
              </a:tr>
              <a:tr h="319685">
                <a:tc>
                  <a:txBody>
                    <a:bodyPr/>
                    <a:lstStyle/>
                    <a:p>
                      <a:r>
                        <a:rPr lang="en-US" sz="1400" dirty="0"/>
                        <a:t>Test2 (Partial matching)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Tester’s marker is in [50, 150]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448638"/>
                  </a:ext>
                </a:extLst>
              </a:tr>
              <a:tr h="319685">
                <a:tc>
                  <a:txBody>
                    <a:bodyPr/>
                    <a:lstStyle/>
                    <a:p>
                      <a:r>
                        <a:rPr lang="en-US" sz="1400" dirty="0"/>
                        <a:t>Test3 (Partial matching2)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Tester’s marker is in [250, 350]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505081"/>
                  </a:ext>
                </a:extLst>
              </a:tr>
              <a:tr h="319685">
                <a:tc>
                  <a:txBody>
                    <a:bodyPr/>
                    <a:lstStyle/>
                    <a:p>
                      <a:r>
                        <a:rPr lang="en-US" sz="1400" dirty="0"/>
                        <a:t>Test4 (No matching)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Tester’s marker is in [1, 99] (note. 0-th element is for sentinel? base)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037595"/>
                  </a:ext>
                </a:extLst>
              </a:tr>
              <a:tr h="319685">
                <a:tc>
                  <a:txBody>
                    <a:bodyPr/>
                    <a:lstStyle/>
                    <a:p>
                      <a:r>
                        <a:rPr lang="en-US" sz="1400" dirty="0"/>
                        <a:t>Test5 (No matching2)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Tester’s marker is in [301, 400]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8695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05F4992-17DE-1F47-A71E-877A3ECCDA6A}"/>
              </a:ext>
            </a:extLst>
          </p:cNvPr>
          <p:cNvSpPr txBox="1"/>
          <p:nvPr/>
        </p:nvSpPr>
        <p:spPr>
          <a:xfrm>
            <a:off x="838203" y="3181905"/>
            <a:ext cx="10422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Note. For ”More Efficient and Secure PSM based GT”, queried range is [marker’s </a:t>
            </a:r>
            <a:r>
              <a:rPr lang="en-US" sz="1200" dirty="0" err="1"/>
              <a:t>startingPosition</a:t>
            </a:r>
            <a:r>
              <a:rPr lang="en-US" sz="1200" dirty="0"/>
              <a:t> – </a:t>
            </a:r>
            <a:r>
              <a:rPr lang="en-US" sz="1200" dirty="0" err="1"/>
              <a:t>secParam</a:t>
            </a:r>
            <a:r>
              <a:rPr lang="en-US" sz="1200" dirty="0"/>
              <a:t>, marker’s </a:t>
            </a:r>
            <a:r>
              <a:rPr lang="en-US" sz="1200" dirty="0" err="1"/>
              <a:t>endPosition</a:t>
            </a:r>
            <a:r>
              <a:rPr lang="en-US" sz="1200" dirty="0"/>
              <a:t> + </a:t>
            </a:r>
            <a:r>
              <a:rPr lang="en-US" sz="1200" dirty="0" err="1"/>
              <a:t>secParam</a:t>
            </a:r>
            <a:r>
              <a:rPr lang="en-US" sz="1200" dirty="0"/>
              <a:t>] with </a:t>
            </a:r>
            <a:r>
              <a:rPr lang="en-US" sz="1200" dirty="0" err="1"/>
              <a:t>secParam</a:t>
            </a:r>
            <a:r>
              <a:rPr lang="en-US" sz="1200" dirty="0"/>
              <a:t> = 50</a:t>
            </a:r>
          </a:p>
        </p:txBody>
      </p:sp>
    </p:spTree>
    <p:extLst>
      <p:ext uri="{BB962C8B-B14F-4D97-AF65-F5344CB8AC3E}">
        <p14:creationId xmlns:p14="http://schemas.microsoft.com/office/powerpoint/2010/main" val="2932724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19879</TotalTime>
  <Words>1800</Words>
  <Application>Microsoft Macintosh PowerPoint</Application>
  <PresentationFormat>Widescreen</PresentationFormat>
  <Paragraphs>367</Paragraphs>
  <Slides>8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Computation comparison</vt:lpstr>
      <vt:lpstr>Communication comparison</vt:lpstr>
      <vt:lpstr>To do list</vt:lpstr>
      <vt:lpstr>Toy result with small number of genes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HwangSeo Yeon</dc:creator>
  <cp:lastModifiedBy>HwangSeo Yeon</cp:lastModifiedBy>
  <cp:revision>56</cp:revision>
  <dcterms:created xsi:type="dcterms:W3CDTF">2021-03-31T04:36:05Z</dcterms:created>
  <dcterms:modified xsi:type="dcterms:W3CDTF">2021-05-24T20:04:59Z</dcterms:modified>
</cp:coreProperties>
</file>