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90" r:id="rId2"/>
    <p:sldId id="291" r:id="rId3"/>
    <p:sldId id="256" r:id="rId4"/>
    <p:sldId id="287" r:id="rId5"/>
    <p:sldId id="259" r:id="rId6"/>
    <p:sldId id="288" r:id="rId7"/>
    <p:sldId id="257" r:id="rId8"/>
    <p:sldId id="258" r:id="rId9"/>
    <p:sldId id="284" r:id="rId10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5" d="100"/>
          <a:sy n="55" d="100"/>
        </p:scale>
        <p:origin x="-1278" y="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927365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transfrom-Ed-Snip.jpg"/>
          <p:cNvPicPr/>
          <p:nvPr/>
        </p:nvPicPr>
        <p:blipFill>
          <a:blip r:embed="rId2">
            <a:alphaModFix amt="28242"/>
            <a:extLst/>
          </a:blip>
          <a:stretch>
            <a:fillRect/>
          </a:stretch>
        </p:blipFill>
        <p:spPr>
          <a:xfrm>
            <a:off x="130228" y="6239569"/>
            <a:ext cx="13074544" cy="4036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forms/wfMmj6Gjla" TargetMode="External"/><Relationship Id="rId2" Type="http://schemas.openxmlformats.org/officeDocument/2006/relationships/hyperlink" Target="http://bit.ly/transformEDsessions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forms/wfMmj6Gjla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1685"/>
            <a:ext cx="12898962" cy="686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 latinLnBrk="1" hangingPunct="0"/>
            <a:r>
              <a:rPr lang="en-US" sz="4400" dirty="0">
                <a:solidFill>
                  <a:srgbClr val="000090"/>
                </a:solidFill>
              </a:rPr>
              <a:t>This Power Point highlights the structure of </a:t>
            </a:r>
            <a:endParaRPr lang="en-US" sz="4400" dirty="0" smtClean="0">
              <a:solidFill>
                <a:srgbClr val="000090"/>
              </a:solidFill>
            </a:endParaRPr>
          </a:p>
          <a:p>
            <a:pPr rtl="0" latinLnBrk="1" hangingPunct="0"/>
            <a:r>
              <a:rPr lang="en-US" sz="4400" dirty="0" smtClean="0">
                <a:solidFill>
                  <a:srgbClr val="000090"/>
                </a:solidFill>
              </a:rPr>
              <a:t>sessions </a:t>
            </a:r>
            <a:r>
              <a:rPr lang="en-US" sz="4400" dirty="0">
                <a:solidFill>
                  <a:srgbClr val="000090"/>
                </a:solidFill>
              </a:rPr>
              <a:t>in </a:t>
            </a:r>
            <a:r>
              <a:rPr lang="en-US" sz="4400" dirty="0" err="1" smtClean="0">
                <a:solidFill>
                  <a:srgbClr val="000090"/>
                </a:solidFill>
              </a:rPr>
              <a:t>transformED</a:t>
            </a:r>
            <a:r>
              <a:rPr lang="en-US" sz="4400" dirty="0">
                <a:solidFill>
                  <a:srgbClr val="000090"/>
                </a:solidFill>
              </a:rPr>
              <a:t>.</a:t>
            </a:r>
          </a:p>
          <a:p>
            <a:pPr rtl="0" latinLnBrk="1" hangingPunct="0"/>
            <a:r>
              <a:rPr lang="en-US" sz="4400" dirty="0">
                <a:solidFill>
                  <a:srgbClr val="000090"/>
                </a:solidFill>
              </a:rPr>
              <a:t>While sessions may be individualized based on </a:t>
            </a:r>
            <a:endParaRPr lang="en-US" sz="4400" dirty="0" smtClean="0">
              <a:solidFill>
                <a:srgbClr val="000090"/>
              </a:solidFill>
            </a:endParaRPr>
          </a:p>
          <a:p>
            <a:pPr rtl="0" latinLnBrk="1" hangingPunct="0"/>
            <a:r>
              <a:rPr lang="en-US" sz="4400" dirty="0" smtClean="0">
                <a:solidFill>
                  <a:srgbClr val="000090"/>
                </a:solidFill>
              </a:rPr>
              <a:t>presenters</a:t>
            </a:r>
            <a:r>
              <a:rPr lang="en-US" sz="4400" dirty="0">
                <a:solidFill>
                  <a:srgbClr val="000090"/>
                </a:solidFill>
              </a:rPr>
              <a:t>’ </a:t>
            </a:r>
            <a:r>
              <a:rPr lang="en-US" sz="4400" dirty="0" smtClean="0">
                <a:solidFill>
                  <a:srgbClr val="000090"/>
                </a:solidFill>
              </a:rPr>
              <a:t>needs, </a:t>
            </a:r>
            <a:r>
              <a:rPr lang="en-US" sz="4400" dirty="0">
                <a:solidFill>
                  <a:srgbClr val="000090"/>
                </a:solidFill>
              </a:rPr>
              <a:t>the following template and </a:t>
            </a:r>
            <a:endParaRPr lang="en-US" sz="4400" dirty="0" smtClean="0">
              <a:solidFill>
                <a:srgbClr val="000090"/>
              </a:solidFill>
            </a:endParaRPr>
          </a:p>
          <a:p>
            <a:pPr rtl="0" latinLnBrk="1" hangingPunct="0"/>
            <a:r>
              <a:rPr lang="en-US" sz="4400" dirty="0" smtClean="0">
                <a:solidFill>
                  <a:srgbClr val="000090"/>
                </a:solidFill>
              </a:rPr>
              <a:t>general </a:t>
            </a:r>
            <a:r>
              <a:rPr lang="en-US" sz="4400" dirty="0">
                <a:solidFill>
                  <a:srgbClr val="000090"/>
                </a:solidFill>
              </a:rPr>
              <a:t>format are </a:t>
            </a:r>
            <a:r>
              <a:rPr lang="en-US" sz="4400" dirty="0" smtClean="0">
                <a:solidFill>
                  <a:srgbClr val="000090"/>
                </a:solidFill>
              </a:rPr>
              <a:t>followed.</a:t>
            </a:r>
          </a:p>
          <a:p>
            <a:pPr rtl="0" latinLnBrk="1" hangingPunct="0"/>
            <a:endParaRPr lang="en-US" sz="4400" dirty="0" smtClean="0">
              <a:solidFill>
                <a:srgbClr val="000090"/>
              </a:solidFill>
            </a:endParaRPr>
          </a:p>
          <a:p>
            <a:pPr rtl="0" latinLnBrk="1" hangingPunct="0"/>
            <a:r>
              <a:rPr lang="en-US" sz="4400" dirty="0" smtClean="0">
                <a:solidFill>
                  <a:srgbClr val="000090"/>
                </a:solidFill>
              </a:rPr>
              <a:t>Slide descriptions are included in </a:t>
            </a:r>
            <a:r>
              <a:rPr lang="en-US" sz="4400" dirty="0" smtClean="0">
                <a:solidFill>
                  <a:srgbClr val="C82506"/>
                </a:solidFill>
              </a:rPr>
              <a:t>red font </a:t>
            </a:r>
            <a:r>
              <a:rPr lang="en-US" sz="4400" dirty="0" smtClean="0">
                <a:solidFill>
                  <a:srgbClr val="000090"/>
                </a:solidFill>
              </a:rPr>
              <a:t>on each slide for presenter use.</a:t>
            </a:r>
          </a:p>
          <a:p>
            <a:pPr rtl="0" latinLnBrk="1" hangingPunct="0"/>
            <a:r>
              <a:rPr lang="en-US" sz="4400" dirty="0" smtClean="0">
                <a:solidFill>
                  <a:srgbClr val="000090"/>
                </a:solidFill>
              </a:rPr>
              <a:t>Please delete </a:t>
            </a:r>
            <a:r>
              <a:rPr lang="en-US" sz="4400" dirty="0" smtClean="0">
                <a:solidFill>
                  <a:schemeClr val="accent5"/>
                </a:solidFill>
              </a:rPr>
              <a:t>red font </a:t>
            </a:r>
            <a:r>
              <a:rPr lang="en-US" sz="4400" dirty="0" smtClean="0">
                <a:solidFill>
                  <a:srgbClr val="000090"/>
                </a:solidFill>
              </a:rPr>
              <a:t>upon finalization of </a:t>
            </a:r>
          </a:p>
          <a:p>
            <a:pPr rtl="0" latinLnBrk="1" hangingPunct="0"/>
            <a:r>
              <a:rPr lang="en-US" sz="4400" dirty="0" smtClean="0">
                <a:solidFill>
                  <a:srgbClr val="000090"/>
                </a:solidFill>
              </a:rPr>
              <a:t>presentation.</a:t>
            </a:r>
          </a:p>
        </p:txBody>
      </p:sp>
    </p:spTree>
    <p:extLst>
      <p:ext uri="{BB962C8B-B14F-4D97-AF65-F5344CB8AC3E}">
        <p14:creationId xmlns:p14="http://schemas.microsoft.com/office/powerpoint/2010/main" val="7746907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2-27 at 10.3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3" y="2706289"/>
            <a:ext cx="10580069" cy="45236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3975" y="1334248"/>
            <a:ext cx="1071984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solidFill>
                  <a:srgbClr val="660066"/>
                </a:solidFill>
              </a:rPr>
              <a:t>Items included in this Power Point template: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660066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53679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531217" y="888206"/>
            <a:ext cx="11764566" cy="6569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0" y="0"/>
                </a:moveTo>
                <a:cubicBezTo>
                  <a:pt x="233" y="0"/>
                  <a:pt x="0" y="417"/>
                  <a:pt x="0" y="932"/>
                </a:cubicBezTo>
                <a:lnTo>
                  <a:pt x="0" y="17697"/>
                </a:lnTo>
                <a:cubicBezTo>
                  <a:pt x="0" y="18212"/>
                  <a:pt x="233" y="18628"/>
                  <a:pt x="520" y="18628"/>
                </a:cubicBezTo>
                <a:lnTo>
                  <a:pt x="13502" y="18628"/>
                </a:lnTo>
                <a:lnTo>
                  <a:pt x="13864" y="21600"/>
                </a:lnTo>
                <a:lnTo>
                  <a:pt x="14227" y="18628"/>
                </a:lnTo>
                <a:lnTo>
                  <a:pt x="21080" y="18628"/>
                </a:lnTo>
                <a:cubicBezTo>
                  <a:pt x="21367" y="18628"/>
                  <a:pt x="21600" y="18212"/>
                  <a:pt x="21600" y="17697"/>
                </a:cubicBezTo>
                <a:lnTo>
                  <a:pt x="21600" y="932"/>
                </a:lnTo>
                <a:cubicBezTo>
                  <a:pt x="21600" y="417"/>
                  <a:pt x="21367" y="0"/>
                  <a:pt x="21080" y="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FF"/>
          </a:solidFill>
          <a:ln w="381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2" algn="l">
              <a:defRPr sz="1800"/>
            </a:pPr>
            <a:r>
              <a:rPr sz="8000" dirty="0">
                <a:latin typeface="Arial Bold"/>
                <a:ea typeface="Arial Bold"/>
                <a:cs typeface="Arial Bold"/>
                <a:sym typeface="Arial Bold"/>
              </a:rPr>
              <a:t>PRINT THAT POPS </a:t>
            </a:r>
          </a:p>
          <a:p>
            <a:pPr lvl="2" algn="l">
              <a:defRPr sz="1800"/>
            </a:pPr>
            <a:r>
              <a:rPr sz="8000" b="1" dirty="0"/>
              <a:t>AND REACTS 1.22.15</a:t>
            </a:r>
            <a:r>
              <a:rPr sz="8000" dirty="0"/>
              <a:t> </a:t>
            </a:r>
          </a:p>
          <a:p>
            <a:pPr lvl="2" algn="l">
              <a:defRPr sz="1800"/>
            </a:pPr>
            <a:endParaRPr sz="3200" dirty="0">
              <a:solidFill>
                <a:srgbClr val="164F86"/>
              </a:solidFill>
            </a:endParaRPr>
          </a:p>
          <a:p>
            <a:pPr lvl="2" algn="l">
              <a:defRPr sz="1800"/>
            </a:pPr>
            <a:endParaRPr sz="3200" dirty="0">
              <a:solidFill>
                <a:srgbClr val="164F86"/>
              </a:solidFill>
            </a:endParaRPr>
          </a:p>
          <a:p>
            <a:pPr lvl="2" algn="l">
              <a:defRPr sz="1800"/>
            </a:pPr>
            <a:r>
              <a:rPr sz="3200" b="1" dirty="0"/>
              <a:t>Afternoon Session  </a:t>
            </a:r>
            <a:r>
              <a:rPr sz="3200" dirty="0"/>
              <a:t>Heather Mallak, Public Studio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36633" y="7353778"/>
            <a:ext cx="215513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Title page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7"/>
          <p:cNvSpPr/>
          <p:nvPr/>
        </p:nvSpPr>
        <p:spPr>
          <a:xfrm>
            <a:off x="531217" y="888206"/>
            <a:ext cx="11764566" cy="6569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0" y="0"/>
                </a:moveTo>
                <a:cubicBezTo>
                  <a:pt x="233" y="0"/>
                  <a:pt x="0" y="417"/>
                  <a:pt x="0" y="932"/>
                </a:cubicBezTo>
                <a:lnTo>
                  <a:pt x="0" y="17697"/>
                </a:lnTo>
                <a:cubicBezTo>
                  <a:pt x="0" y="18212"/>
                  <a:pt x="233" y="18628"/>
                  <a:pt x="520" y="18628"/>
                </a:cubicBezTo>
                <a:lnTo>
                  <a:pt x="13502" y="18628"/>
                </a:lnTo>
                <a:lnTo>
                  <a:pt x="13864" y="21600"/>
                </a:lnTo>
                <a:lnTo>
                  <a:pt x="14227" y="18628"/>
                </a:lnTo>
                <a:lnTo>
                  <a:pt x="21080" y="18628"/>
                </a:lnTo>
                <a:cubicBezTo>
                  <a:pt x="21367" y="18628"/>
                  <a:pt x="21600" y="18212"/>
                  <a:pt x="21600" y="17697"/>
                </a:cubicBezTo>
                <a:lnTo>
                  <a:pt x="21600" y="932"/>
                </a:lnTo>
                <a:cubicBezTo>
                  <a:pt x="21600" y="417"/>
                  <a:pt x="21367" y="0"/>
                  <a:pt x="21080" y="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FF"/>
          </a:solidFill>
          <a:ln w="381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marL="938388" lvl="1" indent="-493888" algn="r" defTabSz="457200">
              <a:lnSpc>
                <a:spcPct val="140000"/>
              </a:lnSpc>
              <a:buSzPct val="75000"/>
              <a:defRPr sz="1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.</a:t>
            </a:r>
            <a:endParaRPr lang="en-US" sz="2400" dirty="0"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5" name="Picture 4" descr="FullSizeRen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60" y="1043086"/>
            <a:ext cx="7132039" cy="53490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5996" y="7353778"/>
            <a:ext cx="782526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IMPORTANT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- 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Documentation project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1699" y="1734662"/>
            <a:ext cx="4567607" cy="42144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938388" lvl="1" indent="-493888" algn="l" defTabSz="457200">
              <a:lnSpc>
                <a:spcPct val="140000"/>
              </a:lnSpc>
              <a:buSzPct val="75000"/>
              <a:defRPr sz="1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Seek out </a:t>
            </a:r>
            <a:r>
              <a:rPr lang="en-US" sz="2400" dirty="0" err="1" smtClean="0">
                <a:latin typeface="Helvetica"/>
                <a:ea typeface="Helvetica"/>
                <a:cs typeface="Helvetica"/>
                <a:sym typeface="Helvetica"/>
              </a:rPr>
              <a:t>iPad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 mini </a:t>
            </a:r>
            <a:r>
              <a:rPr lang="en-US" sz="2400" dirty="0" err="1" smtClean="0">
                <a:latin typeface="Helvetica"/>
                <a:ea typeface="Helvetica"/>
                <a:cs typeface="Helvetica"/>
                <a:sym typeface="Helvetica"/>
              </a:rPr>
              <a:t>w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/ green</a:t>
            </a:r>
          </a:p>
          <a:p>
            <a:pPr marL="938388" lvl="1" indent="-493888" algn="l" defTabSz="457200">
              <a:lnSpc>
                <a:spcPct val="140000"/>
              </a:lnSpc>
              <a:buSzPct val="75000"/>
              <a:defRPr sz="1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tape - “Documentation” + has </a:t>
            </a:r>
          </a:p>
          <a:p>
            <a:pPr marL="938388" lvl="1" indent="-493888" algn="l" defTabSz="457200">
              <a:lnSpc>
                <a:spcPct val="140000"/>
              </a:lnSpc>
              <a:buSzPct val="75000"/>
              <a:defRPr sz="1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this </a:t>
            </a:r>
            <a:r>
              <a:rPr lang="en-US" sz="2400" dirty="0" err="1" smtClean="0">
                <a:latin typeface="Helvetica"/>
                <a:ea typeface="Helvetica"/>
                <a:cs typeface="Helvetica"/>
                <a:sym typeface="Helvetica"/>
              </a:rPr>
              <a:t>homescreen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. Before session</a:t>
            </a:r>
          </a:p>
          <a:p>
            <a:pPr marL="938388" lvl="1" indent="-493888" algn="l" defTabSz="457200">
              <a:lnSpc>
                <a:spcPct val="140000"/>
              </a:lnSpc>
              <a:buSzPct val="75000"/>
              <a:defRPr sz="1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starts, have attendees create </a:t>
            </a:r>
          </a:p>
          <a:p>
            <a:pPr marL="938388" lvl="1" indent="-493888" algn="l" defTabSz="457200">
              <a:lnSpc>
                <a:spcPct val="140000"/>
              </a:lnSpc>
              <a:buSzPct val="75000"/>
              <a:defRPr sz="1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Digital name tags and get photo </a:t>
            </a:r>
          </a:p>
          <a:p>
            <a:pPr marL="938388" lvl="1" indent="-493888" algn="l" defTabSz="457200">
              <a:lnSpc>
                <a:spcPct val="140000"/>
              </a:lnSpc>
              <a:buSzPct val="75000"/>
              <a:defRPr sz="1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taken by you. It is crucial for all </a:t>
            </a:r>
          </a:p>
          <a:p>
            <a:pPr marL="938388" lvl="1" indent="-493888" algn="l" defTabSz="457200">
              <a:lnSpc>
                <a:spcPct val="140000"/>
              </a:lnSpc>
              <a:buSzPct val="75000"/>
              <a:defRPr sz="1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to participate for resulting </a:t>
            </a:r>
          </a:p>
          <a:p>
            <a:pPr marL="938388" lvl="1" indent="-493888" algn="l" defTabSz="457200">
              <a:lnSpc>
                <a:spcPct val="140000"/>
              </a:lnSpc>
              <a:buSzPct val="75000"/>
              <a:defRPr sz="1800"/>
            </a:pPr>
            <a:r>
              <a:rPr lang="en-US" sz="2400" dirty="0" err="1" smtClean="0">
                <a:latin typeface="Helvetica"/>
                <a:ea typeface="Helvetica"/>
                <a:cs typeface="Helvetica"/>
                <a:sym typeface="Helvetica"/>
              </a:rPr>
              <a:t>transformED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 animated collage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531217" y="888206"/>
            <a:ext cx="11764566" cy="6569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0" y="0"/>
                </a:moveTo>
                <a:cubicBezTo>
                  <a:pt x="233" y="0"/>
                  <a:pt x="0" y="417"/>
                  <a:pt x="0" y="932"/>
                </a:cubicBezTo>
                <a:lnTo>
                  <a:pt x="0" y="17697"/>
                </a:lnTo>
                <a:cubicBezTo>
                  <a:pt x="0" y="18212"/>
                  <a:pt x="233" y="18628"/>
                  <a:pt x="520" y="18628"/>
                </a:cubicBezTo>
                <a:lnTo>
                  <a:pt x="13502" y="18628"/>
                </a:lnTo>
                <a:lnTo>
                  <a:pt x="13864" y="21600"/>
                </a:lnTo>
                <a:lnTo>
                  <a:pt x="14227" y="18628"/>
                </a:lnTo>
                <a:lnTo>
                  <a:pt x="21080" y="18628"/>
                </a:lnTo>
                <a:cubicBezTo>
                  <a:pt x="21367" y="18628"/>
                  <a:pt x="21600" y="18212"/>
                  <a:pt x="21600" y="17697"/>
                </a:cubicBezTo>
                <a:lnTo>
                  <a:pt x="21600" y="932"/>
                </a:lnTo>
                <a:cubicBezTo>
                  <a:pt x="21600" y="417"/>
                  <a:pt x="21367" y="0"/>
                  <a:pt x="21080" y="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FF"/>
          </a:solidFill>
          <a:ln w="381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algn="l" defTabSz="457200">
              <a:lnSpc>
                <a:spcPct val="130000"/>
              </a:lnSpc>
              <a:defRPr sz="1800"/>
            </a:pPr>
            <a:r>
              <a:rPr lang="en-US" sz="5000" dirty="0" smtClean="0">
                <a:latin typeface="Helvetica"/>
                <a:ea typeface="Helvetica"/>
                <a:cs typeface="Helvetica"/>
                <a:sym typeface="Helvetica"/>
              </a:rPr>
              <a:t>1) </a:t>
            </a:r>
            <a:r>
              <a:rPr sz="5000" dirty="0" smtClean="0">
                <a:latin typeface="Helvetica"/>
                <a:ea typeface="Helvetica"/>
                <a:cs typeface="Helvetica"/>
                <a:sym typeface="Helvetica"/>
              </a:rPr>
              <a:t>Open Educreations</a:t>
            </a:r>
            <a:r>
              <a:rPr lang="en-US" sz="5000" dirty="0" smtClean="0">
                <a:latin typeface="Helvetica"/>
                <a:ea typeface="Helvetica"/>
                <a:cs typeface="Helvetica"/>
                <a:sym typeface="Helvetica"/>
              </a:rPr>
              <a:t> APP on iPads</a:t>
            </a:r>
            <a:r>
              <a:rPr sz="5000" dirty="0" smtClean="0">
                <a:latin typeface="Helvetica"/>
                <a:ea typeface="Helvetica"/>
                <a:cs typeface="Helvetica"/>
                <a:sym typeface="Helvetica"/>
              </a:rPr>
              <a:t>:</a:t>
            </a:r>
            <a:endParaRPr sz="5000" dirty="0">
              <a:latin typeface="Helvetica"/>
              <a:ea typeface="Helvetica"/>
              <a:cs typeface="Helvetica"/>
              <a:sym typeface="Helvetica"/>
            </a:endParaRPr>
          </a:p>
          <a:p>
            <a:pPr marL="938388" lvl="1" indent="-493888" algn="l" defTabSz="457200">
              <a:lnSpc>
                <a:spcPct val="130000"/>
              </a:lnSpc>
              <a:buSzPct val="75000"/>
              <a:buChar char="•"/>
              <a:defRPr sz="1800"/>
            </a:pPr>
            <a:r>
              <a:rPr sz="4000" dirty="0">
                <a:latin typeface="Helvetica"/>
                <a:ea typeface="Helvetica"/>
                <a:cs typeface="Helvetica"/>
                <a:sym typeface="Helvetica"/>
              </a:rPr>
              <a:t>“New lesson”, ignore microphone prompt</a:t>
            </a:r>
            <a:endParaRPr sz="4000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marL="938388" lvl="1" indent="-493888" algn="l" defTabSz="457200">
              <a:lnSpc>
                <a:spcPct val="140000"/>
              </a:lnSpc>
              <a:buSzPct val="75000"/>
              <a:buChar char="•"/>
              <a:defRPr sz="1800"/>
            </a:pPr>
            <a:r>
              <a:rPr lang="en-US" sz="4000" dirty="0" smtClean="0">
                <a:latin typeface="Helvetica"/>
                <a:ea typeface="Helvetica"/>
                <a:cs typeface="Helvetica"/>
                <a:sym typeface="Helvetica"/>
              </a:rPr>
              <a:t>In large font, t</a:t>
            </a:r>
            <a:r>
              <a:rPr sz="4000" dirty="0" smtClean="0">
                <a:latin typeface="Helvetica"/>
                <a:ea typeface="Helvetica"/>
                <a:cs typeface="Helvetica"/>
                <a:sym typeface="Helvetica"/>
              </a:rPr>
              <a:t>ype</a:t>
            </a:r>
            <a:r>
              <a:rPr sz="4000" dirty="0"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rPr sz="4000" dirty="0" smtClean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sz="4000" dirty="0" smtClean="0">
                <a:latin typeface="Helvetica"/>
                <a:ea typeface="Helvetica"/>
                <a:cs typeface="Helvetica"/>
                <a:sym typeface="Helvetica"/>
              </a:rPr>
              <a:t>Name</a:t>
            </a:r>
          </a:p>
          <a:p>
            <a:pPr marL="938388" lvl="1" indent="-493888" algn="l" defTabSz="457200">
              <a:lnSpc>
                <a:spcPct val="140000"/>
              </a:lnSpc>
              <a:buSzPct val="75000"/>
              <a:defRPr sz="1800"/>
            </a:pPr>
            <a:r>
              <a:rPr lang="en-US" sz="4000" dirty="0" smtClean="0">
                <a:latin typeface="Helvetica"/>
                <a:ea typeface="Helvetica"/>
                <a:cs typeface="Helvetica"/>
                <a:sym typeface="Helvetica"/>
              </a:rPr>
              <a:t>				 						</a:t>
            </a:r>
            <a:r>
              <a:rPr sz="4000" dirty="0" smtClean="0">
                <a:latin typeface="Helvetica"/>
                <a:ea typeface="Helvetica"/>
                <a:cs typeface="Helvetica"/>
                <a:sym typeface="Helvetica"/>
              </a:rPr>
              <a:t>School</a:t>
            </a:r>
            <a:endParaRPr lang="en-US" sz="4000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marL="938388" lvl="1" indent="-493888" algn="l" defTabSz="457200">
              <a:lnSpc>
                <a:spcPct val="140000"/>
              </a:lnSpc>
              <a:buSzPct val="75000"/>
              <a:defRPr sz="1800"/>
            </a:pPr>
            <a:r>
              <a:rPr lang="en-US" sz="4200" dirty="0" smtClean="0">
                <a:latin typeface="Helvetica"/>
                <a:ea typeface="Helvetica"/>
                <a:cs typeface="Helvetica"/>
                <a:sym typeface="Helvetica"/>
              </a:rPr>
              <a:t>2) Turn brightness down on </a:t>
            </a:r>
            <a:r>
              <a:rPr lang="en-US" sz="4200" dirty="0" err="1" smtClean="0">
                <a:latin typeface="Helvetica"/>
                <a:ea typeface="Helvetica"/>
                <a:cs typeface="Helvetica"/>
                <a:sym typeface="Helvetica"/>
              </a:rPr>
              <a:t>iPad</a:t>
            </a:r>
            <a:endParaRPr lang="en-US" sz="4200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marL="938388" lvl="1" indent="-493888" algn="l" defTabSz="457200">
              <a:lnSpc>
                <a:spcPct val="140000"/>
              </a:lnSpc>
              <a:buSzPct val="75000"/>
              <a:defRPr sz="1800"/>
            </a:pPr>
            <a:r>
              <a:rPr lang="en-US" sz="5000" dirty="0" smtClean="0">
                <a:latin typeface="Helvetica"/>
                <a:ea typeface="Helvetica"/>
                <a:cs typeface="Helvetica"/>
                <a:sym typeface="Helvetica"/>
              </a:rPr>
              <a:t>3) Stand near wall mural</a:t>
            </a:r>
            <a:endParaRPr sz="5000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lvl="1" algn="l" defTabSz="457200">
              <a:defRPr sz="1800"/>
            </a:pPr>
            <a:endParaRPr sz="5000" dirty="0">
              <a:latin typeface="Helvetica"/>
              <a:ea typeface="Helvetica"/>
              <a:cs typeface="Helvetica"/>
              <a:sym typeface="Helvetica"/>
            </a:endParaRPr>
          </a:p>
          <a:p>
            <a:pPr lvl="1" algn="l" defTabSz="457200">
              <a:defRPr sz="1800"/>
            </a:pPr>
            <a:endParaRPr sz="5000" dirty="0"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" name="Picture 3" descr="iOS-8.1-battery-Life-Fixes-Brightness.jpg"/>
          <p:cNvPicPr>
            <a:picLocks noChangeAspect="1"/>
          </p:cNvPicPr>
          <p:nvPr/>
        </p:nvPicPr>
        <p:blipFill>
          <a:blip r:embed="rId2"/>
          <a:srcRect t="24748" r="50007" b="49081"/>
          <a:stretch>
            <a:fillRect/>
          </a:stretch>
        </p:blipFill>
        <p:spPr>
          <a:xfrm>
            <a:off x="8933128" y="3933965"/>
            <a:ext cx="3068367" cy="1424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17" y="7353778"/>
            <a:ext cx="818443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5"/>
                </a:solidFill>
              </a:rPr>
              <a:t>Use these instructions with participants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7"/>
          <p:cNvSpPr/>
          <p:nvPr/>
        </p:nvSpPr>
        <p:spPr>
          <a:xfrm>
            <a:off x="531217" y="888206"/>
            <a:ext cx="11764566" cy="6569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0" y="0"/>
                </a:moveTo>
                <a:cubicBezTo>
                  <a:pt x="233" y="0"/>
                  <a:pt x="0" y="417"/>
                  <a:pt x="0" y="932"/>
                </a:cubicBezTo>
                <a:lnTo>
                  <a:pt x="0" y="17697"/>
                </a:lnTo>
                <a:cubicBezTo>
                  <a:pt x="0" y="18212"/>
                  <a:pt x="233" y="18628"/>
                  <a:pt x="520" y="18628"/>
                </a:cubicBezTo>
                <a:lnTo>
                  <a:pt x="13502" y="18628"/>
                </a:lnTo>
                <a:lnTo>
                  <a:pt x="13864" y="21600"/>
                </a:lnTo>
                <a:lnTo>
                  <a:pt x="14227" y="18628"/>
                </a:lnTo>
                <a:lnTo>
                  <a:pt x="21080" y="18628"/>
                </a:lnTo>
                <a:cubicBezTo>
                  <a:pt x="21367" y="18628"/>
                  <a:pt x="21600" y="18212"/>
                  <a:pt x="21600" y="17697"/>
                </a:cubicBezTo>
                <a:lnTo>
                  <a:pt x="21600" y="932"/>
                </a:lnTo>
                <a:cubicBezTo>
                  <a:pt x="21600" y="417"/>
                  <a:pt x="21367" y="0"/>
                  <a:pt x="21080" y="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FF"/>
          </a:solidFill>
          <a:ln w="381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algn="l" defTabSz="457200">
              <a:defRPr sz="1800"/>
            </a:pPr>
            <a:endParaRPr sz="5000" dirty="0"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6" name="Picture 5" descr="IMG_308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48" y="1074063"/>
            <a:ext cx="6766257" cy="50746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20984" y="7353778"/>
            <a:ext cx="23864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Photo Area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9425" y="972544"/>
            <a:ext cx="5006358" cy="6381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38388" lvl="1" indent="-493888" algn="l" defTabSz="457200">
              <a:lnSpc>
                <a:spcPct val="140000"/>
              </a:lnSpc>
              <a:buSzPct val="75000"/>
              <a:buAutoNum type="arabicParenR"/>
              <a:defRPr sz="1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Teachers stand against wall between flag + rocket ship. </a:t>
            </a:r>
          </a:p>
          <a:p>
            <a:pPr marL="938388" lvl="1" indent="-493888" algn="l" defTabSz="457200">
              <a:lnSpc>
                <a:spcPct val="140000"/>
              </a:lnSpc>
              <a:buSzPct val="75000"/>
              <a:buAutoNum type="arabicParenR"/>
              <a:defRPr sz="1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Confirm </a:t>
            </a:r>
            <a:r>
              <a:rPr lang="en-US" sz="2400" dirty="0" err="1" smtClean="0">
                <a:latin typeface="Helvetica"/>
                <a:ea typeface="Helvetica"/>
                <a:cs typeface="Helvetica"/>
                <a:sym typeface="Helvetica"/>
              </a:rPr>
              <a:t>iPad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 brightness has been turned down. </a:t>
            </a:r>
          </a:p>
          <a:p>
            <a:pPr marL="938388" lvl="1" indent="-493888" algn="l" defTabSz="457200">
              <a:lnSpc>
                <a:spcPct val="140000"/>
              </a:lnSpc>
              <a:buSzPct val="75000"/>
              <a:buAutoNum type="arabicParenR"/>
              <a:defRPr sz="1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Take photo using </a:t>
            </a:r>
            <a:r>
              <a:rPr lang="en-US" sz="2400" dirty="0" err="1" smtClean="0">
                <a:latin typeface="Helvetica"/>
                <a:ea typeface="Helvetica"/>
                <a:cs typeface="Helvetica"/>
                <a:sym typeface="Helvetica"/>
              </a:rPr>
              <a:t>iPad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sz="2400" i="1" dirty="0" smtClean="0">
                <a:latin typeface="Helvetica"/>
                <a:ea typeface="Helvetica"/>
                <a:cs typeface="Helvetica"/>
                <a:sym typeface="Helvetica"/>
              </a:rPr>
              <a:t>camera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. </a:t>
            </a:r>
          </a:p>
          <a:p>
            <a:pPr marL="938388" lvl="1" indent="-493888" algn="l" defTabSz="457200">
              <a:lnSpc>
                <a:spcPct val="140000"/>
              </a:lnSpc>
              <a:buSzPct val="75000"/>
              <a:buAutoNum type="arabicParenR"/>
              <a:defRPr sz="1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Verify they turned out “ok” and are added to the other images of educators from previous sessions in </a:t>
            </a:r>
            <a:r>
              <a:rPr lang="en-US" sz="2400" i="1" dirty="0" smtClean="0">
                <a:latin typeface="Helvetica"/>
                <a:ea typeface="Helvetica"/>
                <a:cs typeface="Helvetica"/>
                <a:sym typeface="Helvetica"/>
              </a:rPr>
              <a:t>photos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.</a:t>
            </a:r>
            <a:endParaRPr lang="en-US" dirty="0" smtClean="0"/>
          </a:p>
          <a:p>
            <a:pPr rtl="0" latinLnBrk="1" hangingPunct="0"/>
            <a:endParaRPr lang="en-US" dirty="0" smtClean="0">
              <a:solidFill>
                <a:srgbClr val="000000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531217" y="888206"/>
            <a:ext cx="11764566" cy="6569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0" y="0"/>
                </a:moveTo>
                <a:cubicBezTo>
                  <a:pt x="233" y="0"/>
                  <a:pt x="0" y="417"/>
                  <a:pt x="0" y="932"/>
                </a:cubicBezTo>
                <a:lnTo>
                  <a:pt x="0" y="17697"/>
                </a:lnTo>
                <a:cubicBezTo>
                  <a:pt x="0" y="18212"/>
                  <a:pt x="233" y="18628"/>
                  <a:pt x="520" y="18628"/>
                </a:cubicBezTo>
                <a:lnTo>
                  <a:pt x="13502" y="18628"/>
                </a:lnTo>
                <a:lnTo>
                  <a:pt x="13864" y="21600"/>
                </a:lnTo>
                <a:lnTo>
                  <a:pt x="14227" y="18628"/>
                </a:lnTo>
                <a:lnTo>
                  <a:pt x="21080" y="18628"/>
                </a:lnTo>
                <a:cubicBezTo>
                  <a:pt x="21367" y="18628"/>
                  <a:pt x="21600" y="18212"/>
                  <a:pt x="21600" y="17697"/>
                </a:cubicBezTo>
                <a:lnTo>
                  <a:pt x="21600" y="932"/>
                </a:lnTo>
                <a:cubicBezTo>
                  <a:pt x="21600" y="417"/>
                  <a:pt x="21367" y="0"/>
                  <a:pt x="21080" y="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FF"/>
          </a:solidFill>
          <a:ln w="381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algn="l" defTabSz="457200">
              <a:lnSpc>
                <a:spcPct val="110000"/>
              </a:lnSpc>
              <a:defRPr sz="1800"/>
            </a:pPr>
            <a:r>
              <a:rPr sz="4000" dirty="0">
                <a:latin typeface="Helvetica"/>
                <a:ea typeface="Helvetica"/>
                <a:cs typeface="Helvetica"/>
                <a:sym typeface="Helvetica"/>
              </a:rPr>
              <a:t>11:40 	“Sign-in” + Intro to Augmented Reality </a:t>
            </a:r>
          </a:p>
          <a:p>
            <a:pPr lvl="1" algn="l" defTabSz="457200">
              <a:lnSpc>
                <a:spcPct val="110000"/>
              </a:lnSpc>
              <a:defRPr sz="1800"/>
            </a:pPr>
            <a:r>
              <a:rPr sz="4000" dirty="0">
                <a:latin typeface="Helvetica"/>
                <a:ea typeface="Helvetica"/>
                <a:cs typeface="Helvetica"/>
                <a:sym typeface="Helvetica"/>
              </a:rPr>
              <a:t>12:00 	Examples of various applications of AR</a:t>
            </a:r>
          </a:p>
          <a:p>
            <a:pPr lvl="1" algn="l" defTabSz="457200">
              <a:lnSpc>
                <a:spcPct val="110000"/>
              </a:lnSpc>
              <a:defRPr sz="1800"/>
            </a:pPr>
            <a:r>
              <a:rPr sz="4000" dirty="0">
                <a:latin typeface="Helvetica"/>
                <a:ea typeface="Helvetica"/>
                <a:cs typeface="Helvetica"/>
                <a:sym typeface="Helvetica"/>
              </a:rPr>
              <a:t>12:20 	Ted Talk + Break</a:t>
            </a:r>
          </a:p>
          <a:p>
            <a:pPr lvl="1" algn="l" defTabSz="457200">
              <a:lnSpc>
                <a:spcPct val="110000"/>
              </a:lnSpc>
              <a:defRPr sz="1800"/>
            </a:pPr>
            <a:r>
              <a:rPr sz="4000" dirty="0">
                <a:latin typeface="Helvetica"/>
                <a:ea typeface="Helvetica"/>
                <a:cs typeface="Helvetica"/>
                <a:sym typeface="Helvetica"/>
              </a:rPr>
              <a:t>12:30 	Aurasma - Create AR, refine AR</a:t>
            </a:r>
          </a:p>
          <a:p>
            <a:pPr lvl="1" algn="l" defTabSz="457200">
              <a:lnSpc>
                <a:spcPct val="110000"/>
              </a:lnSpc>
              <a:defRPr sz="1800"/>
            </a:pPr>
            <a:r>
              <a:rPr sz="4000" dirty="0">
                <a:latin typeface="Helvetica"/>
                <a:ea typeface="Helvetica"/>
                <a:cs typeface="Helvetica"/>
                <a:sym typeface="Helvetica"/>
              </a:rPr>
              <a:t>  2:00 	Discuss ideas, share list from Edutopia</a:t>
            </a:r>
          </a:p>
          <a:p>
            <a:pPr lvl="1" algn="l" defTabSz="457200">
              <a:lnSpc>
                <a:spcPct val="110000"/>
              </a:lnSpc>
              <a:defRPr sz="1800"/>
            </a:pPr>
            <a:r>
              <a:rPr sz="4000" dirty="0">
                <a:latin typeface="Helvetica"/>
                <a:ea typeface="Helvetica"/>
                <a:cs typeface="Helvetica"/>
                <a:sym typeface="Helvetica"/>
              </a:rPr>
              <a:t>  2:10 	Create design plan for integration</a:t>
            </a:r>
          </a:p>
          <a:p>
            <a:pPr lvl="1" algn="l" defTabSz="457200">
              <a:lnSpc>
                <a:spcPct val="110000"/>
              </a:lnSpc>
              <a:defRPr sz="1800"/>
            </a:pPr>
            <a:r>
              <a:rPr sz="4000" dirty="0">
                <a:latin typeface="Helvetica"/>
                <a:ea typeface="Helvetica"/>
                <a:cs typeface="Helvetica"/>
                <a:sym typeface="Helvetica"/>
              </a:rPr>
              <a:t>  2:25 	</a:t>
            </a:r>
            <a:r>
              <a:rPr sz="2800" dirty="0">
                <a:latin typeface="Helvetica"/>
                <a:ea typeface="Helvetica"/>
                <a:cs typeface="Helvetica"/>
                <a:sym typeface="Helvetica"/>
              </a:rPr>
              <a:t>Post-survey</a:t>
            </a:r>
            <a:r>
              <a:rPr sz="4000" dirty="0" smtClean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sz="4000" dirty="0" smtClean="0">
                <a:hlinkClick r:id="rId2"/>
              </a:rPr>
              <a:t>http://</a:t>
            </a:r>
            <a:r>
              <a:rPr lang="en-US" sz="4000" u="sng" dirty="0" smtClean="0">
                <a:solidFill>
                  <a:srgbClr val="0000FF"/>
                </a:solidFill>
                <a:hlinkClick r:id="rId2"/>
              </a:rPr>
              <a:t>bit.ly/</a:t>
            </a:r>
            <a:r>
              <a:rPr lang="en-US" sz="4000" u="sng" dirty="0" smtClean="0">
                <a:solidFill>
                  <a:srgbClr val="0000FF"/>
                </a:solidFill>
              </a:rPr>
              <a:t>surveylink</a:t>
            </a:r>
            <a:endParaRPr lang="en-US" sz="4000" u="sng" dirty="0" smtClean="0">
              <a:solidFill>
                <a:srgbClr val="0000FF"/>
              </a:solidFill>
              <a:hlinkClick r:id="rId3"/>
            </a:endParaRPr>
          </a:p>
          <a:p>
            <a:pPr lvl="1" algn="l" defTabSz="457200">
              <a:lnSpc>
                <a:spcPct val="110000"/>
              </a:lnSpc>
              <a:defRPr sz="1800"/>
            </a:pPr>
            <a:endParaRPr sz="4000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lvl="1" algn="l" defTabSz="457200">
              <a:defRPr sz="1800"/>
            </a:pPr>
            <a:endParaRPr sz="400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7875" y="7353778"/>
            <a:ext cx="20526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Schedule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531217" y="888206"/>
            <a:ext cx="11764566" cy="6569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0" y="0"/>
                </a:moveTo>
                <a:cubicBezTo>
                  <a:pt x="233" y="0"/>
                  <a:pt x="0" y="417"/>
                  <a:pt x="0" y="932"/>
                </a:cubicBezTo>
                <a:lnTo>
                  <a:pt x="0" y="17697"/>
                </a:lnTo>
                <a:cubicBezTo>
                  <a:pt x="0" y="18212"/>
                  <a:pt x="233" y="18628"/>
                  <a:pt x="520" y="18628"/>
                </a:cubicBezTo>
                <a:lnTo>
                  <a:pt x="13502" y="18628"/>
                </a:lnTo>
                <a:lnTo>
                  <a:pt x="13864" y="21600"/>
                </a:lnTo>
                <a:lnTo>
                  <a:pt x="14227" y="18628"/>
                </a:lnTo>
                <a:lnTo>
                  <a:pt x="21080" y="18628"/>
                </a:lnTo>
                <a:cubicBezTo>
                  <a:pt x="21367" y="18628"/>
                  <a:pt x="21600" y="18212"/>
                  <a:pt x="21600" y="17697"/>
                </a:cubicBezTo>
                <a:lnTo>
                  <a:pt x="21600" y="932"/>
                </a:lnTo>
                <a:cubicBezTo>
                  <a:pt x="21600" y="417"/>
                  <a:pt x="21367" y="0"/>
                  <a:pt x="21080" y="0"/>
                </a:cubicBezTo>
                <a:lnTo>
                  <a:pt x="520" y="0"/>
                </a:lnTo>
                <a:close/>
              </a:path>
            </a:pathLst>
          </a:custGeom>
          <a:solidFill>
            <a:srgbClr val="FFFFFF"/>
          </a:solidFill>
          <a:ln w="381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algn="l" defTabSz="457200">
              <a:lnSpc>
                <a:spcPct val="130000"/>
              </a:lnSpc>
              <a:defRPr sz="1800"/>
            </a:pPr>
            <a:r>
              <a:rPr sz="5000" dirty="0">
                <a:latin typeface="Helvetica"/>
                <a:ea typeface="Helvetica"/>
                <a:cs typeface="Helvetica"/>
                <a:sym typeface="Helvetica"/>
              </a:rPr>
              <a:t>Session participants will be able to:</a:t>
            </a:r>
          </a:p>
          <a:p>
            <a:pPr marL="938388" lvl="1" indent="-493888" algn="l" defTabSz="457200">
              <a:lnSpc>
                <a:spcPct val="130000"/>
              </a:lnSpc>
              <a:buSzPct val="75000"/>
              <a:buChar char="•"/>
              <a:defRPr sz="1800"/>
            </a:pPr>
            <a:r>
              <a:rPr sz="4000" dirty="0">
                <a:latin typeface="Helvetica"/>
                <a:ea typeface="Helvetica"/>
                <a:cs typeface="Helvetica"/>
                <a:sym typeface="Helvetica"/>
              </a:rPr>
              <a:t>Discuss Augmented Reality</a:t>
            </a:r>
          </a:p>
          <a:p>
            <a:pPr marL="938388" lvl="1" indent="-493888" algn="l" defTabSz="457200">
              <a:lnSpc>
                <a:spcPct val="140000"/>
              </a:lnSpc>
              <a:buSzPct val="75000"/>
              <a:buChar char="•"/>
              <a:defRPr sz="1800"/>
            </a:pPr>
            <a:r>
              <a:rPr sz="4000" dirty="0">
                <a:latin typeface="Helvetica"/>
                <a:ea typeface="Helvetica"/>
                <a:cs typeface="Helvetica"/>
                <a:sym typeface="Helvetica"/>
              </a:rPr>
              <a:t>Describe exps. of various applications of AR </a:t>
            </a:r>
          </a:p>
          <a:p>
            <a:pPr marL="938388" lvl="1" indent="-493888" algn="l" defTabSz="457200">
              <a:lnSpc>
                <a:spcPct val="140000"/>
              </a:lnSpc>
              <a:buSzPct val="75000"/>
              <a:buChar char="•"/>
              <a:defRPr sz="1800"/>
            </a:pPr>
            <a:r>
              <a:rPr sz="4000" dirty="0">
                <a:latin typeface="Helvetica"/>
                <a:ea typeface="Helvetica"/>
                <a:cs typeface="Helvetica"/>
                <a:sym typeface="Helvetica"/>
              </a:rPr>
              <a:t>Create an AR overlay and trigger image</a:t>
            </a:r>
          </a:p>
          <a:p>
            <a:pPr marL="938388" lvl="1" indent="-493888" algn="l" defTabSz="457200">
              <a:lnSpc>
                <a:spcPct val="140000"/>
              </a:lnSpc>
              <a:buSzPct val="75000"/>
              <a:buChar char="•"/>
              <a:defRPr sz="1800"/>
            </a:pPr>
            <a:r>
              <a:rPr sz="4000" dirty="0">
                <a:latin typeface="Helvetica"/>
                <a:ea typeface="Helvetica"/>
                <a:cs typeface="Helvetica"/>
                <a:sym typeface="Helvetica"/>
              </a:rPr>
              <a:t>List ideas for use with students</a:t>
            </a:r>
          </a:p>
          <a:p>
            <a:pPr marL="938388" lvl="1" indent="-493888" algn="l" defTabSz="457200">
              <a:lnSpc>
                <a:spcPct val="140000"/>
              </a:lnSpc>
              <a:buSzPct val="75000"/>
              <a:buChar char="•"/>
              <a:defRPr sz="1800"/>
            </a:pPr>
            <a:r>
              <a:rPr sz="4000" dirty="0">
                <a:latin typeface="Helvetica"/>
                <a:ea typeface="Helvetica"/>
                <a:cs typeface="Helvetica"/>
                <a:sym typeface="Helvetica"/>
              </a:rPr>
              <a:t>Leave with an action plan to integrate</a:t>
            </a:r>
          </a:p>
          <a:p>
            <a:pPr lvl="1" algn="l" defTabSz="457200">
              <a:defRPr sz="1800"/>
            </a:pPr>
            <a:endParaRPr sz="5000" dirty="0">
              <a:latin typeface="Helvetica"/>
              <a:ea typeface="Helvetica"/>
              <a:cs typeface="Helvetica"/>
              <a:sym typeface="Helvetica"/>
            </a:endParaRPr>
          </a:p>
          <a:p>
            <a:pPr lvl="1" algn="l" defTabSz="457200">
              <a:defRPr sz="1800"/>
            </a:pPr>
            <a:endParaRPr sz="500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8601" y="7353778"/>
            <a:ext cx="415643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Learning objectives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6400800" y="4743449"/>
            <a:ext cx="127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endParaRPr sz="120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35250" y="3743255"/>
            <a:ext cx="1084636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 u="sng">
                <a:hlinkClick r:id="rId2"/>
              </a:defRPr>
            </a:lvl1pPr>
          </a:lstStyle>
          <a:p>
            <a:pPr lvl="0">
              <a:defRPr sz="1800" u="none"/>
            </a:pPr>
            <a:r>
              <a:rPr lang="en-US" sz="5400" dirty="0" smtClean="0"/>
              <a:t>http://</a:t>
            </a:r>
            <a:r>
              <a:rPr lang="en-US" sz="5400" dirty="0" err="1" smtClean="0"/>
              <a:t>bit.ly</a:t>
            </a:r>
            <a:r>
              <a:rPr lang="en-US" sz="5400" dirty="0" smtClean="0"/>
              <a:t>/</a:t>
            </a:r>
            <a:r>
              <a:rPr lang="en-US" sz="5400" dirty="0" err="1" smtClean="0"/>
              <a:t>surveylink</a:t>
            </a:r>
            <a:endParaRPr sz="5400" u="sng" dirty="0">
              <a:hlinkClick r:id="rId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6968" y="7353778"/>
            <a:ext cx="253971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Post Survey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251</Words>
  <Application>Microsoft Office PowerPoint</Application>
  <PresentationFormat>Custom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Cicconi, Megan</dc:creator>
  <cp:lastModifiedBy>Cicconi, Megan</cp:lastModifiedBy>
  <cp:revision>10</cp:revision>
  <dcterms:created xsi:type="dcterms:W3CDTF">2015-01-28T14:49:20Z</dcterms:created>
  <dcterms:modified xsi:type="dcterms:W3CDTF">2015-03-09T15:23:24Z</dcterms:modified>
</cp:coreProperties>
</file>