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73" r:id="rId2"/>
  </p:sldMasterIdLst>
  <p:notesMasterIdLst>
    <p:notesMasterId r:id="rId20"/>
  </p:notesMasterIdLst>
  <p:sldIdLst>
    <p:sldId id="256" r:id="rId3"/>
    <p:sldId id="257" r:id="rId4"/>
    <p:sldId id="258" r:id="rId5"/>
    <p:sldId id="272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7" r:id="rId16"/>
    <p:sldId id="269" r:id="rId17"/>
    <p:sldId id="271" r:id="rId18"/>
    <p:sldId id="270" r:id="rId19"/>
  </p:sldIdLst>
  <p:sldSz cx="9144000" cy="5143500" type="screen16x9"/>
  <p:notesSz cx="6858000" cy="9144000"/>
  <p:embeddedFontLst>
    <p:embeddedFont>
      <p:font typeface="Berlin Sans FB Demi" panose="020E0802020502020306" pitchFamily="34" charset="0"/>
      <p:bold r:id="rId21"/>
    </p:embeddedFont>
    <p:embeddedFont>
      <p:font typeface="Comfortaa" panose="020B0604020202020204" charset="0"/>
      <p:regular r:id="rId22"/>
      <p:bold r:id="rId23"/>
    </p:embeddedFont>
    <p:embeddedFont>
      <p:font typeface="Gill Sans MT" panose="020B0502020104020203" pitchFamily="34" charset="0"/>
      <p:regular r:id="rId24"/>
      <p:bold r:id="rId25"/>
      <p:italic r:id="rId26"/>
      <p:boldItalic r:id="rId27"/>
    </p:embeddedFont>
    <p:embeddedFont>
      <p:font typeface="Stencil" panose="040409050D0802020404" pitchFamily="82" charset="0"/>
      <p:regular r:id="rId28"/>
    </p:embeddedFont>
    <p:embeddedFont>
      <p:font typeface="Wingdings 2" panose="05020102010507070707" pitchFamily="18" charset="2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140a3437e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140a3437e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140a3437e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140a3437e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140a3437e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140a3437e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7DECFAE1-AE68-C53E-DE00-9B23C3C5B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140a3437e_1_35:notes">
            <a:extLst>
              <a:ext uri="{FF2B5EF4-FFF2-40B4-BE49-F238E27FC236}">
                <a16:creationId xmlns:a16="http://schemas.microsoft.com/office/drawing/2014/main" id="{21DEC074-0431-E27E-D662-E4ACCECA7D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140a3437e_1_35:notes">
            <a:extLst>
              <a:ext uri="{FF2B5EF4-FFF2-40B4-BE49-F238E27FC236}">
                <a16:creationId xmlns:a16="http://schemas.microsoft.com/office/drawing/2014/main" id="{01D82E64-47CB-E521-0F7A-8F683E2767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34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140a3437e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140a3437e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>
          <a:extLst>
            <a:ext uri="{FF2B5EF4-FFF2-40B4-BE49-F238E27FC236}">
              <a16:creationId xmlns:a16="http://schemas.microsoft.com/office/drawing/2014/main" id="{B7B8D741-AA1E-6B1A-D492-CF2361D64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140a3437e_1_45:notes">
            <a:extLst>
              <a:ext uri="{FF2B5EF4-FFF2-40B4-BE49-F238E27FC236}">
                <a16:creationId xmlns:a16="http://schemas.microsoft.com/office/drawing/2014/main" id="{9BEE6DA9-F14B-8074-F10D-13B8016DE2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140a3437e_1_45:notes">
            <a:extLst>
              <a:ext uri="{FF2B5EF4-FFF2-40B4-BE49-F238E27FC236}">
                <a16:creationId xmlns:a16="http://schemas.microsoft.com/office/drawing/2014/main" id="{B50AEB3D-B150-D886-02EF-8DECEC693A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9224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20AC98FC-4DD6-DDEA-839B-BF43490C3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>
            <a:extLst>
              <a:ext uri="{FF2B5EF4-FFF2-40B4-BE49-F238E27FC236}">
                <a16:creationId xmlns:a16="http://schemas.microsoft.com/office/drawing/2014/main" id="{BAD4BD37-1260-68ED-4AAE-7EDC7653B8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>
            <a:extLst>
              <a:ext uri="{FF2B5EF4-FFF2-40B4-BE49-F238E27FC236}">
                <a16:creationId xmlns:a16="http://schemas.microsoft.com/office/drawing/2014/main" id="{5D42CFFF-40F8-010C-500F-C3A8EA8549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415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272BA4E1-42F0-AF9E-DD07-1948B74CB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>
            <a:extLst>
              <a:ext uri="{FF2B5EF4-FFF2-40B4-BE49-F238E27FC236}">
                <a16:creationId xmlns:a16="http://schemas.microsoft.com/office/drawing/2014/main" id="{514E3FDA-B853-3D92-9FA2-01E4355225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>
            <a:extLst>
              <a:ext uri="{FF2B5EF4-FFF2-40B4-BE49-F238E27FC236}">
                <a16:creationId xmlns:a16="http://schemas.microsoft.com/office/drawing/2014/main" id="{D6FCC99B-93D4-A6C2-052E-9545706204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273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140a343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140a343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140a3437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140a3437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>
          <a:extLst>
            <a:ext uri="{FF2B5EF4-FFF2-40B4-BE49-F238E27FC236}">
              <a16:creationId xmlns:a16="http://schemas.microsoft.com/office/drawing/2014/main" id="{BB32E865-3542-FF0F-E062-CA08A78C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140a3437e_1_5:notes">
            <a:extLst>
              <a:ext uri="{FF2B5EF4-FFF2-40B4-BE49-F238E27FC236}">
                <a16:creationId xmlns:a16="http://schemas.microsoft.com/office/drawing/2014/main" id="{3AD4B13D-A875-63BF-12B6-6C6409A872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140a3437e_1_5:notes">
            <a:extLst>
              <a:ext uri="{FF2B5EF4-FFF2-40B4-BE49-F238E27FC236}">
                <a16:creationId xmlns:a16="http://schemas.microsoft.com/office/drawing/2014/main" id="{48CC2A09-968C-221A-6E1A-D5AC089E24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473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140a3437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140a3437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140a3437e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140a3437e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140a3437e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140a3437e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140a3437e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140a3437e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140a3437e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140a3437e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0143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09987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1219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1477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7748-D6B0-414F-96C0-3B24DF7CD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CA7D2-2FC1-5FAA-A26B-E8851EC54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B8552-C25B-14AA-279A-B4413790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EFD5-027A-421C-8FCB-380AB65779FF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630D4-EE8D-B8B6-A9CD-180DBFF6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32D59-F3C2-CB45-0E8E-472EF68F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21124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D28F-D6DD-80DF-DD1D-7B607BFF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0F3CD-50D9-7CE1-F42F-7F61AC598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B2682-56FD-C202-249B-B7737E6B5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EFD5-027A-421C-8FCB-380AB65779FF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5E599-9AE3-51CC-6343-30F5A79B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D1499-5678-E3FC-E2F2-8AF5E469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76676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18EE-AE3B-38F1-7C0E-7946BBDB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C68CF-7E0D-C54B-50BC-10B63AEF9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E969F-ECFD-A510-9885-31EF22B7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EFD5-027A-421C-8FCB-380AB65779FF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256A9-992E-2E1F-7FD5-D61BCF95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DC1E9-B859-6E28-194E-62DB158F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469100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DD2E-FA76-A4A9-B925-B9501D7A9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1729F-9D82-B729-9C85-0279D4FE2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44B4D-E158-5AC1-560E-94DFD6D5E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DA62E-69EF-1119-7516-88F1BD02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EFD5-027A-421C-8FCB-380AB65779FF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5FB88-A704-BCD2-85BB-12282532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24A25-2361-BE88-2ED3-59B97697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657274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D560-223D-47E1-6BF2-5B3616F5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355FF-A310-9D87-E9B5-33B42FF3D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0A239-789F-A510-8047-20D94D17B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676D48-C6C4-7C6A-28F4-5246CE651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90E62-897D-682D-3566-8B5CE04F9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7F9D5B-AAF5-1703-DB6E-F09A56E61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EFD5-027A-421C-8FCB-380AB65779FF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A407EF-FE97-B9D2-323E-D649ECD5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71DEB-3756-1AF9-B5F5-49C9527F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329514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48DC-2D40-15CB-49F0-56094029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4E084-D411-B0EA-F317-86AA81FD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EFD5-027A-421C-8FCB-380AB65779FF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A4810-9D57-3DE3-6F9C-8850439D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43CA3-1DB8-8050-EFFC-C186AA28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962758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6CC5F-F650-54F5-3165-D0E06698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EFD5-027A-421C-8FCB-380AB65779FF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F5FD8-1A01-9FD7-02C9-365AFBC6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CAEF6-0FF9-22CF-9417-385C7D8D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241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518965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2A4F-73AD-D5DC-FEC0-BBEBF9502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2420F-4842-15A9-47D7-FDE446CA0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0F94D-BB3D-029F-DEF9-FFA0AE967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45EF3-E5F4-7687-2531-62ABAB425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EFD5-027A-421C-8FCB-380AB65779FF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59FBF-D8C2-557B-57EB-AEB8F545B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B356A-37F2-40B9-1CAF-23D327CC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1209286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6911-AD2C-D4AC-76D5-2F8CF02C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DEBD9B-74B3-1F7E-69C0-EC22F9700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DA429-1159-0317-B59F-58D4DE01A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DC536-6F36-C367-AEA2-443B330C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EFD5-027A-421C-8FCB-380AB65779FF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AE0B2-F5B8-3680-FEEC-D75E4BFCE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83F45-E99C-5BCA-ED2E-13495F61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7280110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EDE8-3EF2-5033-9BF3-D4685603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E8034-1EE7-BC38-D08D-B5314F6A6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D37C7-B157-2605-B7E6-A5A8078C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EFD5-027A-421C-8FCB-380AB65779FF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C1854-861E-1634-2B8C-CE6DB5BD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DEDC3-0313-A1C8-BFAF-66AA6C82C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7616630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882F05-3F96-C8E2-5BEA-A8EDE18DF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1963B-5B5B-7A7A-A0AA-109B58C04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85C71-7765-06EE-E394-47934A59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EFD5-027A-421C-8FCB-380AB65779FF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31D9F-49DC-5C02-2D23-6D700A592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BE373-72A6-9B66-BBF0-AC46B3A0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8341756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54639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536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46342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99001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857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549345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904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424146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41605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591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9E9B4-F098-4F49-F462-CE1FC5ACE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E7054-E09C-088E-A840-CC0D97D2B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59032-135D-A973-F2D9-024BA57A3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B0EFD5-027A-421C-8FCB-380AB65779FF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F2A-5645-376F-23B2-89A98F5EA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5A9DE-E739-07D4-BF96-0BE49978D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04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rtoon of a child holding a cross and a book&#10;&#10;AI-generated content may be incorrect.">
            <a:extLst>
              <a:ext uri="{FF2B5EF4-FFF2-40B4-BE49-F238E27FC236}">
                <a16:creationId xmlns:a16="http://schemas.microsoft.com/office/drawing/2014/main" id="{45E71C69-92D3-37BD-5278-2F210451B74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6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000"/>
                    </a14:imgEffect>
                    <a14:imgEffect>
                      <a14:colorTemperature colorTemp="5235"/>
                    </a14:imgEffect>
                    <a14:imgEffect>
                      <a14:saturation sat="106000"/>
                    </a14:imgEffect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 t="39530" b="29946"/>
          <a:stretch/>
        </p:blipFill>
        <p:spPr>
          <a:xfrm>
            <a:off x="-1" y="0"/>
            <a:ext cx="9144001" cy="4959083"/>
          </a:xfrm>
          <a:prstGeom prst="rect">
            <a:avLst/>
          </a:prstGeom>
        </p:spPr>
      </p:pic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dirty="0">
                <a:solidFill>
                  <a:srgbClr val="9C0606"/>
                </a:solidFill>
                <a:latin typeface="Berlin Sans FB Demi" panose="020E0802020502020306" pitchFamily="34" charset="0"/>
              </a:rPr>
              <a:t>WELCOME, 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dirty="0">
                <a:solidFill>
                  <a:srgbClr val="9C0606"/>
                </a:solidFill>
                <a:latin typeface="Berlin Sans FB Demi" panose="020E0802020502020306" pitchFamily="34" charset="0"/>
              </a:rPr>
              <a:t>SEKSI KEPEMUDAAN!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311700" y="3213367"/>
            <a:ext cx="8520600" cy="13008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Stencil" panose="040409050D0802020404" pitchFamily="82" charset="0"/>
              </a:rPr>
              <a:t>Paroki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Stencil" panose="040409050D0802020404" pitchFamily="82" charset="0"/>
              </a:rPr>
              <a:t> Puspa Gading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Stencil" panose="040409050D0802020404" pitchFamily="82" charset="0"/>
              </a:rPr>
              <a:t>2025-2028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1D0C8E-3F3D-BF3E-0159-3DBF395AE228}"/>
              </a:ext>
            </a:extLst>
          </p:cNvPr>
          <p:cNvSpPr/>
          <p:nvPr/>
        </p:nvSpPr>
        <p:spPr>
          <a:xfrm>
            <a:off x="0" y="4863993"/>
            <a:ext cx="9144000" cy="279507"/>
          </a:xfrm>
          <a:prstGeom prst="rect">
            <a:avLst/>
          </a:prstGeom>
          <a:solidFill>
            <a:srgbClr val="9C06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red and blue text on a black background&#10;&#10;AI-generated content may be incorrect.">
            <a:extLst>
              <a:ext uri="{FF2B5EF4-FFF2-40B4-BE49-F238E27FC236}">
                <a16:creationId xmlns:a16="http://schemas.microsoft.com/office/drawing/2014/main" id="{4B68C600-7FF5-CA69-F374-F6CAEC5A37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5281" y="348194"/>
            <a:ext cx="597019" cy="647640"/>
          </a:xfrm>
          <a:prstGeom prst="rect">
            <a:avLst/>
          </a:prstGeom>
        </p:spPr>
      </p:pic>
      <p:pic>
        <p:nvPicPr>
          <p:cNvPr id="10" name="Picture 9" descr="A red and blue logo&#10;&#10;AI-generated content may be incorrect.">
            <a:extLst>
              <a:ext uri="{FF2B5EF4-FFF2-40B4-BE49-F238E27FC236}">
                <a16:creationId xmlns:a16="http://schemas.microsoft.com/office/drawing/2014/main" id="{DA373304-2B64-374A-9A4B-0BC8C1705B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714" y="348194"/>
            <a:ext cx="761578" cy="6761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884130" y="5375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KOMPAK: KOMUNITAS PENGEMBANGAN OMK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828026" y="127891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Antiokhia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Genesis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Team Building =&gt; </a:t>
            </a:r>
            <a:r>
              <a:rPr lang="en" i="1" dirty="0"/>
              <a:t>collab with YKB</a:t>
            </a:r>
            <a:endParaRPr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Gathering Siekep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NYE =&gt;</a:t>
            </a:r>
            <a:r>
              <a:rPr lang="en" i="1" dirty="0"/>
              <a:t> collab with YKB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F9CA12-CDA7-27FF-94B5-FE2B77C15EF8}"/>
              </a:ext>
            </a:extLst>
          </p:cNvPr>
          <p:cNvSpPr/>
          <p:nvPr/>
        </p:nvSpPr>
        <p:spPr>
          <a:xfrm>
            <a:off x="0" y="4863993"/>
            <a:ext cx="9144000" cy="279507"/>
          </a:xfrm>
          <a:prstGeom prst="rect">
            <a:avLst/>
          </a:prstGeom>
          <a:solidFill>
            <a:srgbClr val="9C06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red and blue text on a black background&#10;&#10;AI-generated content may be incorrect.">
            <a:extLst>
              <a:ext uri="{FF2B5EF4-FFF2-40B4-BE49-F238E27FC236}">
                <a16:creationId xmlns:a16="http://schemas.microsoft.com/office/drawing/2014/main" id="{A0948B81-2234-4BDE-942B-EA5AF2B20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504" y="97342"/>
            <a:ext cx="597019" cy="647640"/>
          </a:xfrm>
          <a:prstGeom prst="rect">
            <a:avLst/>
          </a:prstGeom>
        </p:spPr>
      </p:pic>
      <p:pic>
        <p:nvPicPr>
          <p:cNvPr id="4" name="Picture 3" descr="A red and blue logo&#10;&#10;AI-generated content may be incorrect.">
            <a:extLst>
              <a:ext uri="{FF2B5EF4-FFF2-40B4-BE49-F238E27FC236}">
                <a16:creationId xmlns:a16="http://schemas.microsoft.com/office/drawing/2014/main" id="{51E4C2F0-CE6D-715F-8C69-B608EFC74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8" y="111128"/>
            <a:ext cx="761578" cy="67610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B7CF4AC-E7B1-2ED5-CD76-EB4974BEB745}"/>
              </a:ext>
            </a:extLst>
          </p:cNvPr>
          <p:cNvSpPr/>
          <p:nvPr/>
        </p:nvSpPr>
        <p:spPr>
          <a:xfrm>
            <a:off x="6323490" y="1688661"/>
            <a:ext cx="1813432" cy="64545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Freya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209BB8-69BB-8A2A-D3F4-92E33567A9E1}"/>
              </a:ext>
            </a:extLst>
          </p:cNvPr>
          <p:cNvSpPr/>
          <p:nvPr/>
        </p:nvSpPr>
        <p:spPr>
          <a:xfrm>
            <a:off x="6323490" y="3219131"/>
            <a:ext cx="1813432" cy="645459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Gisel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38AA3D-9529-C4C2-4F4A-23AC25A525CB}"/>
              </a:ext>
            </a:extLst>
          </p:cNvPr>
          <p:cNvSpPr/>
          <p:nvPr/>
        </p:nvSpPr>
        <p:spPr>
          <a:xfrm>
            <a:off x="6323490" y="2453896"/>
            <a:ext cx="1813432" cy="64545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Yvonne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78675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omfortaa"/>
                <a:ea typeface="Comfortaa"/>
                <a:cs typeface="Comfortaa"/>
                <a:sym typeface="Comfortaa"/>
              </a:rPr>
              <a:t>APA KABAR OMK KTG?</a:t>
            </a:r>
            <a:endParaRPr b="1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D24A14-700F-FF2C-485E-548E8A94C598}"/>
              </a:ext>
            </a:extLst>
          </p:cNvPr>
          <p:cNvSpPr/>
          <p:nvPr/>
        </p:nvSpPr>
        <p:spPr>
          <a:xfrm>
            <a:off x="0" y="4863993"/>
            <a:ext cx="9144000" cy="279507"/>
          </a:xfrm>
          <a:prstGeom prst="rect">
            <a:avLst/>
          </a:prstGeom>
          <a:solidFill>
            <a:srgbClr val="9C06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red and blue text on a black background&#10;&#10;AI-generated content may be incorrect.">
            <a:extLst>
              <a:ext uri="{FF2B5EF4-FFF2-40B4-BE49-F238E27FC236}">
                <a16:creationId xmlns:a16="http://schemas.microsoft.com/office/drawing/2014/main" id="{FCC32681-1255-328F-AB9C-C221B0247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504" y="97342"/>
            <a:ext cx="597019" cy="647640"/>
          </a:xfrm>
          <a:prstGeom prst="rect">
            <a:avLst/>
          </a:prstGeom>
        </p:spPr>
      </p:pic>
      <p:pic>
        <p:nvPicPr>
          <p:cNvPr id="4" name="Picture 3" descr="A red and blue logo&#10;&#10;AI-generated content may be incorrect.">
            <a:extLst>
              <a:ext uri="{FF2B5EF4-FFF2-40B4-BE49-F238E27FC236}">
                <a16:creationId xmlns:a16="http://schemas.microsoft.com/office/drawing/2014/main" id="{1A6C6A95-FE18-BDE2-6CFD-FA77715AD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8" y="111128"/>
            <a:ext cx="761578" cy="6761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734949" y="4569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UPDATE!</a:t>
            </a:r>
            <a:endParaRPr b="1" dirty="0"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290413" y="127212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Subseksi: PDOMPKK, KTM, KOOR, </a:t>
            </a:r>
            <a:r>
              <a:rPr lang="en" dirty="0">
                <a:solidFill>
                  <a:srgbClr val="FF0000"/>
                </a:solidFill>
              </a:rPr>
              <a:t>Antiokhia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rgbClr val="FF0000"/>
                </a:solidFill>
              </a:rPr>
              <a:t>                            </a:t>
            </a:r>
            <a:r>
              <a:rPr lang="en" strike="sngStrike" dirty="0">
                <a:solidFill>
                  <a:schemeClr val="bg2">
                    <a:lumMod val="75000"/>
                  </a:schemeClr>
                </a:solidFill>
              </a:rPr>
              <a:t>DNTZ, Kolintang, KKMK</a:t>
            </a:r>
            <a:endParaRPr strike="sngStrike" dirty="0">
              <a:solidFill>
                <a:schemeClr val="bg2">
                  <a:lumMod val="75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Keuangan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OMK Center dan peminjaman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F891F7-ED51-8118-E2F4-777D7CDD1724}"/>
              </a:ext>
            </a:extLst>
          </p:cNvPr>
          <p:cNvSpPr/>
          <p:nvPr/>
        </p:nvSpPr>
        <p:spPr>
          <a:xfrm>
            <a:off x="0" y="4863993"/>
            <a:ext cx="9144000" cy="279507"/>
          </a:xfrm>
          <a:prstGeom prst="rect">
            <a:avLst/>
          </a:prstGeom>
          <a:solidFill>
            <a:srgbClr val="9C06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red and blue text on a black background&#10;&#10;AI-generated content may be incorrect.">
            <a:extLst>
              <a:ext uri="{FF2B5EF4-FFF2-40B4-BE49-F238E27FC236}">
                <a16:creationId xmlns:a16="http://schemas.microsoft.com/office/drawing/2014/main" id="{E32CC73B-E663-CA5C-DDFD-0891D254A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504" y="97342"/>
            <a:ext cx="597019" cy="647640"/>
          </a:xfrm>
          <a:prstGeom prst="rect">
            <a:avLst/>
          </a:prstGeom>
        </p:spPr>
      </p:pic>
      <p:pic>
        <p:nvPicPr>
          <p:cNvPr id="4" name="Picture 3" descr="A red and blue logo&#10;&#10;AI-generated content may be incorrect.">
            <a:extLst>
              <a:ext uri="{FF2B5EF4-FFF2-40B4-BE49-F238E27FC236}">
                <a16:creationId xmlns:a16="http://schemas.microsoft.com/office/drawing/2014/main" id="{229D2C3C-FC6B-B657-18D0-0B823D9C9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8" y="111128"/>
            <a:ext cx="761578" cy="6761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98A40BC7-97CB-30A0-F777-8BC68B1A6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>
            <a:extLst>
              <a:ext uri="{FF2B5EF4-FFF2-40B4-BE49-F238E27FC236}">
                <a16:creationId xmlns:a16="http://schemas.microsoft.com/office/drawing/2014/main" id="{1E1ECC2C-F909-6C2E-2394-55FDE13C79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8675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Comfortaa"/>
                <a:ea typeface="Comfortaa"/>
                <a:cs typeface="Comfortaa"/>
                <a:sym typeface="Comfortaa"/>
              </a:rPr>
              <a:t>MARI BONDING</a:t>
            </a:r>
            <a:endParaRPr sz="4000" b="1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5E6BAA-58F0-FC6E-4E5B-5A79886B9881}"/>
              </a:ext>
            </a:extLst>
          </p:cNvPr>
          <p:cNvSpPr/>
          <p:nvPr/>
        </p:nvSpPr>
        <p:spPr>
          <a:xfrm>
            <a:off x="0" y="4863993"/>
            <a:ext cx="9144000" cy="279507"/>
          </a:xfrm>
          <a:prstGeom prst="rect">
            <a:avLst/>
          </a:prstGeom>
          <a:solidFill>
            <a:srgbClr val="9C06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red and blue text on a black background&#10;&#10;AI-generated content may be incorrect.">
            <a:extLst>
              <a:ext uri="{FF2B5EF4-FFF2-40B4-BE49-F238E27FC236}">
                <a16:creationId xmlns:a16="http://schemas.microsoft.com/office/drawing/2014/main" id="{37D439F9-AF93-CA20-8693-C0B85514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504" y="97342"/>
            <a:ext cx="597019" cy="647640"/>
          </a:xfrm>
          <a:prstGeom prst="rect">
            <a:avLst/>
          </a:prstGeom>
        </p:spPr>
      </p:pic>
      <p:pic>
        <p:nvPicPr>
          <p:cNvPr id="4" name="Picture 3" descr="A red and blue logo&#10;&#10;AI-generated content may be incorrect.">
            <a:extLst>
              <a:ext uri="{FF2B5EF4-FFF2-40B4-BE49-F238E27FC236}">
                <a16:creationId xmlns:a16="http://schemas.microsoft.com/office/drawing/2014/main" id="{C65E184A-340D-54FA-4FB6-BA16F5D4B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8" y="111128"/>
            <a:ext cx="761578" cy="67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9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93476" y="221066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MAU TAU APA HARAPAN KALIAN?</a:t>
            </a:r>
            <a:endParaRPr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ABE781-F65F-0D1B-D51D-6A10FA2FF2E7}"/>
              </a:ext>
            </a:extLst>
          </p:cNvPr>
          <p:cNvSpPr/>
          <p:nvPr/>
        </p:nvSpPr>
        <p:spPr>
          <a:xfrm>
            <a:off x="0" y="4863993"/>
            <a:ext cx="9144000" cy="279507"/>
          </a:xfrm>
          <a:prstGeom prst="rect">
            <a:avLst/>
          </a:prstGeom>
          <a:solidFill>
            <a:srgbClr val="9C06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red and blue text on a black background&#10;&#10;AI-generated content may be incorrect.">
            <a:extLst>
              <a:ext uri="{FF2B5EF4-FFF2-40B4-BE49-F238E27FC236}">
                <a16:creationId xmlns:a16="http://schemas.microsoft.com/office/drawing/2014/main" id="{67F47CC0-8A2E-FE07-7EFF-2099F10D9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504" y="97342"/>
            <a:ext cx="597019" cy="647640"/>
          </a:xfrm>
          <a:prstGeom prst="rect">
            <a:avLst/>
          </a:prstGeom>
        </p:spPr>
      </p:pic>
      <p:pic>
        <p:nvPicPr>
          <p:cNvPr id="4" name="Picture 3" descr="A red and blue logo&#10;&#10;AI-generated content may be incorrect.">
            <a:extLst>
              <a:ext uri="{FF2B5EF4-FFF2-40B4-BE49-F238E27FC236}">
                <a16:creationId xmlns:a16="http://schemas.microsoft.com/office/drawing/2014/main" id="{3B3771F5-631D-CF12-F5A3-C4EF1BE8A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8" y="111128"/>
            <a:ext cx="761578" cy="67610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>
          <a:extLst>
            <a:ext uri="{FF2B5EF4-FFF2-40B4-BE49-F238E27FC236}">
              <a16:creationId xmlns:a16="http://schemas.microsoft.com/office/drawing/2014/main" id="{0A916C3A-849B-0D7A-70F7-7547CA8B2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>
            <a:extLst>
              <a:ext uri="{FF2B5EF4-FFF2-40B4-BE49-F238E27FC236}">
                <a16:creationId xmlns:a16="http://schemas.microsoft.com/office/drawing/2014/main" id="{8C397957-15B2-05E1-CCAD-4F095B88C1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47554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SIEKEP PUSPA GADING </a:t>
            </a:r>
            <a:br>
              <a:rPr lang="en-US" sz="4000" dirty="0"/>
            </a:br>
            <a:r>
              <a:rPr lang="en-US" sz="4000" dirty="0"/>
              <a:t>2025-2028</a:t>
            </a:r>
            <a:endParaRPr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BBF9A2-254E-0FA4-C58B-D28E528DC75F}"/>
              </a:ext>
            </a:extLst>
          </p:cNvPr>
          <p:cNvSpPr/>
          <p:nvPr/>
        </p:nvSpPr>
        <p:spPr>
          <a:xfrm>
            <a:off x="0" y="4863993"/>
            <a:ext cx="9144000" cy="279507"/>
          </a:xfrm>
          <a:prstGeom prst="rect">
            <a:avLst/>
          </a:prstGeom>
          <a:solidFill>
            <a:srgbClr val="9C06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red and blue text on a black background&#10;&#10;AI-generated content may be incorrect.">
            <a:extLst>
              <a:ext uri="{FF2B5EF4-FFF2-40B4-BE49-F238E27FC236}">
                <a16:creationId xmlns:a16="http://schemas.microsoft.com/office/drawing/2014/main" id="{9133A313-824B-9558-BBFB-93CFFEDBA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504" y="97342"/>
            <a:ext cx="597019" cy="647640"/>
          </a:xfrm>
          <a:prstGeom prst="rect">
            <a:avLst/>
          </a:prstGeom>
        </p:spPr>
      </p:pic>
      <p:pic>
        <p:nvPicPr>
          <p:cNvPr id="4" name="Picture 3" descr="A red and blue logo&#10;&#10;AI-generated content may be incorrect.">
            <a:extLst>
              <a:ext uri="{FF2B5EF4-FFF2-40B4-BE49-F238E27FC236}">
                <a16:creationId xmlns:a16="http://schemas.microsoft.com/office/drawing/2014/main" id="{8BA8DE62-2028-7142-A8EA-07CDED107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8" y="111128"/>
            <a:ext cx="761578" cy="676101"/>
          </a:xfrm>
          <a:prstGeom prst="rect">
            <a:avLst/>
          </a:prstGeom>
        </p:spPr>
      </p:pic>
      <p:sp>
        <p:nvSpPr>
          <p:cNvPr id="5" name="Google Shape;124;p24">
            <a:extLst>
              <a:ext uri="{FF2B5EF4-FFF2-40B4-BE49-F238E27FC236}">
                <a16:creationId xmlns:a16="http://schemas.microsoft.com/office/drawing/2014/main" id="{023DF222-FCEE-27DC-F42C-54A75499AEDD}"/>
              </a:ext>
            </a:extLst>
          </p:cNvPr>
          <p:cNvSpPr txBox="1">
            <a:spLocks/>
          </p:cNvSpPr>
          <p:nvPr/>
        </p:nvSpPr>
        <p:spPr>
          <a:xfrm>
            <a:off x="311700" y="267980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>
              <a:buClrTx/>
              <a:buFontTx/>
            </a:pPr>
            <a:r>
              <a:rPr lang="en-US" sz="2800" i="1" dirty="0" err="1"/>
              <a:t>bakal</a:t>
            </a:r>
            <a:r>
              <a:rPr lang="en-US" sz="2800" i="1" dirty="0"/>
              <a:t> kayak </a:t>
            </a:r>
            <a:r>
              <a:rPr lang="en-US" sz="2800" i="1" dirty="0" err="1"/>
              <a:t>gimana</a:t>
            </a:r>
            <a:r>
              <a:rPr lang="en-US" sz="2800" i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6814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8D1A9F5A-B736-0B63-EBB6-DB2BC473D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rtoon of a child holding a cross and a book&#10;&#10;AI-generated content may be incorrect.">
            <a:extLst>
              <a:ext uri="{FF2B5EF4-FFF2-40B4-BE49-F238E27FC236}">
                <a16:creationId xmlns:a16="http://schemas.microsoft.com/office/drawing/2014/main" id="{C310B78A-A1AC-81A0-1BF7-ACB81884A5B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6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000"/>
                    </a14:imgEffect>
                    <a14:imgEffect>
                      <a14:colorTemperature colorTemp="5235"/>
                    </a14:imgEffect>
                    <a14:imgEffect>
                      <a14:saturation sat="106000"/>
                    </a14:imgEffect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 t="39530" b="29946"/>
          <a:stretch/>
        </p:blipFill>
        <p:spPr>
          <a:xfrm>
            <a:off x="-2" y="0"/>
            <a:ext cx="9144001" cy="4959083"/>
          </a:xfrm>
          <a:prstGeom prst="rect">
            <a:avLst/>
          </a:prstGeom>
        </p:spPr>
      </p:pic>
      <p:sp>
        <p:nvSpPr>
          <p:cNvPr id="60" name="Google Shape;60;p13">
            <a:extLst>
              <a:ext uri="{FF2B5EF4-FFF2-40B4-BE49-F238E27FC236}">
                <a16:creationId xmlns:a16="http://schemas.microsoft.com/office/drawing/2014/main" id="{79C5636B-4E76-6B1B-3B33-6C4D09CB46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98" y="952183"/>
            <a:ext cx="8520600" cy="19635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9C0606"/>
                </a:solidFill>
                <a:latin typeface="Berlin Sans FB Demi" panose="020E0802020502020306" pitchFamily="34" charset="0"/>
              </a:rPr>
              <a:t>KAMSIAAA!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7CAE5F-8517-AA52-B249-763501E9AD50}"/>
              </a:ext>
            </a:extLst>
          </p:cNvPr>
          <p:cNvSpPr/>
          <p:nvPr/>
        </p:nvSpPr>
        <p:spPr>
          <a:xfrm>
            <a:off x="0" y="4863993"/>
            <a:ext cx="9144000" cy="279507"/>
          </a:xfrm>
          <a:prstGeom prst="rect">
            <a:avLst/>
          </a:prstGeom>
          <a:solidFill>
            <a:srgbClr val="9C06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red and blue text on a black background&#10;&#10;AI-generated content may be incorrect.">
            <a:extLst>
              <a:ext uri="{FF2B5EF4-FFF2-40B4-BE49-F238E27FC236}">
                <a16:creationId xmlns:a16="http://schemas.microsoft.com/office/drawing/2014/main" id="{516C695A-56E2-A18E-AE49-B3D4743B0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5281" y="348194"/>
            <a:ext cx="597019" cy="647640"/>
          </a:xfrm>
          <a:prstGeom prst="rect">
            <a:avLst/>
          </a:prstGeom>
        </p:spPr>
      </p:pic>
      <p:pic>
        <p:nvPicPr>
          <p:cNvPr id="10" name="Picture 9" descr="A red and blue logo&#10;&#10;AI-generated content may be incorrect.">
            <a:extLst>
              <a:ext uri="{FF2B5EF4-FFF2-40B4-BE49-F238E27FC236}">
                <a16:creationId xmlns:a16="http://schemas.microsoft.com/office/drawing/2014/main" id="{51396CCC-D5D3-F402-D580-7AF0917F7F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714" y="348194"/>
            <a:ext cx="761578" cy="67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55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DFE654D7-E435-BB91-9A36-1395A1404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rtoon of a child holding a cross and a book&#10;&#10;AI-generated content may be incorrect.">
            <a:extLst>
              <a:ext uri="{FF2B5EF4-FFF2-40B4-BE49-F238E27FC236}">
                <a16:creationId xmlns:a16="http://schemas.microsoft.com/office/drawing/2014/main" id="{252F4E89-75C4-5C70-ADE7-13A578C6B67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6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000"/>
                    </a14:imgEffect>
                    <a14:imgEffect>
                      <a14:colorTemperature colorTemp="5235"/>
                    </a14:imgEffect>
                    <a14:imgEffect>
                      <a14:saturation sat="106000"/>
                    </a14:imgEffect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 t="39530" b="29946"/>
          <a:stretch/>
        </p:blipFill>
        <p:spPr>
          <a:xfrm>
            <a:off x="-2" y="0"/>
            <a:ext cx="9144001" cy="49590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D8C3C4-5F1C-7B9A-52C0-0F07CC050F43}"/>
              </a:ext>
            </a:extLst>
          </p:cNvPr>
          <p:cNvSpPr/>
          <p:nvPr/>
        </p:nvSpPr>
        <p:spPr>
          <a:xfrm>
            <a:off x="0" y="4863993"/>
            <a:ext cx="9144000" cy="279507"/>
          </a:xfrm>
          <a:prstGeom prst="rect">
            <a:avLst/>
          </a:prstGeom>
          <a:solidFill>
            <a:srgbClr val="9C06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red and blue text on a black background&#10;&#10;AI-generated content may be incorrect.">
            <a:extLst>
              <a:ext uri="{FF2B5EF4-FFF2-40B4-BE49-F238E27FC236}">
                <a16:creationId xmlns:a16="http://schemas.microsoft.com/office/drawing/2014/main" id="{7FD4E422-D852-6B6D-893A-64EC7F36A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5281" y="348194"/>
            <a:ext cx="597019" cy="647640"/>
          </a:xfrm>
          <a:prstGeom prst="rect">
            <a:avLst/>
          </a:prstGeom>
        </p:spPr>
      </p:pic>
      <p:pic>
        <p:nvPicPr>
          <p:cNvPr id="10" name="Picture 9" descr="A red and blue logo&#10;&#10;AI-generated content may be incorrect.">
            <a:extLst>
              <a:ext uri="{FF2B5EF4-FFF2-40B4-BE49-F238E27FC236}">
                <a16:creationId xmlns:a16="http://schemas.microsoft.com/office/drawing/2014/main" id="{C29BB79A-3463-8C2C-CDE3-A66632756F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714" y="348194"/>
            <a:ext cx="761578" cy="676101"/>
          </a:xfrm>
          <a:prstGeom prst="rect">
            <a:avLst/>
          </a:prstGeom>
        </p:spPr>
      </p:pic>
      <p:sp>
        <p:nvSpPr>
          <p:cNvPr id="7" name="Google Shape;60;p13">
            <a:extLst>
              <a:ext uri="{FF2B5EF4-FFF2-40B4-BE49-F238E27FC236}">
                <a16:creationId xmlns:a16="http://schemas.microsoft.com/office/drawing/2014/main" id="{61DFC315-83D6-3DE9-0F1C-9BA8033841AC}"/>
              </a:ext>
            </a:extLst>
          </p:cNvPr>
          <p:cNvSpPr txBox="1">
            <a:spLocks/>
          </p:cNvSpPr>
          <p:nvPr/>
        </p:nvSpPr>
        <p:spPr>
          <a:xfrm>
            <a:off x="311698" y="1017672"/>
            <a:ext cx="8520600" cy="19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buClrTx/>
              <a:buFontTx/>
            </a:pPr>
            <a:r>
              <a:rPr lang="en-US" sz="4000" dirty="0">
                <a:solidFill>
                  <a:srgbClr val="9C0606"/>
                </a:solidFill>
                <a:latin typeface="Berlin Sans FB Demi" panose="020E0802020502020306" pitchFamily="34" charset="0"/>
              </a:rPr>
              <a:t>MARI BERJUANG BERSAMA</a:t>
            </a:r>
          </a:p>
          <a:p>
            <a:pPr>
              <a:buClrTx/>
              <a:buFontTx/>
            </a:pPr>
            <a:r>
              <a:rPr lang="en-US" sz="4000" dirty="0">
                <a:solidFill>
                  <a:srgbClr val="9C0606"/>
                </a:solidFill>
                <a:latin typeface="Berlin Sans FB Demi" panose="020E0802020502020306" pitchFamily="34" charset="0"/>
              </a:rPr>
              <a:t>TUHAN YESUS PIMPIN YAAA</a:t>
            </a:r>
          </a:p>
        </p:txBody>
      </p:sp>
    </p:spTree>
    <p:extLst>
      <p:ext uri="{BB962C8B-B14F-4D97-AF65-F5344CB8AC3E}">
        <p14:creationId xmlns:p14="http://schemas.microsoft.com/office/powerpoint/2010/main" val="276284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20548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omfortaa"/>
                <a:ea typeface="Comfortaa"/>
                <a:cs typeface="Comfortaa"/>
                <a:sym typeface="Comfortaa"/>
              </a:rPr>
              <a:t>KATANYA,</a:t>
            </a:r>
            <a:br>
              <a:rPr lang="en" b="1" dirty="0">
                <a:latin typeface="Comfortaa"/>
                <a:ea typeface="Comfortaa"/>
                <a:cs typeface="Comfortaa"/>
                <a:sym typeface="Comfortaa"/>
              </a:rPr>
            </a:br>
            <a:r>
              <a:rPr lang="en" b="1" dirty="0">
                <a:latin typeface="Comfortaa"/>
                <a:ea typeface="Comfortaa"/>
                <a:cs typeface="Comfortaa"/>
                <a:sym typeface="Comfortaa"/>
              </a:rPr>
              <a:t>GA KENAL MAKA GA SAYANG?!!</a:t>
            </a:r>
            <a:endParaRPr b="1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2D4CD6-A787-C3F2-7DB0-6F628049B9D2}"/>
              </a:ext>
            </a:extLst>
          </p:cNvPr>
          <p:cNvSpPr/>
          <p:nvPr/>
        </p:nvSpPr>
        <p:spPr>
          <a:xfrm>
            <a:off x="0" y="4863993"/>
            <a:ext cx="9144000" cy="279507"/>
          </a:xfrm>
          <a:prstGeom prst="rect">
            <a:avLst/>
          </a:prstGeom>
          <a:solidFill>
            <a:srgbClr val="9C06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red and blue text on a black background&#10;&#10;AI-generated content may be incorrect.">
            <a:extLst>
              <a:ext uri="{FF2B5EF4-FFF2-40B4-BE49-F238E27FC236}">
                <a16:creationId xmlns:a16="http://schemas.microsoft.com/office/drawing/2014/main" id="{504F24DB-76B0-9ADD-9621-E710F486E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504" y="97342"/>
            <a:ext cx="597019" cy="647640"/>
          </a:xfrm>
          <a:prstGeom prst="rect">
            <a:avLst/>
          </a:prstGeom>
        </p:spPr>
      </p:pic>
      <p:pic>
        <p:nvPicPr>
          <p:cNvPr id="4" name="Picture 3" descr="A red and blue logo&#10;&#10;AI-generated content may be incorrect.">
            <a:extLst>
              <a:ext uri="{FF2B5EF4-FFF2-40B4-BE49-F238E27FC236}">
                <a16:creationId xmlns:a16="http://schemas.microsoft.com/office/drawing/2014/main" id="{CC077D69-7020-A9E1-F1F8-6111BA4B5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8" y="111128"/>
            <a:ext cx="761578" cy="6761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227033" y="42116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omfortaa"/>
                <a:ea typeface="Comfortaa"/>
                <a:cs typeface="Comfortaa"/>
                <a:sym typeface="Comfortaa"/>
              </a:rPr>
              <a:t>VISI MISI</a:t>
            </a:r>
            <a:endParaRPr b="1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227033" y="1068802"/>
            <a:ext cx="868993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>
                <a:solidFill>
                  <a:schemeClr val="dk1"/>
                </a:solidFill>
                <a:latin typeface="Comfortaa" panose="020B0604020202020204" charset="0"/>
              </a:rPr>
              <a:t>Visi </a:t>
            </a:r>
            <a:endParaRPr sz="1400" b="1" dirty="0">
              <a:solidFill>
                <a:schemeClr val="dk1"/>
              </a:solidFill>
              <a:latin typeface="Comfortaa" panose="020B060402020202020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Comfortaa" panose="020B0604020202020204" charset="0"/>
              </a:rPr>
              <a:t>Menjadi wadah bagi Orang Muda Katolik (OMK) Paroki Puspa Gading yang bertumbuh dalam iman Katolik dan berperan aktif dalam pelayanan akan kasih, kepedulian, dan kerendahan hati.</a:t>
            </a:r>
            <a:endParaRPr sz="1400" dirty="0">
              <a:solidFill>
                <a:schemeClr val="dk1"/>
              </a:solidFill>
              <a:latin typeface="Comfortaa" panose="020B060402020202020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omfortaa" panose="020B060402020202020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1"/>
                </a:solidFill>
                <a:latin typeface="Comfortaa" panose="020B0604020202020204" charset="0"/>
              </a:rPr>
              <a:t>Misi </a:t>
            </a:r>
            <a:endParaRPr sz="1400" b="1" dirty="0">
              <a:solidFill>
                <a:schemeClr val="dk1"/>
              </a:solidFill>
              <a:latin typeface="Comfortaa" panose="020B0604020202020204" charset="0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Comfortaa" panose="020B0604020202020204" charset="0"/>
              </a:rPr>
              <a:t>Memfasilitasi komunitas OMK yang saling merangkul dan mendukung dalam pelayanan </a:t>
            </a:r>
            <a:endParaRPr sz="1400" dirty="0">
              <a:solidFill>
                <a:schemeClr val="dk1"/>
              </a:solidFill>
              <a:latin typeface="Comfortaa" panose="020B0604020202020204" charset="0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Comfortaa" panose="020B0604020202020204" charset="0"/>
              </a:rPr>
              <a:t>Mendorong berbagai acara kerohanian yang sesuai dengan jiwa dan semangat OMK</a:t>
            </a:r>
            <a:endParaRPr sz="1400" dirty="0">
              <a:solidFill>
                <a:schemeClr val="dk1"/>
              </a:solidFill>
              <a:latin typeface="Comfortaa" panose="020B0604020202020204" charset="0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Comfortaa" panose="020B0604020202020204" charset="0"/>
              </a:rPr>
              <a:t>Mengembangkan dan menyalurkan potensi OMK dalam berbagai bidang agar dapat berdampak positif bagi sesama dan masyarakat</a:t>
            </a:r>
            <a:endParaRPr sz="1400" dirty="0">
              <a:solidFill>
                <a:schemeClr val="dk1"/>
              </a:solidFill>
              <a:latin typeface="Comfortaa" panose="020B0604020202020204" charset="0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Comfortaa" panose="020B0604020202020204" charset="0"/>
              </a:rPr>
              <a:t>Menumbuhkan rasa saling memiliki dan menghargai sebagai bagian dari OMK dan Gereja yang dinamis</a:t>
            </a:r>
            <a:endParaRPr sz="1400" dirty="0">
              <a:solidFill>
                <a:schemeClr val="dk1"/>
              </a:solidFill>
              <a:latin typeface="Comfortaa" panose="020B060402020202020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Comfortaa" panose="020B060402020202020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8D1075-0C99-7306-16C8-21056B10CD5B}"/>
              </a:ext>
            </a:extLst>
          </p:cNvPr>
          <p:cNvSpPr/>
          <p:nvPr/>
        </p:nvSpPr>
        <p:spPr>
          <a:xfrm>
            <a:off x="0" y="4863993"/>
            <a:ext cx="9144000" cy="279507"/>
          </a:xfrm>
          <a:prstGeom prst="rect">
            <a:avLst/>
          </a:prstGeom>
          <a:solidFill>
            <a:srgbClr val="9C06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red and blue text on a black background&#10;&#10;AI-generated content may be incorrect.">
            <a:extLst>
              <a:ext uri="{FF2B5EF4-FFF2-40B4-BE49-F238E27FC236}">
                <a16:creationId xmlns:a16="http://schemas.microsoft.com/office/drawing/2014/main" id="{B4D2C464-09B8-D013-B1ED-C3A90B5D8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504" y="97342"/>
            <a:ext cx="597019" cy="647640"/>
          </a:xfrm>
          <a:prstGeom prst="rect">
            <a:avLst/>
          </a:prstGeom>
        </p:spPr>
      </p:pic>
      <p:pic>
        <p:nvPicPr>
          <p:cNvPr id="4" name="Picture 3" descr="A red and blue logo&#10;&#10;AI-generated content may be incorrect.">
            <a:extLst>
              <a:ext uri="{FF2B5EF4-FFF2-40B4-BE49-F238E27FC236}">
                <a16:creationId xmlns:a16="http://schemas.microsoft.com/office/drawing/2014/main" id="{8028681F-261C-4EA2-782E-F9C8A84F2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8" y="111128"/>
            <a:ext cx="761578" cy="6761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>
          <a:extLst>
            <a:ext uri="{FF2B5EF4-FFF2-40B4-BE49-F238E27FC236}">
              <a16:creationId xmlns:a16="http://schemas.microsoft.com/office/drawing/2014/main" id="{0F8E194D-B64B-3811-2F69-235880659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>
            <a:extLst>
              <a:ext uri="{FF2B5EF4-FFF2-40B4-BE49-F238E27FC236}">
                <a16:creationId xmlns:a16="http://schemas.microsoft.com/office/drawing/2014/main" id="{E288E755-A943-F6B0-216F-7230CCC026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6132" y="381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STRUKTUR SIEKEP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6E7F90-51A0-58D7-ADCF-A524883832B8}"/>
              </a:ext>
            </a:extLst>
          </p:cNvPr>
          <p:cNvSpPr/>
          <p:nvPr/>
        </p:nvSpPr>
        <p:spPr>
          <a:xfrm>
            <a:off x="0" y="4863993"/>
            <a:ext cx="9144000" cy="279507"/>
          </a:xfrm>
          <a:prstGeom prst="rect">
            <a:avLst/>
          </a:prstGeom>
          <a:solidFill>
            <a:srgbClr val="9C06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red and blue text on a black background&#10;&#10;AI-generated content may be incorrect.">
            <a:extLst>
              <a:ext uri="{FF2B5EF4-FFF2-40B4-BE49-F238E27FC236}">
                <a16:creationId xmlns:a16="http://schemas.microsoft.com/office/drawing/2014/main" id="{FE1E85AD-3961-12AE-A02D-5DFFE7678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504" y="97342"/>
            <a:ext cx="597019" cy="647640"/>
          </a:xfrm>
          <a:prstGeom prst="rect">
            <a:avLst/>
          </a:prstGeom>
        </p:spPr>
      </p:pic>
      <p:pic>
        <p:nvPicPr>
          <p:cNvPr id="4" name="Picture 3" descr="A red and blue logo&#10;&#10;AI-generated content may be incorrect.">
            <a:extLst>
              <a:ext uri="{FF2B5EF4-FFF2-40B4-BE49-F238E27FC236}">
                <a16:creationId xmlns:a16="http://schemas.microsoft.com/office/drawing/2014/main" id="{EFC924EA-24B6-F97B-3A9E-832D6E2B4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8" y="111128"/>
            <a:ext cx="761578" cy="676101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B200340-5569-56D4-FB0A-B9E53CE6848F}"/>
              </a:ext>
            </a:extLst>
          </p:cNvPr>
          <p:cNvGrpSpPr/>
          <p:nvPr/>
        </p:nvGrpSpPr>
        <p:grpSpPr>
          <a:xfrm>
            <a:off x="1585544" y="1034393"/>
            <a:ext cx="5972912" cy="3540189"/>
            <a:chOff x="1585544" y="1104661"/>
            <a:chExt cx="5972912" cy="354018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CAF2EE7-5F55-D47B-BCC3-2DBCCA12FD0A}"/>
                </a:ext>
              </a:extLst>
            </p:cNvPr>
            <p:cNvCxnSpPr>
              <a:cxnSpLocks/>
            </p:cNvCxnSpPr>
            <p:nvPr/>
          </p:nvCxnSpPr>
          <p:spPr>
            <a:xfrm>
              <a:off x="4530924" y="1564911"/>
              <a:ext cx="0" cy="24141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58359F3-098B-6527-6ACA-34FA5A801623}"/>
                </a:ext>
              </a:extLst>
            </p:cNvPr>
            <p:cNvSpPr/>
            <p:nvPr/>
          </p:nvSpPr>
          <p:spPr>
            <a:xfrm>
              <a:off x="3218259" y="1104661"/>
              <a:ext cx="2707481" cy="521494"/>
            </a:xfrm>
            <a:prstGeom prst="roundRect">
              <a:avLst/>
            </a:prstGeom>
            <a:solidFill>
              <a:srgbClr val="9C060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Romo </a:t>
              </a:r>
              <a:r>
                <a:rPr lang="en-US" dirty="0" err="1"/>
                <a:t>Pendamping</a:t>
              </a:r>
              <a:r>
                <a:rPr lang="en-US" dirty="0"/>
                <a:t> – Romo Tino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79CF4BB-D948-2D0D-D486-C9BA353A16F4}"/>
                </a:ext>
              </a:extLst>
            </p:cNvPr>
            <p:cNvSpPr/>
            <p:nvPr/>
          </p:nvSpPr>
          <p:spPr>
            <a:xfrm>
              <a:off x="3164682" y="1849755"/>
              <a:ext cx="2761058" cy="521494"/>
            </a:xfrm>
            <a:prstGeom prst="roundRect">
              <a:avLst/>
            </a:prstGeom>
            <a:solidFill>
              <a:srgbClr val="9C060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DPH </a:t>
              </a:r>
              <a:r>
                <a:rPr lang="en-US" dirty="0" err="1"/>
                <a:t>Pendamping</a:t>
              </a:r>
              <a:r>
                <a:rPr lang="en-US" dirty="0"/>
                <a:t> – Om Sun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FB0A148-839D-DC5A-00E0-FA13F58733C3}"/>
                </a:ext>
              </a:extLst>
            </p:cNvPr>
            <p:cNvSpPr/>
            <p:nvPr/>
          </p:nvSpPr>
          <p:spPr>
            <a:xfrm>
              <a:off x="3261224" y="2543741"/>
              <a:ext cx="2567973" cy="52149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Ketua</a:t>
              </a:r>
              <a:endParaRPr lang="en-US" dirty="0"/>
            </a:p>
            <a:p>
              <a:pPr algn="ctr"/>
              <a:r>
                <a:rPr lang="en-US" dirty="0"/>
                <a:t>Gisel, </a:t>
              </a:r>
              <a:r>
                <a:rPr lang="en-US" dirty="0" err="1"/>
                <a:t>Ineth</a:t>
              </a:r>
              <a:r>
                <a:rPr lang="en-US" dirty="0"/>
                <a:t>, Nicho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4C50011-2947-48AB-A7CB-6D2F43EFD1B7}"/>
                </a:ext>
              </a:extLst>
            </p:cNvPr>
            <p:cNvSpPr/>
            <p:nvPr/>
          </p:nvSpPr>
          <p:spPr>
            <a:xfrm>
              <a:off x="2345039" y="3250988"/>
              <a:ext cx="1283987" cy="52149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Sekretaris</a:t>
              </a:r>
              <a:endParaRPr lang="en-US" dirty="0"/>
            </a:p>
            <a:p>
              <a:pPr algn="ctr"/>
              <a:r>
                <a:rPr lang="en-US" dirty="0"/>
                <a:t>Yvonne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64D7C1D-13B0-FBCF-464E-00E78D1FF333}"/>
                </a:ext>
              </a:extLst>
            </p:cNvPr>
            <p:cNvSpPr/>
            <p:nvPr/>
          </p:nvSpPr>
          <p:spPr>
            <a:xfrm>
              <a:off x="5514976" y="3237727"/>
              <a:ext cx="1283987" cy="52149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Bendahara</a:t>
              </a:r>
              <a:endParaRPr lang="en-US" dirty="0"/>
            </a:p>
            <a:p>
              <a:pPr algn="ctr"/>
              <a:r>
                <a:rPr lang="en-US" dirty="0"/>
                <a:t>Sisi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C95FFE1-A979-2F87-BCE9-5792EFEB9717}"/>
                </a:ext>
              </a:extLst>
            </p:cNvPr>
            <p:cNvCxnSpPr>
              <a:cxnSpLocks/>
            </p:cNvCxnSpPr>
            <p:nvPr/>
          </p:nvCxnSpPr>
          <p:spPr>
            <a:xfrm>
              <a:off x="3629026" y="3438540"/>
              <a:ext cx="193481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A34198E-E030-7CCA-776D-A5B9C1549913}"/>
                </a:ext>
              </a:extLst>
            </p:cNvPr>
            <p:cNvCxnSpPr>
              <a:cxnSpLocks/>
            </p:cNvCxnSpPr>
            <p:nvPr/>
          </p:nvCxnSpPr>
          <p:spPr>
            <a:xfrm>
              <a:off x="2345039" y="3979069"/>
              <a:ext cx="450581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E725315-94A4-A86C-9445-158F51FF0182}"/>
                </a:ext>
              </a:extLst>
            </p:cNvPr>
            <p:cNvSpPr/>
            <p:nvPr/>
          </p:nvSpPr>
          <p:spPr>
            <a:xfrm>
              <a:off x="1585544" y="4113562"/>
              <a:ext cx="1283987" cy="52149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Anggota</a:t>
              </a:r>
              <a:endParaRPr lang="en-US" dirty="0"/>
            </a:p>
            <a:p>
              <a:pPr algn="ctr"/>
              <a:r>
                <a:rPr lang="en-US" dirty="0"/>
                <a:t>Freya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3C30D764-7EB1-3453-F704-D9C71DA95DE4}"/>
                </a:ext>
              </a:extLst>
            </p:cNvPr>
            <p:cNvSpPr/>
            <p:nvPr/>
          </p:nvSpPr>
          <p:spPr>
            <a:xfrm>
              <a:off x="3080412" y="4112324"/>
              <a:ext cx="1283987" cy="52149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Anggota</a:t>
              </a:r>
              <a:endParaRPr lang="en-US" dirty="0"/>
            </a:p>
            <a:p>
              <a:pPr algn="ctr"/>
              <a:r>
                <a:rPr lang="en-US" dirty="0" err="1"/>
                <a:t>Gabco</a:t>
              </a:r>
              <a:endParaRPr lang="en-US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A48406C-AE33-6593-19E7-AB59FE7620FE}"/>
                </a:ext>
              </a:extLst>
            </p:cNvPr>
            <p:cNvSpPr/>
            <p:nvPr/>
          </p:nvSpPr>
          <p:spPr>
            <a:xfrm>
              <a:off x="4779601" y="4123356"/>
              <a:ext cx="1283987" cy="52149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Anggota</a:t>
              </a:r>
              <a:endParaRPr lang="en-US" dirty="0"/>
            </a:p>
            <a:p>
              <a:pPr algn="ctr"/>
              <a:r>
                <a:rPr lang="en-US" dirty="0"/>
                <a:t>Gea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87CA8E2-2F42-6501-F1D4-72C9E1926D93}"/>
                </a:ext>
              </a:extLst>
            </p:cNvPr>
            <p:cNvSpPr/>
            <p:nvPr/>
          </p:nvSpPr>
          <p:spPr>
            <a:xfrm>
              <a:off x="6274469" y="4113157"/>
              <a:ext cx="1283987" cy="52149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Anggota</a:t>
              </a:r>
              <a:endParaRPr lang="en-US" dirty="0"/>
            </a:p>
            <a:p>
              <a:pPr algn="ctr"/>
              <a:r>
                <a:rPr lang="en-US" dirty="0"/>
                <a:t>Rose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5C627A-702C-D451-8F8E-EB1CD4268F2D}"/>
                </a:ext>
              </a:extLst>
            </p:cNvPr>
            <p:cNvCxnSpPr>
              <a:cxnSpLocks/>
            </p:cNvCxnSpPr>
            <p:nvPr/>
          </p:nvCxnSpPr>
          <p:spPr>
            <a:xfrm>
              <a:off x="2345039" y="3979069"/>
              <a:ext cx="0" cy="1442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3057029-866A-9175-F7F3-9B43CCC864DD}"/>
                </a:ext>
              </a:extLst>
            </p:cNvPr>
            <p:cNvCxnSpPr>
              <a:cxnSpLocks/>
            </p:cNvCxnSpPr>
            <p:nvPr/>
          </p:nvCxnSpPr>
          <p:spPr>
            <a:xfrm>
              <a:off x="3722405" y="3968037"/>
              <a:ext cx="0" cy="1442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2C914D1-AE1D-65FE-5F76-404D14990834}"/>
                </a:ext>
              </a:extLst>
            </p:cNvPr>
            <p:cNvCxnSpPr>
              <a:cxnSpLocks/>
            </p:cNvCxnSpPr>
            <p:nvPr/>
          </p:nvCxnSpPr>
          <p:spPr>
            <a:xfrm>
              <a:off x="5433541" y="3995734"/>
              <a:ext cx="0" cy="1442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9761359-1812-14A6-F74A-549BFC286707}"/>
                </a:ext>
              </a:extLst>
            </p:cNvPr>
            <p:cNvCxnSpPr>
              <a:cxnSpLocks/>
            </p:cNvCxnSpPr>
            <p:nvPr/>
          </p:nvCxnSpPr>
          <p:spPr>
            <a:xfrm>
              <a:off x="6856436" y="3982155"/>
              <a:ext cx="0" cy="1442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905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STRUKTUR SIEKEP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35483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fortaa" panose="020B0604020202020204" charset="0"/>
              </a:rPr>
              <a:t>Total SIEKEP : 9 orang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mfortaa" panose="020B060402020202020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>
                <a:latin typeface="Comfortaa" panose="020B0604020202020204" charset="0"/>
              </a:rPr>
              <a:t>SAME: </a:t>
            </a:r>
            <a:r>
              <a:rPr lang="en" sz="2000" b="1" dirty="0">
                <a:solidFill>
                  <a:srgbClr val="9C0606"/>
                </a:solidFill>
                <a:latin typeface="Comfortaa" panose="020B0604020202020204" charset="0"/>
              </a:rPr>
              <a:t>S</a:t>
            </a:r>
            <a:r>
              <a:rPr lang="en" sz="2000" dirty="0">
                <a:latin typeface="Comfortaa" panose="020B0604020202020204" charset="0"/>
              </a:rPr>
              <a:t>port, </a:t>
            </a:r>
            <a:r>
              <a:rPr lang="en" sz="2000" b="1" dirty="0">
                <a:solidFill>
                  <a:srgbClr val="9C0606"/>
                </a:solidFill>
                <a:latin typeface="Comfortaa" panose="020B0604020202020204" charset="0"/>
              </a:rPr>
              <a:t>A</a:t>
            </a:r>
            <a:r>
              <a:rPr lang="en" sz="2000" dirty="0">
                <a:latin typeface="Comfortaa" panose="020B0604020202020204" charset="0"/>
              </a:rPr>
              <a:t>rt, </a:t>
            </a:r>
            <a:r>
              <a:rPr lang="en" sz="2000" b="1" dirty="0">
                <a:solidFill>
                  <a:srgbClr val="9C0606"/>
                </a:solidFill>
                <a:latin typeface="Comfortaa" panose="020B0604020202020204" charset="0"/>
              </a:rPr>
              <a:t>M</a:t>
            </a:r>
            <a:r>
              <a:rPr lang="en" sz="2000" dirty="0">
                <a:latin typeface="Comfortaa" panose="020B0604020202020204" charset="0"/>
              </a:rPr>
              <a:t>usic, and </a:t>
            </a:r>
            <a:r>
              <a:rPr lang="en" sz="2000" b="1" dirty="0">
                <a:solidFill>
                  <a:srgbClr val="9C0606"/>
                </a:solidFill>
                <a:latin typeface="Comfortaa" panose="020B0604020202020204" charset="0"/>
              </a:rPr>
              <a:t>E</a:t>
            </a:r>
            <a:r>
              <a:rPr lang="en" sz="2000" dirty="0">
                <a:latin typeface="Comfortaa" panose="020B0604020202020204" charset="0"/>
              </a:rPr>
              <a:t>nergy</a:t>
            </a:r>
            <a:endParaRPr sz="2000" dirty="0">
              <a:latin typeface="Comfortaa" panose="020B060402020202020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>
                <a:latin typeface="Comfortaa" panose="020B0604020202020204" charset="0"/>
              </a:rPr>
              <a:t>ROTI: </a:t>
            </a:r>
            <a:r>
              <a:rPr lang="en" sz="2000" b="1" dirty="0">
                <a:solidFill>
                  <a:srgbClr val="9C0606"/>
                </a:solidFill>
                <a:latin typeface="Comfortaa" panose="020B0604020202020204" charset="0"/>
              </a:rPr>
              <a:t>RO</a:t>
            </a:r>
            <a:r>
              <a:rPr lang="en" sz="2000" dirty="0">
                <a:latin typeface="Comfortaa" panose="020B0604020202020204" charset="0"/>
              </a:rPr>
              <a:t>hani dan li</a:t>
            </a:r>
            <a:r>
              <a:rPr lang="en" sz="2000" b="1" dirty="0">
                <a:solidFill>
                  <a:srgbClr val="9C0606"/>
                </a:solidFill>
                <a:latin typeface="Comfortaa" panose="020B0604020202020204" charset="0"/>
              </a:rPr>
              <a:t>T</a:t>
            </a:r>
            <a:r>
              <a:rPr lang="en" sz="2000" dirty="0">
                <a:latin typeface="Comfortaa" panose="020B0604020202020204" charset="0"/>
              </a:rPr>
              <a:t>urg</a:t>
            </a:r>
            <a:r>
              <a:rPr lang="en" sz="2000" b="1" dirty="0">
                <a:solidFill>
                  <a:srgbClr val="9C0606"/>
                </a:solidFill>
                <a:latin typeface="Comfortaa" panose="020B0604020202020204" charset="0"/>
              </a:rPr>
              <a:t>I</a:t>
            </a:r>
            <a:endParaRPr sz="2000" b="1" dirty="0">
              <a:solidFill>
                <a:srgbClr val="9C0606"/>
              </a:solidFill>
              <a:latin typeface="Comfortaa" panose="020B060402020202020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>
                <a:latin typeface="Comfortaa" panose="020B0604020202020204" charset="0"/>
              </a:rPr>
              <a:t>SARAPAN: </a:t>
            </a:r>
            <a:r>
              <a:rPr lang="en" sz="2000" b="1" dirty="0">
                <a:solidFill>
                  <a:srgbClr val="9C0606"/>
                </a:solidFill>
                <a:latin typeface="Comfortaa" panose="020B0604020202020204" charset="0"/>
              </a:rPr>
              <a:t>SA</a:t>
            </a:r>
            <a:r>
              <a:rPr lang="en" sz="2000" dirty="0">
                <a:latin typeface="Comfortaa" panose="020B0604020202020204" charset="0"/>
              </a:rPr>
              <a:t>rana, p</a:t>
            </a:r>
            <a:r>
              <a:rPr lang="en" sz="2000" b="1" dirty="0">
                <a:solidFill>
                  <a:srgbClr val="9C0606"/>
                </a:solidFill>
                <a:latin typeface="Comfortaa" panose="020B0604020202020204" charset="0"/>
              </a:rPr>
              <a:t>RA</a:t>
            </a:r>
            <a:r>
              <a:rPr lang="en" sz="2000" dirty="0">
                <a:latin typeface="Comfortaa" panose="020B0604020202020204" charset="0"/>
              </a:rPr>
              <a:t>sarana, perlengka</a:t>
            </a:r>
            <a:r>
              <a:rPr lang="en" sz="2000" b="1" dirty="0">
                <a:solidFill>
                  <a:srgbClr val="9C0606"/>
                </a:solidFill>
                <a:latin typeface="Comfortaa" panose="020B0604020202020204" charset="0"/>
              </a:rPr>
              <a:t>PAN</a:t>
            </a:r>
            <a:endParaRPr sz="2000" b="1" dirty="0">
              <a:solidFill>
                <a:srgbClr val="9C0606"/>
              </a:solidFill>
              <a:latin typeface="Comfortaa" panose="020B060402020202020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>
                <a:latin typeface="Comfortaa" panose="020B0604020202020204" charset="0"/>
              </a:rPr>
              <a:t>PANDU: </a:t>
            </a:r>
            <a:r>
              <a:rPr lang="en" sz="2000" b="1" dirty="0">
                <a:solidFill>
                  <a:srgbClr val="9C0606"/>
                </a:solidFill>
                <a:latin typeface="Comfortaa" panose="020B0604020202020204" charset="0"/>
              </a:rPr>
              <a:t>P</a:t>
            </a:r>
            <a:r>
              <a:rPr lang="en" sz="2000" dirty="0">
                <a:latin typeface="Comfortaa" panose="020B0604020202020204" charset="0"/>
              </a:rPr>
              <a:t>ublikasi, des</a:t>
            </a:r>
            <a:r>
              <a:rPr lang="en" sz="2000" b="1" dirty="0">
                <a:solidFill>
                  <a:srgbClr val="9C0606"/>
                </a:solidFill>
                <a:latin typeface="Comfortaa" panose="020B0604020202020204" charset="0"/>
              </a:rPr>
              <a:t>A</a:t>
            </a:r>
            <a:r>
              <a:rPr lang="en" sz="2000" dirty="0">
                <a:latin typeface="Comfortaa" panose="020B0604020202020204" charset="0"/>
              </a:rPr>
              <a:t>i</a:t>
            </a:r>
            <a:r>
              <a:rPr lang="en" sz="2000" b="1" dirty="0">
                <a:solidFill>
                  <a:srgbClr val="9C0606"/>
                </a:solidFill>
                <a:latin typeface="Comfortaa" panose="020B0604020202020204" charset="0"/>
              </a:rPr>
              <a:t>N</a:t>
            </a:r>
            <a:r>
              <a:rPr lang="en" sz="2000" dirty="0">
                <a:latin typeface="Comfortaa" panose="020B0604020202020204" charset="0"/>
              </a:rPr>
              <a:t>, </a:t>
            </a:r>
            <a:r>
              <a:rPr lang="en" sz="2000" b="1" dirty="0">
                <a:solidFill>
                  <a:srgbClr val="9C0606"/>
                </a:solidFill>
                <a:latin typeface="Comfortaa" panose="020B0604020202020204" charset="0"/>
              </a:rPr>
              <a:t>D</a:t>
            </a:r>
            <a:r>
              <a:rPr lang="en" sz="2000" dirty="0">
                <a:latin typeface="Comfortaa" panose="020B0604020202020204" charset="0"/>
              </a:rPr>
              <a:t>ana </a:t>
            </a:r>
            <a:r>
              <a:rPr lang="en" sz="2000" b="1" dirty="0">
                <a:solidFill>
                  <a:srgbClr val="9C0606"/>
                </a:solidFill>
                <a:latin typeface="Comfortaa" panose="020B0604020202020204" charset="0"/>
              </a:rPr>
              <a:t>U</a:t>
            </a:r>
            <a:r>
              <a:rPr lang="en" sz="2000" dirty="0">
                <a:latin typeface="Comfortaa" panose="020B0604020202020204" charset="0"/>
              </a:rPr>
              <a:t>saha</a:t>
            </a:r>
            <a:endParaRPr sz="2000" dirty="0">
              <a:latin typeface="Comfortaa" panose="020B060402020202020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>
                <a:latin typeface="Comfortaa" panose="020B0604020202020204" charset="0"/>
              </a:rPr>
              <a:t>KOMPAK: </a:t>
            </a:r>
            <a:r>
              <a:rPr lang="en" sz="2000" b="1" dirty="0">
                <a:solidFill>
                  <a:srgbClr val="9C0606"/>
                </a:solidFill>
                <a:latin typeface="Comfortaa" panose="020B0604020202020204" charset="0"/>
              </a:rPr>
              <a:t>KOM</a:t>
            </a:r>
            <a:r>
              <a:rPr lang="en" sz="2000" dirty="0">
                <a:latin typeface="Comfortaa" panose="020B0604020202020204" charset="0"/>
              </a:rPr>
              <a:t>unitas </a:t>
            </a:r>
            <a:r>
              <a:rPr lang="en" sz="2000" b="1" dirty="0">
                <a:solidFill>
                  <a:srgbClr val="9C0606"/>
                </a:solidFill>
                <a:latin typeface="Comfortaa" panose="020B0604020202020204" charset="0"/>
              </a:rPr>
              <a:t>P</a:t>
            </a:r>
            <a:r>
              <a:rPr lang="en" sz="2000" dirty="0">
                <a:latin typeface="Comfortaa" panose="020B0604020202020204" charset="0"/>
              </a:rPr>
              <a:t>engembang</a:t>
            </a:r>
            <a:r>
              <a:rPr lang="en" sz="2000" b="1" dirty="0">
                <a:solidFill>
                  <a:srgbClr val="9C0606"/>
                </a:solidFill>
                <a:latin typeface="Comfortaa" panose="020B0604020202020204" charset="0"/>
              </a:rPr>
              <a:t>A</a:t>
            </a:r>
            <a:r>
              <a:rPr lang="en" sz="2000" dirty="0">
                <a:latin typeface="Comfortaa" panose="020B0604020202020204" charset="0"/>
              </a:rPr>
              <a:t>n om</a:t>
            </a:r>
            <a:r>
              <a:rPr lang="en" sz="2000" b="1" dirty="0">
                <a:solidFill>
                  <a:srgbClr val="9C0606"/>
                </a:solidFill>
                <a:latin typeface="Comfortaa" panose="020B0604020202020204" charset="0"/>
              </a:rPr>
              <a:t>K</a:t>
            </a:r>
            <a:endParaRPr sz="2000" b="1" dirty="0">
              <a:solidFill>
                <a:srgbClr val="9C0606"/>
              </a:solidFill>
              <a:latin typeface="Comfortaa" panose="020B060402020202020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237877-24C9-6CF9-6D67-71F52CA5A73D}"/>
              </a:ext>
            </a:extLst>
          </p:cNvPr>
          <p:cNvSpPr/>
          <p:nvPr/>
        </p:nvSpPr>
        <p:spPr>
          <a:xfrm>
            <a:off x="0" y="4863993"/>
            <a:ext cx="9144000" cy="279507"/>
          </a:xfrm>
          <a:prstGeom prst="rect">
            <a:avLst/>
          </a:prstGeom>
          <a:solidFill>
            <a:srgbClr val="9C06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red and blue text on a black background&#10;&#10;AI-generated content may be incorrect.">
            <a:extLst>
              <a:ext uri="{FF2B5EF4-FFF2-40B4-BE49-F238E27FC236}">
                <a16:creationId xmlns:a16="http://schemas.microsoft.com/office/drawing/2014/main" id="{10F16F9E-BD34-4172-0DCF-886F18272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504" y="97342"/>
            <a:ext cx="597019" cy="647640"/>
          </a:xfrm>
          <a:prstGeom prst="rect">
            <a:avLst/>
          </a:prstGeom>
        </p:spPr>
      </p:pic>
      <p:pic>
        <p:nvPicPr>
          <p:cNvPr id="4" name="Picture 3" descr="A red and blue logo&#10;&#10;AI-generated content may be incorrect.">
            <a:extLst>
              <a:ext uri="{FF2B5EF4-FFF2-40B4-BE49-F238E27FC236}">
                <a16:creationId xmlns:a16="http://schemas.microsoft.com/office/drawing/2014/main" id="{46F9469F-2E1F-EF8C-80A2-D7DD50B13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8" y="111128"/>
            <a:ext cx="761578" cy="6761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1771666" y="45863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SAME: SPORT, ART, MUSIC, ENERGY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447237" y="1543114"/>
            <a:ext cx="8520600" cy="1454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OMK MUSIC GROUP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KOOR OMK (Gita Crescentia)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17an =&gt; </a:t>
            </a:r>
            <a:r>
              <a:rPr lang="en" i="1" dirty="0"/>
              <a:t>collab with YKB</a:t>
            </a:r>
            <a:endParaRPr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Supercamp =&gt; </a:t>
            </a:r>
            <a:r>
              <a:rPr lang="en" i="1" dirty="0"/>
              <a:t>collab with YKB</a:t>
            </a:r>
            <a:endParaRPr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11980A-056C-E4BD-EC63-CAF0AE63A97E}"/>
              </a:ext>
            </a:extLst>
          </p:cNvPr>
          <p:cNvSpPr/>
          <p:nvPr/>
        </p:nvSpPr>
        <p:spPr>
          <a:xfrm>
            <a:off x="0" y="4863993"/>
            <a:ext cx="9144000" cy="279507"/>
          </a:xfrm>
          <a:prstGeom prst="rect">
            <a:avLst/>
          </a:prstGeom>
          <a:solidFill>
            <a:srgbClr val="9C06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red and blue text on a black background&#10;&#10;AI-generated content may be incorrect.">
            <a:extLst>
              <a:ext uri="{FF2B5EF4-FFF2-40B4-BE49-F238E27FC236}">
                <a16:creationId xmlns:a16="http://schemas.microsoft.com/office/drawing/2014/main" id="{4EF263C0-DE12-EEE2-3762-6D6601632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504" y="97342"/>
            <a:ext cx="597019" cy="647640"/>
          </a:xfrm>
          <a:prstGeom prst="rect">
            <a:avLst/>
          </a:prstGeom>
        </p:spPr>
      </p:pic>
      <p:pic>
        <p:nvPicPr>
          <p:cNvPr id="4" name="Picture 3" descr="A red and blue logo&#10;&#10;AI-generated content may be incorrect.">
            <a:extLst>
              <a:ext uri="{FF2B5EF4-FFF2-40B4-BE49-F238E27FC236}">
                <a16:creationId xmlns:a16="http://schemas.microsoft.com/office/drawing/2014/main" id="{3B25591B-B8E2-F0BA-8AD1-569EF499B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8" y="111128"/>
            <a:ext cx="761578" cy="676101"/>
          </a:xfrm>
          <a:prstGeom prst="rect">
            <a:avLst/>
          </a:prstGeom>
        </p:spPr>
      </p:pic>
      <p:sp>
        <p:nvSpPr>
          <p:cNvPr id="5" name="Google Shape;84;p17">
            <a:extLst>
              <a:ext uri="{FF2B5EF4-FFF2-40B4-BE49-F238E27FC236}">
                <a16:creationId xmlns:a16="http://schemas.microsoft.com/office/drawing/2014/main" id="{2FF99C3B-4518-EF90-489F-1BFEA735ABC1}"/>
              </a:ext>
            </a:extLst>
          </p:cNvPr>
          <p:cNvSpPr txBox="1">
            <a:spLocks/>
          </p:cNvSpPr>
          <p:nvPr/>
        </p:nvSpPr>
        <p:spPr>
          <a:xfrm>
            <a:off x="930051" y="2943070"/>
            <a:ext cx="8520600" cy="145455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429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1900" strike="sngStrike" dirty="0">
                <a:solidFill>
                  <a:schemeClr val="bg2">
                    <a:lumMod val="75000"/>
                  </a:schemeClr>
                </a:solidFill>
              </a:rPr>
              <a:t>OMK SPORT</a:t>
            </a:r>
          </a:p>
          <a:p>
            <a:pPr>
              <a:buClrTx/>
            </a:pPr>
            <a:r>
              <a:rPr lang="en-US" sz="1900" strike="sngStrike" dirty="0">
                <a:solidFill>
                  <a:schemeClr val="bg2">
                    <a:lumMod val="75000"/>
                  </a:schemeClr>
                </a:solidFill>
              </a:rPr>
              <a:t>North Youth Day</a:t>
            </a:r>
          </a:p>
          <a:p>
            <a:pPr>
              <a:buClrTx/>
            </a:pPr>
            <a:r>
              <a:rPr lang="en-US" sz="1900" strike="sngStrike" dirty="0" err="1">
                <a:solidFill>
                  <a:schemeClr val="bg2">
                    <a:lumMod val="75000"/>
                  </a:schemeClr>
                </a:solidFill>
              </a:rPr>
              <a:t>Kolintang</a:t>
            </a:r>
            <a:endParaRPr lang="en-US" sz="1900" i="1" strike="sngStrike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buClrTx/>
            </a:pPr>
            <a:r>
              <a:rPr lang="en-US" sz="1900" strike="sngStrike" dirty="0">
                <a:solidFill>
                  <a:schemeClr val="bg2">
                    <a:lumMod val="75000"/>
                  </a:schemeClr>
                </a:solidFill>
              </a:rPr>
              <a:t>Teater …</a:t>
            </a:r>
            <a:endParaRPr lang="en-US" sz="1900" i="1" strike="sngStrike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4BCF53-07B9-A194-AC81-929ECA9DEB0D}"/>
              </a:ext>
            </a:extLst>
          </p:cNvPr>
          <p:cNvSpPr/>
          <p:nvPr/>
        </p:nvSpPr>
        <p:spPr>
          <a:xfrm>
            <a:off x="5953845" y="1977194"/>
            <a:ext cx="1813432" cy="64545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Gabco</a:t>
            </a:r>
            <a:endParaRPr lang="en-US" sz="1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FFA01A-9C40-B695-99EE-20E60F9618B2}"/>
              </a:ext>
            </a:extLst>
          </p:cNvPr>
          <p:cNvSpPr/>
          <p:nvPr/>
        </p:nvSpPr>
        <p:spPr>
          <a:xfrm>
            <a:off x="5953845" y="2766290"/>
            <a:ext cx="1813432" cy="645459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Gisel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2002188" y="45863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ROTI: ROHANI DAN LITURGI</a:t>
            </a:r>
            <a:endParaRPr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38085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BKSN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Prosesi Lilin =&gt; </a:t>
            </a:r>
            <a:r>
              <a:rPr lang="en" i="1" dirty="0"/>
              <a:t>collab with YKB</a:t>
            </a:r>
            <a:endParaRPr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VJS =&gt; </a:t>
            </a:r>
            <a:r>
              <a:rPr lang="en" i="1" dirty="0"/>
              <a:t>collab with YKB </a:t>
            </a:r>
            <a:endParaRPr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Misa OMK </a:t>
            </a:r>
            <a:r>
              <a:rPr lang="en" i="1" dirty="0"/>
              <a:t>(simplified)</a:t>
            </a:r>
            <a:endParaRPr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PD OMPKK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EB7FBD-3892-973D-0158-D74D2C16C020}"/>
              </a:ext>
            </a:extLst>
          </p:cNvPr>
          <p:cNvSpPr/>
          <p:nvPr/>
        </p:nvSpPr>
        <p:spPr>
          <a:xfrm>
            <a:off x="0" y="4863993"/>
            <a:ext cx="9144000" cy="279507"/>
          </a:xfrm>
          <a:prstGeom prst="rect">
            <a:avLst/>
          </a:prstGeom>
          <a:solidFill>
            <a:srgbClr val="9C06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red and blue text on a black background&#10;&#10;AI-generated content may be incorrect.">
            <a:extLst>
              <a:ext uri="{FF2B5EF4-FFF2-40B4-BE49-F238E27FC236}">
                <a16:creationId xmlns:a16="http://schemas.microsoft.com/office/drawing/2014/main" id="{AEC5BE52-BDE2-D0F9-1D25-4BC26B45F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504" y="97342"/>
            <a:ext cx="597019" cy="647640"/>
          </a:xfrm>
          <a:prstGeom prst="rect">
            <a:avLst/>
          </a:prstGeom>
        </p:spPr>
      </p:pic>
      <p:pic>
        <p:nvPicPr>
          <p:cNvPr id="4" name="Picture 3" descr="A red and blue logo&#10;&#10;AI-generated content may be incorrect.">
            <a:extLst>
              <a:ext uri="{FF2B5EF4-FFF2-40B4-BE49-F238E27FC236}">
                <a16:creationId xmlns:a16="http://schemas.microsoft.com/office/drawing/2014/main" id="{665EEC92-FABE-38BF-0884-0FA53FF8C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8" y="111128"/>
            <a:ext cx="761578" cy="676101"/>
          </a:xfrm>
          <a:prstGeom prst="rect">
            <a:avLst/>
          </a:prstGeom>
        </p:spPr>
      </p:pic>
      <p:sp>
        <p:nvSpPr>
          <p:cNvPr id="5" name="Google Shape;84;p17">
            <a:extLst>
              <a:ext uri="{FF2B5EF4-FFF2-40B4-BE49-F238E27FC236}">
                <a16:creationId xmlns:a16="http://schemas.microsoft.com/office/drawing/2014/main" id="{880085E4-7291-6493-A224-7E98757E9BFE}"/>
              </a:ext>
            </a:extLst>
          </p:cNvPr>
          <p:cNvSpPr txBox="1">
            <a:spLocks/>
          </p:cNvSpPr>
          <p:nvPr/>
        </p:nvSpPr>
        <p:spPr>
          <a:xfrm>
            <a:off x="960788" y="2972173"/>
            <a:ext cx="8520600" cy="145455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429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1900" strike="sngStrike" dirty="0" err="1">
                <a:solidFill>
                  <a:schemeClr val="bg2">
                    <a:lumMod val="75000"/>
                  </a:schemeClr>
                </a:solidFill>
              </a:rPr>
              <a:t>Ziarek</a:t>
            </a:r>
            <a:r>
              <a:rPr lang="en-US" sz="1900" strike="sngStrike" dirty="0">
                <a:solidFill>
                  <a:schemeClr val="bg2">
                    <a:lumMod val="75000"/>
                  </a:schemeClr>
                </a:solidFill>
              </a:rPr>
              <a:t> OMK</a:t>
            </a:r>
          </a:p>
          <a:p>
            <a:pPr>
              <a:buClrTx/>
            </a:pPr>
            <a:r>
              <a:rPr lang="en-US" sz="1900" strike="sngStrike" dirty="0">
                <a:solidFill>
                  <a:schemeClr val="bg2">
                    <a:lumMod val="75000"/>
                  </a:schemeClr>
                </a:solidFill>
              </a:rPr>
              <a:t>DNTZ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D6B3E7-A3C9-71FE-E889-17230EAF69B5}"/>
              </a:ext>
            </a:extLst>
          </p:cNvPr>
          <p:cNvSpPr/>
          <p:nvPr/>
        </p:nvSpPr>
        <p:spPr>
          <a:xfrm>
            <a:off x="5953845" y="1977194"/>
            <a:ext cx="1813432" cy="64545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Gea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271E6B-09FE-D9DD-1CEF-2DE2050931CA}"/>
              </a:ext>
            </a:extLst>
          </p:cNvPr>
          <p:cNvSpPr/>
          <p:nvPr/>
        </p:nvSpPr>
        <p:spPr>
          <a:xfrm>
            <a:off x="5953845" y="2766290"/>
            <a:ext cx="1813432" cy="645459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NKU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SARAPAN: </a:t>
            </a:r>
            <a:br>
              <a:rPr lang="en" dirty="0"/>
            </a:br>
            <a:r>
              <a:rPr lang="en" dirty="0"/>
              <a:t>SARANA, PRASARANA, PERLENGKAPAN</a:t>
            </a:r>
            <a:endParaRPr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78256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OMK CENTER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3EFB44-AD6A-16EF-8977-5ECB3EC4077C}"/>
              </a:ext>
            </a:extLst>
          </p:cNvPr>
          <p:cNvSpPr/>
          <p:nvPr/>
        </p:nvSpPr>
        <p:spPr>
          <a:xfrm>
            <a:off x="0" y="4863993"/>
            <a:ext cx="9144000" cy="279507"/>
          </a:xfrm>
          <a:prstGeom prst="rect">
            <a:avLst/>
          </a:prstGeom>
          <a:solidFill>
            <a:srgbClr val="9C06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red and blue text on a black background&#10;&#10;AI-generated content may be incorrect.">
            <a:extLst>
              <a:ext uri="{FF2B5EF4-FFF2-40B4-BE49-F238E27FC236}">
                <a16:creationId xmlns:a16="http://schemas.microsoft.com/office/drawing/2014/main" id="{5D9F7C74-4545-A31E-4991-D5ADA901F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504" y="97342"/>
            <a:ext cx="597019" cy="647640"/>
          </a:xfrm>
          <a:prstGeom prst="rect">
            <a:avLst/>
          </a:prstGeom>
        </p:spPr>
      </p:pic>
      <p:pic>
        <p:nvPicPr>
          <p:cNvPr id="4" name="Picture 3" descr="A red and blue logo&#10;&#10;AI-generated content may be incorrect.">
            <a:extLst>
              <a:ext uri="{FF2B5EF4-FFF2-40B4-BE49-F238E27FC236}">
                <a16:creationId xmlns:a16="http://schemas.microsoft.com/office/drawing/2014/main" id="{35486E6C-6008-4DF3-1146-6AADD4965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8" y="111128"/>
            <a:ext cx="761578" cy="67610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2FFF9C-DDE7-7587-7BA2-374B3D307550}"/>
              </a:ext>
            </a:extLst>
          </p:cNvPr>
          <p:cNvSpPr/>
          <p:nvPr/>
        </p:nvSpPr>
        <p:spPr>
          <a:xfrm>
            <a:off x="5953845" y="1977194"/>
            <a:ext cx="1813432" cy="64545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Gabco</a:t>
            </a:r>
            <a:endParaRPr lang="en-US" sz="1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38BE01-61D3-3EB5-6116-D4A275948DF9}"/>
              </a:ext>
            </a:extLst>
          </p:cNvPr>
          <p:cNvSpPr/>
          <p:nvPr/>
        </p:nvSpPr>
        <p:spPr>
          <a:xfrm>
            <a:off x="5953845" y="2766290"/>
            <a:ext cx="1813432" cy="645459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Ineth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3F8093-76A5-DBC7-A140-8E4D25F51ADC}"/>
              </a:ext>
            </a:extLst>
          </p:cNvPr>
          <p:cNvSpPr txBox="1"/>
          <p:nvPr/>
        </p:nvSpPr>
        <p:spPr>
          <a:xfrm>
            <a:off x="447237" y="2181078"/>
            <a:ext cx="457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rtl="0" fontAlgn="base">
              <a:buFont typeface="Arial" panose="020B0604020202020204" pitchFamily="34" charset="0"/>
              <a:buChar char="•"/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Comfortaa" panose="020B0604020202020204" charset="0"/>
              </a:rPr>
              <a:t> Kevin : Ruang Meeting Besar</a:t>
            </a:r>
          </a:p>
          <a:p>
            <a:pPr marL="457200" rtl="0" fontAlgn="base">
              <a:buFont typeface="Arial" panose="020B0604020202020204" pitchFamily="34" charset="0"/>
              <a:buChar char="•"/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Comfortaa" panose="020B0604020202020204" charset="0"/>
              </a:rPr>
              <a:t> Oliver : Warehouse</a:t>
            </a:r>
          </a:p>
          <a:p>
            <a:pPr marL="457200" rtl="0" fontAlgn="base">
              <a:buFont typeface="Arial" panose="020B0604020202020204" pitchFamily="34" charset="0"/>
              <a:buChar char="•"/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Comfortaa" panose="020B0604020202020204" charset="0"/>
              </a:rPr>
              <a:t> Ludwig : Ruang Musik</a:t>
            </a:r>
          </a:p>
          <a:p>
            <a:pPr marL="457200" rtl="0" fontAlgn="base">
              <a:buFont typeface="Arial" panose="020B0604020202020204" pitchFamily="34" charset="0"/>
              <a:buChar char="•"/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Comfortaa" panose="020B0604020202020204" charset="0"/>
              </a:rPr>
              <a:t> Esther : </a:t>
            </a:r>
            <a:r>
              <a:rPr lang="en-US" sz="1500" b="0" i="0" u="none" strike="noStrike" dirty="0" err="1">
                <a:solidFill>
                  <a:srgbClr val="000000"/>
                </a:solidFill>
                <a:effectLst/>
                <a:latin typeface="Comfortaa" panose="020B0604020202020204" charset="0"/>
              </a:rPr>
              <a:t>Antiokhia</a:t>
            </a:r>
            <a:endParaRPr lang="en-US" sz="1500" b="0" i="0" u="none" strike="noStrike" dirty="0">
              <a:solidFill>
                <a:srgbClr val="000000"/>
              </a:solidFill>
              <a:effectLst/>
              <a:latin typeface="Comfortaa" panose="020B0604020202020204" charset="0"/>
            </a:endParaRPr>
          </a:p>
          <a:p>
            <a:pPr marL="457200" rtl="0" fontAlgn="base">
              <a:buFont typeface="Arial" panose="020B0604020202020204" pitchFamily="34" charset="0"/>
              <a:buChar char="•"/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Comfortaa" panose="020B0604020202020204" charset="0"/>
              </a:rPr>
              <a:t> Renate : PDOMPKK</a:t>
            </a:r>
          </a:p>
          <a:p>
            <a:pPr marL="457200" rtl="0" fontAlgn="base">
              <a:buFont typeface="Arial" panose="020B0604020202020204" pitchFamily="34" charset="0"/>
              <a:buChar char="•"/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Comfortaa" panose="020B0604020202020204" charset="0"/>
              </a:rPr>
              <a:t> Natalia : Innovation Room (Besar)</a:t>
            </a:r>
          </a:p>
          <a:p>
            <a:pPr marL="457200" rtl="0" fontAlgn="base">
              <a:buFont typeface="Arial" panose="020B0604020202020204" pitchFamily="34" charset="0"/>
              <a:buChar char="•"/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Comfortaa" panose="020B0604020202020204" charset="0"/>
              </a:rPr>
              <a:t> Marta : Innovation Room (Kecil)</a:t>
            </a:r>
          </a:p>
          <a:p>
            <a:pPr marL="457200" rtl="0" fontAlgn="base">
              <a:buFont typeface="Arial" panose="020B0604020202020204" pitchFamily="34" charset="0"/>
              <a:buChar char="•"/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Comfortaa" panose="020B0604020202020204" charset="0"/>
              </a:rPr>
              <a:t> Helena : Ruang Meeting (Kecil)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1033999" y="43221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PANDU: PUBLIKASI, DESAIN, DANA USAHA</a:t>
            </a:r>
            <a:endParaRPr dirty="0"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37015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Sosmed OMK: Instagram (feeds, story, konten/materi)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AV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Dana Usaha </a:t>
            </a:r>
            <a:r>
              <a:rPr lang="en" dirty="0">
                <a:sym typeface="Wingdings" panose="05000000000000000000" pitchFamily="2" charset="2"/>
              </a:rPr>
              <a:t></a:t>
            </a:r>
            <a:r>
              <a:rPr lang="en" dirty="0"/>
              <a:t>kas kecil siekep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                                      acara siekep (dana darurat)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Keranjang Paskah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B2D893-15E5-1178-9C2C-AE18E487CA1E}"/>
              </a:ext>
            </a:extLst>
          </p:cNvPr>
          <p:cNvSpPr/>
          <p:nvPr/>
        </p:nvSpPr>
        <p:spPr>
          <a:xfrm>
            <a:off x="0" y="4863993"/>
            <a:ext cx="9144000" cy="279507"/>
          </a:xfrm>
          <a:prstGeom prst="rect">
            <a:avLst/>
          </a:prstGeom>
          <a:solidFill>
            <a:srgbClr val="9C06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red and blue text on a black background&#10;&#10;AI-generated content may be incorrect.">
            <a:extLst>
              <a:ext uri="{FF2B5EF4-FFF2-40B4-BE49-F238E27FC236}">
                <a16:creationId xmlns:a16="http://schemas.microsoft.com/office/drawing/2014/main" id="{A8D2167A-7301-9D9B-41A6-3C20F7BA6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504" y="97342"/>
            <a:ext cx="597019" cy="647640"/>
          </a:xfrm>
          <a:prstGeom prst="rect">
            <a:avLst/>
          </a:prstGeom>
        </p:spPr>
      </p:pic>
      <p:pic>
        <p:nvPicPr>
          <p:cNvPr id="4" name="Picture 3" descr="A red and blue logo&#10;&#10;AI-generated content may be incorrect.">
            <a:extLst>
              <a:ext uri="{FF2B5EF4-FFF2-40B4-BE49-F238E27FC236}">
                <a16:creationId xmlns:a16="http://schemas.microsoft.com/office/drawing/2014/main" id="{4FA7FC6C-D68A-B5C4-49AF-ECC3210FA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8" y="111128"/>
            <a:ext cx="761578" cy="67610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805A3A-C86A-D01B-704F-2B775752A1EE}"/>
              </a:ext>
            </a:extLst>
          </p:cNvPr>
          <p:cNvSpPr/>
          <p:nvPr/>
        </p:nvSpPr>
        <p:spPr>
          <a:xfrm>
            <a:off x="6576251" y="2101196"/>
            <a:ext cx="1813432" cy="64545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Sisi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671EC4-8E04-3FB6-3CBE-C964D203A01B}"/>
              </a:ext>
            </a:extLst>
          </p:cNvPr>
          <p:cNvSpPr/>
          <p:nvPr/>
        </p:nvSpPr>
        <p:spPr>
          <a:xfrm>
            <a:off x="6576251" y="3631666"/>
            <a:ext cx="1813432" cy="645459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Ineth</a:t>
            </a:r>
            <a:endParaRPr lang="en-US" sz="1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8FEF2C-479D-F880-EB0B-F9229D4D5F48}"/>
              </a:ext>
            </a:extLst>
          </p:cNvPr>
          <p:cNvSpPr/>
          <p:nvPr/>
        </p:nvSpPr>
        <p:spPr>
          <a:xfrm>
            <a:off x="6576251" y="2866431"/>
            <a:ext cx="1813432" cy="64545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Rose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418</Words>
  <Application>Microsoft Office PowerPoint</Application>
  <PresentationFormat>On-screen Show (16:9)</PresentationFormat>
  <Paragraphs>103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Comfortaa</vt:lpstr>
      <vt:lpstr>Gill Sans MT</vt:lpstr>
      <vt:lpstr>Arial</vt:lpstr>
      <vt:lpstr>Wingdings</vt:lpstr>
      <vt:lpstr>Wingdings 2</vt:lpstr>
      <vt:lpstr>Aptos Display</vt:lpstr>
      <vt:lpstr>Berlin Sans FB Demi</vt:lpstr>
      <vt:lpstr>Aptos</vt:lpstr>
      <vt:lpstr>Stencil</vt:lpstr>
      <vt:lpstr>Dividend</vt:lpstr>
      <vt:lpstr>Office Theme</vt:lpstr>
      <vt:lpstr>WELCOME,  SEKSI KEPEMUDAAN!</vt:lpstr>
      <vt:lpstr>KATANYA, GA KENAL MAKA GA SAYANG?!!</vt:lpstr>
      <vt:lpstr>VISI MISI</vt:lpstr>
      <vt:lpstr>STRUKTUR SIEKEP</vt:lpstr>
      <vt:lpstr>STRUKTUR SIEKEP</vt:lpstr>
      <vt:lpstr>SAME: SPORT, ART, MUSIC, ENERGY</vt:lpstr>
      <vt:lpstr>ROTI: ROHANI DAN LITURGI</vt:lpstr>
      <vt:lpstr>SARAPAN:  SARANA, PRASARANA, PERLENGKAPAN</vt:lpstr>
      <vt:lpstr>PANDU: PUBLIKASI, DESAIN, DANA USAHA</vt:lpstr>
      <vt:lpstr>KOMPAK: KOMUNITAS PENGEMBANGAN OMK</vt:lpstr>
      <vt:lpstr>APA KABAR OMK KTG?</vt:lpstr>
      <vt:lpstr>UPDATE!</vt:lpstr>
      <vt:lpstr>MARI BONDING</vt:lpstr>
      <vt:lpstr>MAU TAU APA HARAPAN KALIAN?</vt:lpstr>
      <vt:lpstr>SIEKEP PUSPA GADING  2025-2028</vt:lpstr>
      <vt:lpstr>KAMSIAAA!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Kriyastha, Gisela [Non-Kenvue]</cp:lastModifiedBy>
  <cp:revision>3</cp:revision>
  <dcterms:modified xsi:type="dcterms:W3CDTF">2025-06-05T15:40:29Z</dcterms:modified>
</cp:coreProperties>
</file>