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60"/>
  </p:notesMasterIdLst>
  <p:sldIdLst>
    <p:sldId id="257" r:id="rId7"/>
    <p:sldId id="258" r:id="rId8"/>
    <p:sldId id="314" r:id="rId9"/>
    <p:sldId id="260" r:id="rId10"/>
    <p:sldId id="261" r:id="rId11"/>
    <p:sldId id="262" r:id="rId12"/>
    <p:sldId id="263" r:id="rId13"/>
    <p:sldId id="264" r:id="rId14"/>
    <p:sldId id="318" r:id="rId15"/>
    <p:sldId id="322" r:id="rId16"/>
    <p:sldId id="265" r:id="rId17"/>
    <p:sldId id="319" r:id="rId18"/>
    <p:sldId id="266" r:id="rId19"/>
    <p:sldId id="267" r:id="rId20"/>
    <p:sldId id="316" r:id="rId21"/>
    <p:sldId id="268" r:id="rId22"/>
    <p:sldId id="269" r:id="rId23"/>
    <p:sldId id="270" r:id="rId24"/>
    <p:sldId id="271" r:id="rId25"/>
    <p:sldId id="272" r:id="rId26"/>
    <p:sldId id="273" r:id="rId27"/>
    <p:sldId id="275" r:id="rId28"/>
    <p:sldId id="274" r:id="rId29"/>
    <p:sldId id="276" r:id="rId30"/>
    <p:sldId id="278" r:id="rId31"/>
    <p:sldId id="279" r:id="rId32"/>
    <p:sldId id="280" r:id="rId33"/>
    <p:sldId id="277" r:id="rId34"/>
    <p:sldId id="281" r:id="rId35"/>
    <p:sldId id="282" r:id="rId36"/>
    <p:sldId id="283" r:id="rId37"/>
    <p:sldId id="284" r:id="rId38"/>
    <p:sldId id="285" r:id="rId39"/>
    <p:sldId id="324" r:id="rId40"/>
    <p:sldId id="286" r:id="rId41"/>
    <p:sldId id="287" r:id="rId42"/>
    <p:sldId id="326" r:id="rId43"/>
    <p:sldId id="327" r:id="rId44"/>
    <p:sldId id="315" r:id="rId45"/>
    <p:sldId id="320" r:id="rId46"/>
    <p:sldId id="288" r:id="rId47"/>
    <p:sldId id="289" r:id="rId48"/>
    <p:sldId id="290" r:id="rId49"/>
    <p:sldId id="291" r:id="rId50"/>
    <p:sldId id="292" r:id="rId51"/>
    <p:sldId id="293" r:id="rId52"/>
    <p:sldId id="295" r:id="rId53"/>
    <p:sldId id="294" r:id="rId54"/>
    <p:sldId id="296" r:id="rId55"/>
    <p:sldId id="297" r:id="rId56"/>
    <p:sldId id="298" r:id="rId57"/>
    <p:sldId id="323" r:id="rId58"/>
    <p:sldId id="317" r:id="rId5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8B41EA-2746-4971-B1C7-1CACE8BC7AB0}" v="3" dt="2023-10-12T15:38:32.341"/>
    <p1510:client id="{4BAF6ED3-BB58-4F15-B276-7BC734F20F66}" v="2" dt="2023-08-25T14:47:49.273"/>
    <p1510:client id="{759386B9-E9C8-4989-BFDB-65D6045A983E}" v="1" dt="2023-08-28T05:42:09.608"/>
    <p1510:client id="{91A652B5-31F0-48B8-B652-01C328A3AEAE}" v="1" dt="2023-08-24T11:02:56.801"/>
    <p1510:client id="{C128D2DB-608B-4E0C-9EE5-285FFE87A03D}" v="1" dt="2023-08-23T11:46:20.337"/>
    <p1510:client id="{C90C0705-8551-40AC-AC91-04CDC2507CDE}" v="2" dt="2023-08-27T13:16:58.269"/>
    <p1510:client id="{CCA177D2-641B-4B69-A50C-1208CC0CFFC6}" v="2" dt="2023-08-26T12:16:12.437"/>
    <p1510:client id="{E09A100C-CFB7-4FFE-9068-3FF1C4AD46DD}" v="1" dt="2023-08-23T13:24:10.823"/>
    <p1510:client id="{E1B034EC-90C7-41D9-B835-9E594548EEC0}" v="2" dt="2023-12-19T15:37:26.347"/>
    <p1510:client id="{F959355D-6BDF-4A78-AAD0-D1D2A18AAF4E}" v="2" dt="2023-10-12T10:31:55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presProps" Target="pres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HUANNATA" userId="S::louis.535230130@stu.untar.ac.id::e51924fb-a64e-4794-9eb6-e0ed594121a1" providerId="AD" clId="Web-{759386B9-E9C8-4989-BFDB-65D6045A983E}"/>
    <pc:docChg chg="modSld">
      <pc:chgData name="LOUIS CHUANNATA" userId="S::louis.535230130@stu.untar.ac.id::e51924fb-a64e-4794-9eb6-e0ed594121a1" providerId="AD" clId="Web-{759386B9-E9C8-4989-BFDB-65D6045A983E}" dt="2023-08-28T05:42:09.608" v="0" actId="1076"/>
      <pc:docMkLst>
        <pc:docMk/>
      </pc:docMkLst>
      <pc:sldChg chg="modSp">
        <pc:chgData name="LOUIS CHUANNATA" userId="S::louis.535230130@stu.untar.ac.id::e51924fb-a64e-4794-9eb6-e0ed594121a1" providerId="AD" clId="Web-{759386B9-E9C8-4989-BFDB-65D6045A983E}" dt="2023-08-28T05:42:09.608" v="0" actId="1076"/>
        <pc:sldMkLst>
          <pc:docMk/>
          <pc:sldMk cId="1163931123" sldId="286"/>
        </pc:sldMkLst>
        <pc:picChg chg="mod">
          <ac:chgData name="LOUIS CHUANNATA" userId="S::louis.535230130@stu.untar.ac.id::e51924fb-a64e-4794-9eb6-e0ed594121a1" providerId="AD" clId="Web-{759386B9-E9C8-4989-BFDB-65D6045A983E}" dt="2023-08-28T05:42:09.608" v="0" actId="1076"/>
          <ac:picMkLst>
            <pc:docMk/>
            <pc:sldMk cId="1163931123" sldId="286"/>
            <ac:picMk id="12291" creationId="{00000000-0000-0000-0000-000000000000}"/>
          </ac:picMkLst>
        </pc:picChg>
      </pc:sldChg>
    </pc:docChg>
  </pc:docChgLst>
  <pc:docChgLst>
    <pc:chgData name="LOUIS CHUANNATA" userId="S::louis.535230130@stu.untar.ac.id::e51924fb-a64e-4794-9eb6-e0ed594121a1" providerId="AD" clId="Web-{C90C0705-8551-40AC-AC91-04CDC2507CDE}"/>
    <pc:docChg chg="sldOrd">
      <pc:chgData name="LOUIS CHUANNATA" userId="S::louis.535230130@stu.untar.ac.id::e51924fb-a64e-4794-9eb6-e0ed594121a1" providerId="AD" clId="Web-{C90C0705-8551-40AC-AC91-04CDC2507CDE}" dt="2023-08-27T13:16:58.269" v="1"/>
      <pc:docMkLst>
        <pc:docMk/>
      </pc:docMkLst>
      <pc:sldChg chg="ord">
        <pc:chgData name="LOUIS CHUANNATA" userId="S::louis.535230130@stu.untar.ac.id::e51924fb-a64e-4794-9eb6-e0ed594121a1" providerId="AD" clId="Web-{C90C0705-8551-40AC-AC91-04CDC2507CDE}" dt="2023-08-27T13:16:58.269" v="1"/>
        <pc:sldMkLst>
          <pc:docMk/>
          <pc:sldMk cId="1464753957" sldId="266"/>
        </pc:sldMkLst>
      </pc:sldChg>
    </pc:docChg>
  </pc:docChgLst>
  <pc:docChgLst>
    <pc:chgData name="MARIO ALVINO SUGANDI" userId="S::mario.535230156@stu.untar.ac.id::3081597c-66d1-4b7a-957d-1015a522ba48" providerId="AD" clId="Web-{498B41EA-2746-4971-B1C7-1CACE8BC7AB0}"/>
    <pc:docChg chg="modSld">
      <pc:chgData name="MARIO ALVINO SUGANDI" userId="S::mario.535230156@stu.untar.ac.id::3081597c-66d1-4b7a-957d-1015a522ba48" providerId="AD" clId="Web-{498B41EA-2746-4971-B1C7-1CACE8BC7AB0}" dt="2023-10-12T15:38:32.341" v="2" actId="1076"/>
      <pc:docMkLst>
        <pc:docMk/>
      </pc:docMkLst>
      <pc:sldChg chg="modSp">
        <pc:chgData name="MARIO ALVINO SUGANDI" userId="S::mario.535230156@stu.untar.ac.id::3081597c-66d1-4b7a-957d-1015a522ba48" providerId="AD" clId="Web-{498B41EA-2746-4971-B1C7-1CACE8BC7AB0}" dt="2023-10-12T15:38:32.341" v="2" actId="1076"/>
        <pc:sldMkLst>
          <pc:docMk/>
          <pc:sldMk cId="2622139333" sldId="287"/>
        </pc:sldMkLst>
        <pc:picChg chg="mod">
          <ac:chgData name="MARIO ALVINO SUGANDI" userId="S::mario.535230156@stu.untar.ac.id::3081597c-66d1-4b7a-957d-1015a522ba48" providerId="AD" clId="Web-{498B41EA-2746-4971-B1C7-1CACE8BC7AB0}" dt="2023-10-12T15:38:32.341" v="2" actId="1076"/>
          <ac:picMkLst>
            <pc:docMk/>
            <pc:sldMk cId="2622139333" sldId="287"/>
            <ac:picMk id="13314" creationId="{00000000-0000-0000-0000-000000000000}"/>
          </ac:picMkLst>
        </pc:picChg>
      </pc:sldChg>
    </pc:docChg>
  </pc:docChgLst>
  <pc:docChgLst>
    <pc:chgData name="YEREMIAS AGUNG SUARLEMBIT" userId="S::yeremias.535180087@stu.untar.ac.id::8f0f3796-9af1-4e1e-aed1-bad272414dad" providerId="AD" clId="Web-{91A652B5-31F0-48B8-B652-01C328A3AEAE}"/>
    <pc:docChg chg="sldOrd">
      <pc:chgData name="YEREMIAS AGUNG SUARLEMBIT" userId="S::yeremias.535180087@stu.untar.ac.id::8f0f3796-9af1-4e1e-aed1-bad272414dad" providerId="AD" clId="Web-{91A652B5-31F0-48B8-B652-01C328A3AEAE}" dt="2023-08-24T11:02:56.801" v="0"/>
      <pc:docMkLst>
        <pc:docMk/>
      </pc:docMkLst>
      <pc:sldChg chg="ord">
        <pc:chgData name="YEREMIAS AGUNG SUARLEMBIT" userId="S::yeremias.535180087@stu.untar.ac.id::8f0f3796-9af1-4e1e-aed1-bad272414dad" providerId="AD" clId="Web-{91A652B5-31F0-48B8-B652-01C328A3AEAE}" dt="2023-08-24T11:02:56.801" v="0"/>
        <pc:sldMkLst>
          <pc:docMk/>
          <pc:sldMk cId="1464753957" sldId="266"/>
        </pc:sldMkLst>
      </pc:sldChg>
    </pc:docChg>
  </pc:docChgLst>
  <pc:docChgLst>
    <pc:chgData name="HENGKY WISIANTO" userId="S::hengky.535230094@stu.untar.ac.id::6738b44e-5727-4510-b35a-f698632d6616" providerId="AD" clId="Web-{CCA177D2-641B-4B69-A50C-1208CC0CFFC6}"/>
    <pc:docChg chg="modSld">
      <pc:chgData name="HENGKY WISIANTO" userId="S::hengky.535230094@stu.untar.ac.id::6738b44e-5727-4510-b35a-f698632d6616" providerId="AD" clId="Web-{CCA177D2-641B-4B69-A50C-1208CC0CFFC6}" dt="2023-08-26T12:16:12.437" v="1" actId="1076"/>
      <pc:docMkLst>
        <pc:docMk/>
      </pc:docMkLst>
      <pc:sldChg chg="modSp">
        <pc:chgData name="HENGKY WISIANTO" userId="S::hengky.535230094@stu.untar.ac.id::6738b44e-5727-4510-b35a-f698632d6616" providerId="AD" clId="Web-{CCA177D2-641B-4B69-A50C-1208CC0CFFC6}" dt="2023-08-26T12:16:12.437" v="1" actId="1076"/>
        <pc:sldMkLst>
          <pc:docMk/>
          <pc:sldMk cId="454599377" sldId="296"/>
        </pc:sldMkLst>
        <pc:picChg chg="mod">
          <ac:chgData name="HENGKY WISIANTO" userId="S::hengky.535230094@stu.untar.ac.id::6738b44e-5727-4510-b35a-f698632d6616" providerId="AD" clId="Web-{CCA177D2-641B-4B69-A50C-1208CC0CFFC6}" dt="2023-08-26T12:16:12.437" v="1" actId="1076"/>
          <ac:picMkLst>
            <pc:docMk/>
            <pc:sldMk cId="454599377" sldId="296"/>
            <ac:picMk id="17411" creationId="{00000000-0000-0000-0000-000000000000}"/>
          </ac:picMkLst>
        </pc:picChg>
      </pc:sldChg>
    </pc:docChg>
  </pc:docChgLst>
  <pc:docChgLst>
    <pc:chgData name="YEREMIAS AGUNG SUARLEMBIT" userId="S::yeremias.535180087@stu.untar.ac.id::8f0f3796-9af1-4e1e-aed1-bad272414dad" providerId="AD" clId="Web-{4BAF6ED3-BB58-4F15-B276-7BC734F20F66}"/>
    <pc:docChg chg="sldOrd">
      <pc:chgData name="YEREMIAS AGUNG SUARLEMBIT" userId="S::yeremias.535180087@stu.untar.ac.id::8f0f3796-9af1-4e1e-aed1-bad272414dad" providerId="AD" clId="Web-{4BAF6ED3-BB58-4F15-B276-7BC734F20F66}" dt="2023-08-25T14:47:49.273" v="1"/>
      <pc:docMkLst>
        <pc:docMk/>
      </pc:docMkLst>
      <pc:sldChg chg="ord">
        <pc:chgData name="YEREMIAS AGUNG SUARLEMBIT" userId="S::yeremias.535180087@stu.untar.ac.id::8f0f3796-9af1-4e1e-aed1-bad272414dad" providerId="AD" clId="Web-{4BAF6ED3-BB58-4F15-B276-7BC734F20F66}" dt="2023-08-25T14:47:49.273" v="1"/>
        <pc:sldMkLst>
          <pc:docMk/>
          <pc:sldMk cId="3346996786" sldId="268"/>
        </pc:sldMkLst>
      </pc:sldChg>
    </pc:docChg>
  </pc:docChgLst>
  <pc:docChgLst>
    <pc:chgData name="STEVEN RICKY LIE" userId="S::steven.535230086@stu.untar.ac.id::27ba331c-b811-4f72-9b06-85e6f9d180d9" providerId="AD" clId="Web-{F959355D-6BDF-4A78-AAD0-D1D2A18AAF4E}"/>
    <pc:docChg chg="modSld">
      <pc:chgData name="STEVEN RICKY LIE" userId="S::steven.535230086@stu.untar.ac.id::27ba331c-b811-4f72-9b06-85e6f9d180d9" providerId="AD" clId="Web-{F959355D-6BDF-4A78-AAD0-D1D2A18AAF4E}" dt="2023-10-12T10:31:55.145" v="1" actId="14100"/>
      <pc:docMkLst>
        <pc:docMk/>
      </pc:docMkLst>
      <pc:sldChg chg="modSp">
        <pc:chgData name="STEVEN RICKY LIE" userId="S::steven.535230086@stu.untar.ac.id::27ba331c-b811-4f72-9b06-85e6f9d180d9" providerId="AD" clId="Web-{F959355D-6BDF-4A78-AAD0-D1D2A18AAF4E}" dt="2023-10-12T10:31:55.145" v="1" actId="14100"/>
        <pc:sldMkLst>
          <pc:docMk/>
          <pc:sldMk cId="1881054769" sldId="260"/>
        </pc:sldMkLst>
        <pc:picChg chg="mod">
          <ac:chgData name="STEVEN RICKY LIE" userId="S::steven.535230086@stu.untar.ac.id::27ba331c-b811-4f72-9b06-85e6f9d180d9" providerId="AD" clId="Web-{F959355D-6BDF-4A78-AAD0-D1D2A18AAF4E}" dt="2023-10-12T10:31:55.145" v="1" actId="14100"/>
          <ac:picMkLst>
            <pc:docMk/>
            <pc:sldMk cId="1881054769" sldId="260"/>
            <ac:picMk id="1027" creationId="{00000000-0000-0000-0000-000000000000}"/>
          </ac:picMkLst>
        </pc:picChg>
        <pc:cxnChg chg="mod">
          <ac:chgData name="STEVEN RICKY LIE" userId="S::steven.535230086@stu.untar.ac.id::27ba331c-b811-4f72-9b06-85e6f9d180d9" providerId="AD" clId="Web-{F959355D-6BDF-4A78-AAD0-D1D2A18AAF4E}" dt="2023-10-12T10:31:55.145" v="1" actId="14100"/>
          <ac:cxnSpMkLst>
            <pc:docMk/>
            <pc:sldMk cId="1881054769" sldId="260"/>
            <ac:cxnSpMk id="19" creationId="{00000000-0000-0000-0000-000000000000}"/>
          </ac:cxnSpMkLst>
        </pc:cxnChg>
      </pc:sldChg>
    </pc:docChg>
  </pc:docChgLst>
  <pc:docChgLst>
    <pc:chgData name="AKBAR IQBNU PRAYOGA" userId="S::akbar.535230095@stu.untar.ac.id::733c26a2-b002-44b6-b923-2226082c61e5" providerId="AD" clId="Web-{E09A100C-CFB7-4FFE-9068-3FF1C4AD46DD}"/>
    <pc:docChg chg="sldOrd">
      <pc:chgData name="AKBAR IQBNU PRAYOGA" userId="S::akbar.535230095@stu.untar.ac.id::733c26a2-b002-44b6-b923-2226082c61e5" providerId="AD" clId="Web-{E09A100C-CFB7-4FFE-9068-3FF1C4AD46DD}" dt="2023-08-23T13:24:10.823" v="0"/>
      <pc:docMkLst>
        <pc:docMk/>
      </pc:docMkLst>
      <pc:sldChg chg="ord">
        <pc:chgData name="AKBAR IQBNU PRAYOGA" userId="S::akbar.535230095@stu.untar.ac.id::733c26a2-b002-44b6-b923-2226082c61e5" providerId="AD" clId="Web-{E09A100C-CFB7-4FFE-9068-3FF1C4AD46DD}" dt="2023-08-23T13:24:10.823" v="0"/>
        <pc:sldMkLst>
          <pc:docMk/>
          <pc:sldMk cId="1737594637" sldId="274"/>
        </pc:sldMkLst>
      </pc:sldChg>
    </pc:docChg>
  </pc:docChgLst>
  <pc:docChgLst>
    <pc:chgData name="MUHAMMAD GALANG DINING SAMUDRA" userId="S::muhammad.535230193@stu.untar.ac.id::55c5e6e4-83fb-4f62-8183-a095fe9bc037" providerId="AD" clId="Web-{E1B034EC-90C7-41D9-B835-9E594548EEC0}"/>
    <pc:docChg chg="modSld">
      <pc:chgData name="MUHAMMAD GALANG DINING SAMUDRA" userId="S::muhammad.535230193@stu.untar.ac.id::55c5e6e4-83fb-4f62-8183-a095fe9bc037" providerId="AD" clId="Web-{E1B034EC-90C7-41D9-B835-9E594548EEC0}" dt="2023-12-19T15:37:26.347" v="1" actId="1076"/>
      <pc:docMkLst>
        <pc:docMk/>
      </pc:docMkLst>
      <pc:sldChg chg="modSp">
        <pc:chgData name="MUHAMMAD GALANG DINING SAMUDRA" userId="S::muhammad.535230193@stu.untar.ac.id::55c5e6e4-83fb-4f62-8183-a095fe9bc037" providerId="AD" clId="Web-{E1B034EC-90C7-41D9-B835-9E594548EEC0}" dt="2023-12-19T15:37:26.347" v="1" actId="1076"/>
        <pc:sldMkLst>
          <pc:docMk/>
          <pc:sldMk cId="687566223" sldId="280"/>
        </pc:sldMkLst>
        <pc:picChg chg="mod">
          <ac:chgData name="MUHAMMAD GALANG DINING SAMUDRA" userId="S::muhammad.535230193@stu.untar.ac.id::55c5e6e4-83fb-4f62-8183-a095fe9bc037" providerId="AD" clId="Web-{E1B034EC-90C7-41D9-B835-9E594548EEC0}" dt="2023-12-19T15:37:26.347" v="1" actId="1076"/>
          <ac:picMkLst>
            <pc:docMk/>
            <pc:sldMk cId="687566223" sldId="280"/>
            <ac:picMk id="7170" creationId="{00000000-0000-0000-0000-000000000000}"/>
          </ac:picMkLst>
        </pc:picChg>
      </pc:sldChg>
    </pc:docChg>
  </pc:docChgLst>
  <pc:docChgLst>
    <pc:chgData name="FAHRRANDY ESTEVVAN" userId="S::fahrrandy.535230157@stu.untar.ac.id::60254dc2-b183-4a81-b69f-9cee4dc72f27" providerId="AD" clId="Web-{C128D2DB-608B-4E0C-9EE5-285FFE87A03D}"/>
    <pc:docChg chg="sldOrd">
      <pc:chgData name="FAHRRANDY ESTEVVAN" userId="S::fahrrandy.535230157@stu.untar.ac.id::60254dc2-b183-4a81-b69f-9cee4dc72f27" providerId="AD" clId="Web-{C128D2DB-608B-4E0C-9EE5-285FFE87A03D}" dt="2023-08-23T11:46:20.337" v="0"/>
      <pc:docMkLst>
        <pc:docMk/>
      </pc:docMkLst>
      <pc:sldChg chg="ord">
        <pc:chgData name="FAHRRANDY ESTEVVAN" userId="S::fahrrandy.535230157@stu.untar.ac.id::60254dc2-b183-4a81-b69f-9cee4dc72f27" providerId="AD" clId="Web-{C128D2DB-608B-4E0C-9EE5-285FFE87A03D}" dt="2023-08-23T11:46:20.337" v="0"/>
        <pc:sldMkLst>
          <pc:docMk/>
          <pc:sldMk cId="273954502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26D7C-51BC-4C99-8AD4-19E7E23BB526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BCF0-2290-49F3-B149-E1305BCAA0C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106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DBCF0-2290-49F3-B149-E1305BCAA0C0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50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79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5119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97A1-0033-4FEA-BC51-34288F4A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2E11A-F176-4F61-9D1F-9CE2C06ED00F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9069-F018-474E-912E-516933D2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9C3A-E6A1-4827-990A-0B5F3F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5727-FB2F-41FF-8EB7-5996197C1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60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B04A-F39C-40E6-A881-92D756E2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7A798-CA22-445D-B55C-211A64E5050A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D137-4337-4E17-B9B7-F00A95D1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8E88-3FAB-4CB0-96C0-A1AAE6D4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01A9C-E5F1-4322-A73E-E3D1C8C64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042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D9838-8858-45FC-800E-A3A2DF79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4B871-76FA-4EB5-84E0-1ABC95FE16A6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A5C24-E09F-4C3F-8C4C-9DD5D8151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A546-EA8D-4837-89AB-23C208D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2C913-33F8-40A8-9A09-22197A515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23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284474-BF2C-41EB-898C-4B600969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77251-8D58-45D0-B8B7-6B9B01FD6BD8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69B56-F94B-49B0-9DAF-99F8AB2EB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29670B8-214E-47FD-B3E6-06922485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AA779-77C4-467E-8E87-28F40690A1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0621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3B566E-E132-44BA-A761-331C0E3D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EBFE3-694A-481E-9DF5-C753B51B20FB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79A1275-B4AF-4265-B2CA-5C49E73F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CDDA14-0D3A-4B04-8F5E-B54B7987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A85E3-A890-4DE2-84CD-ED3751A49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6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C2746CB-9256-48F8-9AB4-607ACD9F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D71F7-035D-484E-BFCF-EE8F6AD50C19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FE6615D-F3AA-4D6C-97BF-BA7E444D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655046-D94F-4AC8-917B-89582E36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7DED4-4505-44DD-8601-77A4C101BA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796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5099743-34F9-41B6-9EBC-88A36BA58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624DFF-8ED9-4C8F-B3AE-79A9BE726C4E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D95307-68C2-46B8-908C-362F86DB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1C1361-655A-4121-B84D-F05BD77C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C3D0F-178A-4FCB-8AAF-B65343A26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516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113440C-38AE-4771-9745-C5788C13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55D2-FE71-46EC-AFA9-B4DBA281F085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A37A03-72D9-4878-83DC-0CC81E64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E477CC-B62C-44FC-B24C-2EA31878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28099-1F3B-4B6E-AEDB-21CBA98C1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301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180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9808A3-A86F-4C2E-AD6E-541284F2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860A7-0BF3-498D-BB90-7E656DE321A5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784A520-9D16-408A-BA3F-03B47729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EEA378-399A-4D8E-956E-0C34E4E4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B2C37-2A47-412A-B922-E4A0A6BEFA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585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DBC6-17E4-44E7-806D-3EFD4457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34A1A-A64B-44F8-A26D-B0B937D0F689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72C-8A41-4964-93E0-21B09688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D648-B87D-4C4D-BB76-5FCADE36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76D05-58C5-454C-94B2-DEF92B4B4A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562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F87A-FE10-4D57-B925-92597662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01905-6143-484F-9E09-E01B68D241AD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D6AB-CA02-4E0A-BB6B-36015BF8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A919-336F-4EB5-8BB6-76CB557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C50FC-F5C8-40E6-B45A-A044F8661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401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24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5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template presentation Isi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7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64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537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16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985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018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81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73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55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6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8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49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803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13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712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33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0589-88F1-4015-88A6-320CD60C8742}" type="datetimeFigureOut">
              <a:rPr lang="id-ID" smtClean="0"/>
              <a:t>19/12/2023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1D392-C1DF-46C3-B212-ACB801E4C03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614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268E73A-27C5-4B40-B9E9-6725AB848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F686B08-4721-4209-B904-28393AC7EE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28B9-FEFC-46C1-846C-03BD00C63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5F3D51-D9BE-4DAA-B299-E5EE5A924B1A}" type="datetime1">
              <a:rPr lang="en-US"/>
              <a:pPr>
                <a:defRPr/>
              </a:pPr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86125-02B0-478C-8196-08945F852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FD6E-249B-4C6E-9A1E-9E6838EC9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9DE7C3-4BFA-485F-9FE9-608A8CA085AC}" type="slidenum">
              <a:rPr lang="en-US" altLang="en-US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14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template presentation-Judul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AE910FD-3BD6-451D-8E34-893A6784257D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9F730B5-B70C-42D3-A7BC-F1334D91BE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561975" rtl="0" eaLnBrk="1" fontAlgn="base" hangingPunct="1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2pPr>
      <a:lvl3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3pPr>
      <a:lvl4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4pPr>
      <a:lvl5pPr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5pPr>
      <a:lvl6pPr marL="4572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6pPr>
      <a:lvl7pPr marL="9144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7pPr>
      <a:lvl8pPr marL="13716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8pPr>
      <a:lvl9pPr marL="1828800" algn="ctr" defTabSz="561975" rtl="0" eaLnBrk="1" fontAlgn="base" hangingPunct="1"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Calibri" pitchFamily="34" charset="0"/>
        </a:defRPr>
      </a:lvl9pPr>
    </p:titleStyle>
    <p:bodyStyle>
      <a:lvl1pPr marL="420688" indent="-4206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5083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68500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532063" indent="-280988" algn="l" defTabSz="5619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562722" rtl="0" eaLnBrk="1" latinLnBrk="0" hangingPunct="1">
        <a:spcBef>
          <a:spcPct val="20000"/>
        </a:spcBef>
        <a:buFont typeface="Arial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562722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_B1C218C6.docx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5153025"/>
          </a:xfrm>
        </p:spPr>
        <p:txBody>
          <a:bodyPr/>
          <a:lstStyle/>
          <a:p>
            <a:pPr eaLnBrk="1" hangingPunct="1"/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4800" b="1">
                <a:solidFill>
                  <a:schemeClr val="bg1"/>
                </a:solidFill>
              </a:rPr>
              <a:t> ALGORITHM</a:t>
            </a:r>
            <a:br>
              <a:rPr lang="en-AU" altLang="en-US" sz="4800" b="1">
                <a:solidFill>
                  <a:schemeClr val="bg1"/>
                </a:solidFill>
              </a:rPr>
            </a:br>
            <a:r>
              <a:rPr lang="en-AU" altLang="en-US" sz="4800" b="1">
                <a:solidFill>
                  <a:schemeClr val="bg1"/>
                </a:solidFill>
              </a:rPr>
              <a:t>TK13027</a:t>
            </a:r>
            <a:br>
              <a:rPr lang="en-AU" altLang="en-US" sz="4800" b="1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 err="1">
                <a:solidFill>
                  <a:schemeClr val="bg1"/>
                </a:solidFill>
              </a:rPr>
              <a:t>Jeanny</a:t>
            </a:r>
            <a:r>
              <a:rPr lang="en-AU" altLang="en-US" sz="3600">
                <a:solidFill>
                  <a:schemeClr val="bg1"/>
                </a:solidFill>
              </a:rPr>
              <a:t> </a:t>
            </a:r>
            <a:r>
              <a:rPr lang="en-AU" altLang="en-US" sz="3600" err="1">
                <a:solidFill>
                  <a:schemeClr val="bg1"/>
                </a:solidFill>
              </a:rPr>
              <a:t>Pragantha</a:t>
            </a: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 err="1">
                <a:solidFill>
                  <a:schemeClr val="bg1"/>
                </a:solidFill>
              </a:rPr>
              <a:t>Novario</a:t>
            </a:r>
            <a:r>
              <a:rPr lang="en-AU" altLang="en-US" sz="3600">
                <a:solidFill>
                  <a:schemeClr val="bg1"/>
                </a:solidFill>
              </a:rPr>
              <a:t> Jaya Perdana</a:t>
            </a: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600">
                <a:solidFill>
                  <a:schemeClr val="bg1"/>
                </a:solidFill>
              </a:rPr>
              <a:t>Program </a:t>
            </a:r>
            <a:r>
              <a:rPr lang="en-AU" altLang="en-US" sz="3600" err="1">
                <a:solidFill>
                  <a:schemeClr val="bg1"/>
                </a:solidFill>
              </a:rPr>
              <a:t>Studi</a:t>
            </a:r>
            <a:r>
              <a:rPr lang="en-AU" altLang="en-US" sz="3600">
                <a:solidFill>
                  <a:schemeClr val="bg1"/>
                </a:solidFill>
              </a:rPr>
              <a:t> Teknik </a:t>
            </a:r>
            <a:r>
              <a:rPr lang="en-AU" altLang="en-US" sz="3600" err="1">
                <a:solidFill>
                  <a:schemeClr val="bg1"/>
                </a:solidFill>
              </a:rPr>
              <a:t>Informatika</a:t>
            </a: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3200">
                <a:solidFill>
                  <a:schemeClr val="bg1"/>
                </a:solidFill>
              </a:rPr>
              <a:t>FAKULTAS TEKNOLOGI INFORMASI</a:t>
            </a:r>
            <a:br>
              <a:rPr lang="en-AU" altLang="en-US" sz="3200">
                <a:solidFill>
                  <a:schemeClr val="bg1"/>
                </a:solidFill>
              </a:rPr>
            </a:br>
            <a:r>
              <a:rPr lang="en-AU" altLang="en-US" sz="2800">
                <a:solidFill>
                  <a:schemeClr val="bg1"/>
                </a:solidFill>
              </a:rPr>
              <a:t> </a:t>
            </a:r>
            <a:br>
              <a:rPr lang="en-AU" altLang="en-US" sz="2800">
                <a:solidFill>
                  <a:schemeClr val="bg1"/>
                </a:solidFill>
              </a:rPr>
            </a:br>
            <a:br>
              <a:rPr lang="en-AU" altLang="en-US" sz="2800">
                <a:solidFill>
                  <a:schemeClr val="bg1"/>
                </a:solidFill>
              </a:rPr>
            </a:b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4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274636"/>
            <a:ext cx="8229600" cy="914400"/>
          </a:xfrm>
        </p:spPr>
        <p:txBody>
          <a:bodyPr/>
          <a:lstStyle/>
          <a:p>
            <a:r>
              <a:rPr lang="id-ID"/>
              <a:t>Ekspresi Logika</a:t>
            </a:r>
            <a:r>
              <a:rPr lang="en-ID"/>
              <a:t> (3)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err="1"/>
              <a:t>Contoh</a:t>
            </a:r>
            <a:r>
              <a:rPr lang="en-US" sz="3200"/>
              <a:t>: </a:t>
            </a:r>
            <a:r>
              <a:rPr lang="id-ID" sz="3200"/>
              <a:t>A, B, dan C adalah variabel integer yang berturut-turut berisi angka 3, 4 dan  5</a:t>
            </a:r>
            <a:r>
              <a:rPr lang="en-US" sz="3200"/>
              <a:t> </a:t>
            </a:r>
          </a:p>
          <a:p>
            <a:pPr lvl="0"/>
            <a:r>
              <a:rPr lang="id-ID" sz="3200"/>
              <a:t>C  </a:t>
            </a:r>
            <a:r>
              <a:rPr lang="id-ID" sz="3200">
                <a:solidFill>
                  <a:srgbClr val="C00000"/>
                </a:solidFill>
              </a:rPr>
              <a:t>!=</a:t>
            </a:r>
            <a:r>
              <a:rPr lang="id-ID" sz="3200"/>
              <a:t>  10  =  .....			</a:t>
            </a:r>
            <a:r>
              <a:rPr lang="id-ID" sz="3200">
                <a:sym typeface="Symbol"/>
              </a:rPr>
              <a:t></a:t>
            </a:r>
            <a:r>
              <a:rPr lang="id-ID" sz="3200"/>
              <a:t> hasilnya</a:t>
            </a:r>
            <a:r>
              <a:rPr lang="en-US" sz="3200"/>
              <a:t> …</a:t>
            </a:r>
            <a:endParaRPr lang="id-ID" sz="3200"/>
          </a:p>
          <a:p>
            <a:pPr lvl="0"/>
            <a:r>
              <a:rPr lang="id-ID" sz="3200"/>
              <a:t>A  </a:t>
            </a:r>
            <a:r>
              <a:rPr lang="id-ID" sz="3200" b="1">
                <a:solidFill>
                  <a:srgbClr val="C00000"/>
                </a:solidFill>
              </a:rPr>
              <a:t>&gt;</a:t>
            </a:r>
            <a:r>
              <a:rPr lang="id-ID" sz="3200" b="1"/>
              <a:t> </a:t>
            </a:r>
            <a:r>
              <a:rPr lang="id-ID" sz="3200"/>
              <a:t> B  =  .....			</a:t>
            </a:r>
            <a:r>
              <a:rPr lang="en-ID" sz="3200"/>
              <a:t>	</a:t>
            </a:r>
            <a:r>
              <a:rPr lang="id-ID" sz="3200">
                <a:sym typeface="Symbol"/>
              </a:rPr>
              <a:t></a:t>
            </a:r>
            <a:r>
              <a:rPr lang="id-ID" sz="3200"/>
              <a:t> hasilnya</a:t>
            </a:r>
            <a:r>
              <a:rPr lang="en-US" sz="3200"/>
              <a:t> …</a:t>
            </a:r>
            <a:endParaRPr lang="id-ID" sz="3200"/>
          </a:p>
          <a:p>
            <a:r>
              <a:rPr lang="id-ID" sz="3200"/>
              <a:t>B</a:t>
            </a:r>
            <a:r>
              <a:rPr lang="id-ID" sz="3200">
                <a:sym typeface="Symbol"/>
              </a:rPr>
              <a:t></a:t>
            </a:r>
            <a:r>
              <a:rPr lang="id-ID" sz="3200"/>
              <a:t>2  </a:t>
            </a:r>
            <a:r>
              <a:rPr lang="id-ID" sz="3200" b="1">
                <a:solidFill>
                  <a:srgbClr val="FF0000"/>
                </a:solidFill>
                <a:sym typeface="Symbol"/>
              </a:rPr>
              <a:t></a:t>
            </a:r>
            <a:r>
              <a:rPr lang="id-ID" sz="3200"/>
              <a:t>  4*A*C  =  .....</a:t>
            </a:r>
            <a:r>
              <a:rPr lang="en-US" sz="3200"/>
              <a:t>		</a:t>
            </a:r>
            <a:r>
              <a:rPr lang="id-ID" sz="3200">
                <a:sym typeface="Symbol"/>
              </a:rPr>
              <a:t></a:t>
            </a:r>
            <a:r>
              <a:rPr lang="id-ID" sz="3200"/>
              <a:t> hasilnya </a:t>
            </a:r>
            <a:r>
              <a:rPr lang="en-US" sz="3200"/>
              <a:t>…</a:t>
            </a:r>
          </a:p>
          <a:p>
            <a:pPr marL="0" indent="0">
              <a:buNone/>
            </a:pPr>
            <a:r>
              <a:rPr lang="en-US" sz="3200">
                <a:sym typeface="Wingdings" panose="05000000000000000000" pitchFamily="2" charset="2"/>
              </a:rPr>
              <a:t> </a:t>
            </a:r>
            <a:r>
              <a:rPr lang="en-US" sz="3200" err="1">
                <a:sym typeface="Wingdings" panose="05000000000000000000" pitchFamily="2" charset="2"/>
              </a:rPr>
              <a:t>Disebut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err="1">
                <a:sym typeface="Wingdings" panose="05000000000000000000" pitchFamily="2" charset="2"/>
              </a:rPr>
              <a:t>ekspresi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err="1">
                <a:sym typeface="Wingdings" panose="05000000000000000000" pitchFamily="2" charset="2"/>
              </a:rPr>
              <a:t>logika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err="1">
                <a:sym typeface="Wingdings" panose="05000000000000000000" pitchFamily="2" charset="2"/>
              </a:rPr>
              <a:t>sederhana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80603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/>
              <a:t>Ekspresi Logika</a:t>
            </a:r>
            <a:r>
              <a:rPr lang="en-US" sz="4800"/>
              <a:t> (4)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2. </a:t>
            </a:r>
            <a:r>
              <a:rPr lang="id-ID"/>
              <a:t>Operator logika</a:t>
            </a:r>
            <a:r>
              <a:rPr lang="en-US"/>
              <a:t> (</a:t>
            </a:r>
            <a:r>
              <a:rPr lang="en-US" err="1"/>
              <a:t>lihat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2.2)</a:t>
            </a:r>
          </a:p>
          <a:p>
            <a:pPr marL="0" indent="0">
              <a:buNone/>
            </a:pPr>
            <a:r>
              <a:rPr lang="en-US" b="1"/>
              <a:t>    </a:t>
            </a:r>
            <a:r>
              <a:rPr lang="id-ID" b="1"/>
              <a:t>ekspresi_1  </a:t>
            </a:r>
            <a:r>
              <a:rPr lang="id-ID" b="1">
                <a:solidFill>
                  <a:srgbClr val="C00000"/>
                </a:solidFill>
              </a:rPr>
              <a:t>operator_logika  </a:t>
            </a:r>
            <a:r>
              <a:rPr lang="id-ID" b="1"/>
              <a:t>ekspresi_2</a:t>
            </a:r>
            <a:endParaRPr lang="en-US" b="1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Keterangan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/>
              <a:t>ekspresi_1 </a:t>
            </a:r>
            <a:r>
              <a:rPr lang="en-US" err="1"/>
              <a:t>dan</a:t>
            </a:r>
            <a:r>
              <a:rPr lang="en-US"/>
              <a:t> ekspresi_2: </a:t>
            </a:r>
            <a:r>
              <a:rPr lang="id-ID"/>
              <a:t>konstanta atau variabel logik</a:t>
            </a:r>
            <a:r>
              <a:rPr lang="en-US"/>
              <a:t>a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Hasil</a:t>
            </a:r>
            <a:r>
              <a:rPr lang="en-US"/>
              <a:t> </a:t>
            </a:r>
            <a:r>
              <a:rPr lang="en-US" err="1"/>
              <a:t>ekspresi</a:t>
            </a:r>
            <a:r>
              <a:rPr lang="en-US"/>
              <a:t> </a:t>
            </a:r>
            <a:r>
              <a:rPr lang="en-US" err="1"/>
              <a:t>Logika</a:t>
            </a:r>
            <a:r>
              <a:rPr lang="en-US"/>
              <a:t>: </a:t>
            </a:r>
            <a:r>
              <a:rPr lang="en-US" err="1"/>
              <a:t>lihat</a:t>
            </a:r>
            <a:r>
              <a:rPr lang="en-US"/>
              <a:t> </a:t>
            </a:r>
            <a:r>
              <a:rPr lang="en-US" err="1"/>
              <a:t>tabel</a:t>
            </a:r>
            <a:r>
              <a:rPr lang="en-US"/>
              <a:t> 2.3.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473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A5BA45-7FEF-A4F9-2A0B-3CCE2BC1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pPr algn="l"/>
            <a:r>
              <a:rPr lang="en-ID" sz="2800" err="1"/>
              <a:t>Tabel</a:t>
            </a:r>
            <a:r>
              <a:rPr lang="en-ID" sz="2800"/>
              <a:t> 2.2  Operator </a:t>
            </a:r>
            <a:r>
              <a:rPr lang="en-ID" sz="2800" err="1"/>
              <a:t>Logika</a:t>
            </a:r>
            <a:endParaRPr lang="id-ID" sz="280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548A50-6831-C566-E6FB-0DBD5971F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609600" y="578874"/>
            <a:ext cx="10699908" cy="2790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03D61-1E62-D901-09E8-F551556AB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1000" y="3215404"/>
            <a:ext cx="1162642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d-ID" sz="4800"/>
              <a:t>Ekspresi Logika</a:t>
            </a:r>
            <a:r>
              <a:rPr lang="en-US" sz="4800"/>
              <a:t> (5)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/>
              <a:t>Contoh</a:t>
            </a:r>
            <a:r>
              <a:rPr lang="en-US"/>
              <a:t>: </a:t>
            </a:r>
            <a:r>
              <a:rPr lang="id-ID"/>
              <a:t>A, B, dan C adalah variabel integer yang berturut-turut berisi angka 3, 4 dan  5</a:t>
            </a:r>
            <a:r>
              <a:rPr lang="en-US"/>
              <a:t> </a:t>
            </a:r>
            <a:r>
              <a:rPr lang="en-US" err="1"/>
              <a:t>serta</a:t>
            </a:r>
            <a:r>
              <a:rPr lang="en-US"/>
              <a:t> </a:t>
            </a:r>
            <a:r>
              <a:rPr lang="id-ID"/>
              <a:t>P dan Q adalah variabel logika yang berisi konstanta logika TRUE dan FALSE</a:t>
            </a:r>
            <a:endParaRPr lang="en-US"/>
          </a:p>
          <a:p>
            <a:pPr lvl="0"/>
            <a:r>
              <a:rPr lang="id-ID"/>
              <a:t>P  </a:t>
            </a:r>
            <a:r>
              <a:rPr lang="id-ID" b="1"/>
              <a:t>AND  TRUE  </a:t>
            </a:r>
            <a:r>
              <a:rPr lang="id-ID"/>
              <a:t>=  .....	</a:t>
            </a:r>
            <a:r>
              <a:rPr lang="id-ID">
                <a:sym typeface="Symbol"/>
              </a:rPr>
              <a:t></a:t>
            </a:r>
            <a:r>
              <a:rPr lang="id-ID"/>
              <a:t> hasilnya:</a:t>
            </a:r>
            <a:r>
              <a:rPr lang="en-US"/>
              <a:t> …</a:t>
            </a:r>
            <a:r>
              <a:rPr lang="id-ID" b="1"/>
              <a:t>	</a:t>
            </a:r>
            <a:endParaRPr lang="id-ID"/>
          </a:p>
          <a:p>
            <a:pPr lvl="0"/>
            <a:r>
              <a:rPr lang="id-ID" b="1"/>
              <a:t>NOT</a:t>
            </a:r>
            <a:r>
              <a:rPr lang="id-ID"/>
              <a:t>  Q  =  .....			</a:t>
            </a:r>
            <a:r>
              <a:rPr lang="id-ID">
                <a:sym typeface="Symbol"/>
              </a:rPr>
              <a:t></a:t>
            </a:r>
            <a:r>
              <a:rPr lang="id-ID"/>
              <a:t> hasilnya:</a:t>
            </a:r>
            <a:r>
              <a:rPr lang="en-US"/>
              <a:t> …</a:t>
            </a:r>
            <a:endParaRPr lang="id-ID"/>
          </a:p>
          <a:p>
            <a:r>
              <a:rPr lang="id-ID"/>
              <a:t>(A &gt; B) </a:t>
            </a:r>
            <a:r>
              <a:rPr lang="id-ID" b="1"/>
              <a:t>OR</a:t>
            </a:r>
            <a:r>
              <a:rPr lang="id-ID"/>
              <a:t> (C &lt; B)  =	 </a:t>
            </a:r>
            <a:r>
              <a:rPr lang="id-ID">
                <a:sym typeface="Symbol"/>
              </a:rPr>
              <a:t></a:t>
            </a:r>
            <a:r>
              <a:rPr lang="id-ID"/>
              <a:t> hasilnya</a:t>
            </a:r>
            <a:r>
              <a:rPr lang="en-US"/>
              <a:t>: …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Disebut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Ekspresi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logika</a:t>
            </a:r>
            <a:r>
              <a:rPr lang="en-US">
                <a:sym typeface="Wingdings" panose="05000000000000000000" pitchFamily="2" charset="2"/>
              </a:rPr>
              <a:t>  </a:t>
            </a:r>
            <a:r>
              <a:rPr lang="en-US" err="1">
                <a:sym typeface="Wingdings" panose="05000000000000000000" pitchFamily="2" charset="2"/>
              </a:rPr>
              <a:t>majemuk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Ekspresi Logika</a:t>
            </a:r>
            <a:r>
              <a:rPr lang="en-US"/>
              <a:t> (6)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ada</a:t>
            </a:r>
            <a:r>
              <a:rPr lang="en-US"/>
              <a:t> </a:t>
            </a:r>
            <a:r>
              <a:rPr lang="en-US" err="1"/>
              <a:t>bermacam-macam</a:t>
            </a:r>
            <a:r>
              <a:rPr lang="en-US"/>
              <a:t> </a:t>
            </a:r>
            <a:r>
              <a:rPr lang="en-US" err="1"/>
              <a:t>ekspresi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id-ID"/>
              <a:t>(A + C)  !=  (A * C)   </a:t>
            </a:r>
            <a:r>
              <a:rPr lang="id-ID" b="1"/>
              <a:t>OR</a:t>
            </a:r>
            <a:r>
              <a:rPr lang="id-ID"/>
              <a:t>  Q  </a:t>
            </a:r>
            <a:r>
              <a:rPr lang="id-ID" b="1"/>
              <a:t>AND</a:t>
            </a:r>
            <a:r>
              <a:rPr lang="id-ID"/>
              <a:t>   A  </a:t>
            </a:r>
            <a:r>
              <a:rPr lang="id-ID" b="1"/>
              <a:t>&gt; </a:t>
            </a:r>
            <a:r>
              <a:rPr lang="id-ID"/>
              <a:t> (B – C)   =</a:t>
            </a:r>
            <a:r>
              <a:rPr lang="en-US"/>
              <a:t> …..</a:t>
            </a:r>
          </a:p>
          <a:p>
            <a:pPr marL="0" indent="0">
              <a:buNone/>
            </a:pPr>
            <a:endParaRPr lang="id-ID" sz="2200"/>
          </a:p>
          <a:p>
            <a:pPr marL="0" indent="0">
              <a:buNone/>
            </a:pP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urutan</a:t>
            </a:r>
            <a:r>
              <a:rPr lang="en-US"/>
              <a:t> </a:t>
            </a:r>
            <a:r>
              <a:rPr lang="en-US" err="1"/>
              <a:t>cara</a:t>
            </a:r>
            <a:r>
              <a:rPr lang="en-US"/>
              <a:t> </a:t>
            </a:r>
            <a:r>
              <a:rPr lang="en-US" err="1"/>
              <a:t>mengerjakannya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:</a:t>
            </a:r>
            <a:endParaRPr lang="id-ID"/>
          </a:p>
          <a:p>
            <a:pPr marL="0" indent="0">
              <a:buNone/>
            </a:pPr>
            <a:r>
              <a:rPr lang="id-ID"/>
              <a:t>(3 + 5)  !=  ( 3 * 5)   </a:t>
            </a:r>
            <a:r>
              <a:rPr lang="id-ID" b="1"/>
              <a:t>OR </a:t>
            </a:r>
            <a:r>
              <a:rPr lang="id-ID"/>
              <a:t> FALSE  </a:t>
            </a:r>
            <a:r>
              <a:rPr lang="id-ID" b="1"/>
              <a:t>AND</a:t>
            </a:r>
            <a:r>
              <a:rPr lang="id-ID"/>
              <a:t>  3  &gt;  (4 – 5)   = </a:t>
            </a:r>
            <a:endParaRPr lang="en-US"/>
          </a:p>
          <a:p>
            <a:pPr marL="0" indent="0">
              <a:buNone/>
            </a:pPr>
            <a:r>
              <a:rPr lang="id-ID"/>
              <a:t> </a:t>
            </a:r>
            <a:r>
              <a:rPr lang="en-US"/>
              <a:t>   </a:t>
            </a:r>
            <a:r>
              <a:rPr lang="id-ID"/>
              <a:t>8	  </a:t>
            </a:r>
            <a:r>
              <a:rPr lang="en-ID"/>
              <a:t>     </a:t>
            </a:r>
            <a:r>
              <a:rPr lang="id-ID"/>
              <a:t>!=      15     </a:t>
            </a:r>
            <a:r>
              <a:rPr lang="en-US"/>
              <a:t>  </a:t>
            </a:r>
            <a:r>
              <a:rPr lang="id-ID" b="1"/>
              <a:t>OR</a:t>
            </a:r>
            <a:r>
              <a:rPr lang="id-ID"/>
              <a:t>  FALSE  </a:t>
            </a:r>
            <a:r>
              <a:rPr lang="id-ID" b="1"/>
              <a:t>AND </a:t>
            </a:r>
            <a:r>
              <a:rPr lang="id-ID"/>
              <a:t> 3  &gt;    (-1)    =  </a:t>
            </a:r>
            <a:endParaRPr lang="en-US"/>
          </a:p>
          <a:p>
            <a:pPr marL="0" indent="0">
              <a:buNone/>
            </a:pPr>
            <a:r>
              <a:rPr lang="en-US"/>
              <a:t>            </a:t>
            </a:r>
            <a:r>
              <a:rPr lang="id-ID"/>
              <a:t>TRUE	</a:t>
            </a:r>
            <a:r>
              <a:rPr lang="en-US"/>
              <a:t>   </a:t>
            </a:r>
            <a:r>
              <a:rPr lang="id-ID" b="1"/>
              <a:t>OR</a:t>
            </a:r>
            <a:r>
              <a:rPr lang="id-ID"/>
              <a:t>   FALSE  </a:t>
            </a:r>
            <a:r>
              <a:rPr lang="id-ID" b="1"/>
              <a:t>AND</a:t>
            </a:r>
            <a:r>
              <a:rPr lang="id-ID"/>
              <a:t>      TRUE</a:t>
            </a:r>
            <a:r>
              <a:rPr lang="en-US"/>
              <a:t>        </a:t>
            </a:r>
            <a:r>
              <a:rPr lang="id-ID"/>
              <a:t>=</a:t>
            </a:r>
            <a:endParaRPr lang="en-US"/>
          </a:p>
          <a:p>
            <a:pPr marL="0" indent="0">
              <a:buNone/>
            </a:pPr>
            <a:r>
              <a:rPr lang="en-US"/>
              <a:t>           </a:t>
            </a:r>
            <a:r>
              <a:rPr lang="id-ID"/>
              <a:t> TRUE	</a:t>
            </a:r>
            <a:r>
              <a:rPr lang="en-US"/>
              <a:t>   </a:t>
            </a:r>
            <a:r>
              <a:rPr lang="id-ID" b="1"/>
              <a:t>OR </a:t>
            </a:r>
            <a:r>
              <a:rPr lang="id-ID"/>
              <a:t>             FALSE		</a:t>
            </a:r>
            <a:r>
              <a:rPr lang="en-US"/>
              <a:t>   </a:t>
            </a:r>
            <a:r>
              <a:rPr lang="id-ID"/>
              <a:t>=</a:t>
            </a:r>
            <a:endParaRPr lang="en-US"/>
          </a:p>
          <a:p>
            <a:pPr marL="0" indent="0">
              <a:buNone/>
            </a:pPr>
            <a:r>
              <a:rPr lang="id-ID"/>
              <a:t>			</a:t>
            </a:r>
            <a:r>
              <a:rPr lang="en-ID"/>
              <a:t>        </a:t>
            </a:r>
            <a:r>
              <a:rPr lang="id-ID"/>
              <a:t>TRUE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9381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58FC5-9D50-44E1-B02D-CB31785B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2A</a:t>
            </a:r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6AEFD-1ECC-4806-A183-B6424D57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5619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ID" sz="3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Latihan </a:t>
            </a:r>
            <a:r>
              <a:rPr kumimoji="0" lang="en-ID" sz="3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Soal</a:t>
            </a:r>
            <a:r>
              <a:rPr kumimoji="0" lang="en-ID" sz="3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D" sz="3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subbab</a:t>
            </a:r>
            <a:r>
              <a:rPr kumimoji="0" lang="en-ID" sz="3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2.3</a:t>
            </a:r>
          </a:p>
          <a:p>
            <a:pPr marL="420688" marR="0" lvl="0" indent="-420688" algn="l" defTabSz="5619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ID">
                <a:solidFill>
                  <a:prstClr val="black"/>
                </a:solidFill>
                <a:latin typeface="Calibri"/>
              </a:rPr>
              <a:t>NPM </a:t>
            </a:r>
            <a:r>
              <a:rPr lang="en-ID" err="1">
                <a:solidFill>
                  <a:prstClr val="black"/>
                </a:solidFill>
                <a:latin typeface="Calibri"/>
              </a:rPr>
              <a:t>Ganjil</a:t>
            </a:r>
            <a:r>
              <a:rPr lang="en-ID">
                <a:solidFill>
                  <a:prstClr val="black"/>
                </a:solidFill>
                <a:latin typeface="Calibri"/>
              </a:rPr>
              <a:t> : no 7</a:t>
            </a:r>
          </a:p>
          <a:p>
            <a:pPr marL="420688" marR="0" lvl="0" indent="-420688" algn="l" defTabSz="5619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ID" sz="3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NPM </a:t>
            </a:r>
            <a:r>
              <a:rPr kumimoji="0" lang="en-ID" sz="39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Genap</a:t>
            </a:r>
            <a:r>
              <a:rPr kumimoji="0" lang="en-ID" sz="3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no 8 </a:t>
            </a:r>
            <a:endParaRPr kumimoji="0" lang="id-ID" sz="3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899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id-ID" sz="4800"/>
              <a:t>Struktur  Seleksi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55" y="1066800"/>
            <a:ext cx="8229600" cy="5287965"/>
          </a:xfrm>
        </p:spPr>
        <p:txBody>
          <a:bodyPr/>
          <a:lstStyle/>
          <a:p>
            <a:r>
              <a:rPr lang="en-US" sz="3200"/>
              <a:t>D</a:t>
            </a:r>
            <a:r>
              <a:rPr lang="id-ID" sz="3200"/>
              <a:t>igunakan untuk memilih satu di antara beberapa alternatif pekerjaan</a:t>
            </a:r>
            <a:r>
              <a:rPr lang="en-US" sz="3200"/>
              <a:t> yang </a:t>
            </a:r>
            <a:r>
              <a:rPr lang="id-ID" sz="3200"/>
              <a:t>ditentukan oleh suatu kondisi yang berupa ekspresi logika</a:t>
            </a:r>
            <a:r>
              <a:rPr lang="en-US" sz="3200"/>
              <a:t>.</a:t>
            </a:r>
          </a:p>
          <a:p>
            <a:r>
              <a:rPr lang="en-US" sz="3200"/>
              <a:t>P</a:t>
            </a:r>
            <a:r>
              <a:rPr lang="id-ID" sz="3200"/>
              <a:t>ada umumnya menggunakan instruksi IF. </a:t>
            </a:r>
            <a:endParaRPr lang="en-US" sz="3200"/>
          </a:p>
          <a:p>
            <a:r>
              <a:rPr lang="en-US" sz="3200"/>
              <a:t>M</a:t>
            </a:r>
            <a:r>
              <a:rPr lang="id-ID" sz="3200"/>
              <a:t>acam-macam bentuk instruksi IF</a:t>
            </a:r>
            <a:r>
              <a:rPr lang="en-US" sz="3200"/>
              <a:t>:</a:t>
            </a:r>
          </a:p>
          <a:p>
            <a:pPr marL="514350" indent="-514350">
              <a:buAutoNum type="arabicPeriod"/>
            </a:pPr>
            <a:r>
              <a:rPr lang="id-ID" sz="3200"/>
              <a:t>Instruksi  If sederhana</a:t>
            </a:r>
            <a:endParaRPr lang="en-US" sz="3200"/>
          </a:p>
          <a:p>
            <a:pPr marL="514350" indent="-514350">
              <a:buAutoNum type="arabicPeriod"/>
            </a:pPr>
            <a:r>
              <a:rPr lang="id-ID" sz="3200"/>
              <a:t>Instruksi  If-Else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 err="1"/>
              <a:t>Instruksi</a:t>
            </a:r>
            <a:r>
              <a:rPr lang="en-US" sz="3200"/>
              <a:t> </a:t>
            </a:r>
            <a:r>
              <a:rPr lang="id-ID" sz="3200"/>
              <a:t>If Bertingkat</a:t>
            </a:r>
          </a:p>
        </p:txBody>
      </p:sp>
    </p:spTree>
    <p:extLst>
      <p:ext uri="{BB962C8B-B14F-4D97-AF65-F5344CB8AC3E}">
        <p14:creationId xmlns:p14="http://schemas.microsoft.com/office/powerpoint/2010/main" val="334699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id-ID" sz="4800"/>
              <a:t>Instruksi  If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>
            <a:normAutofit fontScale="92500"/>
          </a:bodyPr>
          <a:lstStyle/>
          <a:p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menjawab</a:t>
            </a:r>
            <a:r>
              <a:rPr lang="en-US"/>
              <a:t> </a:t>
            </a:r>
            <a:r>
              <a:rPr lang="en-US" err="1"/>
              <a:t>permasalahan</a:t>
            </a:r>
            <a:r>
              <a:rPr lang="en-US"/>
              <a:t> </a:t>
            </a:r>
            <a:r>
              <a:rPr lang="id-ID"/>
              <a:t>apakah suatu pekerjaan dilakukan atau tidak</a:t>
            </a:r>
            <a:r>
              <a:rPr lang="en-US"/>
              <a:t>.</a:t>
            </a:r>
          </a:p>
          <a:p>
            <a:r>
              <a:rPr lang="en-US"/>
              <a:t>J</a:t>
            </a:r>
            <a:r>
              <a:rPr lang="id-ID"/>
              <a:t>ika kondisi </a:t>
            </a:r>
            <a:r>
              <a:rPr lang="en-US" err="1"/>
              <a:t>dipenuhi</a:t>
            </a:r>
            <a:r>
              <a:rPr lang="en-US"/>
              <a:t> (TRUE)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akan</a:t>
            </a:r>
            <a:r>
              <a:rPr lang="en-US"/>
              <a:t> </a:t>
            </a:r>
            <a:r>
              <a:rPr lang="en-US" err="1"/>
              <a:t>dilakukan</a:t>
            </a:r>
            <a:r>
              <a:rPr lang="en-US"/>
              <a:t> </a:t>
            </a:r>
            <a:r>
              <a:rPr lang="en-US" err="1"/>
              <a:t>suatu</a:t>
            </a:r>
            <a:r>
              <a:rPr lang="en-US"/>
              <a:t> </a:t>
            </a:r>
            <a:r>
              <a:rPr lang="en-US" err="1"/>
              <a:t>pekerjaan</a:t>
            </a:r>
            <a:endParaRPr lang="en-US"/>
          </a:p>
          <a:p>
            <a:r>
              <a:rPr lang="en-US"/>
              <a:t>B</a:t>
            </a:r>
            <a:r>
              <a:rPr lang="id-ID"/>
              <a:t>entuk umumnya.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id-ID" b="1"/>
              <a:t>IF  ( kondisi )</a:t>
            </a:r>
            <a:endParaRPr lang="id-ID"/>
          </a:p>
          <a:p>
            <a:pPr marL="0" indent="0">
              <a:buNone/>
            </a:pPr>
            <a:r>
              <a:rPr lang="en-US" b="1"/>
              <a:t>	</a:t>
            </a:r>
            <a:r>
              <a:rPr lang="id-ID" b="1"/>
              <a:t>{ alternatif jika kondisi TRUE }</a:t>
            </a:r>
            <a:endParaRPr lang="en-US" b="1"/>
          </a:p>
          <a:p>
            <a:pPr marL="0" indent="0">
              <a:buNone/>
            </a:pPr>
            <a:endParaRPr lang="en-US" b="1"/>
          </a:p>
          <a:p>
            <a:endParaRPr lang="id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8963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Instruksi  If </a:t>
            </a:r>
            <a:r>
              <a:rPr lang="en-US"/>
              <a:t>s</a:t>
            </a:r>
            <a:r>
              <a:rPr lang="id-ID"/>
              <a:t>ederhana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Flowchart:</a:t>
            </a:r>
          </a:p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1676400"/>
            <a:ext cx="5486400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12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id-ID" sz="4800"/>
              <a:t>Instruksi  If sederhana</a:t>
            </a:r>
            <a:r>
              <a:rPr lang="en-US" sz="4800"/>
              <a:t> (3)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67836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err="1"/>
              <a:t>Contoh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1.	</a:t>
            </a:r>
            <a:r>
              <a:rPr lang="id-ID"/>
              <a:t>If  </a:t>
            </a:r>
            <a:r>
              <a:rPr lang="en-US"/>
              <a:t>(</a:t>
            </a:r>
            <a:r>
              <a:rPr lang="id-ID"/>
              <a:t>nilai &lt; 0</a:t>
            </a:r>
            <a:r>
              <a:rPr lang="en-US"/>
              <a:t> )</a:t>
            </a:r>
            <a:endParaRPr lang="id-ID"/>
          </a:p>
          <a:p>
            <a:pPr marL="0" indent="0">
              <a:buNone/>
            </a:pPr>
            <a:r>
              <a:rPr lang="id-ID"/>
              <a:t>	</a:t>
            </a:r>
            <a:r>
              <a:rPr lang="en-US"/>
              <a:t>    {   </a:t>
            </a:r>
            <a:r>
              <a:rPr lang="id-ID"/>
              <a:t>nilai = -nilai   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If  (RATA  &gt;=   60)</a:t>
            </a:r>
          </a:p>
          <a:p>
            <a:pPr marL="0" indent="0">
              <a:buNone/>
            </a:pPr>
            <a:r>
              <a:rPr lang="en-US"/>
              <a:t>         { 	Write (“ Nama </a:t>
            </a:r>
            <a:r>
              <a:rPr lang="en-US" err="1"/>
              <a:t>siswa</a:t>
            </a:r>
            <a:r>
              <a:rPr lang="en-US"/>
              <a:t> = “, NAMA)</a:t>
            </a:r>
          </a:p>
          <a:p>
            <a:pPr marL="0" indent="0">
              <a:buNone/>
            </a:pPr>
            <a:r>
              <a:rPr lang="en-US"/>
              <a:t>	   	 Write (“ </a:t>
            </a:r>
            <a:r>
              <a:rPr lang="en-US" err="1"/>
              <a:t>Nilai</a:t>
            </a:r>
            <a:r>
              <a:rPr lang="en-US"/>
              <a:t>  =  “, RATA) </a:t>
            </a:r>
          </a:p>
          <a:p>
            <a:pPr marL="0" indent="0">
              <a:buNone/>
            </a:pPr>
            <a:r>
              <a:rPr lang="en-US"/>
              <a:t>	           Write (“ </a:t>
            </a:r>
            <a:r>
              <a:rPr lang="en-US" err="1"/>
              <a:t>Anda</a:t>
            </a:r>
            <a:r>
              <a:rPr lang="en-US"/>
              <a:t> lulus”)</a:t>
            </a:r>
          </a:p>
          <a:p>
            <a:pPr marL="0" indent="0">
              <a:buNone/>
            </a:pPr>
            <a:r>
              <a:rPr lang="en-US"/>
              <a:t>          }</a:t>
            </a:r>
            <a:endParaRPr lang="id-ID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282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128F25F1-679A-49BA-A5CA-0EF87995E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6988"/>
            <a:ext cx="9251951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659F9890-D890-4CF4-9E58-774D1CF8F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4924425"/>
          </a:xfrm>
        </p:spPr>
        <p:txBody>
          <a:bodyPr/>
          <a:lstStyle/>
          <a:p>
            <a:pPr eaLnBrk="1" hangingPunct="1"/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r>
              <a:rPr lang="en-AU" altLang="en-US" sz="4800">
                <a:solidFill>
                  <a:schemeClr val="bg1"/>
                </a:solidFill>
              </a:rPr>
              <a:t>BAB 2</a:t>
            </a:r>
            <a:br>
              <a:rPr lang="en-AU" altLang="en-US" sz="4800" b="1">
                <a:solidFill>
                  <a:schemeClr val="bg1"/>
                </a:solidFill>
              </a:rPr>
            </a:br>
            <a:r>
              <a:rPr lang="en-AU" altLang="en-US" sz="4800" err="1">
                <a:solidFill>
                  <a:schemeClr val="bg1"/>
                </a:solidFill>
              </a:rPr>
              <a:t>Pemrograman</a:t>
            </a:r>
            <a:r>
              <a:rPr lang="en-AU" altLang="en-US" sz="4800">
                <a:solidFill>
                  <a:schemeClr val="bg1"/>
                </a:solidFill>
              </a:rPr>
              <a:t> </a:t>
            </a:r>
            <a:r>
              <a:rPr lang="en-AU" altLang="en-US" sz="4800" err="1">
                <a:solidFill>
                  <a:schemeClr val="bg1"/>
                </a:solidFill>
              </a:rPr>
              <a:t>Terstruktur</a:t>
            </a: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600">
                <a:solidFill>
                  <a:schemeClr val="bg1"/>
                </a:solidFill>
              </a:rPr>
            </a:br>
            <a:br>
              <a:rPr lang="en-AU" altLang="en-US" sz="3200">
                <a:solidFill>
                  <a:schemeClr val="bg1"/>
                </a:solidFill>
              </a:rPr>
            </a:br>
            <a:r>
              <a:rPr lang="en-AU" altLang="en-US" sz="2800">
                <a:solidFill>
                  <a:schemeClr val="bg1"/>
                </a:solidFill>
              </a:rPr>
              <a:t> </a:t>
            </a:r>
            <a:br>
              <a:rPr lang="en-AU" altLang="en-US" sz="2800">
                <a:solidFill>
                  <a:schemeClr val="bg1"/>
                </a:solidFill>
              </a:rPr>
            </a:br>
            <a:br>
              <a:rPr lang="en-AU" altLang="en-US" sz="2800">
                <a:solidFill>
                  <a:schemeClr val="bg1"/>
                </a:solidFill>
              </a:rPr>
            </a:b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100" name="Slide Number Placeholder 1">
            <a:extLst>
              <a:ext uri="{FF2B5EF4-FFF2-40B4-BE49-F238E27FC236}">
                <a16:creationId xmlns:a16="http://schemas.microsoft.com/office/drawing/2014/main" id="{0C40792B-2385-4202-A584-509510EF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E297C8-3B72-497A-8C3B-EB3859048B3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99" y="0"/>
            <a:ext cx="8229600" cy="715962"/>
          </a:xfrm>
        </p:spPr>
        <p:txBody>
          <a:bodyPr>
            <a:noAutofit/>
          </a:bodyPr>
          <a:lstStyle/>
          <a:p>
            <a:r>
              <a:rPr lang="id-ID" sz="4400"/>
              <a:t>Instruksi  If sederhana</a:t>
            </a:r>
            <a:r>
              <a:rPr lang="en-US" sz="4400"/>
              <a:t> (4)</a:t>
            </a:r>
            <a:endParaRPr lang="id-ID" sz="440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600" y="1104900"/>
            <a:ext cx="9196439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02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077" y="0"/>
            <a:ext cx="8229600" cy="1143000"/>
          </a:xfrm>
        </p:spPr>
        <p:txBody>
          <a:bodyPr/>
          <a:lstStyle/>
          <a:p>
            <a:r>
              <a:rPr lang="id-ID" sz="4800"/>
              <a:t>Instruksi  If</a:t>
            </a:r>
            <a:r>
              <a:rPr lang="en-US" sz="4800"/>
              <a:t> Else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4754564"/>
          </a:xfrm>
        </p:spPr>
        <p:txBody>
          <a:bodyPr/>
          <a:lstStyle/>
          <a:p>
            <a:r>
              <a:rPr lang="en-US" sz="3200" err="1"/>
              <a:t>Memilih</a:t>
            </a:r>
            <a:r>
              <a:rPr lang="en-US" sz="3200"/>
              <a:t> </a:t>
            </a:r>
            <a:r>
              <a:rPr lang="en-US" sz="3200" err="1"/>
              <a:t>satu</a:t>
            </a:r>
            <a:r>
              <a:rPr lang="en-US" sz="3200"/>
              <a:t> </a:t>
            </a:r>
            <a:r>
              <a:rPr lang="en-US" sz="3200" err="1"/>
              <a:t>dari</a:t>
            </a:r>
            <a:r>
              <a:rPr lang="en-US" sz="3200"/>
              <a:t> </a:t>
            </a:r>
            <a:r>
              <a:rPr lang="id-ID" sz="3200"/>
              <a:t>2 alternatif, yaitu (1) jika kondisi TRUE dan (2) jika kondisi FALSE</a:t>
            </a:r>
            <a:endParaRPr lang="en-US" sz="3200"/>
          </a:p>
          <a:p>
            <a:r>
              <a:rPr lang="id-ID" sz="3200"/>
              <a:t>Bentuk  umum</a:t>
            </a:r>
            <a:r>
              <a:rPr lang="en-US" sz="3200"/>
              <a:t>:</a:t>
            </a:r>
          </a:p>
          <a:p>
            <a:pPr marL="0" indent="0">
              <a:buNone/>
            </a:pPr>
            <a:r>
              <a:rPr lang="en-US" sz="3200"/>
              <a:t>	</a:t>
            </a:r>
            <a:r>
              <a:rPr lang="id-ID" sz="3200" b="1"/>
              <a:t>IF ( kondisi )</a:t>
            </a:r>
          </a:p>
          <a:p>
            <a:pPr marL="0" indent="0">
              <a:buNone/>
            </a:pPr>
            <a:r>
              <a:rPr lang="en-US" sz="3200" b="1"/>
              <a:t>		</a:t>
            </a:r>
            <a:r>
              <a:rPr lang="id-ID" sz="3200" b="1"/>
              <a:t>{ alternatif jika kondisi TRUE }</a:t>
            </a:r>
          </a:p>
          <a:p>
            <a:pPr marL="0" indent="0">
              <a:buNone/>
            </a:pPr>
            <a:r>
              <a:rPr lang="en-US" sz="3200" b="1"/>
              <a:t>	</a:t>
            </a:r>
            <a:r>
              <a:rPr lang="id-ID" sz="3200" b="1"/>
              <a:t>ELSE </a:t>
            </a:r>
          </a:p>
          <a:p>
            <a:pPr marL="0" indent="0">
              <a:buNone/>
            </a:pPr>
            <a:r>
              <a:rPr lang="en-US" sz="3200" b="1"/>
              <a:t>		</a:t>
            </a:r>
            <a:r>
              <a:rPr lang="id-ID" sz="3200" b="1"/>
              <a:t>{ alternatif jika kondisi FALSE }</a:t>
            </a:r>
            <a:endParaRPr lang="en-US" b="1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7702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400"/>
              <a:t>Instruksi  If</a:t>
            </a:r>
            <a:r>
              <a:rPr lang="en-US" sz="4400"/>
              <a:t> Else 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err="1"/>
              <a:t>Contoh</a:t>
            </a:r>
            <a:r>
              <a:rPr lang="en-US" sz="3200"/>
              <a:t>:</a:t>
            </a:r>
            <a:r>
              <a:rPr lang="id-ID" sz="3200"/>
              <a:t> </a:t>
            </a:r>
            <a:r>
              <a:rPr lang="en-US" sz="3200"/>
              <a:t>A</a:t>
            </a:r>
            <a:r>
              <a:rPr lang="id-ID" sz="3200"/>
              <a:t>da dua buah angka yang disimpan dalam variabel A dan B. Ingin diketahui mana dari angka tersebut yang lebih besar</a:t>
            </a:r>
            <a:r>
              <a:rPr lang="en-US" sz="3200"/>
              <a:t>.</a:t>
            </a:r>
          </a:p>
          <a:p>
            <a:pPr marL="0" indent="0">
              <a:buNone/>
            </a:pPr>
            <a:r>
              <a:rPr lang="en-US" sz="3200" err="1"/>
              <a:t>Jawaban</a:t>
            </a:r>
            <a:r>
              <a:rPr lang="en-US" sz="3200"/>
              <a:t>:</a:t>
            </a:r>
          </a:p>
          <a:p>
            <a:r>
              <a:rPr lang="en-US" sz="3200" err="1"/>
              <a:t>Bandingkan</a:t>
            </a:r>
            <a:r>
              <a:rPr lang="en-US" sz="3200"/>
              <a:t> A </a:t>
            </a:r>
            <a:r>
              <a:rPr lang="en-US" sz="3200" err="1"/>
              <a:t>dengan</a:t>
            </a:r>
            <a:r>
              <a:rPr lang="en-US" sz="3200"/>
              <a:t> B. </a:t>
            </a:r>
            <a:r>
              <a:rPr lang="id-ID" sz="3200"/>
              <a:t>Jika A lebih besar dari B maka A yang dicetak, tetapi jika B yang lebih besar maka B yang dicetak</a:t>
            </a:r>
            <a:r>
              <a:rPr lang="en-US" sz="3200"/>
              <a:t>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5294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/>
              <a:t>Instruksi  If</a:t>
            </a:r>
            <a:r>
              <a:rPr lang="en-US" sz="4000"/>
              <a:t> Else (2)</a:t>
            </a:r>
            <a:endParaRPr lang="id-ID" sz="400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1219200"/>
            <a:ext cx="5361429" cy="541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59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/>
              <a:t>Instruksi  If</a:t>
            </a:r>
            <a:r>
              <a:rPr lang="en-US" sz="4800"/>
              <a:t> Else (4)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err="1"/>
              <a:t>Dengan</a:t>
            </a:r>
            <a:r>
              <a:rPr lang="en-US" sz="3200"/>
              <a:t> </a:t>
            </a:r>
            <a:r>
              <a:rPr lang="en-US" sz="3200" err="1"/>
              <a:t>instruksi</a:t>
            </a:r>
            <a:r>
              <a:rPr lang="en-US" sz="3200"/>
              <a:t> If Else:</a:t>
            </a:r>
          </a:p>
          <a:p>
            <a:pPr marL="0" indent="0">
              <a:buNone/>
            </a:pPr>
            <a:r>
              <a:rPr lang="en-US" sz="3200"/>
              <a:t>	</a:t>
            </a:r>
            <a:r>
              <a:rPr lang="id-ID" sz="3200"/>
              <a:t>IF  ( A &gt; B)</a:t>
            </a:r>
          </a:p>
          <a:p>
            <a:pPr marL="0" indent="0">
              <a:buNone/>
            </a:pPr>
            <a:r>
              <a:rPr lang="en-US" sz="3200"/>
              <a:t>	     </a:t>
            </a:r>
            <a:r>
              <a:rPr lang="id-ID" sz="3200"/>
              <a:t>Write (“Bilangan yang terbesar : “, A) </a:t>
            </a:r>
          </a:p>
          <a:p>
            <a:pPr marL="0" indent="0">
              <a:buNone/>
            </a:pPr>
            <a:r>
              <a:rPr lang="en-US" sz="3200"/>
              <a:t>	</a:t>
            </a:r>
            <a:r>
              <a:rPr lang="id-ID" sz="3200"/>
              <a:t>ELSE </a:t>
            </a:r>
          </a:p>
          <a:p>
            <a:pPr marL="0" indent="0">
              <a:buNone/>
            </a:pPr>
            <a:r>
              <a:rPr lang="en-US" sz="3200"/>
              <a:t>	    </a:t>
            </a:r>
            <a:r>
              <a:rPr lang="id-ID" sz="3200"/>
              <a:t> Write (“Bilangan yang terbesar : “, B) </a:t>
            </a:r>
          </a:p>
        </p:txBody>
      </p:sp>
    </p:spTree>
    <p:extLst>
      <p:ext uri="{BB962C8B-B14F-4D97-AF65-F5344CB8AC3E}">
        <p14:creationId xmlns:p14="http://schemas.microsoft.com/office/powerpoint/2010/main" val="3685139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418" y="0"/>
            <a:ext cx="8229600" cy="731836"/>
          </a:xfrm>
        </p:spPr>
        <p:txBody>
          <a:bodyPr>
            <a:normAutofit/>
          </a:bodyPr>
          <a:lstStyle/>
          <a:p>
            <a:r>
              <a:rPr lang="id-ID" sz="4000"/>
              <a:t>Instruksi  If</a:t>
            </a:r>
            <a:r>
              <a:rPr lang="en-US" sz="4000"/>
              <a:t> Else (5)</a:t>
            </a:r>
            <a:endParaRPr lang="id-ID" sz="400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211764"/>
          </a:xfrm>
        </p:spPr>
        <p:txBody>
          <a:bodyPr/>
          <a:lstStyle/>
          <a:p>
            <a:pPr marL="0" indent="0">
              <a:buNone/>
            </a:pPr>
            <a:r>
              <a:rPr lang="en-US" sz="3200" err="1"/>
              <a:t>Algoritma</a:t>
            </a:r>
            <a:r>
              <a:rPr lang="en-US" sz="3200"/>
              <a:t> </a:t>
            </a:r>
            <a:r>
              <a:rPr lang="en-US" sz="3200" err="1"/>
              <a:t>lengkap</a:t>
            </a:r>
            <a:r>
              <a:rPr lang="en-US" sz="3200"/>
              <a:t>:</a:t>
            </a:r>
          </a:p>
          <a:p>
            <a:pPr marL="0" indent="0">
              <a:buNone/>
            </a:pPr>
            <a:endParaRPr lang="id-ID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1" y="1706565"/>
            <a:ext cx="881701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370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6309-73A0-45A7-A927-BCEC8E708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457201"/>
            <a:ext cx="7076904" cy="598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28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id-ID" sz="4000"/>
              <a:t>Instruksi  If Else (</a:t>
            </a:r>
            <a:r>
              <a:rPr lang="en-US" sz="4000"/>
              <a:t>7</a:t>
            </a:r>
            <a:r>
              <a:rPr lang="id-ID" sz="4000"/>
              <a:t>)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331" y="990600"/>
            <a:ext cx="8831337" cy="505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756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id-ID" sz="4000"/>
              <a:t>Instruksi  If</a:t>
            </a:r>
            <a:r>
              <a:rPr lang="en-US" sz="4000"/>
              <a:t> Else (6)</a:t>
            </a:r>
            <a:endParaRPr lang="id-ID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4"/>
          </a:xfrm>
        </p:spPr>
        <p:txBody>
          <a:bodyPr/>
          <a:lstStyle/>
          <a:p>
            <a:r>
              <a:rPr lang="en-US" sz="3200"/>
              <a:t>M</a:t>
            </a:r>
            <a:r>
              <a:rPr lang="id-ID" sz="3200"/>
              <a:t>enentukan apakah seorang pegawai mendapatkan bonus atau tidak. </a:t>
            </a:r>
            <a:endParaRPr lang="en-US" sz="3200"/>
          </a:p>
          <a:p>
            <a:r>
              <a:rPr lang="id-ID" sz="3200"/>
              <a:t>Kriteria: </a:t>
            </a:r>
            <a:endParaRPr lang="en-US" sz="3200"/>
          </a:p>
          <a:p>
            <a:pPr marL="514350" indent="-514350">
              <a:buAutoNum type="alphaLcPeriod"/>
            </a:pPr>
            <a:r>
              <a:rPr lang="id-ID" sz="3200"/>
              <a:t>Jika </a:t>
            </a:r>
            <a:r>
              <a:rPr lang="en-US" sz="3200"/>
              <a:t>(</a:t>
            </a:r>
            <a:r>
              <a:rPr lang="id-ID" sz="3200"/>
              <a:t>Lembur – (2/3 * Absen) &gt; 0</a:t>
            </a:r>
            <a:r>
              <a:rPr lang="en-US" sz="3200"/>
              <a:t>)</a:t>
            </a:r>
            <a:r>
              <a:rPr lang="id-ID" sz="3200"/>
              <a:t> maka pegawai akan mendapatkan bonus Rp. 100.000,-</a:t>
            </a:r>
            <a:endParaRPr lang="en-US" sz="3200"/>
          </a:p>
          <a:p>
            <a:pPr marL="514350" indent="-514350">
              <a:buAutoNum type="alphaLcPeriod"/>
            </a:pPr>
            <a:r>
              <a:rPr lang="id-ID" sz="3200"/>
              <a:t>Jika </a:t>
            </a:r>
            <a:r>
              <a:rPr lang="en-US" sz="3200"/>
              <a:t>(</a:t>
            </a:r>
            <a:r>
              <a:rPr lang="id-ID" sz="3200"/>
              <a:t>Lembur – (2/3 * Absen) &lt;= 0.0</a:t>
            </a:r>
            <a:r>
              <a:rPr lang="en-US" sz="3200"/>
              <a:t>)</a:t>
            </a:r>
            <a:r>
              <a:rPr lang="id-ID" sz="3200"/>
              <a:t> maka pegawai tidak mendapatkan bonus.</a:t>
            </a:r>
          </a:p>
        </p:txBody>
      </p:sp>
    </p:spTree>
    <p:extLst>
      <p:ext uri="{BB962C8B-B14F-4D97-AF65-F5344CB8AC3E}">
        <p14:creationId xmlns:p14="http://schemas.microsoft.com/office/powerpoint/2010/main" val="2739545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0336"/>
            <a:ext cx="8229600" cy="1143000"/>
          </a:xfrm>
        </p:spPr>
        <p:txBody>
          <a:bodyPr/>
          <a:lstStyle/>
          <a:p>
            <a:r>
              <a:rPr lang="id-ID" sz="4800"/>
              <a:t>Instruksi If Bertingkat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Nested If </a:t>
            </a:r>
            <a:r>
              <a:rPr lang="en-US" err="1"/>
              <a:t>atau</a:t>
            </a:r>
            <a:r>
              <a:rPr lang="en-US"/>
              <a:t> If </a:t>
            </a:r>
            <a:r>
              <a:rPr lang="en-US" err="1"/>
              <a:t>bersarang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:</a:t>
            </a:r>
            <a:r>
              <a:rPr lang="id-ID"/>
              <a:t> </a:t>
            </a:r>
            <a:r>
              <a:rPr lang="en-US"/>
              <a:t>men</a:t>
            </a:r>
            <a:r>
              <a:rPr lang="id-ID"/>
              <a:t>entukan bilangan yang terbesar dari 3 bilangan. </a:t>
            </a:r>
            <a:endParaRPr lang="en-US"/>
          </a:p>
          <a:p>
            <a:r>
              <a:rPr lang="id-ID"/>
              <a:t>Caranya</a:t>
            </a:r>
            <a:r>
              <a:rPr lang="en-US"/>
              <a:t>: </a:t>
            </a:r>
            <a:r>
              <a:rPr lang="id-ID"/>
              <a:t>menguji bilangan secara berpasangan. Mula-mula dibandingkan 2 bilangan, A dan B. Setelah didapat yang terbesar dari kedua bilangan itu, bandingkan lagi dengan bilangan yang ketiga, C, sehingga didapat bilangan yang terbesar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3 </a:t>
            </a:r>
            <a:r>
              <a:rPr lang="en-US" err="1"/>
              <a:t>bilangan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419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Pendahuluan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sekumpulan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instruksi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diberikan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komputer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untuk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melakukan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suatu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tugas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tertentu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Terstruktur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program yang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dibuat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dengan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urutan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yang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mudah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dipahami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diikuti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aliran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logikanya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mudah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diperbaiki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dan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dimodifikasi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tidak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terstruktur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spaghetti code, </a:t>
            </a:r>
            <a:r>
              <a:rPr kumimoji="0" lang="en-US" sz="3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tahun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1950 an</a:t>
            </a:r>
            <a:endParaRPr kumimoji="0" lang="id-ID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id-ID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801A9C-E5F1-4322-A73E-E3D1C8C6417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349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10" y="228600"/>
            <a:ext cx="7806295" cy="642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498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73" y="0"/>
            <a:ext cx="67562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866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645"/>
            <a:ext cx="8229600" cy="745481"/>
          </a:xfrm>
        </p:spPr>
        <p:txBody>
          <a:bodyPr>
            <a:normAutofit/>
          </a:bodyPr>
          <a:lstStyle/>
          <a:p>
            <a:r>
              <a:rPr lang="id-ID" sz="4000"/>
              <a:t>Instruksi If Bertingkat</a:t>
            </a:r>
            <a:r>
              <a:rPr lang="en-US" sz="4000"/>
              <a:t> (2)</a:t>
            </a:r>
            <a:endParaRPr lang="id-ID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6"/>
            <a:ext cx="8229600" cy="5560373"/>
          </a:xfrm>
        </p:spPr>
        <p:txBody>
          <a:bodyPr/>
          <a:lstStyle/>
          <a:p>
            <a:r>
              <a:rPr lang="en-US" sz="2800" err="1"/>
              <a:t>Contoh</a:t>
            </a:r>
            <a:r>
              <a:rPr lang="en-US" sz="2800"/>
              <a:t> 2:</a:t>
            </a:r>
          </a:p>
          <a:p>
            <a:r>
              <a:rPr lang="id-ID" sz="2400"/>
              <a:t>Sebuah perusahaan </a:t>
            </a:r>
            <a:r>
              <a:rPr lang="en-US" sz="2400"/>
              <a:t> </a:t>
            </a:r>
            <a:r>
              <a:rPr lang="id-ID" sz="2400"/>
              <a:t>memberikan bonus tahunan kepada pegawainya berdasarkan jumlah jam kerja lembur dan jam absen (tidak berkerja) si pegawai sesuai tabel </a:t>
            </a:r>
            <a:r>
              <a:rPr lang="en-US" sz="2400"/>
              <a:t>di</a:t>
            </a:r>
            <a:r>
              <a:rPr lang="id-ID" sz="2400"/>
              <a:t> bawah ini. Data yang disiapkan</a:t>
            </a:r>
            <a:r>
              <a:rPr lang="en-US" sz="2400"/>
              <a:t>:</a:t>
            </a:r>
            <a:r>
              <a:rPr lang="id-ID" sz="2400"/>
              <a:t> nama pegawai, lama kerja lembur (dalam jam), dan lama absen (dalam jam).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5892"/>
              </p:ext>
            </p:extLst>
          </p:nvPr>
        </p:nvGraphicFramePr>
        <p:xfrm>
          <a:off x="1676400" y="3276600"/>
          <a:ext cx="6019800" cy="3015610"/>
        </p:xfrm>
        <a:graphic>
          <a:graphicData uri="http://schemas.openxmlformats.org/drawingml/2006/table">
            <a:tbl>
              <a:tblPr/>
              <a:tblGrid>
                <a:gridCol w="3137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1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  <a:latin typeface="Times New Roman"/>
                          <a:ea typeface="Times New Roman"/>
                        </a:rPr>
                        <a:t>Lembur – (2/3 * Absen)</a:t>
                      </a:r>
                      <a:endParaRPr lang="id-ID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 b="1">
                          <a:effectLst/>
                          <a:latin typeface="Times New Roman"/>
                          <a:ea typeface="Times New Roman"/>
                        </a:rPr>
                        <a:t>Banyaknya Bonus</a:t>
                      </a:r>
                      <a:endParaRPr lang="id-ID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&lt;=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&gt;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 0 sampai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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 10 jam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100.000,-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&gt; 10 jam tetapi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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 20 jam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200.000,-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&gt; 20 jam tetapi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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 30 jam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300.000,-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&gt; 30 jam tetapi 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  <a:sym typeface="Symbol"/>
                        </a:rPr>
                        <a:t></a:t>
                      </a: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 40 jam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400.000,-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58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&gt; 40 jam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800">
                          <a:effectLst/>
                          <a:latin typeface="Times New Roman"/>
                          <a:ea typeface="Times New Roman"/>
                        </a:rPr>
                        <a:t>Rp. 500.000,-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19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3" y="533400"/>
            <a:ext cx="8491314" cy="601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6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B98B-2FFE-41DE-5A8A-2AA925E7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d-ID" sz="4400"/>
              <a:t>Instruksi If Bertingkat</a:t>
            </a:r>
            <a:r>
              <a:rPr lang="en-ID" sz="4400"/>
              <a:t> (3)</a:t>
            </a:r>
            <a:endParaRPr lang="id-ID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7F78-FF61-FE27-73CA-0927437E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3164"/>
          </a:xfrm>
        </p:spPr>
        <p:txBody>
          <a:bodyPr/>
          <a:lstStyle/>
          <a:p>
            <a:pPr marL="0" indent="0">
              <a:buNone/>
            </a:pPr>
            <a:r>
              <a:rPr lang="en-ID" err="1"/>
              <a:t>Mengurangi</a:t>
            </a:r>
            <a:r>
              <a:rPr lang="en-ID"/>
              <a:t> redundancy:</a:t>
            </a:r>
          </a:p>
          <a:p>
            <a:r>
              <a:rPr lang="en-ID" sz="3600" err="1"/>
              <a:t>Perhitungan</a:t>
            </a:r>
            <a:r>
              <a:rPr lang="en-ID" sz="3600"/>
              <a:t>:</a:t>
            </a:r>
          </a:p>
          <a:p>
            <a:pPr marL="0" indent="0">
              <a:buNone/>
            </a:pPr>
            <a:r>
              <a:rPr lang="en-ID" sz="2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id-ID" sz="2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LEMBUR – (2*ABSEN</a:t>
            </a:r>
            <a:r>
              <a:rPr lang="en-US" sz="2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/3)</a:t>
            </a:r>
            <a:r>
              <a:rPr lang="id-ID" sz="2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33413" indent="0">
              <a:buNone/>
            </a:pPr>
            <a:r>
              <a:rPr lang="en-ID" sz="2800" err="1">
                <a:latin typeface="Verdana" panose="020B060403050404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800" err="1">
                <a:latin typeface="Verdana" panose="020B0604030504040204" pitchFamily="34" charset="0"/>
                <a:cs typeface="Times New Roman" panose="02020603050405020304" pitchFamily="18" charset="0"/>
              </a:rPr>
              <a:t>setiap</a:t>
            </a:r>
            <a:r>
              <a:rPr lang="en-ID" sz="2800">
                <a:latin typeface="Verdana" panose="020B0604030504040204" pitchFamily="34" charset="0"/>
                <a:cs typeface="Times New Roman" panose="02020603050405020304" pitchFamily="18" charset="0"/>
              </a:rPr>
              <a:t> kali </a:t>
            </a:r>
            <a:r>
              <a:rPr lang="en-ID" sz="2800" err="1">
                <a:latin typeface="Verdana" panose="020B0604030504040204" pitchFamily="34" charset="0"/>
                <a:cs typeface="Times New Roman" panose="02020603050405020304" pitchFamily="18" charset="0"/>
              </a:rPr>
              <a:t>mengeksekusi</a:t>
            </a:r>
            <a:r>
              <a:rPr lang="en-ID" sz="280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D" sz="2800" err="1">
                <a:latin typeface="Verdana" panose="020B0604030504040204" pitchFamily="34" charset="0"/>
                <a:cs typeface="Times New Roman" panose="02020603050405020304" pitchFamily="18" charset="0"/>
              </a:rPr>
              <a:t>instruksi</a:t>
            </a:r>
            <a:r>
              <a:rPr lang="en-ID" sz="2800">
                <a:latin typeface="Verdana" panose="020B0604030504040204" pitchFamily="34" charset="0"/>
                <a:cs typeface="Times New Roman" panose="02020603050405020304" pitchFamily="18" charset="0"/>
              </a:rPr>
              <a:t> if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ID" sz="3600">
                <a:sym typeface="Wingdings" panose="05000000000000000000" pitchFamily="2" charset="2"/>
              </a:rPr>
              <a:t>redundancy</a:t>
            </a:r>
          </a:p>
          <a:p>
            <a:r>
              <a:rPr lang="en-ID" sz="3600">
                <a:sym typeface="Wingdings" panose="05000000000000000000" pitchFamily="2" charset="2"/>
              </a:rPr>
              <a:t>Cara </a:t>
            </a:r>
            <a:r>
              <a:rPr lang="en-ID" sz="3600" err="1">
                <a:sym typeface="Wingdings" panose="05000000000000000000" pitchFamily="2" charset="2"/>
              </a:rPr>
              <a:t>mengatasi</a:t>
            </a:r>
            <a:r>
              <a:rPr lang="en-ID" sz="3600">
                <a:sym typeface="Wingdings" panose="05000000000000000000" pitchFamily="2" charset="2"/>
              </a:rPr>
              <a:t>:</a:t>
            </a:r>
          </a:p>
          <a:p>
            <a:pPr marL="0" marR="0" lvl="0" indent="0" algn="l" defTabSz="561975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ID" sz="3200" err="1">
                <a:sym typeface="Wingdings" panose="05000000000000000000" pitchFamily="2" charset="2"/>
              </a:rPr>
              <a:t>Kriteria</a:t>
            </a:r>
            <a:r>
              <a:rPr lang="en-ID" sz="3200">
                <a:sym typeface="Wingdings" panose="05000000000000000000" pitchFamily="2" charset="2"/>
              </a:rPr>
              <a:t> = </a:t>
            </a:r>
            <a: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 LEMBUR – (2*ABSEN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/3)</a:t>
            </a:r>
            <a:r>
              <a:rPr kumimoji="0" lang="id-ID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D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172886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9" y="-40527"/>
            <a:ext cx="7190139" cy="683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931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6" y="134111"/>
            <a:ext cx="7543638" cy="6620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139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CB98B-2FFE-41DE-5A8A-2AA925E7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871"/>
            <a:ext cx="8229600" cy="1143000"/>
          </a:xfrm>
        </p:spPr>
        <p:txBody>
          <a:bodyPr/>
          <a:lstStyle/>
          <a:p>
            <a:r>
              <a:rPr lang="id-ID" sz="4400"/>
              <a:t>Instruksi If Bertingkat</a:t>
            </a:r>
            <a:r>
              <a:rPr lang="en-ID" sz="4400"/>
              <a:t> (4)</a:t>
            </a:r>
            <a:endParaRPr lang="id-ID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07F78-FF61-FE27-73CA-0927437EC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9871"/>
            <a:ext cx="8229600" cy="4946293"/>
          </a:xfrm>
        </p:spPr>
        <p:txBody>
          <a:bodyPr/>
          <a:lstStyle/>
          <a:p>
            <a:pPr marL="0" indent="0">
              <a:buNone/>
            </a:pPr>
            <a:r>
              <a:rPr lang="en-ID" err="1"/>
              <a:t>Menguji</a:t>
            </a:r>
            <a:r>
              <a:rPr lang="en-ID"/>
              <a:t> </a:t>
            </a:r>
            <a:r>
              <a:rPr lang="en-ID" err="1"/>
              <a:t>instruksi</a:t>
            </a:r>
            <a:r>
              <a:rPr lang="en-ID"/>
              <a:t> If </a:t>
            </a:r>
            <a:r>
              <a:rPr lang="en-ID" err="1"/>
              <a:t>Bertingkat</a:t>
            </a:r>
            <a:r>
              <a:rPr lang="en-ID"/>
              <a:t>:</a:t>
            </a:r>
          </a:p>
          <a:p>
            <a:pPr marL="742950" indent="-742950">
              <a:buAutoNum type="alphaLcPeriod"/>
            </a:pPr>
            <a:r>
              <a:rPr lang="en-ID" err="1"/>
              <a:t>Gunakan</a:t>
            </a:r>
            <a:r>
              <a:rPr lang="en-ID"/>
              <a:t> trace table</a:t>
            </a:r>
          </a:p>
          <a:p>
            <a:pPr marL="742950" indent="-742950">
              <a:buAutoNum type="alphaLcPeriod"/>
            </a:pPr>
            <a:r>
              <a:rPr lang="en-ID"/>
              <a:t>Masukkan </a:t>
            </a:r>
            <a:r>
              <a:rPr lang="en-ID" err="1"/>
              <a:t>nilai</a:t>
            </a:r>
            <a:r>
              <a:rPr lang="en-ID"/>
              <a:t> </a:t>
            </a:r>
            <a:r>
              <a:rPr lang="en-ID" err="1"/>
              <a:t>variabel</a:t>
            </a:r>
            <a:endParaRPr lang="en-ID"/>
          </a:p>
          <a:p>
            <a:pPr marL="0" indent="0">
              <a:buNone/>
            </a:pPr>
            <a:r>
              <a:rPr lang="en-ID" err="1"/>
              <a:t>Contoh</a:t>
            </a:r>
            <a:r>
              <a:rPr lang="en-ID"/>
              <a:t>:</a:t>
            </a:r>
          </a:p>
          <a:p>
            <a:pPr>
              <a:buFontTx/>
              <a:buChar char="-"/>
            </a:pPr>
            <a:r>
              <a:rPr lang="en-ID"/>
              <a:t>Jam </a:t>
            </a:r>
            <a:r>
              <a:rPr lang="en-ID" err="1"/>
              <a:t>lembur</a:t>
            </a:r>
            <a:r>
              <a:rPr lang="en-ID"/>
              <a:t> = 10, jam </a:t>
            </a:r>
            <a:r>
              <a:rPr lang="en-ID" err="1"/>
              <a:t>absen</a:t>
            </a:r>
            <a:r>
              <a:rPr lang="en-ID"/>
              <a:t> = 3</a:t>
            </a:r>
          </a:p>
          <a:p>
            <a:pPr>
              <a:buFontTx/>
              <a:buChar char="-"/>
            </a:pPr>
            <a:r>
              <a:rPr lang="en-ID" err="1"/>
              <a:t>Kriteria</a:t>
            </a:r>
            <a:r>
              <a:rPr lang="en-ID"/>
              <a:t> = 10 - 2* 3/ 3 = 8 </a:t>
            </a:r>
          </a:p>
          <a:p>
            <a:pPr marL="0" indent="0">
              <a:buNone/>
            </a:pPr>
            <a:r>
              <a:rPr lang="en-ID"/>
              <a:t>(</a:t>
            </a:r>
            <a:r>
              <a:rPr lang="en-ID" err="1"/>
              <a:t>Lihat</a:t>
            </a:r>
            <a:r>
              <a:rPr lang="en-ID"/>
              <a:t> </a:t>
            </a:r>
            <a:r>
              <a:rPr lang="en-ID" err="1"/>
              <a:t>tabel</a:t>
            </a:r>
            <a:r>
              <a:rPr lang="en-ID"/>
              <a:t> 2.4 dan 2.5)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1244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1B80-12C2-893A-DA8A-0350C3E4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kumimoji="0" lang="id-ID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Instruksi If Bertingkat</a:t>
            </a:r>
            <a:r>
              <a:rPr kumimoji="0" lang="en-ID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(5)</a:t>
            </a:r>
            <a:endParaRPr lang="id-ID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1E895C-2E8D-D23A-144C-BD7B1331A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54" y="1417638"/>
            <a:ext cx="9799388" cy="44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3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D024-A247-49E9-9E3C-27DD1FC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2 B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68C5-568E-4B8E-A386-D55C8A20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Latihan </a:t>
            </a:r>
            <a:r>
              <a:rPr lang="en-ID" err="1"/>
              <a:t>Soal</a:t>
            </a:r>
            <a:r>
              <a:rPr lang="en-ID"/>
              <a:t> </a:t>
            </a:r>
            <a:r>
              <a:rPr lang="en-ID" err="1"/>
              <a:t>subbab</a:t>
            </a:r>
            <a:r>
              <a:rPr lang="en-ID"/>
              <a:t> 2.4</a:t>
            </a:r>
          </a:p>
          <a:p>
            <a:r>
              <a:rPr lang="en-ID"/>
              <a:t> NPM </a:t>
            </a:r>
            <a:r>
              <a:rPr lang="en-ID" err="1"/>
              <a:t>Ganjil</a:t>
            </a:r>
            <a:r>
              <a:rPr lang="en-ID"/>
              <a:t>: no 2, 10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3, 11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732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6868"/>
            <a:ext cx="8316286" cy="577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8839200" y="213360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7" idx="3"/>
          </p:cNvCxnSpPr>
          <p:nvPr/>
        </p:nvCxnSpPr>
        <p:spPr>
          <a:xfrm flipH="1">
            <a:off x="7391400" y="3164397"/>
            <a:ext cx="1458286" cy="340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830291" y="3186545"/>
            <a:ext cx="1752600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534400" y="213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582891" y="3186545"/>
            <a:ext cx="0" cy="108065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8115300" y="4267200"/>
            <a:ext cx="467591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54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6F2156-3D9F-44AD-96C7-6D145AAB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err="1"/>
              <a:t>Istirahat</a:t>
            </a:r>
            <a:r>
              <a:rPr lang="en-ID"/>
              <a:t> </a:t>
            </a:r>
            <a:r>
              <a:rPr lang="en-ID" err="1"/>
              <a:t>SeJENAK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524A8-3F5E-3695-2BC9-E25433F53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600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6" y="0"/>
            <a:ext cx="8229600" cy="1066800"/>
          </a:xfrm>
        </p:spPr>
        <p:txBody>
          <a:bodyPr/>
          <a:lstStyle/>
          <a:p>
            <a:r>
              <a:rPr lang="id-ID" sz="4800"/>
              <a:t>Kondisi Majemuk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06964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U</a:t>
            </a:r>
            <a:r>
              <a:rPr lang="id-ID"/>
              <a:t>ntuk mengevaluasi </a:t>
            </a:r>
            <a:r>
              <a:rPr lang="en-US" err="1"/>
              <a:t>beberapa</a:t>
            </a:r>
            <a:r>
              <a:rPr lang="en-US"/>
              <a:t> </a:t>
            </a:r>
            <a:r>
              <a:rPr lang="id-ID"/>
              <a:t>kondisi </a:t>
            </a:r>
            <a:r>
              <a:rPr lang="en-US" err="1"/>
              <a:t>sekaligus</a:t>
            </a:r>
            <a:r>
              <a:rPr lang="en-US"/>
              <a:t> </a:t>
            </a:r>
            <a:r>
              <a:rPr lang="id-ID"/>
              <a:t>dengan menggunakan operator logika AND, OR atau NOT</a:t>
            </a:r>
            <a:endParaRPr lang="en-US"/>
          </a:p>
          <a:p>
            <a:r>
              <a:rPr lang="en-US" err="1"/>
              <a:t>Contoh</a:t>
            </a:r>
            <a:r>
              <a:rPr lang="en-US"/>
              <a:t>: </a:t>
            </a:r>
            <a:r>
              <a:rPr lang="en-US" err="1"/>
              <a:t>Mencari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terbesar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3 </a:t>
            </a:r>
            <a:r>
              <a:rPr lang="en-US" err="1"/>
              <a:t>bilangan</a:t>
            </a:r>
            <a:endParaRPr lang="en-US"/>
          </a:p>
          <a:p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pertama</a:t>
            </a:r>
            <a:r>
              <a:rPr lang="en-US"/>
              <a:t> </a:t>
            </a:r>
            <a:r>
              <a:rPr lang="en-US" err="1"/>
              <a:t>dibandingkan</a:t>
            </a:r>
            <a:r>
              <a:rPr lang="en-US"/>
              <a:t> </a:t>
            </a:r>
            <a:r>
              <a:rPr lang="en-US" err="1"/>
              <a:t>dengan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kedua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ketiga</a:t>
            </a:r>
            <a:r>
              <a:rPr lang="en-US"/>
              <a:t>.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pertama</a:t>
            </a:r>
            <a:r>
              <a:rPr lang="en-US"/>
              <a:t> </a:t>
            </a:r>
            <a:r>
              <a:rPr lang="en-US" err="1"/>
              <a:t>lebih</a:t>
            </a:r>
            <a:r>
              <a:rPr lang="en-US"/>
              <a:t> </a:t>
            </a:r>
            <a:r>
              <a:rPr lang="en-US" err="1"/>
              <a:t>besar</a:t>
            </a:r>
            <a:r>
              <a:rPr lang="en-US"/>
              <a:t> </a:t>
            </a:r>
            <a:r>
              <a:rPr lang="en-US" err="1"/>
              <a:t>dari</a:t>
            </a:r>
            <a:r>
              <a:rPr lang="en-US"/>
              <a:t> </a:t>
            </a:r>
            <a:r>
              <a:rPr lang="en-US" err="1"/>
              <a:t>kedua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di </a:t>
            </a:r>
            <a:r>
              <a:rPr lang="en-US" err="1"/>
              <a:t>atas</a:t>
            </a:r>
            <a:r>
              <a:rPr lang="en-US"/>
              <a:t> </a:t>
            </a:r>
            <a:r>
              <a:rPr lang="en-US" err="1"/>
              <a:t>maka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pertama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terbesar</a:t>
            </a:r>
            <a:r>
              <a:rPr lang="en-US"/>
              <a:t>.</a:t>
            </a:r>
          </a:p>
          <a:p>
            <a:r>
              <a:rPr lang="en-US" err="1"/>
              <a:t>Ulangi</a:t>
            </a:r>
            <a:r>
              <a:rPr lang="en-US"/>
              <a:t> </a:t>
            </a:r>
            <a:r>
              <a:rPr lang="en-US" err="1"/>
              <a:t>untuk</a:t>
            </a:r>
            <a:r>
              <a:rPr lang="en-US"/>
              <a:t> </a:t>
            </a:r>
            <a:r>
              <a:rPr lang="en-US" err="1"/>
              <a:t>bilangan</a:t>
            </a:r>
            <a:r>
              <a:rPr lang="en-US"/>
              <a:t> </a:t>
            </a:r>
            <a:r>
              <a:rPr lang="en-US" err="1"/>
              <a:t>kedua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ketiga</a:t>
            </a:r>
            <a:r>
              <a:rPr lang="en-US"/>
              <a:t>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1144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75855"/>
            <a:ext cx="8815377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6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id-ID" sz="4400"/>
              <a:t>Kondisi Majemuk </a:t>
            </a:r>
            <a:r>
              <a:rPr lang="en-US" sz="4400"/>
              <a:t>(2)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5"/>
          </a:xfrm>
        </p:spPr>
        <p:txBody>
          <a:bodyPr/>
          <a:lstStyle/>
          <a:p>
            <a:r>
              <a:rPr lang="id-ID" sz="3600"/>
              <a:t>Jika dibandingkan dengan algoritma MAKS_3, instruksi pada algoritma hasil revisi ini lebih singkat, lebih mudah dibaca dan dipahami. </a:t>
            </a:r>
            <a:endParaRPr lang="en-US" sz="3600"/>
          </a:p>
          <a:p>
            <a:r>
              <a:rPr lang="id-ID" sz="3600"/>
              <a:t>Tetapi dengan adanya </a:t>
            </a:r>
            <a:r>
              <a:rPr lang="id-ID" sz="3600" b="1"/>
              <a:t>deretan instruksi IF</a:t>
            </a:r>
            <a:r>
              <a:rPr lang="id-ID" sz="3600"/>
              <a:t> (langkah 3 sampai 5), eksekusi algoritma </a:t>
            </a:r>
            <a:r>
              <a:rPr lang="en-US" sz="3600" err="1"/>
              <a:t>dapat</a:t>
            </a:r>
            <a:r>
              <a:rPr lang="en-US" sz="3600"/>
              <a:t> </a:t>
            </a:r>
            <a:r>
              <a:rPr lang="en-US" sz="3600" err="1"/>
              <a:t>menjadi</a:t>
            </a:r>
            <a:r>
              <a:rPr lang="id-ID" sz="3600"/>
              <a:t> lebih lama karena setiap instruksi IF harus dievaluasi</a:t>
            </a:r>
          </a:p>
        </p:txBody>
      </p:sp>
    </p:spTree>
    <p:extLst>
      <p:ext uri="{BB962C8B-B14F-4D97-AF65-F5344CB8AC3E}">
        <p14:creationId xmlns:p14="http://schemas.microsoft.com/office/powerpoint/2010/main" val="1937624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368" y="-4916"/>
            <a:ext cx="8229600" cy="1143000"/>
          </a:xfrm>
        </p:spPr>
        <p:txBody>
          <a:bodyPr/>
          <a:lstStyle/>
          <a:p>
            <a:r>
              <a:rPr lang="id-ID" sz="4400"/>
              <a:t>Kondisi Majemuk </a:t>
            </a:r>
            <a:r>
              <a:rPr lang="en-US" sz="4400"/>
              <a:t>(3)</a:t>
            </a:r>
            <a:endParaRPr lang="id-ID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524000"/>
            <a:ext cx="8229600" cy="4988080"/>
          </a:xfrm>
        </p:spPr>
        <p:txBody>
          <a:bodyPr>
            <a:noAutofit/>
          </a:bodyPr>
          <a:lstStyle/>
          <a:p>
            <a:r>
              <a:rPr lang="en-US" sz="2800"/>
              <a:t>C</a:t>
            </a:r>
            <a:r>
              <a:rPr lang="id-ID" sz="2800"/>
              <a:t>ontoh</a:t>
            </a:r>
            <a:r>
              <a:rPr lang="en-US" sz="2800"/>
              <a:t>:</a:t>
            </a:r>
            <a:r>
              <a:rPr lang="id-ID" sz="2800"/>
              <a:t> kondisi majemuk untuk menentukan apakah seseorang dapat diberikan kredit atau tidak berdasarkan kriteria:</a:t>
            </a:r>
          </a:p>
          <a:p>
            <a:pPr lvl="0"/>
            <a:r>
              <a:rPr lang="id-ID" sz="2800"/>
              <a:t>Jika pemohon adalah sarjana dan sudah bekerja lebih dari 2 tahun maka dapat diberikan kredit</a:t>
            </a:r>
          </a:p>
          <a:p>
            <a:pPr lvl="0"/>
            <a:r>
              <a:rPr lang="id-ID" sz="2800"/>
              <a:t>Jika pemohon bukan sarjana tetapi bekerja lebih dari 4 tahun maka dapat diberikan kredit</a:t>
            </a:r>
          </a:p>
          <a:p>
            <a:pPr lvl="0"/>
            <a:r>
              <a:rPr lang="id-ID" sz="2800"/>
              <a:t>Selain di atas, maka permohonan kredit ditolak</a:t>
            </a:r>
          </a:p>
        </p:txBody>
      </p:sp>
    </p:spTree>
    <p:extLst>
      <p:ext uri="{BB962C8B-B14F-4D97-AF65-F5344CB8AC3E}">
        <p14:creationId xmlns:p14="http://schemas.microsoft.com/office/powerpoint/2010/main" val="3497819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8498"/>
            <a:ext cx="6629399" cy="635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95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Instruksi  Switch</a:t>
            </a:r>
            <a:r>
              <a:rPr lang="en-US"/>
              <a:t>-Case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D</a:t>
            </a:r>
            <a:r>
              <a:rPr lang="id-ID"/>
              <a:t>igunakan jika ada lebih dari 2 alternatif pilihan atau lebih dari 2 instruksi IF bertingkat. </a:t>
            </a:r>
            <a:endParaRPr lang="en-US"/>
          </a:p>
          <a:p>
            <a:r>
              <a:rPr lang="id-ID"/>
              <a:t>Bentuk umum dari instruksi Switch adalah:</a:t>
            </a:r>
          </a:p>
          <a:p>
            <a:pPr marL="0" indent="0">
              <a:buNone/>
            </a:pPr>
            <a:r>
              <a:rPr lang="en-US" b="1"/>
              <a:t>	</a:t>
            </a:r>
            <a:r>
              <a:rPr lang="id-ID" b="1"/>
              <a:t>SWITCH  (ekspresi )</a:t>
            </a:r>
            <a:endParaRPr lang="id-ID"/>
          </a:p>
          <a:p>
            <a:pPr marL="0" indent="0">
              <a:buNone/>
            </a:pPr>
            <a:r>
              <a:rPr lang="en-US" b="1"/>
              <a:t>	</a:t>
            </a:r>
            <a:r>
              <a:rPr lang="id-ID" b="1"/>
              <a:t>{</a:t>
            </a:r>
            <a:endParaRPr lang="id-ID"/>
          </a:p>
          <a:p>
            <a:pPr marL="0" indent="0">
              <a:buNone/>
            </a:pPr>
            <a:r>
              <a:rPr lang="id-ID" b="1"/>
              <a:t>		CASE nilai_1 	: instruksi-1</a:t>
            </a:r>
            <a:endParaRPr lang="id-ID"/>
          </a:p>
          <a:p>
            <a:pPr marL="0" indent="0">
              <a:buNone/>
            </a:pPr>
            <a:r>
              <a:rPr lang="id-ID" b="1"/>
              <a:t>		CASE nilai_2 	: instruksi-2</a:t>
            </a:r>
            <a:endParaRPr lang="id-ID"/>
          </a:p>
          <a:p>
            <a:pPr marL="0" indent="0">
              <a:buNone/>
            </a:pPr>
            <a:r>
              <a:rPr lang="id-ID" b="1"/>
              <a:t>		……………</a:t>
            </a:r>
            <a:endParaRPr lang="id-ID"/>
          </a:p>
          <a:p>
            <a:pPr marL="0" indent="0">
              <a:buNone/>
            </a:pPr>
            <a:r>
              <a:rPr lang="id-ID" b="1"/>
              <a:t>		CASE nilai_n 	: instruksi-n</a:t>
            </a:r>
            <a:endParaRPr lang="id-ID"/>
          </a:p>
          <a:p>
            <a:pPr marL="0" indent="0">
              <a:buNone/>
            </a:pPr>
            <a:r>
              <a:rPr lang="id-ID" b="1"/>
              <a:t>		DEFAULT     </a:t>
            </a:r>
            <a:r>
              <a:rPr lang="en-US" b="1"/>
              <a:t>		</a:t>
            </a:r>
            <a:r>
              <a:rPr lang="id-ID" b="1"/>
              <a:t>: instruksi-k </a:t>
            </a:r>
            <a:endParaRPr lang="id-ID"/>
          </a:p>
          <a:p>
            <a:pPr marL="0" indent="0">
              <a:buNone/>
            </a:pPr>
            <a:r>
              <a:rPr lang="id-ID" b="1"/>
              <a:t>	}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7134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32"/>
            <a:ext cx="8229600" cy="1143000"/>
          </a:xfrm>
        </p:spPr>
        <p:txBody>
          <a:bodyPr>
            <a:normAutofit/>
          </a:bodyPr>
          <a:lstStyle/>
          <a:p>
            <a:r>
              <a:rPr lang="id-ID" sz="4800"/>
              <a:t>Instruksi  Switch</a:t>
            </a:r>
            <a:r>
              <a:rPr lang="en-US" sz="4800"/>
              <a:t>-Case</a:t>
            </a:r>
            <a:endParaRPr lang="id-ID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3200" err="1"/>
              <a:t>Contoh</a:t>
            </a:r>
            <a:r>
              <a:rPr lang="en-US" sz="3200"/>
              <a:t>: </a:t>
            </a:r>
            <a:r>
              <a:rPr lang="en-US" sz="3200" err="1"/>
              <a:t>Pada</a:t>
            </a:r>
            <a:r>
              <a:rPr lang="en-US" sz="3200"/>
              <a:t> </a:t>
            </a:r>
            <a:r>
              <a:rPr lang="id-ID" sz="3200"/>
              <a:t>teller otomatis</a:t>
            </a:r>
            <a:r>
              <a:rPr lang="en-US" sz="3200"/>
              <a:t> p</a:t>
            </a:r>
            <a:r>
              <a:rPr lang="id-ID" sz="3200"/>
              <a:t>roses transaksi dilakukan berdasarkan kode transaksi yang dimasukkan nasabah. </a:t>
            </a:r>
            <a:endParaRPr lang="en-US" sz="3200"/>
          </a:p>
          <a:p>
            <a:r>
              <a:rPr lang="id-ID" sz="3200"/>
              <a:t>Diasumsikan nasabah hanya melakukan salah satu dari 4 transaksi yaitu: menyetor uang/menabung (kode = ‘S’), mengambil uang (kode = ‘A’), melihat saldo (kode = ‘P’) atau menutup rekening (kode = ‘T’). </a:t>
            </a:r>
            <a:endParaRPr lang="en-US" sz="3200"/>
          </a:p>
          <a:p>
            <a:pPr mar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8548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41" y="163550"/>
            <a:ext cx="7482959" cy="665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9792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5" y="400050"/>
            <a:ext cx="8884968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59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Pendahuluan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id-ID"/>
              <a:t>emrograman terstruktur</a:t>
            </a:r>
            <a:r>
              <a:rPr lang="en-US"/>
              <a:t>: </a:t>
            </a:r>
            <a:r>
              <a:rPr lang="id-ID"/>
              <a:t> aliran logika program ditentukan oleh tiga struktur kontrol yaitu</a:t>
            </a:r>
            <a:r>
              <a:rPr lang="en-US"/>
              <a:t>:</a:t>
            </a:r>
          </a:p>
          <a:p>
            <a:pPr marL="514350" indent="-514350">
              <a:buAutoNum type="arabicPeriod"/>
            </a:pPr>
            <a:r>
              <a:rPr lang="id-ID"/>
              <a:t>sekuensial, </a:t>
            </a:r>
            <a:endParaRPr lang="en-US"/>
          </a:p>
          <a:p>
            <a:pPr marL="514350" indent="-514350">
              <a:buAutoNum type="arabicPeriod"/>
            </a:pPr>
            <a:r>
              <a:rPr lang="id-ID"/>
              <a:t>seleksi, </a:t>
            </a:r>
            <a:endParaRPr lang="en-US"/>
          </a:p>
          <a:p>
            <a:pPr marL="514350" indent="-514350">
              <a:buAutoNum type="arabicPeriod"/>
            </a:pPr>
            <a:r>
              <a:rPr lang="id-ID"/>
              <a:t>pengulangan.</a:t>
            </a:r>
            <a:endParaRPr lang="id-ID" b="1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1091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75" y="200656"/>
            <a:ext cx="7984025" cy="6504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8421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soal-soal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Latihan </a:t>
            </a:r>
            <a:r>
              <a:rPr lang="en-US" err="1"/>
              <a:t>subbab</a:t>
            </a:r>
            <a:r>
              <a:rPr lang="en-US"/>
              <a:t> 2.5</a:t>
            </a:r>
          </a:p>
          <a:p>
            <a:r>
              <a:rPr lang="en-US" err="1"/>
              <a:t>Latihan</a:t>
            </a:r>
            <a:r>
              <a:rPr lang="en-US"/>
              <a:t> </a:t>
            </a:r>
            <a:r>
              <a:rPr lang="en-US" err="1"/>
              <a:t>soal</a:t>
            </a:r>
            <a:r>
              <a:rPr lang="en-US"/>
              <a:t> </a:t>
            </a:r>
            <a:r>
              <a:rPr lang="en-US" err="1"/>
              <a:t>bab</a:t>
            </a:r>
            <a:r>
              <a:rPr lang="en-US"/>
              <a:t> 2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8835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D024-A247-49E9-9E3C-27DD1FC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 2 C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68C5-568E-4B8E-A386-D55C8A20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/>
              <a:t>Latihan </a:t>
            </a:r>
            <a:r>
              <a:rPr lang="en-ID" err="1"/>
              <a:t>Soal</a:t>
            </a:r>
            <a:r>
              <a:rPr lang="en-ID"/>
              <a:t> Bab 2</a:t>
            </a:r>
          </a:p>
          <a:p>
            <a:r>
              <a:rPr lang="en-ID"/>
              <a:t>NPM </a:t>
            </a:r>
            <a:r>
              <a:rPr lang="en-ID" err="1"/>
              <a:t>Ganjil</a:t>
            </a:r>
            <a:r>
              <a:rPr lang="en-ID"/>
              <a:t>: no 2, 8</a:t>
            </a:r>
          </a:p>
          <a:p>
            <a:r>
              <a:rPr lang="en-ID"/>
              <a:t>NPM </a:t>
            </a:r>
            <a:r>
              <a:rPr lang="en-ID" err="1"/>
              <a:t>Genap</a:t>
            </a:r>
            <a:r>
              <a:rPr lang="en-ID"/>
              <a:t>: no 3, 9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9829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91A6D-A765-48C7-A0B8-86A49E37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TERIMA KASIH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F492-6A6E-4EF6-BEC5-EF84491EA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8024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Struktur  Sekuensial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S</a:t>
            </a:r>
            <a:r>
              <a:rPr lang="id-ID"/>
              <a:t>truktur urutan sederhana</a:t>
            </a:r>
            <a:endParaRPr lang="en-US"/>
          </a:p>
          <a:p>
            <a:r>
              <a:rPr lang="en-US" err="1"/>
              <a:t>Arti</a:t>
            </a:r>
            <a:r>
              <a:rPr lang="en-US"/>
              <a:t>: </a:t>
            </a:r>
            <a:r>
              <a:rPr lang="id-ID"/>
              <a:t>instruksi dieksekusi satu per satu, masing-masing sekali, sesuai dengan urutannya</a:t>
            </a:r>
            <a:r>
              <a:rPr lang="en-US"/>
              <a:t>.</a:t>
            </a:r>
          </a:p>
          <a:p>
            <a:r>
              <a:rPr lang="id-ID"/>
              <a:t>Bentuk umum : 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id-ID"/>
              <a:t>1.   Instruksi ke 1</a:t>
            </a:r>
          </a:p>
          <a:p>
            <a:pPr marL="0" lvl="0" indent="0">
              <a:buNone/>
            </a:pPr>
            <a:r>
              <a:rPr lang="en-US"/>
              <a:t>	2.   </a:t>
            </a:r>
            <a:r>
              <a:rPr lang="id-ID"/>
              <a:t>Instruksi ke 2</a:t>
            </a:r>
          </a:p>
          <a:p>
            <a:pPr marL="0" lvl="0" indent="0">
              <a:buNone/>
            </a:pPr>
            <a:r>
              <a:rPr lang="en-US"/>
              <a:t>	3.   </a:t>
            </a:r>
            <a:r>
              <a:rPr lang="id-ID"/>
              <a:t>Instruksi ke 3</a:t>
            </a:r>
          </a:p>
          <a:p>
            <a:pPr marL="0" indent="0">
              <a:buNone/>
            </a:pPr>
            <a:r>
              <a:rPr lang="id-ID"/>
              <a:t>	………</a:t>
            </a:r>
          </a:p>
          <a:p>
            <a:pPr marL="0" indent="0">
              <a:buNone/>
            </a:pPr>
            <a:r>
              <a:rPr lang="id-ID"/>
              <a:t>	n.  Halt.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078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Struktur  Sekuensial</a:t>
            </a:r>
            <a:r>
              <a:rPr lang="en-US"/>
              <a:t> (2)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Algoritma CONTOH</a:t>
            </a:r>
            <a:endParaRPr lang="en-US" sz="2800">
              <a:effectLst/>
              <a:latin typeface="Times New Roman"/>
              <a:ea typeface="Times New Roman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Algoritma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yang </a:t>
            </a: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menggunakan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struktur</a:t>
            </a:r>
            <a:r>
              <a:rPr lang="en-US"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sekuensial</a:t>
            </a:r>
            <a:endParaRPr lang="en-US" sz="28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Semua varia</a:t>
            </a:r>
            <a:r>
              <a:rPr lang="en-US" sz="2800">
                <a:effectLst/>
                <a:latin typeface="Verdana"/>
                <a:ea typeface="Times New Roman"/>
              </a:rPr>
              <a:t>b</a:t>
            </a:r>
            <a:r>
              <a:rPr lang="id-ID" sz="2800">
                <a:effectLst/>
                <a:latin typeface="Verdana"/>
                <a:ea typeface="Times New Roman"/>
              </a:rPr>
              <a:t>el bertipe real.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1.  A = 17.5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2.  Term1 = 13.6 + A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3.  Term2 = 0.7 + 28.6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11430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800">
                <a:effectLst/>
                <a:latin typeface="Verdana"/>
                <a:ea typeface="Times New Roman"/>
              </a:rPr>
              <a:t>4.  Result = Term1 / Term2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ffectLst/>
                <a:latin typeface="Verdana"/>
                <a:ea typeface="Times New Roman"/>
              </a:rPr>
              <a:t> </a:t>
            </a:r>
            <a:r>
              <a:rPr lang="id-ID" sz="2800">
                <a:effectLst/>
                <a:latin typeface="Verdana"/>
                <a:ea typeface="Times New Roman"/>
              </a:rPr>
              <a:t>5.  Write (Result)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ffectLst/>
                <a:latin typeface="Verdana"/>
                <a:ea typeface="Times New Roman"/>
              </a:rPr>
              <a:t> 6.  Halt</a:t>
            </a:r>
            <a:endParaRPr lang="id-ID" sz="2800">
              <a:effectLst/>
              <a:latin typeface="Times New Roman"/>
              <a:ea typeface="Times New Roman"/>
            </a:endParaRP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552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0"/>
            <a:ext cx="8229600" cy="914400"/>
          </a:xfrm>
        </p:spPr>
        <p:txBody>
          <a:bodyPr/>
          <a:lstStyle/>
          <a:p>
            <a:r>
              <a:rPr lang="id-ID"/>
              <a:t>Ekspresi Logika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11764"/>
          </a:xfrm>
        </p:spPr>
        <p:txBody>
          <a:bodyPr>
            <a:normAutofit/>
          </a:bodyPr>
          <a:lstStyle/>
          <a:p>
            <a:r>
              <a:rPr lang="en-US" sz="3200" err="1"/>
              <a:t>Ekspresi</a:t>
            </a:r>
            <a:r>
              <a:rPr lang="en-US" sz="3200"/>
              <a:t> yang </a:t>
            </a:r>
            <a:r>
              <a:rPr lang="id-ID" sz="3200"/>
              <a:t>hanya menghasilkan satu dari dua konstanta </a:t>
            </a:r>
            <a:r>
              <a:rPr lang="en-US" sz="3200" err="1"/>
              <a:t>logika</a:t>
            </a:r>
            <a:r>
              <a:rPr lang="en-US" sz="3200"/>
              <a:t> </a:t>
            </a:r>
            <a:r>
              <a:rPr lang="id-ID" sz="3200"/>
              <a:t>yaitu TRUE atau FALSE</a:t>
            </a:r>
            <a:endParaRPr lang="en-US" sz="3200"/>
          </a:p>
          <a:p>
            <a:r>
              <a:rPr lang="id-ID" sz="3200"/>
              <a:t>Ada 2 macam operator yaitu</a:t>
            </a:r>
            <a:r>
              <a:rPr lang="en-US" sz="3200"/>
              <a:t>:</a:t>
            </a:r>
          </a:p>
          <a:p>
            <a:pPr marL="514350" indent="-514350">
              <a:buAutoNum type="arabicPeriod"/>
            </a:pPr>
            <a:r>
              <a:rPr lang="id-ID" sz="3200"/>
              <a:t>Operator relasional</a:t>
            </a:r>
            <a:r>
              <a:rPr lang="en-US" sz="3200"/>
              <a:t> (</a:t>
            </a:r>
            <a:r>
              <a:rPr lang="en-US" sz="3200" err="1"/>
              <a:t>lihat</a:t>
            </a:r>
            <a:r>
              <a:rPr lang="en-US" sz="3200"/>
              <a:t> </a:t>
            </a:r>
            <a:r>
              <a:rPr lang="en-US" sz="3200" err="1"/>
              <a:t>tabel</a:t>
            </a:r>
            <a:r>
              <a:rPr lang="en-US" sz="3200"/>
              <a:t> 2.1)</a:t>
            </a:r>
          </a:p>
          <a:p>
            <a:pPr marL="0" indent="0">
              <a:buNone/>
            </a:pPr>
            <a:r>
              <a:rPr lang="en-US" sz="3200" b="1"/>
              <a:t>     </a:t>
            </a:r>
            <a:r>
              <a:rPr lang="id-ID" sz="3200" b="1"/>
              <a:t>ekspresi_1  </a:t>
            </a:r>
            <a:r>
              <a:rPr lang="id-ID" sz="3200" b="1">
                <a:solidFill>
                  <a:srgbClr val="C00000"/>
                </a:solidFill>
              </a:rPr>
              <a:t>operator_relasional  </a:t>
            </a:r>
            <a:r>
              <a:rPr lang="id-ID" sz="3200" b="1"/>
              <a:t>ekspresi_2</a:t>
            </a:r>
            <a:endParaRPr lang="id-ID" sz="32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7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5DC8-53ED-0885-1EF0-FC3107B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Ekspresi Logika</a:t>
            </a:r>
            <a:r>
              <a:rPr lang="en-ID"/>
              <a:t> (2)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93D-37B3-D036-6DCB-6B937226A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err="1"/>
              <a:t>Tabel</a:t>
            </a:r>
            <a:r>
              <a:rPr lang="en-ID"/>
              <a:t> 2.1 Operator </a:t>
            </a:r>
            <a:r>
              <a:rPr lang="en-ID" err="1"/>
              <a:t>Relasional</a:t>
            </a:r>
            <a:endParaRPr lang="id-ID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96DBE25-E899-8030-38E4-FF16716D9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627385"/>
              </p:ext>
            </p:extLst>
          </p:nvPr>
        </p:nvGraphicFramePr>
        <p:xfrm>
          <a:off x="0" y="2534265"/>
          <a:ext cx="9157398" cy="274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60284" imgH="1516214" progId="Word.Document.12">
                  <p:embed/>
                </p:oleObj>
              </mc:Choice>
              <mc:Fallback>
                <p:oleObj name="Document" r:id="rId2" imgW="5060284" imgH="1516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2534265"/>
                        <a:ext cx="9157398" cy="2743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591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047B0E2BF334387B5F58598CAE1A8" ma:contentTypeVersion="10" ma:contentTypeDescription="Create a new document." ma:contentTypeScope="" ma:versionID="9177e12f100e5b814898fe6470a265bc">
  <xsd:schema xmlns:xsd="http://www.w3.org/2001/XMLSchema" xmlns:xs="http://www.w3.org/2001/XMLSchema" xmlns:p="http://schemas.microsoft.com/office/2006/metadata/properties" xmlns:ns2="30de03bc-2bf8-4483-84d2-de8f126d8457" xmlns:ns3="316ab0cf-5cdc-43c8-ae81-5077c16592b9" targetNamespace="http://schemas.microsoft.com/office/2006/metadata/properties" ma:root="true" ma:fieldsID="e52400e5bef804487b430d9bcc700a76" ns2:_="" ns3:_="">
    <xsd:import namespace="30de03bc-2bf8-4483-84d2-de8f126d8457"/>
    <xsd:import namespace="316ab0cf-5cdc-43c8-ae81-5077c1659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de03bc-2bf8-4483-84d2-de8f126d84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ab0cf-5cdc-43c8-ae81-5077c16592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F82A4A-25CF-428A-A651-4F426F5E9F29}"/>
</file>

<file path=customXml/itemProps2.xml><?xml version="1.0" encoding="utf-8"?>
<ds:datastoreItem xmlns:ds="http://schemas.openxmlformats.org/officeDocument/2006/customXml" ds:itemID="{6277FB66-40D2-48FA-9E9E-4917D95759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C5FD00-AC5A-455D-8007-5CECEB4705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53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Office Theme</vt:lpstr>
      <vt:lpstr>2_Office Theme</vt:lpstr>
      <vt:lpstr>Theme2</vt:lpstr>
      <vt:lpstr>   ALGORITHM TK13027  Jeanny Pragantha Novario Jaya Perdana   Program Studi Teknik Informatika FAKULTAS TEKNOLOGI INFORMASI    </vt:lpstr>
      <vt:lpstr>   BAB 2 Pemrograman Terstruktur      </vt:lpstr>
      <vt:lpstr>Pendahuluan</vt:lpstr>
      <vt:lpstr>PowerPoint Presentation</vt:lpstr>
      <vt:lpstr>Pendahuluan (2)</vt:lpstr>
      <vt:lpstr>Struktur  Sekuensial</vt:lpstr>
      <vt:lpstr>Struktur  Sekuensial (2)</vt:lpstr>
      <vt:lpstr>Ekspresi Logika</vt:lpstr>
      <vt:lpstr>Ekspresi Logika (2)</vt:lpstr>
      <vt:lpstr>Ekspresi Logika (3)</vt:lpstr>
      <vt:lpstr>Ekspresi Logika (4)</vt:lpstr>
      <vt:lpstr>Tabel 2.2  Operator Logika</vt:lpstr>
      <vt:lpstr>Ekspresi Logika (5)</vt:lpstr>
      <vt:lpstr>Ekspresi Logika (6)</vt:lpstr>
      <vt:lpstr>PR 2A</vt:lpstr>
      <vt:lpstr>Struktur  Seleksi</vt:lpstr>
      <vt:lpstr>Instruksi  If sederhana</vt:lpstr>
      <vt:lpstr>Instruksi  If sederhana (2)</vt:lpstr>
      <vt:lpstr>Instruksi  If sederhana (3)</vt:lpstr>
      <vt:lpstr>Instruksi  If sederhana (4)</vt:lpstr>
      <vt:lpstr>Instruksi  If Else</vt:lpstr>
      <vt:lpstr>Instruksi  If Else (3)</vt:lpstr>
      <vt:lpstr>Instruksi  If Else (2)</vt:lpstr>
      <vt:lpstr>Instruksi  If Else (4)</vt:lpstr>
      <vt:lpstr>Instruksi  If Else (5)</vt:lpstr>
      <vt:lpstr>PowerPoint Presentation</vt:lpstr>
      <vt:lpstr>Instruksi  If Else (7)</vt:lpstr>
      <vt:lpstr>Instruksi  If Else (6)</vt:lpstr>
      <vt:lpstr>Instruksi If Bertingkat</vt:lpstr>
      <vt:lpstr>PowerPoint Presentation</vt:lpstr>
      <vt:lpstr>PowerPoint Presentation</vt:lpstr>
      <vt:lpstr>Instruksi If Bertingkat (2)</vt:lpstr>
      <vt:lpstr>PowerPoint Presentation</vt:lpstr>
      <vt:lpstr>Instruksi If Bertingkat (3)</vt:lpstr>
      <vt:lpstr>PowerPoint Presentation</vt:lpstr>
      <vt:lpstr>PowerPoint Presentation</vt:lpstr>
      <vt:lpstr>Instruksi If Bertingkat (4)</vt:lpstr>
      <vt:lpstr>Instruksi If Bertingkat (5)</vt:lpstr>
      <vt:lpstr>PR 2 B</vt:lpstr>
      <vt:lpstr>Istirahat SeJENAK</vt:lpstr>
      <vt:lpstr>Kondisi Majemuk </vt:lpstr>
      <vt:lpstr>PowerPoint Presentation</vt:lpstr>
      <vt:lpstr>Kondisi Majemuk (2)</vt:lpstr>
      <vt:lpstr>Kondisi Majemuk (3)</vt:lpstr>
      <vt:lpstr>PowerPoint Presentation</vt:lpstr>
      <vt:lpstr>Instruksi  Switch-Case</vt:lpstr>
      <vt:lpstr>Instruksi  Switch-Case</vt:lpstr>
      <vt:lpstr>PowerPoint Presentation</vt:lpstr>
      <vt:lpstr>PowerPoint Presentation</vt:lpstr>
      <vt:lpstr>PowerPoint Presentation</vt:lpstr>
      <vt:lpstr>Latihan soal-soal</vt:lpstr>
      <vt:lpstr>PR 2 C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TK13020  Jeanny Pragantha Novario Jaya Perdana  Program Studi Teknik Informatika FAKULTAS TEKNOLOGI INFORMASI</dc:title>
  <dc:creator>Pono</dc:creator>
  <cp:revision>7</cp:revision>
  <dcterms:created xsi:type="dcterms:W3CDTF">2020-09-07T08:58:19Z</dcterms:created>
  <dcterms:modified xsi:type="dcterms:W3CDTF">2023-12-19T15:37:34Z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0x0101006D9047B0E2BF334387B5F58598CAE1A8</vt:lpwstr>
  </property>
</Properties>
</file>