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81"/>
  </p:notesMasterIdLst>
  <p:sldIdLst>
    <p:sldId id="257" r:id="rId6"/>
    <p:sldId id="258" r:id="rId7"/>
    <p:sldId id="328" r:id="rId8"/>
    <p:sldId id="261" r:id="rId9"/>
    <p:sldId id="260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2" r:id="rId28"/>
    <p:sldId id="280" r:id="rId29"/>
    <p:sldId id="283" r:id="rId30"/>
    <p:sldId id="281" r:id="rId31"/>
    <p:sldId id="330" r:id="rId32"/>
    <p:sldId id="284" r:id="rId33"/>
    <p:sldId id="338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5" r:id="rId44"/>
    <p:sldId id="296" r:id="rId45"/>
    <p:sldId id="297" r:id="rId46"/>
    <p:sldId id="298" r:id="rId47"/>
    <p:sldId id="299" r:id="rId48"/>
    <p:sldId id="294" r:id="rId49"/>
    <p:sldId id="300" r:id="rId50"/>
    <p:sldId id="301" r:id="rId51"/>
    <p:sldId id="332" r:id="rId52"/>
    <p:sldId id="333" r:id="rId53"/>
    <p:sldId id="302" r:id="rId54"/>
    <p:sldId id="339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35" r:id="rId67"/>
    <p:sldId id="314" r:id="rId68"/>
    <p:sldId id="315" r:id="rId69"/>
    <p:sldId id="316" r:id="rId70"/>
    <p:sldId id="317" r:id="rId71"/>
    <p:sldId id="318" r:id="rId72"/>
    <p:sldId id="319" r:id="rId73"/>
    <p:sldId id="320" r:id="rId74"/>
    <p:sldId id="321" r:id="rId75"/>
    <p:sldId id="322" r:id="rId76"/>
    <p:sldId id="323" r:id="rId77"/>
    <p:sldId id="324" r:id="rId78"/>
    <p:sldId id="336" r:id="rId79"/>
    <p:sldId id="337" r:id="rId8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theme" Target="theme/theme1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notesMaster" Target="notesMasters/notesMaster1.xml"/><Relationship Id="rId86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61" Type="http://schemas.openxmlformats.org/officeDocument/2006/relationships/slide" Target="slides/slide56.xml"/><Relationship Id="rId8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GATHAN AL GHIFARI" userId="7fe237e8-ed2d-42dd-bb99-c5a486345ad6" providerId="ADAL" clId="{9CE4F494-D1E4-4B0D-96EC-07B83438132B}"/>
    <pc:docChg chg="modSld">
      <pc:chgData name="MUHAMMAD GATHAN AL GHIFARI" userId="7fe237e8-ed2d-42dd-bb99-c5a486345ad6" providerId="ADAL" clId="{9CE4F494-D1E4-4B0D-96EC-07B83438132B}" dt="2023-09-09T09:25:18.834" v="1" actId="1076"/>
      <pc:docMkLst>
        <pc:docMk/>
      </pc:docMkLst>
      <pc:sldChg chg="modSp">
        <pc:chgData name="MUHAMMAD GATHAN AL GHIFARI" userId="7fe237e8-ed2d-42dd-bb99-c5a486345ad6" providerId="ADAL" clId="{9CE4F494-D1E4-4B0D-96EC-07B83438132B}" dt="2023-09-09T09:25:18.834" v="1" actId="1076"/>
        <pc:sldMkLst>
          <pc:docMk/>
          <pc:sldMk cId="4123336124" sldId="278"/>
        </pc:sldMkLst>
        <pc:picChg chg="mod">
          <ac:chgData name="MUHAMMAD GATHAN AL GHIFARI" userId="7fe237e8-ed2d-42dd-bb99-c5a486345ad6" providerId="ADAL" clId="{9CE4F494-D1E4-4B0D-96EC-07B83438132B}" dt="2023-09-09T09:25:18.834" v="1" actId="1076"/>
          <ac:picMkLst>
            <pc:docMk/>
            <pc:sldMk cId="4123336124" sldId="278"/>
            <ac:picMk id="5" creationId="{9E14F396-38B8-39B2-7F34-040367257510}"/>
          </ac:picMkLst>
        </pc:picChg>
      </pc:sldChg>
    </pc:docChg>
  </pc:docChgLst>
  <pc:docChgLst>
    <pc:chgData name="HIZKIA RAHUEL ANGLIE" userId="S::hizkia.535230073@stu.untar.ac.id::8fd121bc-9b7a-48c4-baf2-22d0c5fda7b1" providerId="AD" clId="Web-{77F973FC-4CA9-FB7C-1F64-6DE8728AF4BE}"/>
    <pc:docChg chg="sldOrd">
      <pc:chgData name="HIZKIA RAHUEL ANGLIE" userId="S::hizkia.535230073@stu.untar.ac.id::8fd121bc-9b7a-48c4-baf2-22d0c5fda7b1" providerId="AD" clId="Web-{77F973FC-4CA9-FB7C-1F64-6DE8728AF4BE}" dt="2023-09-11T12:32:30.861" v="0"/>
      <pc:docMkLst>
        <pc:docMk/>
      </pc:docMkLst>
      <pc:sldChg chg="ord">
        <pc:chgData name="HIZKIA RAHUEL ANGLIE" userId="S::hizkia.535230073@stu.untar.ac.id::8fd121bc-9b7a-48c4-baf2-22d0c5fda7b1" providerId="AD" clId="Web-{77F973FC-4CA9-FB7C-1F64-6DE8728AF4BE}" dt="2023-09-11T12:32:30.861" v="0"/>
        <pc:sldMkLst>
          <pc:docMk/>
          <pc:sldMk cId="2694602814" sldId="280"/>
        </pc:sldMkLst>
      </pc:sldChg>
    </pc:docChg>
  </pc:docChgLst>
  <pc:docChgLst>
    <pc:chgData name="SAMUEL GREGORIO CRISWELL KASTONO" userId="S::samuel.535230077@stu.untar.ac.id::41f535b3-7e34-4a60-9dc5-91f3d19ffb75" providerId="AD" clId="Web-{FA6DE00F-8F34-877C-A1BC-548CEA081AC6}"/>
    <pc:docChg chg="modSld">
      <pc:chgData name="SAMUEL GREGORIO CRISWELL KASTONO" userId="S::samuel.535230077@stu.untar.ac.id::41f535b3-7e34-4a60-9dc5-91f3d19ffb75" providerId="AD" clId="Web-{FA6DE00F-8F34-877C-A1BC-548CEA081AC6}" dt="2023-09-08T06:07:36.259" v="1" actId="20577"/>
      <pc:docMkLst>
        <pc:docMk/>
      </pc:docMkLst>
      <pc:sldChg chg="modSp">
        <pc:chgData name="SAMUEL GREGORIO CRISWELL KASTONO" userId="S::samuel.535230077@stu.untar.ac.id::41f535b3-7e34-4a60-9dc5-91f3d19ffb75" providerId="AD" clId="Web-{FA6DE00F-8F34-877C-A1BC-548CEA081AC6}" dt="2023-09-08T06:07:36.259" v="1" actId="20577"/>
        <pc:sldMkLst>
          <pc:docMk/>
          <pc:sldMk cId="2694602814" sldId="280"/>
        </pc:sldMkLst>
        <pc:spChg chg="mod">
          <ac:chgData name="SAMUEL GREGORIO CRISWELL KASTONO" userId="S::samuel.535230077@stu.untar.ac.id::41f535b3-7e34-4a60-9dc5-91f3d19ffb75" providerId="AD" clId="Web-{FA6DE00F-8F34-877C-A1BC-548CEA081AC6}" dt="2023-09-08T06:07:36.259" v="1" actId="20577"/>
          <ac:spMkLst>
            <pc:docMk/>
            <pc:sldMk cId="2694602814" sldId="280"/>
            <ac:spMk id="3" creationId="{00000000-0000-0000-0000-000000000000}"/>
          </ac:spMkLst>
        </pc:spChg>
        <pc:picChg chg="mod">
          <ac:chgData name="SAMUEL GREGORIO CRISWELL KASTONO" userId="S::samuel.535230077@stu.untar.ac.id::41f535b3-7e34-4a60-9dc5-91f3d19ffb75" providerId="AD" clId="Web-{FA6DE00F-8F34-877C-A1BC-548CEA081AC6}" dt="2023-09-08T06:07:33.884" v="0" actId="1076"/>
          <ac:picMkLst>
            <pc:docMk/>
            <pc:sldMk cId="2694602814" sldId="280"/>
            <ac:picMk id="4" creationId="{1652CCF9-E5D6-3A52-0DC0-4A8D62EF5D2E}"/>
          </ac:picMkLst>
        </pc:picChg>
      </pc:sldChg>
    </pc:docChg>
  </pc:docChgLst>
  <pc:docChgLst>
    <pc:chgData name="JULIUS JUAN" userId="S::julius.535230078@stu.untar.ac.id::7720d20e-f7cd-41b0-816b-abad4dd6273c" providerId="AD" clId="Web-{A87CEAA2-AA7E-05A3-8D43-81FCF50F96DC}"/>
    <pc:docChg chg="sldOrd">
      <pc:chgData name="JULIUS JUAN" userId="S::julius.535230078@stu.untar.ac.id::7720d20e-f7cd-41b0-816b-abad4dd6273c" providerId="AD" clId="Web-{A87CEAA2-AA7E-05A3-8D43-81FCF50F96DC}" dt="2023-09-09T12:41:04.482" v="0"/>
      <pc:docMkLst>
        <pc:docMk/>
      </pc:docMkLst>
      <pc:sldChg chg="ord">
        <pc:chgData name="JULIUS JUAN" userId="S::julius.535230078@stu.untar.ac.id::7720d20e-f7cd-41b0-816b-abad4dd6273c" providerId="AD" clId="Web-{A87CEAA2-AA7E-05A3-8D43-81FCF50F96DC}" dt="2023-09-09T12:41:04.482" v="0"/>
        <pc:sldMkLst>
          <pc:docMk/>
          <pc:sldMk cId="750387212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E76F8-1B96-4700-B001-94107E564FDA}" type="datetimeFigureOut">
              <a:rPr lang="id-ID" smtClean="0"/>
              <a:t>11/03/2024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76136-1C51-4C10-BA2E-809BC4E12C5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6991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76136-1C51-4C10-BA2E-809BC4E12C56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9244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44F4-9C2E-4F94-BFAE-851C3B338516}" type="datetimeFigureOut">
              <a:rPr lang="id-ID" smtClean="0"/>
              <a:t>11/03/2024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BAE8-F9F7-469C-B7C5-FFB4292D14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974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44F4-9C2E-4F94-BFAE-851C3B338516}" type="datetimeFigureOut">
              <a:rPr lang="id-ID" smtClean="0"/>
              <a:t>11/03/2024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BAE8-F9F7-469C-B7C5-FFB4292D14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633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44F4-9C2E-4F94-BFAE-851C3B338516}" type="datetimeFigureOut">
              <a:rPr lang="id-ID" smtClean="0"/>
              <a:t>11/03/2024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BAE8-F9F7-469C-B7C5-FFB4292D14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7803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64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emplate presentation Isi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50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emplate presentation Isi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33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31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44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31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44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6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44F4-9C2E-4F94-BFAE-851C3B338516}" type="datetimeFigureOut">
              <a:rPr lang="id-ID" smtClean="0"/>
              <a:t>11/03/2024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BAE8-F9F7-469C-B7C5-FFB4292D14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94870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967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788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2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44F4-9C2E-4F94-BFAE-851C3B338516}" type="datetimeFigureOut">
              <a:rPr lang="id-ID" smtClean="0"/>
              <a:t>11/03/2024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BAE8-F9F7-469C-B7C5-FFB4292D14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413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44F4-9C2E-4F94-BFAE-851C3B338516}" type="datetimeFigureOut">
              <a:rPr lang="id-ID" smtClean="0"/>
              <a:t>11/03/2024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BAE8-F9F7-469C-B7C5-FFB4292D14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672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44F4-9C2E-4F94-BFAE-851C3B338516}" type="datetimeFigureOut">
              <a:rPr lang="id-ID" smtClean="0"/>
              <a:t>11/03/2024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BAE8-F9F7-469C-B7C5-FFB4292D14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518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44F4-9C2E-4F94-BFAE-851C3B338516}" type="datetimeFigureOut">
              <a:rPr lang="id-ID" smtClean="0"/>
              <a:t>11/03/2024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BAE8-F9F7-469C-B7C5-FFB4292D14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65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44F4-9C2E-4F94-BFAE-851C3B338516}" type="datetimeFigureOut">
              <a:rPr lang="id-ID" smtClean="0"/>
              <a:t>11/03/2024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BAE8-F9F7-469C-B7C5-FFB4292D14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967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44F4-9C2E-4F94-BFAE-851C3B338516}" type="datetimeFigureOut">
              <a:rPr lang="id-ID" smtClean="0"/>
              <a:t>11/03/2024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BAE8-F9F7-469C-B7C5-FFB4292D14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202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44F4-9C2E-4F94-BFAE-851C3B338516}" type="datetimeFigureOut">
              <a:rPr lang="id-ID" smtClean="0"/>
              <a:t>11/03/2024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BAE8-F9F7-469C-B7C5-FFB4292D14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281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744F4-9C2E-4F94-BFAE-851C3B338516}" type="datetimeFigureOut">
              <a:rPr lang="id-ID" smtClean="0"/>
              <a:t>11/03/2024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DBAE8-F9F7-469C-B7C5-FFB4292D14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313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template presentation-Judul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CAE910FD-3BD6-451D-8E34-893A6784257D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7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561975" rtl="0" eaLnBrk="1" fontAlgn="base" hangingPunct="1">
        <a:spcBef>
          <a:spcPct val="0"/>
        </a:spcBef>
        <a:spcAft>
          <a:spcPct val="0"/>
        </a:spcAft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2pPr>
      <a:lvl3pPr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3pPr>
      <a:lvl4pPr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4pPr>
      <a:lvl5pPr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5pPr>
      <a:lvl6pPr marL="457200"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6pPr>
      <a:lvl7pPr marL="914400"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7pPr>
      <a:lvl8pPr marL="1371600"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8pPr>
      <a:lvl9pPr marL="1828800"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9pPr>
    </p:titleStyle>
    <p:bodyStyle>
      <a:lvl1pPr marL="420688" indent="-420688" algn="l" defTabSz="56197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50838" algn="l" defTabSz="56197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406525" indent="-280988" algn="l" defTabSz="56197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68500" indent="-280988" algn="l" defTabSz="56197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532063" indent="-280988" algn="l" defTabSz="56197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>
            <a:extLst>
              <a:ext uri="{FF2B5EF4-FFF2-40B4-BE49-F238E27FC236}">
                <a16:creationId xmlns:a16="http://schemas.microsoft.com/office/drawing/2014/main" id="{128F25F1-679A-49BA-A5CA-0EF87995E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251951" cy="698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659F9890-D890-4CF4-9E58-774D1CF8F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5800"/>
            <a:ext cx="9144000" cy="5838825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AU" altLang="en-US" sz="3600">
                <a:solidFill>
                  <a:schemeClr val="bg1"/>
                </a:solidFill>
              </a:rPr>
            </a:br>
            <a:br>
              <a:rPr lang="en-AU" altLang="en-US" sz="3600">
                <a:solidFill>
                  <a:schemeClr val="bg1"/>
                </a:solidFill>
              </a:rPr>
            </a:br>
            <a:br>
              <a:rPr lang="en-AU" altLang="en-US" sz="3600">
                <a:solidFill>
                  <a:schemeClr val="bg1"/>
                </a:solidFill>
              </a:rPr>
            </a:br>
            <a:r>
              <a:rPr lang="en-AU" altLang="en-US" sz="4800" b="1">
                <a:solidFill>
                  <a:schemeClr val="bg1"/>
                </a:solidFill>
              </a:rPr>
              <a:t>ALGORITHM</a:t>
            </a:r>
            <a:br>
              <a:rPr lang="en-AU" altLang="en-US" sz="4800" b="1">
                <a:solidFill>
                  <a:schemeClr val="bg1"/>
                </a:solidFill>
              </a:rPr>
            </a:br>
            <a:r>
              <a:rPr lang="en-AU" altLang="en-US" sz="4800" b="1">
                <a:solidFill>
                  <a:schemeClr val="bg1"/>
                </a:solidFill>
              </a:rPr>
              <a:t>TK13027</a:t>
            </a:r>
            <a:br>
              <a:rPr lang="en-AU" altLang="en-US" sz="4800" b="1">
                <a:solidFill>
                  <a:schemeClr val="bg1"/>
                </a:solidFill>
              </a:rPr>
            </a:br>
            <a:br>
              <a:rPr lang="en-AU" altLang="en-US" sz="3600">
                <a:solidFill>
                  <a:schemeClr val="bg1"/>
                </a:solidFill>
              </a:rPr>
            </a:br>
            <a:r>
              <a:rPr lang="en-AU" altLang="en-US" sz="3600" err="1">
                <a:solidFill>
                  <a:schemeClr val="bg1"/>
                </a:solidFill>
              </a:rPr>
              <a:t>Jeanny</a:t>
            </a:r>
            <a:r>
              <a:rPr lang="en-AU" altLang="en-US" sz="3600">
                <a:solidFill>
                  <a:schemeClr val="bg1"/>
                </a:solidFill>
              </a:rPr>
              <a:t> Pragantha</a:t>
            </a:r>
            <a:br>
              <a:rPr lang="en-AU" altLang="en-US" sz="3600">
                <a:solidFill>
                  <a:schemeClr val="bg1"/>
                </a:solidFill>
              </a:rPr>
            </a:br>
            <a:r>
              <a:rPr lang="en-AU" altLang="en-US" sz="3600" err="1">
                <a:solidFill>
                  <a:schemeClr val="bg1"/>
                </a:solidFill>
              </a:rPr>
              <a:t>Novario</a:t>
            </a:r>
            <a:r>
              <a:rPr lang="en-AU" altLang="en-US" sz="3600">
                <a:solidFill>
                  <a:schemeClr val="bg1"/>
                </a:solidFill>
              </a:rPr>
              <a:t> Jaya Perdana</a:t>
            </a:r>
            <a:br>
              <a:rPr lang="en-AU" altLang="en-US" sz="3600">
                <a:solidFill>
                  <a:schemeClr val="bg1"/>
                </a:solidFill>
              </a:rPr>
            </a:br>
            <a:br>
              <a:rPr lang="en-AU" altLang="en-US" sz="3600">
                <a:solidFill>
                  <a:schemeClr val="bg1"/>
                </a:solidFill>
              </a:rPr>
            </a:br>
            <a:br>
              <a:rPr lang="en-AU" altLang="en-US" sz="3600">
                <a:solidFill>
                  <a:schemeClr val="bg1"/>
                </a:solidFill>
              </a:rPr>
            </a:br>
            <a:r>
              <a:rPr lang="en-AU" altLang="en-US" sz="3600">
                <a:solidFill>
                  <a:schemeClr val="bg1"/>
                </a:solidFill>
              </a:rPr>
              <a:t>Program </a:t>
            </a:r>
            <a:r>
              <a:rPr lang="en-AU" altLang="en-US" sz="3600" err="1">
                <a:solidFill>
                  <a:schemeClr val="bg1"/>
                </a:solidFill>
              </a:rPr>
              <a:t>Studi</a:t>
            </a:r>
            <a:r>
              <a:rPr lang="en-AU" altLang="en-US" sz="3600">
                <a:solidFill>
                  <a:schemeClr val="bg1"/>
                </a:solidFill>
              </a:rPr>
              <a:t> Teknik </a:t>
            </a:r>
            <a:r>
              <a:rPr lang="en-AU" altLang="en-US" sz="3600" err="1">
                <a:solidFill>
                  <a:schemeClr val="bg1"/>
                </a:solidFill>
              </a:rPr>
              <a:t>Informatika</a:t>
            </a:r>
            <a:br>
              <a:rPr lang="en-AU" altLang="en-US" sz="3600">
                <a:solidFill>
                  <a:schemeClr val="bg1"/>
                </a:solidFill>
              </a:rPr>
            </a:br>
            <a:r>
              <a:rPr lang="en-AU" altLang="en-US" sz="3200">
                <a:solidFill>
                  <a:schemeClr val="bg1"/>
                </a:solidFill>
              </a:rPr>
              <a:t>FAKULTAS TEKNOLOGI INFORMASI</a:t>
            </a:r>
            <a:br>
              <a:rPr lang="en-AU" altLang="en-US" sz="3200">
                <a:solidFill>
                  <a:schemeClr val="bg1"/>
                </a:solidFill>
              </a:rPr>
            </a:br>
            <a:r>
              <a:rPr lang="en-AU" altLang="en-US" sz="2800">
                <a:solidFill>
                  <a:schemeClr val="bg1"/>
                </a:solidFill>
              </a:rPr>
              <a:t> </a:t>
            </a:r>
            <a:br>
              <a:rPr lang="en-AU" altLang="en-US" sz="2800">
                <a:solidFill>
                  <a:schemeClr val="bg1"/>
                </a:solidFill>
              </a:rPr>
            </a:br>
            <a:br>
              <a:rPr lang="en-AU" altLang="en-US" sz="2800">
                <a:solidFill>
                  <a:schemeClr val="bg1"/>
                </a:solidFill>
              </a:rPr>
            </a:b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4100" name="Slide Number Placeholder 1">
            <a:extLst>
              <a:ext uri="{FF2B5EF4-FFF2-40B4-BE49-F238E27FC236}">
                <a16:creationId xmlns:a16="http://schemas.microsoft.com/office/drawing/2014/main" id="{0C40792B-2385-4202-A584-509510EF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E297C8-3B72-497A-8C3B-EB3859048B3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85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709"/>
            <a:ext cx="8229600" cy="1143000"/>
          </a:xfrm>
        </p:spPr>
        <p:txBody>
          <a:bodyPr/>
          <a:lstStyle/>
          <a:p>
            <a:r>
              <a:rPr lang="id-ID" sz="4800"/>
              <a:t>Built-in Function</a:t>
            </a:r>
            <a:r>
              <a:rPr lang="en-US" sz="4800"/>
              <a:t> (3)</a:t>
            </a:r>
            <a:endParaRPr lang="id-ID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83076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Proses </a:t>
            </a:r>
            <a:r>
              <a:rPr lang="en-US" err="1"/>
              <a:t>pemanggilan</a:t>
            </a:r>
            <a:r>
              <a:rPr lang="en-US"/>
              <a:t> </a:t>
            </a:r>
            <a:r>
              <a:rPr lang="en-US" err="1"/>
              <a:t>fungsi</a:t>
            </a:r>
            <a:r>
              <a:rPr lang="en-US"/>
              <a:t> </a:t>
            </a:r>
            <a:r>
              <a:rPr lang="en-US" err="1"/>
              <a:t>dan</a:t>
            </a:r>
            <a:r>
              <a:rPr lang="en-US"/>
              <a:t> </a:t>
            </a:r>
            <a:r>
              <a:rPr lang="en-US" err="1"/>
              <a:t>pengembalian</a:t>
            </a:r>
            <a:r>
              <a:rPr lang="en-US"/>
              <a:t> </a:t>
            </a:r>
            <a:r>
              <a:rPr lang="en-US" err="1"/>
              <a:t>hasil</a:t>
            </a:r>
            <a:r>
              <a:rPr lang="en-US"/>
              <a:t> </a:t>
            </a:r>
            <a:r>
              <a:rPr lang="en-US" err="1"/>
              <a:t>dari</a:t>
            </a:r>
            <a:r>
              <a:rPr lang="en-US"/>
              <a:t> </a:t>
            </a:r>
            <a:r>
              <a:rPr lang="en-US" err="1"/>
              <a:t>fungsi</a:t>
            </a:r>
            <a:r>
              <a:rPr lang="en-US"/>
              <a:t>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id-ID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67000"/>
            <a:ext cx="8991600" cy="3433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771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id-ID" sz="4800" b="1"/>
              <a:t>User-defined function</a:t>
            </a:r>
            <a:endParaRPr lang="id-ID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9831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 </a:t>
            </a:r>
            <a:r>
              <a:rPr lang="id-ID"/>
              <a:t>fungsi yang dibuat sendiri oleh programmer</a:t>
            </a:r>
            <a:endParaRPr lang="en-US"/>
          </a:p>
          <a:p>
            <a:r>
              <a:rPr lang="id-ID"/>
              <a:t>Langkah-langkah untuk membuat fungsi sendiri:</a:t>
            </a:r>
          </a:p>
          <a:p>
            <a:pPr marL="514350" indent="-514350">
              <a:buFont typeface="+mj-lt"/>
              <a:buAutoNum type="arabicPeriod"/>
            </a:pPr>
            <a:r>
              <a:rPr lang="id-ID"/>
              <a:t>Merancang fungsi: menentukan nama fungsi, proses yang akan dilakukan oleh fungsi dan bagaimana hubungan yang terjadi antar fungsi 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id-ID"/>
              <a:t>Mendeklarasikan fungsi: “memberitahu” algoritma bahwa telah dibuat suatu fungsi. </a:t>
            </a:r>
          </a:p>
          <a:p>
            <a:pPr marL="514350" indent="-514350">
              <a:buFont typeface="+mj-lt"/>
              <a:buAutoNum type="arabicPeriod"/>
            </a:pPr>
            <a:r>
              <a:rPr lang="id-ID"/>
              <a:t>Membuat </a:t>
            </a:r>
            <a:r>
              <a:rPr lang="en-US" err="1"/>
              <a:t>isi</a:t>
            </a:r>
            <a:r>
              <a:rPr lang="en-US"/>
              <a:t> </a:t>
            </a:r>
            <a:r>
              <a:rPr lang="id-ID"/>
              <a:t>fungsi: menentukan inst</a:t>
            </a:r>
            <a:r>
              <a:rPr lang="en-US"/>
              <a:t>r</a:t>
            </a:r>
            <a:r>
              <a:rPr lang="id-ID"/>
              <a:t>uksi-inst</a:t>
            </a:r>
            <a:r>
              <a:rPr lang="en-US"/>
              <a:t>r</a:t>
            </a:r>
            <a:r>
              <a:rPr lang="id-ID"/>
              <a:t>uksi apa yang ada </a:t>
            </a:r>
            <a:r>
              <a:rPr lang="en-US"/>
              <a:t>di </a:t>
            </a:r>
            <a:r>
              <a:rPr lang="id-ID"/>
              <a:t>dalam fungsi serta variabel-variabel yang diperlukan.</a:t>
            </a:r>
          </a:p>
          <a:p>
            <a:pPr marL="514350" indent="-514350">
              <a:buFont typeface="+mj-lt"/>
              <a:buAutoNum type="arabicPeriod"/>
            </a:pPr>
            <a:r>
              <a:rPr lang="id-ID"/>
              <a:t>Memanggil fungsi: suatu instruksi yang menyebabkan fungsi dieksekusi dan kontrol program berpindah dari instruksi yang memanggil ke fungsi.</a:t>
            </a: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439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886691"/>
          </a:xfrm>
        </p:spPr>
        <p:txBody>
          <a:bodyPr/>
          <a:lstStyle/>
          <a:p>
            <a:r>
              <a:rPr lang="id-ID" sz="4400"/>
              <a:t>User-defined function</a:t>
            </a:r>
            <a:r>
              <a:rPr lang="en-US" sz="4400"/>
              <a:t> (2)</a:t>
            </a:r>
            <a:endParaRPr lang="id-ID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199"/>
          </a:xfrm>
        </p:spPr>
        <p:txBody>
          <a:bodyPr>
            <a:normAutofit fontScale="77500" lnSpcReduction="20000"/>
          </a:bodyPr>
          <a:lstStyle/>
          <a:p>
            <a:r>
              <a:rPr lang="en-US" err="1"/>
              <a:t>Berdasarkan</a:t>
            </a:r>
            <a:r>
              <a:rPr lang="en-US"/>
              <a:t>  </a:t>
            </a:r>
            <a:r>
              <a:rPr lang="en-US" err="1"/>
              <a:t>hasil</a:t>
            </a:r>
            <a:r>
              <a:rPr lang="en-US"/>
              <a:t>  </a:t>
            </a:r>
            <a:r>
              <a:rPr lang="en-US" err="1"/>
              <a:t>fungsi</a:t>
            </a:r>
            <a:r>
              <a:rPr lang="en-US"/>
              <a:t>, </a:t>
            </a:r>
            <a:r>
              <a:rPr lang="id-ID"/>
              <a:t>dibedakan menjadi 3</a:t>
            </a:r>
            <a:r>
              <a:rPr lang="en-US"/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id-ID"/>
              <a:t>fungsi yang mengembalikan sebuah hasil, 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id-ID"/>
              <a:t>fungsi yang tidak mengembalikan hasil</a:t>
            </a:r>
            <a:r>
              <a:rPr lang="en-ID"/>
              <a:t>,</a:t>
            </a:r>
            <a:r>
              <a:rPr lang="id-ID"/>
              <a:t> dan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id-ID"/>
              <a:t>fungsi yang mengembalikan lebih dari satu hasil</a:t>
            </a:r>
            <a:endParaRPr lang="en-US"/>
          </a:p>
          <a:p>
            <a:pPr marL="0" indent="0">
              <a:buNone/>
            </a:pPr>
            <a:endParaRPr lang="en-US" sz="2600"/>
          </a:p>
          <a:p>
            <a:r>
              <a:rPr lang="id-ID"/>
              <a:t>Berdasarkan data yang diserahkan ke fungsi (argumen) ketika fungsi dipanggil</a:t>
            </a:r>
            <a:r>
              <a:rPr lang="en-US"/>
              <a:t>,  </a:t>
            </a:r>
            <a:r>
              <a:rPr lang="en-US" err="1"/>
              <a:t>dibedakan</a:t>
            </a:r>
            <a:r>
              <a:rPr lang="en-US"/>
              <a:t> </a:t>
            </a:r>
            <a:r>
              <a:rPr lang="id-ID"/>
              <a:t> menjadi</a:t>
            </a:r>
            <a:r>
              <a:rPr lang="en-US"/>
              <a:t> 2</a:t>
            </a:r>
            <a:r>
              <a:rPr lang="id-ID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id-ID"/>
              <a:t>fungsi yang tidak memerlukan argumen</a:t>
            </a:r>
            <a:r>
              <a:rPr lang="en-US"/>
              <a:t>, c</a:t>
            </a:r>
            <a:r>
              <a:rPr lang="id-ID"/>
              <a:t>ontoh: CETAK( ) 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id-ID"/>
              <a:t>fungsi yang memerlukan argumen</a:t>
            </a:r>
            <a:r>
              <a:rPr lang="en-US"/>
              <a:t>, c</a:t>
            </a:r>
            <a:r>
              <a:rPr lang="id-ID"/>
              <a:t>ontoh: MOD(X,Y) </a:t>
            </a:r>
          </a:p>
        </p:txBody>
      </p:sp>
    </p:spTree>
    <p:extLst>
      <p:ext uri="{BB962C8B-B14F-4D97-AF65-F5344CB8AC3E}">
        <p14:creationId xmlns:p14="http://schemas.microsoft.com/office/powerpoint/2010/main" val="2055625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4000" b="1"/>
              <a:t>Fungsi yang mengembalikan </a:t>
            </a:r>
            <a:r>
              <a:rPr lang="en-US" sz="4000" b="1" err="1"/>
              <a:t>sebuah</a:t>
            </a:r>
            <a:r>
              <a:rPr lang="id-ID" sz="4000" b="1"/>
              <a:t> hasil</a:t>
            </a:r>
            <a:endParaRPr lang="id-ID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err="1"/>
              <a:t>Contoh</a:t>
            </a:r>
            <a:r>
              <a:rPr lang="en-US" sz="3200"/>
              <a:t>: </a:t>
            </a:r>
            <a:r>
              <a:rPr lang="id-ID" sz="3200"/>
              <a:t>Semua </a:t>
            </a:r>
            <a:r>
              <a:rPr lang="id-ID" sz="3200" i="1"/>
              <a:t>built-in function</a:t>
            </a:r>
            <a:r>
              <a:rPr lang="id-ID" sz="3200"/>
              <a:t> atau </a:t>
            </a:r>
            <a:r>
              <a:rPr lang="id-ID" sz="3200" i="1"/>
              <a:t>library function</a:t>
            </a:r>
            <a:r>
              <a:rPr lang="id-ID" sz="3200"/>
              <a:t> </a:t>
            </a:r>
            <a:endParaRPr lang="en-US" sz="3200"/>
          </a:p>
          <a:p>
            <a:r>
              <a:rPr lang="id-ID" sz="3200"/>
              <a:t>Hasil yang dikembalikan berupa sebuah parameter yang ditulis bersama statement RETURN yang berada di bagian akhir dari fungsi. </a:t>
            </a:r>
            <a:endParaRPr lang="en-US" sz="3200"/>
          </a:p>
          <a:p>
            <a:r>
              <a:rPr lang="en-US" sz="3200"/>
              <a:t>F</a:t>
            </a:r>
            <a:r>
              <a:rPr lang="id-ID" sz="3200"/>
              <a:t>ungsi dipanggil dalam sebuah ekspresi</a:t>
            </a:r>
            <a:r>
              <a:rPr lang="en-US" sz="3200"/>
              <a:t>, </a:t>
            </a:r>
            <a:r>
              <a:rPr lang="en-US" sz="3200" err="1"/>
              <a:t>contoh</a:t>
            </a:r>
            <a:r>
              <a:rPr lang="en-US" sz="3200"/>
              <a:t>: Y = SQRT(X)</a:t>
            </a:r>
            <a:endParaRPr lang="id-ID" sz="3200"/>
          </a:p>
        </p:txBody>
      </p:sp>
    </p:spTree>
    <p:extLst>
      <p:ext uri="{BB962C8B-B14F-4D97-AF65-F5344CB8AC3E}">
        <p14:creationId xmlns:p14="http://schemas.microsoft.com/office/powerpoint/2010/main" val="3590382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1143000"/>
          </a:xfrm>
        </p:spPr>
        <p:txBody>
          <a:bodyPr>
            <a:noAutofit/>
          </a:bodyPr>
          <a:lstStyle/>
          <a:p>
            <a:r>
              <a:rPr lang="id-ID" sz="4400"/>
              <a:t>Fungsi yang mengembalikan </a:t>
            </a:r>
            <a:r>
              <a:rPr lang="en-US" sz="4400"/>
              <a:t>1 </a:t>
            </a:r>
            <a:r>
              <a:rPr lang="id-ID" sz="4400"/>
              <a:t>hasil</a:t>
            </a:r>
            <a:r>
              <a:rPr lang="en-US" sz="4400"/>
              <a:t> (2)</a:t>
            </a:r>
            <a:endParaRPr lang="id-ID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4754564"/>
          </a:xfrm>
        </p:spPr>
        <p:txBody>
          <a:bodyPr>
            <a:normAutofit fontScale="92500"/>
          </a:bodyPr>
          <a:lstStyle/>
          <a:p>
            <a:r>
              <a:rPr lang="en-US"/>
              <a:t>C</a:t>
            </a:r>
            <a:r>
              <a:rPr lang="id-ID"/>
              <a:t>ontoh</a:t>
            </a:r>
            <a:r>
              <a:rPr lang="en-US"/>
              <a:t>: mem</a:t>
            </a:r>
            <a:r>
              <a:rPr lang="id-ID"/>
              <a:t>buat fungsi untuk menghitung faktorial</a:t>
            </a:r>
            <a:endParaRPr lang="en-US"/>
          </a:p>
          <a:p>
            <a:r>
              <a:rPr lang="id-ID"/>
              <a:t>Langkah-langkah untuk membuat fungsi:</a:t>
            </a:r>
          </a:p>
          <a:p>
            <a:pPr marL="514350" indent="-514350">
              <a:buFont typeface="+mj-lt"/>
              <a:buAutoNum type="arabicPeriod"/>
            </a:pPr>
            <a:r>
              <a:rPr lang="id-ID"/>
              <a:t>Merancang fungsi: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id-ID"/>
              <a:t>Mendeklarasikan fungsi </a:t>
            </a:r>
          </a:p>
          <a:p>
            <a:pPr marL="514350" indent="-514350">
              <a:buFont typeface="+mj-lt"/>
              <a:buAutoNum type="arabicPeriod"/>
            </a:pPr>
            <a:r>
              <a:rPr lang="id-ID"/>
              <a:t>Membuat </a:t>
            </a:r>
            <a:r>
              <a:rPr lang="en-US" err="1"/>
              <a:t>isi</a:t>
            </a:r>
            <a:r>
              <a:rPr lang="en-US"/>
              <a:t> </a:t>
            </a:r>
            <a:r>
              <a:rPr lang="id-ID"/>
              <a:t>fungsi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id-ID"/>
              <a:t>Memanggil fungsi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71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855"/>
            <a:ext cx="9144000" cy="1143000"/>
          </a:xfrm>
        </p:spPr>
        <p:txBody>
          <a:bodyPr>
            <a:normAutofit/>
          </a:bodyPr>
          <a:lstStyle/>
          <a:p>
            <a:r>
              <a:rPr lang="id-ID" sz="4400"/>
              <a:t>Fungsi yang mengembalikan </a:t>
            </a:r>
            <a:r>
              <a:rPr lang="en-US" sz="4400"/>
              <a:t>1 </a:t>
            </a:r>
            <a:r>
              <a:rPr lang="id-ID" sz="4400"/>
              <a:t>hasil</a:t>
            </a:r>
            <a:r>
              <a:rPr lang="en-US" sz="4400"/>
              <a:t> (3)</a:t>
            </a:r>
            <a:endParaRPr lang="id-ID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83076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/>
              <a:t>1.   </a:t>
            </a:r>
            <a:r>
              <a:rPr lang="en-US" err="1"/>
              <a:t>Hasil</a:t>
            </a:r>
            <a:r>
              <a:rPr lang="en-US"/>
              <a:t> Me</a:t>
            </a:r>
            <a:r>
              <a:rPr lang="id-ID"/>
              <a:t>rancang</a:t>
            </a:r>
            <a:r>
              <a:rPr lang="en-US"/>
              <a:t> </a:t>
            </a:r>
            <a:r>
              <a:rPr lang="en-US" err="1"/>
              <a:t>Fungsi</a:t>
            </a:r>
            <a:r>
              <a:rPr lang="id-ID"/>
              <a:t>:</a:t>
            </a:r>
          </a:p>
          <a:p>
            <a:pPr marL="514350" lvl="0" indent="-514350">
              <a:buFont typeface="+mj-lt"/>
              <a:buAutoNum type="alphaLcPeriod"/>
            </a:pPr>
            <a:r>
              <a:rPr lang="id-ID"/>
              <a:t>Nama fungsi: FAKTOR</a:t>
            </a:r>
          </a:p>
          <a:p>
            <a:pPr marL="514350" lvl="0" indent="-514350">
              <a:buFont typeface="+mj-lt"/>
              <a:buAutoNum type="alphaLcPeriod"/>
            </a:pPr>
            <a:r>
              <a:rPr lang="id-ID"/>
              <a:t>Data yang diperlukan: n, berjenis integer, diperoleh dari </a:t>
            </a:r>
            <a:r>
              <a:rPr lang="en-US"/>
              <a:t>statement yang </a:t>
            </a:r>
            <a:r>
              <a:rPr lang="en-US" err="1"/>
              <a:t>memanggil</a:t>
            </a:r>
            <a:r>
              <a:rPr lang="en-US"/>
              <a:t> </a:t>
            </a:r>
            <a:r>
              <a:rPr lang="en-US" err="1"/>
              <a:t>fungsi</a:t>
            </a:r>
            <a:r>
              <a:rPr lang="id-ID"/>
              <a:t>.</a:t>
            </a:r>
          </a:p>
          <a:p>
            <a:pPr marL="514350" lvl="0" indent="-514350">
              <a:buFont typeface="+mj-lt"/>
              <a:buAutoNum type="alphaLcPeriod"/>
            </a:pPr>
            <a:r>
              <a:rPr lang="id-ID"/>
              <a:t>Proses dalam fungsi: menghitung faktorial </a:t>
            </a:r>
          </a:p>
          <a:p>
            <a:pPr marL="514350" indent="-514350">
              <a:buFont typeface="+mj-lt"/>
              <a:buAutoNum type="alphaLcPeriod"/>
            </a:pPr>
            <a:r>
              <a:rPr lang="id-ID"/>
              <a:t>Hasil proses: disimpan dalam variabel F, berjenis integer, dikembalikan ke statement yang memanggil</a:t>
            </a: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1289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709"/>
            <a:ext cx="9144000" cy="1143000"/>
          </a:xfrm>
        </p:spPr>
        <p:txBody>
          <a:bodyPr>
            <a:normAutofit/>
          </a:bodyPr>
          <a:lstStyle/>
          <a:p>
            <a:r>
              <a:rPr lang="id-ID" sz="4400"/>
              <a:t>Fungsi yang mengembalikan </a:t>
            </a:r>
            <a:r>
              <a:rPr lang="en-US" sz="4400"/>
              <a:t>1</a:t>
            </a:r>
            <a:r>
              <a:rPr lang="id-ID" sz="4400"/>
              <a:t> hasil</a:t>
            </a:r>
            <a:r>
              <a:rPr lang="en-US" sz="4400"/>
              <a:t> (4)</a:t>
            </a:r>
            <a:endParaRPr lang="id-ID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2.  </a:t>
            </a:r>
            <a:r>
              <a:rPr lang="id-ID"/>
              <a:t>Mendeklarasikan fungsi</a:t>
            </a:r>
            <a:r>
              <a:rPr lang="en-US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/>
              <a:t>memberi tahu algoritma utama bahwa akan ada fungsi yang dipanggil</a:t>
            </a:r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id-ID"/>
              <a:t>diawali dengan</a:t>
            </a:r>
            <a:r>
              <a:rPr lang="en-ID"/>
              <a:t> </a:t>
            </a:r>
            <a:r>
              <a:rPr lang="en-ID" err="1"/>
              <a:t>tipe</a:t>
            </a:r>
            <a:r>
              <a:rPr lang="en-ID"/>
              <a:t> data </a:t>
            </a:r>
            <a:r>
              <a:rPr lang="en-ID" err="1"/>
              <a:t>dari</a:t>
            </a:r>
            <a:r>
              <a:rPr lang="en-ID"/>
              <a:t> </a:t>
            </a:r>
            <a:r>
              <a:rPr lang="en-ID" err="1"/>
              <a:t>hasil</a:t>
            </a:r>
            <a:r>
              <a:rPr lang="en-ID"/>
              <a:t> </a:t>
            </a:r>
            <a:r>
              <a:rPr lang="en-ID" err="1"/>
              <a:t>fungsi</a:t>
            </a:r>
            <a:r>
              <a:rPr lang="id-ID"/>
              <a:t>, lalu nama fungsi, serta </a:t>
            </a:r>
            <a:r>
              <a:rPr lang="en-US" err="1"/>
              <a:t>tipe</a:t>
            </a:r>
            <a:r>
              <a:rPr lang="en-US"/>
              <a:t> </a:t>
            </a:r>
            <a:r>
              <a:rPr lang="id-ID"/>
              <a:t>data dari parameter–parameter fungsi.</a:t>
            </a:r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en-US" err="1"/>
              <a:t>Contoh</a:t>
            </a:r>
            <a:r>
              <a:rPr lang="en-US"/>
              <a:t>:</a:t>
            </a:r>
          </a:p>
          <a:p>
            <a:pPr lvl="0"/>
            <a:r>
              <a:rPr lang="en-ID"/>
              <a:t>INTEGER </a:t>
            </a:r>
            <a:r>
              <a:rPr lang="id-ID"/>
              <a:t>FAKTOR (integer)</a:t>
            </a:r>
          </a:p>
          <a:p>
            <a:r>
              <a:rPr lang="en-ID"/>
              <a:t>REAL </a:t>
            </a:r>
            <a:r>
              <a:rPr lang="id-ID"/>
              <a:t>RATA (real, real, real)</a:t>
            </a:r>
          </a:p>
        </p:txBody>
      </p:sp>
    </p:spTree>
    <p:extLst>
      <p:ext uri="{BB962C8B-B14F-4D97-AF65-F5344CB8AC3E}">
        <p14:creationId xmlns:p14="http://schemas.microsoft.com/office/powerpoint/2010/main" val="67918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927"/>
            <a:ext cx="9144000" cy="1143000"/>
          </a:xfrm>
        </p:spPr>
        <p:txBody>
          <a:bodyPr>
            <a:normAutofit/>
          </a:bodyPr>
          <a:lstStyle/>
          <a:p>
            <a:r>
              <a:rPr lang="id-ID" sz="4400"/>
              <a:t>Fungsi yang mengembalikan </a:t>
            </a:r>
            <a:r>
              <a:rPr lang="en-US" sz="4400"/>
              <a:t>1</a:t>
            </a:r>
            <a:r>
              <a:rPr lang="id-ID" sz="4400"/>
              <a:t> hasil</a:t>
            </a:r>
            <a:r>
              <a:rPr lang="en-US" sz="4400"/>
              <a:t> (5)</a:t>
            </a:r>
            <a:endParaRPr lang="id-ID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98316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3.  </a:t>
            </a:r>
            <a:r>
              <a:rPr lang="id-ID"/>
              <a:t>Membuat </a:t>
            </a:r>
            <a:r>
              <a:rPr lang="en-US" err="1"/>
              <a:t>isi</a:t>
            </a:r>
            <a:r>
              <a:rPr lang="en-US"/>
              <a:t> </a:t>
            </a:r>
            <a:r>
              <a:rPr lang="id-ID"/>
              <a:t>fungsi</a:t>
            </a:r>
            <a:r>
              <a:rPr lang="en-US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/>
              <a:t>menentukan instruksi yang ada dalam fungsi</a:t>
            </a:r>
            <a:r>
              <a:rPr lang="en-US"/>
              <a:t> </a:t>
            </a:r>
            <a:r>
              <a:rPr lang="en-US" err="1"/>
              <a:t>untuk</a:t>
            </a:r>
            <a:r>
              <a:rPr lang="id-ID"/>
              <a:t>.</a:t>
            </a:r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id-ID"/>
              <a:t> Langkah-langkah untuk membuat fungsi adalah :</a:t>
            </a:r>
            <a:endParaRPr lang="en-US"/>
          </a:p>
          <a:p>
            <a:pPr marL="514350" lvl="0" indent="-514350">
              <a:buFont typeface="+mj-lt"/>
              <a:buAutoNum type="alphaLcPeriod"/>
            </a:pPr>
            <a:r>
              <a:rPr lang="id-ID"/>
              <a:t>Mendefinisikan fungsi dengan instruksi : </a:t>
            </a:r>
          </a:p>
          <a:p>
            <a:pPr marL="0" indent="0">
              <a:buNone/>
            </a:pPr>
            <a:r>
              <a:rPr lang="id-ID" b="1"/>
              <a:t>	</a:t>
            </a:r>
            <a:r>
              <a:rPr lang="en-ID" b="1" err="1"/>
              <a:t>Tipe_hasil</a:t>
            </a:r>
            <a:r>
              <a:rPr lang="en-ID" b="1"/>
              <a:t> </a:t>
            </a:r>
            <a:r>
              <a:rPr lang="id-ID" b="1" err="1"/>
              <a:t>nama_fungsi</a:t>
            </a:r>
            <a:r>
              <a:rPr lang="id-ID" b="1"/>
              <a:t> (</a:t>
            </a:r>
            <a:r>
              <a:rPr lang="en-US" b="1" err="1"/>
              <a:t>prm</a:t>
            </a:r>
            <a:r>
              <a:rPr lang="id-ID" b="1"/>
              <a:t>1, </a:t>
            </a:r>
            <a:r>
              <a:rPr lang="en-US" b="1" err="1"/>
              <a:t>prm</a:t>
            </a:r>
            <a:r>
              <a:rPr lang="id-ID" b="1"/>
              <a:t>2, ….)</a:t>
            </a:r>
            <a:endParaRPr lang="en-US" b="1"/>
          </a:p>
          <a:p>
            <a:pPr marL="514350" lvl="0" indent="-514350">
              <a:buFont typeface="+mj-lt"/>
              <a:buAutoNum type="alphaLcPeriod" startAt="2"/>
            </a:pPr>
            <a:r>
              <a:rPr lang="id-ID"/>
              <a:t>Membuat isi fungsi</a:t>
            </a:r>
            <a:endParaRPr lang="en-US"/>
          </a:p>
          <a:p>
            <a:pPr marL="514350" lvl="0" indent="-514350">
              <a:buFont typeface="+mj-lt"/>
              <a:buAutoNum type="alphaLcPeriod" startAt="2"/>
            </a:pPr>
            <a:r>
              <a:rPr lang="id-ID"/>
              <a:t>Mengakhiri fungsi dengan instruksi : </a:t>
            </a:r>
            <a:r>
              <a:rPr lang="id-ID" b="1"/>
              <a:t>RETURN (</a:t>
            </a:r>
            <a:r>
              <a:rPr lang="en-US" b="1"/>
              <a:t>H</a:t>
            </a:r>
            <a:r>
              <a:rPr lang="id-ID" b="1"/>
              <a:t>asil)</a:t>
            </a:r>
            <a:r>
              <a:rPr lang="id-ID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1896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709"/>
            <a:ext cx="9144000" cy="1143000"/>
          </a:xfrm>
        </p:spPr>
        <p:txBody>
          <a:bodyPr>
            <a:noAutofit/>
          </a:bodyPr>
          <a:lstStyle/>
          <a:p>
            <a:r>
              <a:rPr lang="id-ID" sz="4400"/>
              <a:t>Fungsi yang mengembalikan </a:t>
            </a:r>
            <a:r>
              <a:rPr lang="en-US" sz="4400"/>
              <a:t>1</a:t>
            </a:r>
            <a:r>
              <a:rPr lang="id-ID" sz="4400"/>
              <a:t> hasil</a:t>
            </a:r>
            <a:r>
              <a:rPr lang="en-US" sz="4400"/>
              <a:t> (6)</a:t>
            </a:r>
            <a:endParaRPr lang="id-ID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983164"/>
          </a:xfrm>
        </p:spPr>
        <p:txBody>
          <a:bodyPr>
            <a:normAutofit fontScale="85000" lnSpcReduction="10000"/>
          </a:bodyPr>
          <a:lstStyle/>
          <a:p>
            <a:r>
              <a:rPr lang="id-ID"/>
              <a:t>bentuk umum</a:t>
            </a:r>
            <a:r>
              <a:rPr lang="en-US"/>
              <a:t>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err="1"/>
              <a:t>Tipe_hasil</a:t>
            </a:r>
            <a:r>
              <a:rPr lang="en-US"/>
              <a:t>  </a:t>
            </a:r>
            <a:r>
              <a:rPr lang="en-US" err="1"/>
              <a:t>nama_fungsi</a:t>
            </a:r>
            <a:r>
              <a:rPr lang="en-US"/>
              <a:t> (daftar parameter)</a:t>
            </a:r>
          </a:p>
          <a:p>
            <a:pPr marL="0" indent="0">
              <a:buNone/>
            </a:pPr>
            <a:r>
              <a:rPr lang="en-US"/>
              <a:t>	{</a:t>
            </a:r>
          </a:p>
          <a:p>
            <a:pPr marL="0" indent="0">
              <a:buNone/>
            </a:pPr>
            <a:r>
              <a:rPr lang="en-US"/>
              <a:t>	   1.  	.....</a:t>
            </a:r>
          </a:p>
          <a:p>
            <a:pPr marL="0" indent="0">
              <a:buNone/>
            </a:pPr>
            <a:r>
              <a:rPr lang="en-US"/>
              <a:t>	   2.  	.....(</a:t>
            </a:r>
            <a:r>
              <a:rPr lang="en-US" err="1"/>
              <a:t>instruksi-instruksi</a:t>
            </a:r>
            <a:r>
              <a:rPr lang="en-US"/>
              <a:t> </a:t>
            </a:r>
            <a:r>
              <a:rPr lang="en-US" err="1"/>
              <a:t>dalam</a:t>
            </a:r>
            <a:r>
              <a:rPr lang="en-US"/>
              <a:t> </a:t>
            </a:r>
            <a:r>
              <a:rPr lang="en-US" err="1"/>
              <a:t>fungsi</a:t>
            </a:r>
            <a:r>
              <a:rPr lang="en-US"/>
              <a:t>) 	</a:t>
            </a:r>
          </a:p>
          <a:p>
            <a:pPr marL="0" indent="0">
              <a:buNone/>
            </a:pPr>
            <a:r>
              <a:rPr lang="en-US"/>
              <a:t>	   .. 	.....</a:t>
            </a:r>
          </a:p>
          <a:p>
            <a:pPr marL="0" indent="0">
              <a:buNone/>
            </a:pPr>
            <a:r>
              <a:rPr lang="en-US"/>
              <a:t>	   n-1.   </a:t>
            </a:r>
            <a:r>
              <a:rPr lang="en-US" err="1"/>
              <a:t>Hasil</a:t>
            </a:r>
            <a:r>
              <a:rPr lang="en-US"/>
              <a:t> = .................. </a:t>
            </a:r>
          </a:p>
          <a:p>
            <a:pPr marL="0" indent="0">
              <a:buNone/>
            </a:pPr>
            <a:r>
              <a:rPr lang="en-US"/>
              <a:t>	   n.	  Return (</a:t>
            </a:r>
            <a:r>
              <a:rPr lang="en-US" err="1"/>
              <a:t>Hasil</a:t>
            </a:r>
            <a:r>
              <a:rPr lang="en-US"/>
              <a:t>)</a:t>
            </a:r>
          </a:p>
          <a:p>
            <a:pPr marL="0" indent="0">
              <a:buNone/>
            </a:pPr>
            <a:r>
              <a:rPr lang="en-US"/>
              <a:t>	}		</a:t>
            </a:r>
          </a:p>
          <a:p>
            <a:pPr marL="0" indent="0">
              <a:buNone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9993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7434" y="0"/>
            <a:ext cx="9144000" cy="1143000"/>
          </a:xfrm>
        </p:spPr>
        <p:txBody>
          <a:bodyPr>
            <a:noAutofit/>
          </a:bodyPr>
          <a:lstStyle/>
          <a:p>
            <a:r>
              <a:rPr lang="id-ID" sz="4400"/>
              <a:t>Fungsi yang mengembalikan 1 hasil (</a:t>
            </a:r>
            <a:r>
              <a:rPr lang="en-US" sz="4400"/>
              <a:t>7</a:t>
            </a:r>
            <a:r>
              <a:rPr lang="id-ID" sz="440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5135564"/>
          </a:xfrm>
        </p:spPr>
        <p:txBody>
          <a:bodyPr/>
          <a:lstStyle/>
          <a:p>
            <a:r>
              <a:rPr lang="en-US" sz="3600" err="1"/>
              <a:t>Membuat</a:t>
            </a:r>
            <a:r>
              <a:rPr lang="en-US" sz="3600"/>
              <a:t> </a:t>
            </a:r>
            <a:r>
              <a:rPr lang="en-US" sz="3600" err="1"/>
              <a:t>isi</a:t>
            </a:r>
            <a:r>
              <a:rPr lang="en-US" sz="3600"/>
              <a:t> </a:t>
            </a:r>
            <a:r>
              <a:rPr lang="en-US" sz="3600" err="1"/>
              <a:t>fungsi</a:t>
            </a:r>
            <a:r>
              <a:rPr lang="en-US" sz="3600"/>
              <a:t> </a:t>
            </a:r>
            <a:r>
              <a:rPr lang="en-US" sz="3600" err="1"/>
              <a:t>untuk</a:t>
            </a:r>
            <a:r>
              <a:rPr lang="en-US" sz="3600"/>
              <a:t> m</a:t>
            </a:r>
            <a:r>
              <a:rPr lang="id-ID" sz="3600"/>
              <a:t>enghitung faktorial</a:t>
            </a:r>
            <a:r>
              <a:rPr lang="en-US" sz="3600"/>
              <a:t>:</a:t>
            </a:r>
            <a:endParaRPr lang="id-ID" sz="3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55FEC-96E5-5C25-8DA7-DB5565ADE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1516" y="2168014"/>
            <a:ext cx="9640432" cy="403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6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>
            <a:extLst>
              <a:ext uri="{FF2B5EF4-FFF2-40B4-BE49-F238E27FC236}">
                <a16:creationId xmlns:a16="http://schemas.microsoft.com/office/drawing/2014/main" id="{128F25F1-679A-49BA-A5CA-0EF87995E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251951" cy="698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659F9890-D890-4CF4-9E58-774D1CF8F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5686425"/>
          </a:xfrm>
        </p:spPr>
        <p:txBody>
          <a:bodyPr>
            <a:normAutofit/>
          </a:bodyPr>
          <a:lstStyle/>
          <a:p>
            <a:pPr eaLnBrk="1" hangingPunct="1"/>
            <a:br>
              <a:rPr lang="en-AU" altLang="en-US" sz="3600">
                <a:solidFill>
                  <a:schemeClr val="bg1"/>
                </a:solidFill>
              </a:rPr>
            </a:br>
            <a:br>
              <a:rPr lang="en-AU" altLang="en-US" sz="3600">
                <a:solidFill>
                  <a:schemeClr val="bg1"/>
                </a:solidFill>
              </a:rPr>
            </a:br>
            <a:br>
              <a:rPr lang="en-AU" altLang="en-US" sz="3600">
                <a:solidFill>
                  <a:schemeClr val="bg1"/>
                </a:solidFill>
              </a:rPr>
            </a:br>
            <a:r>
              <a:rPr lang="en-AU" altLang="en-US" sz="5400" b="1">
                <a:solidFill>
                  <a:schemeClr val="bg1"/>
                </a:solidFill>
              </a:rPr>
              <a:t>BAB IV</a:t>
            </a:r>
            <a:br>
              <a:rPr lang="en-AU" altLang="en-US" sz="5400" b="1">
                <a:solidFill>
                  <a:schemeClr val="bg1"/>
                </a:solidFill>
              </a:rPr>
            </a:br>
            <a:r>
              <a:rPr lang="en-AU" altLang="en-US" sz="5400" b="1">
                <a:solidFill>
                  <a:schemeClr val="bg1"/>
                </a:solidFill>
              </a:rPr>
              <a:t>Sub </a:t>
            </a:r>
            <a:r>
              <a:rPr lang="en-AU" altLang="en-US" sz="5400" b="1" err="1">
                <a:solidFill>
                  <a:schemeClr val="bg1"/>
                </a:solidFill>
              </a:rPr>
              <a:t>Algoritma</a:t>
            </a:r>
            <a:br>
              <a:rPr lang="en-AU" altLang="en-US" sz="5400" b="1">
                <a:solidFill>
                  <a:schemeClr val="bg1"/>
                </a:solidFill>
              </a:rPr>
            </a:br>
            <a:br>
              <a:rPr lang="en-AU" altLang="en-US" sz="3600">
                <a:solidFill>
                  <a:schemeClr val="bg1"/>
                </a:solidFill>
              </a:rPr>
            </a:br>
            <a:br>
              <a:rPr lang="en-AU" altLang="en-US" sz="3200">
                <a:solidFill>
                  <a:schemeClr val="bg1"/>
                </a:solidFill>
              </a:rPr>
            </a:br>
            <a:r>
              <a:rPr lang="en-AU" altLang="en-US" sz="2800">
                <a:solidFill>
                  <a:schemeClr val="bg1"/>
                </a:solidFill>
              </a:rPr>
              <a:t> </a:t>
            </a:r>
            <a:br>
              <a:rPr lang="en-AU" altLang="en-US" sz="2800">
                <a:solidFill>
                  <a:schemeClr val="bg1"/>
                </a:solidFill>
              </a:rPr>
            </a:br>
            <a:br>
              <a:rPr lang="en-AU" altLang="en-US" sz="2800">
                <a:solidFill>
                  <a:schemeClr val="bg1"/>
                </a:solidFill>
              </a:rPr>
            </a:b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4100" name="Slide Number Placeholder 1">
            <a:extLst>
              <a:ext uri="{FF2B5EF4-FFF2-40B4-BE49-F238E27FC236}">
                <a16:creationId xmlns:a16="http://schemas.microsoft.com/office/drawing/2014/main" id="{0C40792B-2385-4202-A584-509510EF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E297C8-3B72-497A-8C3B-EB3859048B3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631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5" y="0"/>
            <a:ext cx="9144000" cy="1143000"/>
          </a:xfrm>
        </p:spPr>
        <p:txBody>
          <a:bodyPr>
            <a:noAutofit/>
          </a:bodyPr>
          <a:lstStyle/>
          <a:p>
            <a:r>
              <a:rPr lang="id-ID" sz="4400"/>
              <a:t>Fungsi yang mengembalikan 1 hasil (</a:t>
            </a:r>
            <a:r>
              <a:rPr lang="en-US" sz="4400"/>
              <a:t>8</a:t>
            </a:r>
            <a:r>
              <a:rPr lang="id-ID" sz="440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906964"/>
          </a:xfrm>
        </p:spPr>
        <p:txBody>
          <a:bodyPr/>
          <a:lstStyle/>
          <a:p>
            <a:r>
              <a:rPr lang="en-US" err="1"/>
              <a:t>Membuat</a:t>
            </a:r>
            <a:r>
              <a:rPr lang="en-US"/>
              <a:t> </a:t>
            </a:r>
            <a:r>
              <a:rPr lang="en-US" err="1"/>
              <a:t>isi</a:t>
            </a:r>
            <a:r>
              <a:rPr lang="en-US"/>
              <a:t> </a:t>
            </a:r>
            <a:r>
              <a:rPr lang="en-US" err="1"/>
              <a:t>fungsi</a:t>
            </a:r>
            <a:r>
              <a:rPr lang="en-US"/>
              <a:t> m</a:t>
            </a:r>
            <a:r>
              <a:rPr lang="id-ID"/>
              <a:t>enghitung rata-rata dari 3 bilangan</a:t>
            </a:r>
            <a:endParaRPr lang="en-US"/>
          </a:p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1A976-25B1-2350-4962-6EEE5D04E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5589" y="2625090"/>
            <a:ext cx="9739589" cy="339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28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23" y="0"/>
            <a:ext cx="8229600" cy="914400"/>
          </a:xfrm>
        </p:spPr>
        <p:txBody>
          <a:bodyPr>
            <a:normAutofit/>
          </a:bodyPr>
          <a:lstStyle/>
          <a:p>
            <a:pPr marL="514350" indent="-514350" algn="l"/>
            <a:r>
              <a:rPr lang="en-US" sz="3600"/>
              <a:t>4. </a:t>
            </a:r>
            <a:r>
              <a:rPr lang="id-ID" sz="3600"/>
              <a:t>Memanggil fungsi </a:t>
            </a:r>
            <a:endParaRPr lang="en-US" sz="36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14F396-38B8-39B2-7F34-040367257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0600" y="762000"/>
            <a:ext cx="7543800" cy="558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36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1"/>
            <a:ext cx="8879762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2615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1000"/>
            <a:ext cx="6199138" cy="6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159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/>
          <a:lstStyle/>
          <a:p>
            <a:r>
              <a:rPr lang="id-ID">
                <a:cs typeface="Calibri"/>
              </a:rPr>
              <a:t>i</a:t>
            </a:r>
            <a:endParaRPr lang="id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52CCF9-E5D6-3A52-0DC0-4A8D62EF5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456" y="565825"/>
            <a:ext cx="8425194" cy="643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02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id-ID" sz="4400"/>
              <a:t>Fungsi yang mengembalikan 1 hasil (</a:t>
            </a:r>
            <a:r>
              <a:rPr lang="en-US" sz="4400"/>
              <a:t>9</a:t>
            </a:r>
            <a:r>
              <a:rPr lang="id-ID" sz="440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983164"/>
          </a:xfrm>
        </p:spPr>
        <p:txBody>
          <a:bodyPr/>
          <a:lstStyle/>
          <a:p>
            <a:pPr marL="0" indent="0">
              <a:buNone/>
            </a:pPr>
            <a:r>
              <a:rPr lang="id-ID" sz="3600" b="1"/>
              <a:t>Fungsi yang tidak memerlukan argumen</a:t>
            </a:r>
            <a:r>
              <a:rPr lang="en-US" sz="3600" b="1"/>
              <a:t>:</a:t>
            </a:r>
          </a:p>
          <a:p>
            <a:r>
              <a:rPr lang="id-ID" sz="3600"/>
              <a:t>fungsi dapat memenuhi</a:t>
            </a:r>
            <a:r>
              <a:rPr lang="en-US" sz="3600"/>
              <a:t> </a:t>
            </a:r>
            <a:r>
              <a:rPr lang="id-ID" sz="3600"/>
              <a:t>sendiri kebutuhan datanya, tanpa perlu diberikan oleh statement algoritma yang memanggilnya</a:t>
            </a:r>
            <a:endParaRPr lang="en-US" sz="3600"/>
          </a:p>
          <a:p>
            <a:r>
              <a:rPr lang="en-US" sz="3600" err="1"/>
              <a:t>Pertimbangan</a:t>
            </a:r>
            <a:r>
              <a:rPr lang="en-US" sz="3600"/>
              <a:t>: </a:t>
            </a:r>
            <a:r>
              <a:rPr lang="id-ID" sz="3600"/>
              <a:t>data yang digunakan fungsi hanya akan digunakan oleh fungsi itu sendiri</a:t>
            </a:r>
            <a:r>
              <a:rPr lang="en-US" sz="3600"/>
              <a:t>.</a:t>
            </a:r>
            <a:endParaRPr lang="id-ID" sz="3600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3720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C55568-38A6-7E11-8604-A6CF9C6C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38200"/>
            <a:ext cx="8737576" cy="506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69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DF435-B001-AEE0-6262-9AB4ED6C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PR 4.a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97CFB-93D4-C712-9126-2421BF884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/>
              <a:t>Latihan </a:t>
            </a:r>
            <a:r>
              <a:rPr lang="en-ID" err="1"/>
              <a:t>soal</a:t>
            </a:r>
            <a:r>
              <a:rPr lang="en-ID"/>
              <a:t> </a:t>
            </a:r>
            <a:r>
              <a:rPr lang="en-ID" err="1"/>
              <a:t>Subbab</a:t>
            </a:r>
            <a:r>
              <a:rPr lang="en-ID"/>
              <a:t> 4.4.1</a:t>
            </a:r>
          </a:p>
          <a:p>
            <a:r>
              <a:rPr lang="en-ID"/>
              <a:t>NPM </a:t>
            </a:r>
            <a:r>
              <a:rPr lang="en-ID" err="1"/>
              <a:t>Ganjil</a:t>
            </a:r>
            <a:r>
              <a:rPr lang="en-ID"/>
              <a:t>: no 11</a:t>
            </a:r>
          </a:p>
          <a:p>
            <a:r>
              <a:rPr lang="en-ID"/>
              <a:t>NPM </a:t>
            </a:r>
            <a:r>
              <a:rPr lang="en-ID" err="1"/>
              <a:t>Genap</a:t>
            </a:r>
            <a:r>
              <a:rPr lang="en-ID"/>
              <a:t>: no 14 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4666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id-ID" sz="4000" b="1"/>
              <a:t>Fungsi yang tidak mengembalikan hasil</a:t>
            </a:r>
            <a:endParaRPr lang="id-ID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678364"/>
          </a:xfrm>
        </p:spPr>
        <p:txBody>
          <a:bodyPr/>
          <a:lstStyle/>
          <a:p>
            <a:r>
              <a:rPr lang="id-ID" sz="3200"/>
              <a:t>tidak mengembalikan hasil kepada instruksi yang memanggilnya. </a:t>
            </a:r>
            <a:endParaRPr lang="en-US" sz="3200"/>
          </a:p>
          <a:p>
            <a:pPr marL="0" indent="0">
              <a:buNone/>
            </a:pPr>
            <a:r>
              <a:rPr lang="en-US" sz="3200">
                <a:sym typeface="Wingdings" panose="05000000000000000000" pitchFamily="2" charset="2"/>
              </a:rPr>
              <a:t>	 </a:t>
            </a:r>
            <a:r>
              <a:rPr lang="en-US" sz="3200" err="1">
                <a:sym typeface="Wingdings" panose="05000000000000000000" pitchFamily="2" charset="2"/>
              </a:rPr>
              <a:t>disebut</a:t>
            </a:r>
            <a:r>
              <a:rPr lang="en-US" sz="3200">
                <a:sym typeface="Wingdings" panose="05000000000000000000" pitchFamily="2" charset="2"/>
              </a:rPr>
              <a:t> </a:t>
            </a:r>
            <a:r>
              <a:rPr lang="id-ID" sz="3200" b="1"/>
              <a:t>prosedur</a:t>
            </a:r>
            <a:endParaRPr lang="en-US" sz="3200" b="1"/>
          </a:p>
          <a:p>
            <a:r>
              <a:rPr lang="id-ID" sz="3200"/>
              <a:t>hasil fungsi (jika ada) dikeluarkan oleh fungsi itu sendiri.</a:t>
            </a:r>
            <a:endParaRPr lang="en-US" sz="3200"/>
          </a:p>
          <a:p>
            <a:r>
              <a:rPr lang="id-ID" sz="3200"/>
              <a:t>Perbedaan antara fungsi yang mengembalikan sebuah hasil dan fungsi yang tidak mengembalikan hasil </a:t>
            </a:r>
            <a:r>
              <a:rPr lang="en-US" sz="3200">
                <a:sym typeface="Wingdings" panose="05000000000000000000" pitchFamily="2" charset="2"/>
              </a:rPr>
              <a:t> </a:t>
            </a:r>
            <a:r>
              <a:rPr lang="en-US" sz="3200" err="1">
                <a:sym typeface="Wingdings" panose="05000000000000000000" pitchFamily="2" charset="2"/>
              </a:rPr>
              <a:t>lihat</a:t>
            </a:r>
            <a:r>
              <a:rPr lang="en-US" sz="3200">
                <a:sym typeface="Wingdings" panose="05000000000000000000" pitchFamily="2" charset="2"/>
              </a:rPr>
              <a:t> </a:t>
            </a:r>
            <a:r>
              <a:rPr lang="en-US" sz="3200" err="1">
                <a:sym typeface="Wingdings" panose="05000000000000000000" pitchFamily="2" charset="2"/>
              </a:rPr>
              <a:t>tabel</a:t>
            </a:r>
            <a:r>
              <a:rPr lang="en-US" sz="3200">
                <a:sym typeface="Wingdings" panose="05000000000000000000" pitchFamily="2" charset="2"/>
              </a:rPr>
              <a:t> 4.1</a:t>
            </a:r>
            <a:endParaRPr lang="id-ID" sz="3200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2200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F584-9E09-8ECD-C100-99DA739F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477962"/>
          </a:xfrm>
        </p:spPr>
        <p:txBody>
          <a:bodyPr/>
          <a:lstStyle/>
          <a:p>
            <a:pPr marL="685800" indent="-685800">
              <a:spcAft>
                <a:spcPts val="600"/>
              </a:spcAft>
            </a:pPr>
            <a:r>
              <a:rPr lang="id-ID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Tabel 4.1  Perbedaan antara fungsi yang mengembalikan sebuah hasil dan fungsi yang tidak mengembalikan hasil </a:t>
            </a:r>
            <a:endParaRPr lang="id-ID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326F08-4096-1F1A-2DB7-03985661A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870478"/>
              </p:ext>
            </p:extLst>
          </p:nvPr>
        </p:nvGraphicFramePr>
        <p:xfrm>
          <a:off x="447368" y="1981200"/>
          <a:ext cx="8239432" cy="4350988"/>
        </p:xfrm>
        <a:graphic>
          <a:graphicData uri="http://schemas.openxmlformats.org/drawingml/2006/table">
            <a:tbl>
              <a:tblPr/>
              <a:tblGrid>
                <a:gridCol w="477425">
                  <a:extLst>
                    <a:ext uri="{9D8B030D-6E8A-4147-A177-3AD203B41FA5}">
                      <a16:colId xmlns:a16="http://schemas.microsoft.com/office/drawing/2014/main" val="1756579006"/>
                    </a:ext>
                  </a:extLst>
                </a:gridCol>
                <a:gridCol w="3696194">
                  <a:extLst>
                    <a:ext uri="{9D8B030D-6E8A-4147-A177-3AD203B41FA5}">
                      <a16:colId xmlns:a16="http://schemas.microsoft.com/office/drawing/2014/main" val="1838532403"/>
                    </a:ext>
                  </a:extLst>
                </a:gridCol>
                <a:gridCol w="4065813">
                  <a:extLst>
                    <a:ext uri="{9D8B030D-6E8A-4147-A177-3AD203B41FA5}">
                      <a16:colId xmlns:a16="http://schemas.microsoft.com/office/drawing/2014/main" val="63496831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id-ID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FUNGSI MENGEMBALIKAN SEBUAH  HASIL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FUNGSI TIDAK MENGEMBALIKAN HASIL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555264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id-ID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Pada bagian deklarasi, nama fungsi diawali dengan </a:t>
                      </a:r>
                      <a:r>
                        <a:rPr lang="en-ID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Tipe_data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Contoh: Integer FAKTOR(int)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Pada bagian deklarasi, nama fungsi diawali dengan instruksi VOID </a:t>
                      </a:r>
                    </a:p>
                    <a:p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Contoh: Void PRIMA(int)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670642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Mengembalikan sebuah </a:t>
                      </a:r>
                      <a:r>
                        <a:rPr lang="id-ID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hasil 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dalam instuksi RETURN di akhir fungsi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Tidak mengembalikan suatu hasil apapun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ke instruksi yang memanggil</a:t>
                      </a:r>
                      <a:r>
                        <a:rPr lang="id-ID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nya</a:t>
                      </a:r>
                      <a:r>
                        <a:rPr lang="id-ID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tidak ada instruksi RETURN 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294338"/>
                  </a:ext>
                </a:extLst>
              </a:tr>
              <a:tr h="1455388">
                <a:tc>
                  <a:txBody>
                    <a:bodyPr/>
                    <a:lstStyle/>
                    <a:p>
                      <a:pPr algn="ctr"/>
                      <a:r>
                        <a:rPr lang="id-ID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Dipanggil namanya dalam suatu ekspresi</a:t>
                      </a:r>
                    </a:p>
                    <a:p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Contoh: Y = FAKTOR(n)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Dipanggil namanya dalam instruksi yang berdiri sendiri.</a:t>
                      </a:r>
                    </a:p>
                    <a:p>
                      <a:r>
                        <a:rPr lang="en-US" sz="200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Contoh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:  PRIMA(n)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717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29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4636"/>
            <a:ext cx="8229600" cy="1143000"/>
          </a:xfrm>
        </p:spPr>
        <p:txBody>
          <a:bodyPr/>
          <a:lstStyle/>
          <a:p>
            <a:r>
              <a:rPr lang="id-ID" sz="4800" b="1">
                <a:solidFill>
                  <a:prstClr val="black"/>
                </a:solidFill>
              </a:rPr>
              <a:t>Pendahuluan</a:t>
            </a:r>
            <a:endParaRPr lang="id-ID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830764"/>
          </a:xfrm>
        </p:spPr>
        <p:txBody>
          <a:bodyPr/>
          <a:lstStyle/>
          <a:p>
            <a:pPr marL="342900" lvl="0" indent="-342900" defTabSz="9144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prstClr val="black"/>
                </a:solidFill>
              </a:rPr>
              <a:t>Salah </a:t>
            </a:r>
            <a:r>
              <a:rPr lang="en-US" sz="2800" err="1">
                <a:solidFill>
                  <a:prstClr val="black"/>
                </a:solidFill>
              </a:rPr>
              <a:t>satu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id-ID" sz="2800">
                <a:solidFill>
                  <a:prstClr val="black"/>
                </a:solidFill>
              </a:rPr>
              <a:t>cara untuk mengatasi masalah yang sulit dan kompleks adalah dengan menggunakan pendekatan </a:t>
            </a:r>
            <a:r>
              <a:rPr lang="id-ID" sz="2800" i="1">
                <a:solidFill>
                  <a:prstClr val="black"/>
                </a:solidFill>
              </a:rPr>
              <a:t>top-down</a:t>
            </a:r>
            <a:r>
              <a:rPr lang="id-ID" sz="2800">
                <a:solidFill>
                  <a:prstClr val="black"/>
                </a:solidFill>
              </a:rPr>
              <a:t> dan strategi </a:t>
            </a:r>
            <a:r>
              <a:rPr lang="id-ID" sz="2800" i="1">
                <a:solidFill>
                  <a:prstClr val="black"/>
                </a:solidFill>
              </a:rPr>
              <a:t>divide-and-conquer</a:t>
            </a:r>
            <a:endParaRPr lang="en-US" sz="2800" i="1">
              <a:solidFill>
                <a:prstClr val="black"/>
              </a:solidFill>
            </a:endParaRPr>
          </a:p>
          <a:p>
            <a:pPr marL="342900" lvl="0" indent="-342900" defTabSz="9144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prstClr val="black"/>
                </a:solidFill>
              </a:rPr>
              <a:t>Caranya</a:t>
            </a:r>
            <a:r>
              <a:rPr lang="en-US" sz="2800">
                <a:solidFill>
                  <a:prstClr val="black"/>
                </a:solidFill>
              </a:rPr>
              <a:t>: </a:t>
            </a:r>
            <a:r>
              <a:rPr lang="id-ID" sz="2800">
                <a:solidFill>
                  <a:prstClr val="black"/>
                </a:solidFill>
              </a:rPr>
              <a:t>memecahkan masalah menjadi beberapa sub masalah yang sederhana dan masing-masing sub masalah ini diimplementasikan menjadi sebuah sub algoritma. Kemudian sub</a:t>
            </a:r>
            <a:r>
              <a:rPr lang="en-ID" sz="2800">
                <a:solidFill>
                  <a:prstClr val="black"/>
                </a:solidFill>
              </a:rPr>
              <a:t> </a:t>
            </a:r>
            <a:r>
              <a:rPr lang="id-ID" sz="2800">
                <a:solidFill>
                  <a:prstClr val="black"/>
                </a:solidFill>
              </a:rPr>
              <a:t>algoritma-sub</a:t>
            </a:r>
            <a:r>
              <a:rPr lang="en-ID" sz="2800">
                <a:solidFill>
                  <a:prstClr val="black"/>
                </a:solidFill>
              </a:rPr>
              <a:t> </a:t>
            </a:r>
            <a:r>
              <a:rPr lang="id-ID" sz="2800">
                <a:solidFill>
                  <a:prstClr val="black"/>
                </a:solidFill>
              </a:rPr>
              <a:t>algoritma dikumpulkan dan dikontrol eksekusinya dalam sebuah algoritma utama (</a:t>
            </a:r>
            <a:r>
              <a:rPr lang="id-ID" sz="2800" i="1">
                <a:solidFill>
                  <a:prstClr val="black"/>
                </a:solidFill>
              </a:rPr>
              <a:t>main algorithm</a:t>
            </a:r>
            <a:r>
              <a:rPr lang="id-ID" sz="2800">
                <a:solidFill>
                  <a:prstClr val="black"/>
                </a:solidFill>
              </a:rPr>
              <a:t>)</a:t>
            </a:r>
          </a:p>
          <a:p>
            <a:endParaRPr lang="id-ID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01A9C-E5F1-4322-A73E-E3D1C8C6417E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534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id-ID" sz="4000" b="1"/>
              <a:t>Fungsi yang tidak mengembalikan hasil</a:t>
            </a:r>
            <a:r>
              <a:rPr lang="en-US" sz="4000" b="1"/>
              <a:t> (2)</a:t>
            </a:r>
            <a:endParaRPr lang="id-ID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Contoh</a:t>
            </a:r>
            <a:r>
              <a:rPr lang="en-US"/>
              <a:t>:</a:t>
            </a:r>
            <a:r>
              <a:rPr lang="id-ID"/>
              <a:t> fungsi untuk menghitung harga barang yang dikenai pajak pertambahan nilai sebagai berikut: </a:t>
            </a:r>
            <a:endParaRPr lang="id-ID" b="1"/>
          </a:p>
          <a:p>
            <a:pPr marL="0" indent="0">
              <a:buNone/>
            </a:pPr>
            <a:r>
              <a:rPr lang="en-US"/>
              <a:t>	</a:t>
            </a:r>
            <a:r>
              <a:rPr lang="id-ID"/>
              <a:t>Ppn  =  10%  X  harga barang</a:t>
            </a:r>
          </a:p>
          <a:p>
            <a:pPr marL="0" indent="0">
              <a:buNone/>
            </a:pPr>
            <a:r>
              <a:rPr lang="id-ID"/>
              <a:t>	Dibayar  = harga barang  +  Ppn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30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927"/>
            <a:ext cx="9144000" cy="1143000"/>
          </a:xfrm>
        </p:spPr>
        <p:txBody>
          <a:bodyPr/>
          <a:lstStyle/>
          <a:p>
            <a:r>
              <a:rPr lang="id-ID" sz="4000" b="1">
                <a:solidFill>
                  <a:prstClr val="black"/>
                </a:solidFill>
              </a:rPr>
              <a:t>Fungsi yang tidak mengembalikan hasil</a:t>
            </a:r>
            <a:r>
              <a:rPr lang="en-US" sz="4000" b="1">
                <a:solidFill>
                  <a:prstClr val="black"/>
                </a:solidFill>
              </a:rPr>
              <a:t> (3)</a:t>
            </a:r>
            <a:endParaRPr lang="id-ID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1. </a:t>
            </a:r>
            <a:r>
              <a:rPr lang="id-ID"/>
              <a:t>Merancang Fungsi</a:t>
            </a:r>
          </a:p>
          <a:p>
            <a:pPr marL="0" indent="0">
              <a:buNone/>
            </a:pPr>
            <a:r>
              <a:rPr lang="en-US"/>
              <a:t>      </a:t>
            </a:r>
            <a:r>
              <a:rPr lang="en-US" err="1"/>
              <a:t>Hasil</a:t>
            </a:r>
            <a:r>
              <a:rPr lang="en-US"/>
              <a:t> </a:t>
            </a:r>
            <a:r>
              <a:rPr lang="en-US" err="1"/>
              <a:t>rancangan</a:t>
            </a:r>
            <a:r>
              <a:rPr lang="en-US"/>
              <a:t>:</a:t>
            </a:r>
            <a:endParaRPr lang="id-ID"/>
          </a:p>
          <a:p>
            <a:pPr marL="514350" lvl="0" indent="-514350">
              <a:buFont typeface="+mj-lt"/>
              <a:buAutoNum type="alphaLcPeriod"/>
            </a:pPr>
            <a:r>
              <a:rPr lang="en-US" err="1"/>
              <a:t>Tipe</a:t>
            </a:r>
            <a:r>
              <a:rPr lang="en-US"/>
              <a:t> </a:t>
            </a:r>
            <a:r>
              <a:rPr lang="en-US" err="1"/>
              <a:t>fungsi</a:t>
            </a:r>
            <a:r>
              <a:rPr lang="en-US"/>
              <a:t>: </a:t>
            </a:r>
            <a:r>
              <a:rPr lang="en-US" err="1"/>
              <a:t>fungsi</a:t>
            </a:r>
            <a:r>
              <a:rPr lang="en-US"/>
              <a:t> yang </a:t>
            </a:r>
            <a:r>
              <a:rPr lang="en-US" err="1"/>
              <a:t>tidak</a:t>
            </a:r>
            <a:r>
              <a:rPr lang="en-US"/>
              <a:t> </a:t>
            </a:r>
            <a:r>
              <a:rPr lang="en-US" err="1"/>
              <a:t>mengembalikan</a:t>
            </a:r>
            <a:r>
              <a:rPr lang="en-US"/>
              <a:t> </a:t>
            </a:r>
            <a:r>
              <a:rPr lang="en-US" err="1"/>
              <a:t>hasil</a:t>
            </a:r>
            <a:endParaRPr lang="id-ID"/>
          </a:p>
          <a:p>
            <a:pPr marL="514350" lvl="0" indent="-514350">
              <a:buFont typeface="+mj-lt"/>
              <a:buAutoNum type="alphaLcPeriod"/>
            </a:pPr>
            <a:r>
              <a:rPr lang="id-ID"/>
              <a:t>Nama fungsi: HargaPpn</a:t>
            </a:r>
          </a:p>
          <a:p>
            <a:pPr marL="514350" lvl="0" indent="-514350">
              <a:buFont typeface="+mj-lt"/>
              <a:buAutoNum type="alphaLcPeriod"/>
            </a:pPr>
            <a:r>
              <a:rPr lang="id-ID"/>
              <a:t>Data yang diperlukan: Harga_barang, berjenis integer, diperoleh dari algoritma utama.</a:t>
            </a:r>
          </a:p>
          <a:p>
            <a:pPr marL="514350" lvl="0" indent="-514350">
              <a:buFont typeface="+mj-lt"/>
              <a:buAutoNum type="alphaLcPeriod"/>
            </a:pPr>
            <a:r>
              <a:rPr lang="id-ID"/>
              <a:t>Proses dalam fungsi: menghitung Ppn dan harga yang harus dibayar lalu menampilkan hasilnya.</a:t>
            </a: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4089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id-ID" sz="4000" b="1">
                <a:solidFill>
                  <a:prstClr val="black"/>
                </a:solidFill>
              </a:rPr>
              <a:t>Fungsi yang tidak mengembalikan hasil</a:t>
            </a:r>
            <a:r>
              <a:rPr lang="en-US" sz="4000" b="1">
                <a:solidFill>
                  <a:prstClr val="black"/>
                </a:solidFill>
              </a:rPr>
              <a:t> (4)</a:t>
            </a:r>
            <a:endParaRPr lang="id-ID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 startAt="2"/>
            </a:pPr>
            <a:r>
              <a:rPr lang="id-ID"/>
              <a:t>Mendeklarasikan fungsi</a:t>
            </a:r>
            <a:r>
              <a:rPr lang="en-US"/>
              <a:t>:</a:t>
            </a:r>
          </a:p>
          <a:p>
            <a:r>
              <a:rPr lang="id-ID"/>
              <a:t>diawali dengan </a:t>
            </a:r>
            <a:r>
              <a:rPr lang="id-ID" b="1"/>
              <a:t>instruksi VOID</a:t>
            </a:r>
            <a:r>
              <a:rPr lang="id-ID"/>
              <a:t>, </a:t>
            </a:r>
            <a:r>
              <a:rPr lang="en-US" err="1"/>
              <a:t>lalu</a:t>
            </a:r>
            <a:r>
              <a:rPr lang="en-US"/>
              <a:t> </a:t>
            </a:r>
            <a:r>
              <a:rPr lang="id-ID"/>
              <a:t>nama fungsi yang bersifat unik serta </a:t>
            </a:r>
            <a:r>
              <a:rPr lang="en-US" err="1"/>
              <a:t>tipe</a:t>
            </a:r>
            <a:r>
              <a:rPr lang="en-US"/>
              <a:t> </a:t>
            </a:r>
            <a:r>
              <a:rPr lang="id-ID"/>
              <a:t>data dari parameter–parameter fungsi.</a:t>
            </a:r>
            <a:endParaRPr lang="en-US"/>
          </a:p>
          <a:p>
            <a:r>
              <a:rPr lang="id-ID"/>
              <a:t>Contoh</a:t>
            </a:r>
            <a:r>
              <a:rPr lang="en-US"/>
              <a:t>:</a:t>
            </a:r>
            <a:r>
              <a:rPr lang="id-ID"/>
              <a:t> </a:t>
            </a:r>
          </a:p>
          <a:p>
            <a:pPr marL="514350" indent="-514350">
              <a:buFont typeface="+mj-lt"/>
              <a:buAutoNum type="alphaLcPeriod"/>
            </a:pPr>
            <a:r>
              <a:rPr lang="id-ID"/>
              <a:t>	VOID HargaPpn(integer)</a:t>
            </a:r>
          </a:p>
          <a:p>
            <a:pPr marL="514350" indent="-514350">
              <a:buFont typeface="+mj-lt"/>
              <a:buAutoNum type="alphaLcPeriod"/>
            </a:pPr>
            <a:r>
              <a:rPr lang="id-ID"/>
              <a:t>	VOID V(real) </a:t>
            </a:r>
          </a:p>
          <a:p>
            <a:pPr marL="514350" indent="-514350">
              <a:buFont typeface="+mj-lt"/>
              <a:buAutoNum type="alphaLcPeriod"/>
            </a:pPr>
            <a:r>
              <a:rPr lang="id-ID"/>
              <a:t> VOID Hitung (real, real, integer)</a:t>
            </a:r>
          </a:p>
          <a:p>
            <a:pPr marL="0" indent="0">
              <a:buNone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2159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id-ID" sz="4000" b="1">
                <a:solidFill>
                  <a:prstClr val="black"/>
                </a:solidFill>
              </a:rPr>
              <a:t>Fungsi yang tidak mengembalikan hasil</a:t>
            </a:r>
            <a:r>
              <a:rPr lang="en-US" sz="4000" b="1">
                <a:solidFill>
                  <a:prstClr val="black"/>
                </a:solidFill>
              </a:rPr>
              <a:t> (5)</a:t>
            </a:r>
            <a:endParaRPr lang="id-ID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9069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3. </a:t>
            </a:r>
            <a:r>
              <a:rPr lang="id-ID"/>
              <a:t>Membuat </a:t>
            </a:r>
            <a:r>
              <a:rPr lang="en-US" err="1"/>
              <a:t>isi</a:t>
            </a:r>
            <a:r>
              <a:rPr lang="en-US"/>
              <a:t> </a:t>
            </a:r>
            <a:r>
              <a:rPr lang="id-ID"/>
              <a:t>fungsi</a:t>
            </a:r>
            <a:endParaRPr lang="en-US"/>
          </a:p>
          <a:p>
            <a:r>
              <a:rPr lang="id-ID"/>
              <a:t>menentukan instruksi</a:t>
            </a:r>
            <a:r>
              <a:rPr lang="en-US"/>
              <a:t>-</a:t>
            </a:r>
            <a:r>
              <a:rPr lang="en-US" err="1"/>
              <a:t>instruksi</a:t>
            </a:r>
            <a:r>
              <a:rPr lang="id-ID"/>
              <a:t> yang </a:t>
            </a:r>
            <a:r>
              <a:rPr lang="en-US" err="1"/>
              <a:t>diperlukan</a:t>
            </a:r>
            <a:r>
              <a:rPr lang="en-US"/>
              <a:t> </a:t>
            </a:r>
            <a:r>
              <a:rPr lang="id-ID"/>
              <a:t>untuk memproses data yang diserahkan ke fungsi. </a:t>
            </a:r>
            <a:endParaRPr lang="en-US"/>
          </a:p>
          <a:p>
            <a:r>
              <a:rPr lang="en-US"/>
              <a:t>L</a:t>
            </a:r>
            <a:r>
              <a:rPr lang="id-ID"/>
              <a:t>angkah-langkah</a:t>
            </a:r>
            <a:r>
              <a:rPr lang="en-US" err="1"/>
              <a:t>nya</a:t>
            </a:r>
            <a:r>
              <a:rPr lang="id-ID"/>
              <a:t>:</a:t>
            </a:r>
            <a:endParaRPr lang="en-US"/>
          </a:p>
          <a:p>
            <a:pPr marL="0" lvl="0" indent="0" fontAlgn="base">
              <a:buNone/>
            </a:pPr>
            <a:r>
              <a:rPr lang="en-US"/>
              <a:t>a.  </a:t>
            </a:r>
            <a:r>
              <a:rPr lang="id-ID"/>
              <a:t>Mendefinisikan fungsi dengan instruksi : </a:t>
            </a:r>
          </a:p>
          <a:p>
            <a:pPr marL="0" indent="0">
              <a:buNone/>
            </a:pPr>
            <a:r>
              <a:rPr lang="id-ID"/>
              <a:t>	</a:t>
            </a:r>
            <a:r>
              <a:rPr lang="id-ID" b="1"/>
              <a:t>	VOID nama_fungsi (</a:t>
            </a:r>
            <a:r>
              <a:rPr lang="en-US" b="1" err="1"/>
              <a:t>prm</a:t>
            </a:r>
            <a:r>
              <a:rPr lang="id-ID" b="1"/>
              <a:t>1, </a:t>
            </a:r>
            <a:r>
              <a:rPr lang="en-US" b="1" err="1"/>
              <a:t>prm</a:t>
            </a:r>
            <a:r>
              <a:rPr lang="id-ID" b="1"/>
              <a:t>2, ….)</a:t>
            </a:r>
            <a:endParaRPr lang="id-ID"/>
          </a:p>
          <a:p>
            <a:pPr marL="514350" lvl="0" indent="-514350" fontAlgn="base">
              <a:buFont typeface="+mj-lt"/>
              <a:buAutoNum type="alphaLcPeriod" startAt="2"/>
            </a:pPr>
            <a:r>
              <a:rPr lang="id-ID"/>
              <a:t>Me</a:t>
            </a:r>
            <a:r>
              <a:rPr lang="en-US"/>
              <a:t>n</a:t>
            </a:r>
            <a:r>
              <a:rPr lang="id-ID"/>
              <a:t>ulis instruksi untuk memproses data yang diserahkan ke fungsi lalu menampilkan hasilnya. Seluruh instruksi ditulis di dalam sepasang tanda kurung {..}</a:t>
            </a:r>
          </a:p>
          <a:p>
            <a:endParaRPr lang="id-ID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0073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id-ID" sz="4000" b="1">
                <a:solidFill>
                  <a:prstClr val="black"/>
                </a:solidFill>
              </a:rPr>
              <a:t>Fungsi yang tidak mengembalikan hasil</a:t>
            </a:r>
            <a:r>
              <a:rPr lang="en-US" sz="4000" b="1">
                <a:solidFill>
                  <a:prstClr val="black"/>
                </a:solidFill>
              </a:rPr>
              <a:t> (6)</a:t>
            </a:r>
            <a:endParaRPr lang="id-ID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err="1"/>
              <a:t>Bentuk</a:t>
            </a:r>
            <a:r>
              <a:rPr lang="en-US"/>
              <a:t> </a:t>
            </a:r>
            <a:r>
              <a:rPr lang="en-US" err="1"/>
              <a:t>umum</a:t>
            </a:r>
            <a:r>
              <a:rPr lang="en-US"/>
              <a:t> </a:t>
            </a:r>
            <a:r>
              <a:rPr lang="id-ID"/>
              <a:t>:</a:t>
            </a:r>
          </a:p>
          <a:p>
            <a:endParaRPr lang="id-ID"/>
          </a:p>
          <a:p>
            <a:pPr marL="0" indent="0">
              <a:buNone/>
            </a:pPr>
            <a:r>
              <a:rPr lang="id-ID" b="1"/>
              <a:t>VOID nama</a:t>
            </a:r>
            <a:r>
              <a:rPr lang="id-ID" b="1" cap="all"/>
              <a:t>_</a:t>
            </a:r>
            <a:r>
              <a:rPr lang="id-ID" b="1"/>
              <a:t>fungsi (daftar parameter)</a:t>
            </a:r>
            <a:endParaRPr lang="id-ID"/>
          </a:p>
          <a:p>
            <a:pPr marL="0" indent="0">
              <a:buNone/>
            </a:pPr>
            <a:r>
              <a:rPr lang="id-ID" b="1"/>
              <a:t>{</a:t>
            </a:r>
            <a:endParaRPr lang="id-ID"/>
          </a:p>
          <a:p>
            <a:pPr marL="0" indent="0">
              <a:buNone/>
            </a:pPr>
            <a:r>
              <a:rPr lang="en-US" b="1"/>
              <a:t>      </a:t>
            </a:r>
            <a:r>
              <a:rPr lang="id-ID" b="1"/>
              <a:t>1.  	.....</a:t>
            </a:r>
            <a:endParaRPr lang="id-ID"/>
          </a:p>
          <a:p>
            <a:pPr marL="0" indent="0">
              <a:buNone/>
            </a:pPr>
            <a:r>
              <a:rPr lang="en-US" b="1"/>
              <a:t>      </a:t>
            </a:r>
            <a:r>
              <a:rPr lang="id-ID" b="1"/>
              <a:t>2.  	.....	(instruksi-instruksi dalam fungsi)		.. 	.....</a:t>
            </a:r>
            <a:endParaRPr lang="en-US"/>
          </a:p>
          <a:p>
            <a:pPr marL="0" indent="0">
              <a:buNone/>
            </a:pPr>
            <a:r>
              <a:rPr lang="en-US" b="1"/>
              <a:t>      </a:t>
            </a:r>
            <a:r>
              <a:rPr lang="id-ID" b="1"/>
              <a:t>n.	</a:t>
            </a:r>
            <a:r>
              <a:rPr lang="en-US" b="1"/>
              <a:t>          </a:t>
            </a:r>
            <a:r>
              <a:rPr lang="id-ID" b="1"/>
              <a:t>Write (hasil)</a:t>
            </a:r>
            <a:endParaRPr lang="en-US"/>
          </a:p>
          <a:p>
            <a:pPr marL="0" indent="0">
              <a:buNone/>
            </a:pPr>
            <a:r>
              <a:rPr lang="id-ID" b="1"/>
              <a:t>}		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9051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id-ID" sz="4000" b="1">
                <a:solidFill>
                  <a:prstClr val="black"/>
                </a:solidFill>
              </a:rPr>
              <a:t>Fungsi yang tidak mengembalikan hasil</a:t>
            </a:r>
            <a:r>
              <a:rPr lang="en-US" sz="4000" b="1">
                <a:solidFill>
                  <a:prstClr val="black"/>
                </a:solidFill>
              </a:rPr>
              <a:t> (7)</a:t>
            </a:r>
            <a:endParaRPr lang="id-ID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/>
          <a:lstStyle/>
          <a:p>
            <a:r>
              <a:rPr lang="en-US" sz="3600" err="1"/>
              <a:t>Contoh</a:t>
            </a:r>
            <a:r>
              <a:rPr lang="en-US" sz="3600"/>
              <a:t> </a:t>
            </a:r>
            <a:r>
              <a:rPr lang="en-US" sz="3600" err="1"/>
              <a:t>Fungsi</a:t>
            </a:r>
            <a:r>
              <a:rPr lang="en-US" sz="3600"/>
              <a:t> </a:t>
            </a:r>
            <a:r>
              <a:rPr lang="en-US" sz="3600" err="1"/>
              <a:t>menghitung</a:t>
            </a:r>
            <a:r>
              <a:rPr lang="en-US" sz="3600"/>
              <a:t> </a:t>
            </a:r>
            <a:r>
              <a:rPr lang="en-US" sz="3600" err="1"/>
              <a:t>harga</a:t>
            </a:r>
            <a:r>
              <a:rPr lang="en-US" sz="3600"/>
              <a:t> </a:t>
            </a:r>
            <a:r>
              <a:rPr lang="en-US" sz="3600" err="1"/>
              <a:t>PPn</a:t>
            </a:r>
            <a:endParaRPr lang="en-US" sz="3600"/>
          </a:p>
          <a:p>
            <a:endParaRPr lang="id-ID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8805984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856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709"/>
            <a:ext cx="9144000" cy="1143000"/>
          </a:xfrm>
        </p:spPr>
        <p:txBody>
          <a:bodyPr/>
          <a:lstStyle/>
          <a:p>
            <a:r>
              <a:rPr lang="id-ID" sz="4000" b="1">
                <a:solidFill>
                  <a:prstClr val="black"/>
                </a:solidFill>
              </a:rPr>
              <a:t>Fungsi yang tidak mengembalikan hasil</a:t>
            </a:r>
            <a:r>
              <a:rPr lang="en-US" sz="4000" b="1">
                <a:solidFill>
                  <a:prstClr val="black"/>
                </a:solidFill>
              </a:rPr>
              <a:t> (8)</a:t>
            </a:r>
            <a:endParaRPr lang="id-ID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983164"/>
          </a:xfrm>
        </p:spPr>
        <p:txBody>
          <a:bodyPr/>
          <a:lstStyle/>
          <a:p>
            <a:pPr lvl="0" fontAlgn="base"/>
            <a:r>
              <a:rPr lang="id-ID" sz="3200"/>
              <a:t>Diketahui rumus untuk menghitung tegangan kapasitor pada waktu (t) tertentu berikut ini: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id-ID" sz="3200"/>
              <a:t>v(t)  =  (t + 0.1)e</a:t>
            </a:r>
            <a:r>
              <a:rPr lang="id-ID" sz="3200" baseline="30000">
                <a:sym typeface="Symbol"/>
              </a:rPr>
              <a:t></a:t>
            </a:r>
            <a:r>
              <a:rPr lang="id-ID" sz="3200" baseline="30000"/>
              <a:t>t</a:t>
            </a:r>
            <a:endParaRPr lang="id-ID" sz="3200"/>
          </a:p>
          <a:p>
            <a:endParaRPr lang="id-ID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200"/>
            <a:ext cx="8714293" cy="3345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4883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54" y="0"/>
            <a:ext cx="9144000" cy="928255"/>
          </a:xfrm>
        </p:spPr>
        <p:txBody>
          <a:bodyPr/>
          <a:lstStyle/>
          <a:p>
            <a:r>
              <a:rPr lang="id-ID" sz="4000" b="1">
                <a:solidFill>
                  <a:prstClr val="black"/>
                </a:solidFill>
              </a:rPr>
              <a:t>Fungsi yang tidak mengembalikan hasil</a:t>
            </a:r>
            <a:r>
              <a:rPr lang="en-US" sz="4000" b="1">
                <a:solidFill>
                  <a:prstClr val="black"/>
                </a:solidFill>
              </a:rPr>
              <a:t> (9)</a:t>
            </a:r>
            <a:endParaRPr lang="id-ID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5"/>
          </a:xfrm>
        </p:spPr>
        <p:txBody>
          <a:bodyPr/>
          <a:lstStyle/>
          <a:p>
            <a:r>
              <a:rPr lang="id-ID" sz="3200"/>
              <a:t>Diketahui fungsi matematika:</a:t>
            </a:r>
          </a:p>
          <a:p>
            <a:pPr marL="0" indent="0">
              <a:buNone/>
            </a:pPr>
            <a:r>
              <a:rPr lang="id-ID"/>
              <a:t>  	          	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607056"/>
            <a:ext cx="9851876" cy="1094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8392362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5801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4000" b="1"/>
              <a:t>Fungsi yang tidak mengembalikan hasil (</a:t>
            </a:r>
            <a:r>
              <a:rPr lang="en-US" sz="4000" b="1"/>
              <a:t>10</a:t>
            </a:r>
            <a:r>
              <a:rPr lang="id-ID" sz="4000" b="1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4"/>
            </a:pPr>
            <a:r>
              <a:rPr lang="id-ID"/>
              <a:t>Memanggil fungsi </a:t>
            </a:r>
            <a:endParaRPr lang="en-US"/>
          </a:p>
          <a:p>
            <a:pPr marL="0" indent="0">
              <a:buNone/>
            </a:pPr>
            <a:r>
              <a:rPr lang="id-ID"/>
              <a:t>dilakukan dengan menuliskan nama fungsi beserta data sebenarnya </a:t>
            </a:r>
            <a:r>
              <a:rPr lang="en-US"/>
              <a:t>(</a:t>
            </a:r>
            <a:r>
              <a:rPr lang="id-ID"/>
              <a:t>argumen</a:t>
            </a:r>
            <a:r>
              <a:rPr lang="en-US"/>
              <a:t>)</a:t>
            </a:r>
            <a:r>
              <a:rPr lang="id-ID"/>
              <a:t> yang akan diproses dalam suatu statement tersendiri</a:t>
            </a:r>
            <a:r>
              <a:rPr lang="en-US"/>
              <a:t>.</a:t>
            </a:r>
          </a:p>
          <a:p>
            <a:pPr marL="0" indent="0">
              <a:buNone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964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03" y="762000"/>
            <a:ext cx="915343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784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Pendahuluan (</a:t>
            </a:r>
            <a:r>
              <a:rPr lang="en-US"/>
              <a:t>3</a:t>
            </a:r>
            <a:r>
              <a:rPr lang="id-ID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err="1"/>
              <a:t>Definisi</a:t>
            </a:r>
            <a:r>
              <a:rPr lang="en-US"/>
              <a:t>:</a:t>
            </a:r>
          </a:p>
          <a:p>
            <a:pPr marL="0" indent="0">
              <a:buNone/>
            </a:pPr>
            <a:r>
              <a:rPr lang="id-ID"/>
              <a:t>algoritma yang berdiri sendiri, menerima data (disebut argumen) dari algoritma yang memanggil lalu mengembalikan (RETURN) hasil proses ke instruksi algoritma yang memanggilnya. </a:t>
            </a:r>
            <a:endParaRPr lang="en-US"/>
          </a:p>
          <a:p>
            <a:r>
              <a:rPr lang="id-ID"/>
              <a:t>Suatu sub</a:t>
            </a:r>
            <a:r>
              <a:rPr lang="en-ID"/>
              <a:t> </a:t>
            </a:r>
            <a:r>
              <a:rPr lang="id-ID"/>
              <a:t>algoritma dapat dipanggil oleh atau memanggil sub</a:t>
            </a:r>
            <a:r>
              <a:rPr lang="en-ID"/>
              <a:t> </a:t>
            </a:r>
            <a:r>
              <a:rPr lang="id-ID"/>
              <a:t>algoritma lain.</a:t>
            </a:r>
            <a:endParaRPr lang="en-US"/>
          </a:p>
          <a:p>
            <a:r>
              <a:rPr lang="id-ID"/>
              <a:t>Dalam bahasa pemrograman C++, sub</a:t>
            </a:r>
            <a:r>
              <a:rPr lang="en-ID"/>
              <a:t> </a:t>
            </a:r>
            <a:r>
              <a:rPr lang="id-ID"/>
              <a:t>algoritma </a:t>
            </a:r>
            <a:r>
              <a:rPr lang="en-US"/>
              <a:t>== </a:t>
            </a:r>
            <a:r>
              <a:rPr lang="id-ID"/>
              <a:t>fungsi (function)</a:t>
            </a:r>
          </a:p>
        </p:txBody>
      </p:sp>
    </p:spTree>
    <p:extLst>
      <p:ext uri="{BB962C8B-B14F-4D97-AF65-F5344CB8AC3E}">
        <p14:creationId xmlns:p14="http://schemas.microsoft.com/office/powerpoint/2010/main" val="39973790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" y="228600"/>
            <a:ext cx="8050848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95916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64E7CC-1091-2C7C-B541-4E9443BC4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833" y="152402"/>
            <a:ext cx="6330460" cy="670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19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59" y="609600"/>
            <a:ext cx="8777642" cy="547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46370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4" y="990600"/>
            <a:ext cx="8203406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7774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868362"/>
          </a:xfrm>
        </p:spPr>
        <p:txBody>
          <a:bodyPr>
            <a:noAutofit/>
          </a:bodyPr>
          <a:lstStyle/>
          <a:p>
            <a:r>
              <a:rPr lang="id-ID" sz="3600" b="1"/>
              <a:t>Fungsi yang tidak mengembalikan hasil (</a:t>
            </a:r>
            <a:r>
              <a:rPr lang="en-US" sz="3600" b="1"/>
              <a:t>11</a:t>
            </a:r>
            <a:r>
              <a:rPr lang="id-ID" sz="3600" b="1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830764"/>
          </a:xfrm>
        </p:spPr>
        <p:txBody>
          <a:bodyPr/>
          <a:lstStyle/>
          <a:p>
            <a:pPr marL="0" indent="0">
              <a:buNone/>
            </a:pPr>
            <a:r>
              <a:rPr lang="id-ID" sz="3200" b="1"/>
              <a:t>Fungsi yang tidak memerlukan parameter</a:t>
            </a:r>
            <a:r>
              <a:rPr lang="en-US" sz="3200" b="1"/>
              <a:t>:</a:t>
            </a:r>
          </a:p>
          <a:p>
            <a:pPr marL="0" indent="0">
              <a:buNone/>
            </a:pPr>
            <a:r>
              <a:rPr lang="id-ID" sz="3200"/>
              <a:t>fungsi dapat dibuat tidak memerlukan argumen</a:t>
            </a:r>
            <a:r>
              <a:rPr lang="en-US" sz="3200"/>
              <a:t> </a:t>
            </a:r>
            <a:r>
              <a:rPr lang="en-US" sz="3200" err="1"/>
              <a:t>karena</a:t>
            </a:r>
            <a:r>
              <a:rPr lang="en-US" sz="3200"/>
              <a:t> </a:t>
            </a:r>
            <a:r>
              <a:rPr lang="en-US" sz="3200" err="1"/>
              <a:t>tidak</a:t>
            </a:r>
            <a:r>
              <a:rPr lang="en-US" sz="3200"/>
              <a:t> </a:t>
            </a:r>
            <a:r>
              <a:rPr lang="en-US" sz="3200" err="1"/>
              <a:t>ada</a:t>
            </a:r>
            <a:r>
              <a:rPr lang="en-US" sz="3200"/>
              <a:t> data yang </a:t>
            </a:r>
            <a:r>
              <a:rPr lang="en-US" sz="3200" err="1"/>
              <a:t>akan</a:t>
            </a:r>
            <a:r>
              <a:rPr lang="en-US" sz="3200"/>
              <a:t> </a:t>
            </a:r>
            <a:r>
              <a:rPr lang="en-US" sz="3200" err="1"/>
              <a:t>diproses</a:t>
            </a:r>
            <a:r>
              <a:rPr lang="en-US" sz="3200"/>
              <a:t> </a:t>
            </a:r>
            <a:r>
              <a:rPr lang="en-US" sz="3200" err="1"/>
              <a:t>dalam</a:t>
            </a:r>
            <a:r>
              <a:rPr lang="en-US" sz="3200"/>
              <a:t> </a:t>
            </a:r>
            <a:r>
              <a:rPr lang="en-US" sz="3200" err="1"/>
              <a:t>fungsi</a:t>
            </a:r>
            <a:r>
              <a:rPr lang="en-US" sz="3200"/>
              <a:t> </a:t>
            </a:r>
            <a:r>
              <a:rPr lang="en-US" sz="3200" err="1"/>
              <a:t>atau</a:t>
            </a:r>
            <a:r>
              <a:rPr lang="en-US" sz="3200"/>
              <a:t> </a:t>
            </a:r>
            <a:r>
              <a:rPr lang="en-US" sz="3200" err="1"/>
              <a:t>fungsi</a:t>
            </a:r>
            <a:r>
              <a:rPr lang="en-US" sz="3200"/>
              <a:t> </a:t>
            </a:r>
            <a:r>
              <a:rPr lang="en-US" sz="3200" err="1"/>
              <a:t>dapat</a:t>
            </a:r>
            <a:r>
              <a:rPr lang="en-US" sz="3200"/>
              <a:t> </a:t>
            </a:r>
            <a:r>
              <a:rPr lang="en-US" sz="3200" err="1"/>
              <a:t>memenuhi</a:t>
            </a:r>
            <a:r>
              <a:rPr lang="en-US" sz="3200"/>
              <a:t> </a:t>
            </a:r>
            <a:r>
              <a:rPr lang="en-US" sz="3200" err="1"/>
              <a:t>kebutuhan</a:t>
            </a:r>
            <a:r>
              <a:rPr lang="en-US" sz="3200"/>
              <a:t> </a:t>
            </a:r>
            <a:r>
              <a:rPr lang="en-US" sz="3200" err="1"/>
              <a:t>datanya</a:t>
            </a:r>
            <a:r>
              <a:rPr lang="en-US" sz="3200"/>
              <a:t> </a:t>
            </a:r>
            <a:r>
              <a:rPr lang="en-US" sz="3200" err="1"/>
              <a:t>sendiri</a:t>
            </a:r>
            <a:r>
              <a:rPr lang="en-US" sz="3200"/>
              <a:t>. </a:t>
            </a:r>
          </a:p>
          <a:p>
            <a:pPr marL="0" indent="0">
              <a:buNone/>
            </a:pPr>
            <a:r>
              <a:rPr lang="en-US" sz="3200" err="1"/>
              <a:t>Contoh</a:t>
            </a:r>
            <a:r>
              <a:rPr lang="en-US" sz="3200"/>
              <a:t>:</a:t>
            </a:r>
          </a:p>
          <a:p>
            <a:pPr marL="0" indent="0">
              <a:buNone/>
            </a:pPr>
            <a:r>
              <a:rPr lang="en-US" sz="3200"/>
              <a:t>Void Header()</a:t>
            </a:r>
            <a:endParaRPr lang="id-ID" sz="3200"/>
          </a:p>
          <a:p>
            <a:pPr marL="0" indent="0">
              <a:buNone/>
            </a:pPr>
            <a:r>
              <a:rPr lang="id-ID" sz="3200"/>
              <a:t>VOID HITUNG_REV( </a:t>
            </a:r>
            <a:r>
              <a:rPr lang="en-US" sz="3200"/>
              <a:t>)</a:t>
            </a:r>
            <a:endParaRPr lang="id-ID" sz="3200"/>
          </a:p>
        </p:txBody>
      </p:sp>
    </p:spTree>
    <p:extLst>
      <p:ext uri="{BB962C8B-B14F-4D97-AF65-F5344CB8AC3E}">
        <p14:creationId xmlns:p14="http://schemas.microsoft.com/office/powerpoint/2010/main" val="24105965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06" y="320870"/>
            <a:ext cx="8302493" cy="6156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6110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3" y="457200"/>
            <a:ext cx="8856633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29200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DF435-B001-AEE0-6262-9AB4ED6C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PR 4.b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97CFB-93D4-C712-9126-2421BF884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/>
              <a:t>Latihan </a:t>
            </a:r>
            <a:r>
              <a:rPr lang="en-ID" err="1"/>
              <a:t>soal</a:t>
            </a:r>
            <a:r>
              <a:rPr lang="en-ID"/>
              <a:t> </a:t>
            </a:r>
            <a:r>
              <a:rPr lang="en-ID" err="1"/>
              <a:t>Subbab</a:t>
            </a:r>
            <a:r>
              <a:rPr lang="en-ID"/>
              <a:t> 4.4.2</a:t>
            </a:r>
          </a:p>
          <a:p>
            <a:r>
              <a:rPr lang="en-ID"/>
              <a:t>NPM </a:t>
            </a:r>
            <a:r>
              <a:rPr lang="en-ID" err="1"/>
              <a:t>Ganjil</a:t>
            </a:r>
            <a:r>
              <a:rPr lang="en-ID"/>
              <a:t>: no 6</a:t>
            </a:r>
          </a:p>
          <a:p>
            <a:r>
              <a:rPr lang="en-ID"/>
              <a:t>NPM </a:t>
            </a:r>
            <a:r>
              <a:rPr lang="en-ID" err="1"/>
              <a:t>Genap</a:t>
            </a:r>
            <a:r>
              <a:rPr lang="en-ID"/>
              <a:t>: no 7 </a:t>
            </a:r>
            <a:endParaRPr lang="id-ID"/>
          </a:p>
          <a:p>
            <a:endParaRPr lang="en-ID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4915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BA883F-5A79-0519-2285-EA66529F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REHAT SEJENAK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B29E1-E743-887F-9F31-52A4345F8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28468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4800" b="1"/>
              <a:t>Fungsi yang mengembalikan lebih dari sebuah hasil</a:t>
            </a:r>
            <a:endParaRPr lang="id-ID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id-ID"/>
              <a:t>proses perhitungan dari data input yang sama tidak hanya menghasilkan sebuah nilai tetapi dapat menghasilkan lebih dari satu nilai. </a:t>
            </a:r>
            <a:endParaRPr lang="en-US"/>
          </a:p>
          <a:p>
            <a:r>
              <a:rPr lang="en-US" err="1"/>
              <a:t>Pengembalian</a:t>
            </a:r>
            <a:r>
              <a:rPr lang="en-US"/>
              <a:t> </a:t>
            </a:r>
            <a:r>
              <a:rPr lang="en-US" err="1"/>
              <a:t>hasil</a:t>
            </a:r>
            <a:r>
              <a:rPr lang="en-US"/>
              <a:t> </a:t>
            </a:r>
            <a:r>
              <a:rPr lang="en-US" err="1"/>
              <a:t>fungsi</a:t>
            </a:r>
            <a:r>
              <a:rPr lang="en-US"/>
              <a:t> </a:t>
            </a:r>
            <a:r>
              <a:rPr lang="en-US" err="1"/>
              <a:t>dilakukan</a:t>
            </a:r>
            <a:r>
              <a:rPr lang="en-US"/>
              <a:t> </a:t>
            </a:r>
            <a:r>
              <a:rPr lang="en-US" err="1"/>
              <a:t>melalui</a:t>
            </a:r>
            <a:r>
              <a:rPr lang="en-US"/>
              <a:t> parameter output</a:t>
            </a:r>
          </a:p>
          <a:p>
            <a:r>
              <a:rPr lang="id-ID"/>
              <a:t>Perbedaan antara fungsi yang mengembalikan lebih dari satu hasil dengan fungsi-fungsi lain yang telah dibahas dapat dilihat pada tabel 4.2 </a:t>
            </a:r>
          </a:p>
        </p:txBody>
      </p:sp>
    </p:spTree>
    <p:extLst>
      <p:ext uri="{BB962C8B-B14F-4D97-AF65-F5344CB8AC3E}">
        <p14:creationId xmlns:p14="http://schemas.microsoft.com/office/powerpoint/2010/main" val="311880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id-ID" sz="4800"/>
              <a:t>Pendahuluan</a:t>
            </a:r>
            <a:r>
              <a:rPr lang="en-US" sz="4800"/>
              <a:t> (2)</a:t>
            </a:r>
            <a:endParaRPr lang="id-ID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211764"/>
          </a:xfrm>
        </p:spPr>
        <p:txBody>
          <a:bodyPr>
            <a:normAutofit fontScale="85000" lnSpcReduction="20000"/>
          </a:bodyPr>
          <a:lstStyle/>
          <a:p>
            <a:r>
              <a:rPr lang="en-US" err="1"/>
              <a:t>Ilustrasi</a:t>
            </a:r>
            <a:r>
              <a:rPr lang="en-US"/>
              <a:t> sub </a:t>
            </a:r>
            <a:r>
              <a:rPr lang="en-US" err="1"/>
              <a:t>algoritma</a:t>
            </a:r>
            <a:r>
              <a:rPr lang="en-US"/>
              <a:t> </a:t>
            </a:r>
            <a:r>
              <a:rPr lang="en-US" err="1"/>
              <a:t>sehari-hari</a:t>
            </a:r>
            <a:r>
              <a:rPr lang="en-US"/>
              <a:t>:</a:t>
            </a:r>
          </a:p>
          <a:p>
            <a:pPr marL="514350" indent="-514350">
              <a:buAutoNum type="arabicPeriod"/>
            </a:pPr>
            <a:r>
              <a:rPr lang="en-US"/>
              <a:t>Building blocks</a:t>
            </a:r>
          </a:p>
          <a:p>
            <a:pPr marL="514350" indent="-514350">
              <a:buAutoNum type="arabicPeriod"/>
            </a:pPr>
            <a:r>
              <a:rPr lang="en-US" err="1"/>
              <a:t>Resep</a:t>
            </a:r>
            <a:r>
              <a:rPr lang="en-US"/>
              <a:t> </a:t>
            </a:r>
            <a:r>
              <a:rPr lang="en-US" err="1"/>
              <a:t>masakan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Refrain </a:t>
            </a:r>
            <a:r>
              <a:rPr lang="en-US" err="1"/>
              <a:t>lagu</a:t>
            </a:r>
            <a:r>
              <a:rPr lang="en-US"/>
              <a:t>, </a:t>
            </a:r>
            <a:r>
              <a:rPr lang="en-US" err="1"/>
              <a:t>dan</a:t>
            </a:r>
            <a:r>
              <a:rPr lang="en-US"/>
              <a:t> lain-lain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/>
              <a:t>Sub </a:t>
            </a:r>
            <a:r>
              <a:rPr lang="en-US" err="1"/>
              <a:t>algoritma</a:t>
            </a:r>
            <a:r>
              <a:rPr lang="en-US"/>
              <a:t>: </a:t>
            </a:r>
            <a:r>
              <a:rPr lang="id-ID"/>
              <a:t>membuat masalah menjadi lebih mudah</a:t>
            </a:r>
            <a:r>
              <a:rPr lang="en-US"/>
              <a:t> </a:t>
            </a:r>
            <a:r>
              <a:rPr lang="en-US" err="1"/>
              <a:t>diatasi</a:t>
            </a:r>
            <a:r>
              <a:rPr lang="id-ID"/>
              <a:t>, </a:t>
            </a:r>
            <a:r>
              <a:rPr lang="en-US" err="1"/>
              <a:t>dan</a:t>
            </a:r>
            <a:r>
              <a:rPr lang="en-US"/>
              <a:t> </a:t>
            </a:r>
            <a:r>
              <a:rPr lang="id-ID"/>
              <a:t>dapat mengurangi biaya pembuatan algoritma karena programmer dapat menggunakan sub</a:t>
            </a:r>
            <a:r>
              <a:rPr lang="en-ID"/>
              <a:t> </a:t>
            </a:r>
            <a:r>
              <a:rPr lang="id-ID"/>
              <a:t>algoritma yang sudah dibuat oleh programmer lainnya </a:t>
            </a:r>
          </a:p>
        </p:txBody>
      </p:sp>
    </p:spTree>
    <p:extLst>
      <p:ext uri="{BB962C8B-B14F-4D97-AF65-F5344CB8AC3E}">
        <p14:creationId xmlns:p14="http://schemas.microsoft.com/office/powerpoint/2010/main" val="7503872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E07A-476C-FED8-8E25-F10F08283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16"/>
            <a:ext cx="8229600" cy="1143000"/>
          </a:xfrm>
        </p:spPr>
        <p:txBody>
          <a:bodyPr/>
          <a:lstStyle/>
          <a:p>
            <a:r>
              <a:rPr lang="id-ID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Tabel 4.2  	Perbedaan antara fungsi yang mengembalikan </a:t>
            </a:r>
            <a:r>
              <a:rPr lang="en-ID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1 </a:t>
            </a:r>
            <a:r>
              <a:rPr lang="id-ID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hasil</a:t>
            </a:r>
            <a:r>
              <a:rPr lang="en-ID" sz="280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2800" err="1">
                <a:latin typeface="Times New Roman" panose="02020603050405020304" pitchFamily="18" charset="0"/>
                <a:ea typeface="Times New Roman" panose="02020603050405020304" pitchFamily="18" charset="0"/>
              </a:rPr>
              <a:t>hanya</a:t>
            </a:r>
            <a:r>
              <a:rPr lang="en-ID" sz="2800"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en-ID" sz="2800" err="1">
                <a:latin typeface="Times New Roman" panose="02020603050405020304" pitchFamily="18" charset="0"/>
                <a:ea typeface="Times New Roman" panose="02020603050405020304" pitchFamily="18" charset="0"/>
              </a:rPr>
              <a:t>hasil</a:t>
            </a:r>
            <a:r>
              <a:rPr lang="id-ID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tidak mengembalikan hasil</a:t>
            </a:r>
            <a:endParaRPr lang="id-ID" sz="280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E834D7-5CD6-E716-63F6-0638F1D6D5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405355"/>
              </p:ext>
            </p:extLst>
          </p:nvPr>
        </p:nvGraphicFramePr>
        <p:xfrm>
          <a:off x="0" y="1447800"/>
          <a:ext cx="9067800" cy="4572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8569974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10979124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83624709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574370625"/>
                    </a:ext>
                  </a:extLst>
                </a:gridCol>
              </a:tblGrid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id-ID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FUNGSI MENGEMBALIKAN LEBIH DARI SEBUAH  HASIL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FUNGSI MENGEMBALIKAN SEBUAH  HASIL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FUNGSI TIDAK MENGEMBALIKAN HASIL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100028"/>
                  </a:ext>
                </a:extLst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id-ID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Pada bagian deklarasi, nama fungsi diawali dengan instruksi VOID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Pada bagian deklarasi, nama fungsi diawali dengan </a:t>
                      </a:r>
                      <a:r>
                        <a:rPr lang="en-ID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Tipe_data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Pada bagian deklarasi, nama fungsi diawali dengan instruksi VOID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0233"/>
                  </a:ext>
                </a:extLst>
              </a:tr>
              <a:tr h="1109927">
                <a:tc>
                  <a:txBody>
                    <a:bodyPr/>
                    <a:lstStyle/>
                    <a:p>
                      <a:pPr algn="ctr"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Mengembalikan lebih dari satu hasil melalui parameter-parameter output</a:t>
                      </a:r>
                      <a:r>
                        <a:rPr lang="id-ID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tidak ada instruksi RETURN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Mengembalikan sebuah hasil dalam instuksi RETURN di akhir fungsi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Tidak mengembalikan suatu hasil apapun, tidak ada instruksi RETURN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474716"/>
                  </a:ext>
                </a:extLst>
              </a:tr>
              <a:tr h="554964">
                <a:tc>
                  <a:txBody>
                    <a:bodyPr/>
                    <a:lstStyle/>
                    <a:p>
                      <a:pPr algn="ctr"/>
                      <a:r>
                        <a:rPr lang="id-ID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Dipanggil namanya dalam instruksi yang berdiri sendiri.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Dipanggil namanya dalam suatu ekspresi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Dipanggil namanya dalam instruksi yang berdiri sendiri.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634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6231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id-ID" sz="4000" b="1"/>
              <a:t>Fungsi yang mengembalikan </a:t>
            </a:r>
            <a:r>
              <a:rPr lang="en-US" sz="4000" b="1"/>
              <a:t>&gt; 1</a:t>
            </a:r>
            <a:r>
              <a:rPr lang="id-ID" sz="4000" b="1"/>
              <a:t> hasil</a:t>
            </a:r>
            <a:r>
              <a:rPr lang="en-US" sz="4000" b="1"/>
              <a:t> (2)</a:t>
            </a:r>
            <a:endParaRPr lang="id-ID" sz="4000" b="1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059364"/>
          </a:xfrm>
        </p:spPr>
        <p:txBody>
          <a:bodyPr>
            <a:normAutofit fontScale="70000" lnSpcReduction="20000"/>
          </a:bodyPr>
          <a:lstStyle/>
          <a:p>
            <a:r>
              <a:rPr lang="en-US" err="1"/>
              <a:t>Contoh</a:t>
            </a:r>
            <a:r>
              <a:rPr lang="en-US"/>
              <a:t>: </a:t>
            </a:r>
            <a:r>
              <a:rPr lang="id-ID"/>
              <a:t>fungsi untuk menghitung luas dan isi selinder jika diketahui jari-jari dan tinggi selinder. </a:t>
            </a:r>
            <a:endParaRPr lang="en-US"/>
          </a:p>
          <a:p>
            <a:pPr marL="514350" indent="-514350">
              <a:buAutoNum type="arabicPeriod"/>
            </a:pPr>
            <a:r>
              <a:rPr lang="en-US" b="1" err="1"/>
              <a:t>Merancang</a:t>
            </a:r>
            <a:r>
              <a:rPr lang="en-US" b="1"/>
              <a:t> </a:t>
            </a:r>
            <a:r>
              <a:rPr lang="en-US" b="1" err="1"/>
              <a:t>Fungsi</a:t>
            </a:r>
            <a:endParaRPr lang="en-US" b="1"/>
          </a:p>
          <a:p>
            <a:pPr marL="0" indent="0">
              <a:buNone/>
            </a:pPr>
            <a:r>
              <a:rPr lang="id-ID"/>
              <a:t>Hasil rancangan:</a:t>
            </a:r>
          </a:p>
          <a:p>
            <a:pPr marL="514350" lvl="0" indent="-514350">
              <a:buFont typeface="+mj-lt"/>
              <a:buAutoNum type="alphaLcPeriod"/>
            </a:pPr>
            <a:r>
              <a:rPr lang="en-US" err="1"/>
              <a:t>Tipe</a:t>
            </a:r>
            <a:r>
              <a:rPr lang="en-US"/>
              <a:t> </a:t>
            </a:r>
            <a:r>
              <a:rPr lang="en-US" err="1"/>
              <a:t>fungsi</a:t>
            </a:r>
            <a:r>
              <a:rPr lang="en-US"/>
              <a:t>: </a:t>
            </a:r>
            <a:r>
              <a:rPr lang="en-US" err="1"/>
              <a:t>Fungsi</a:t>
            </a:r>
            <a:r>
              <a:rPr lang="en-US"/>
              <a:t> yang </a:t>
            </a:r>
            <a:r>
              <a:rPr lang="en-US" err="1"/>
              <a:t>mengembalikan</a:t>
            </a:r>
            <a:r>
              <a:rPr lang="en-US"/>
              <a:t> </a:t>
            </a:r>
            <a:r>
              <a:rPr lang="en-US" err="1"/>
              <a:t>lebih</a:t>
            </a:r>
            <a:r>
              <a:rPr lang="en-US"/>
              <a:t> </a:t>
            </a:r>
            <a:r>
              <a:rPr lang="en-US" err="1"/>
              <a:t>dari</a:t>
            </a:r>
            <a:r>
              <a:rPr lang="en-US"/>
              <a:t> 1 </a:t>
            </a:r>
            <a:r>
              <a:rPr lang="en-US" err="1"/>
              <a:t>hasil</a:t>
            </a:r>
            <a:endParaRPr lang="id-ID"/>
          </a:p>
          <a:p>
            <a:pPr marL="514350" lvl="0" indent="-514350">
              <a:buFont typeface="+mj-lt"/>
              <a:buAutoNum type="alphaLcPeriod"/>
            </a:pPr>
            <a:r>
              <a:rPr lang="id-ID"/>
              <a:t>Nama fungsi: SELINDER</a:t>
            </a:r>
            <a:endParaRPr lang="en-US"/>
          </a:p>
          <a:p>
            <a:pPr marL="514350" lvl="0" indent="-514350">
              <a:buFont typeface="+mj-lt"/>
              <a:buAutoNum type="alphaLcPeriod"/>
            </a:pPr>
            <a:r>
              <a:rPr lang="id-ID"/>
              <a:t>Data yang diperlukan: Radius dan Tinggi, berjenis real, diperoleh dari algoritma utama.</a:t>
            </a:r>
          </a:p>
          <a:p>
            <a:pPr marL="514350" lvl="0" indent="-514350">
              <a:buFont typeface="+mj-lt"/>
              <a:buAutoNum type="alphaLcPeriod"/>
            </a:pPr>
            <a:r>
              <a:rPr lang="id-ID"/>
              <a:t>Proses dalam fungsi: sesuai rumus untuk menghitung luas dan isi selinder</a:t>
            </a:r>
          </a:p>
          <a:p>
            <a:pPr marL="514350" indent="-514350">
              <a:buFont typeface="+mj-lt"/>
              <a:buAutoNum type="alphaLcPeriod"/>
            </a:pPr>
            <a:r>
              <a:rPr lang="id-ID"/>
              <a:t>Hasil proses: Luas dan Isi, keduanya berjenis real,</a:t>
            </a:r>
            <a:r>
              <a:rPr lang="en-US"/>
              <a:t> </a:t>
            </a:r>
            <a:r>
              <a:rPr lang="en-US" err="1"/>
              <a:t>dikembalikan</a:t>
            </a:r>
            <a:r>
              <a:rPr lang="en-US"/>
              <a:t> </a:t>
            </a:r>
            <a:r>
              <a:rPr lang="en-US" err="1"/>
              <a:t>dalam</a:t>
            </a:r>
            <a:r>
              <a:rPr lang="en-US"/>
              <a:t> parameter output</a:t>
            </a:r>
            <a:endParaRPr lang="id-ID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57935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id-ID" sz="4000" b="1"/>
              <a:t>Fungsi yang mengembalikan &gt; 1 hasil (</a:t>
            </a:r>
            <a:r>
              <a:rPr lang="en-US" sz="4000" b="1"/>
              <a:t>3</a:t>
            </a:r>
            <a:r>
              <a:rPr lang="id-ID" sz="4000" b="1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/>
              <a:t>2. </a:t>
            </a:r>
            <a:r>
              <a:rPr lang="id-ID" b="1"/>
              <a:t>Mendeklarasikan fungsi</a:t>
            </a:r>
            <a:r>
              <a:rPr lang="en-US"/>
              <a:t>:</a:t>
            </a:r>
          </a:p>
          <a:p>
            <a:r>
              <a:rPr lang="id-ID"/>
              <a:t>diawali dengan instruksi VOID, lalu nama fungsi serta jenis data dari parameter-parameter dari fungsi</a:t>
            </a:r>
            <a:r>
              <a:rPr lang="en-US"/>
              <a:t>.</a:t>
            </a:r>
          </a:p>
          <a:p>
            <a:r>
              <a:rPr lang="en-US" err="1"/>
              <a:t>Karena</a:t>
            </a:r>
            <a:r>
              <a:rPr lang="en-US"/>
              <a:t> </a:t>
            </a:r>
            <a:r>
              <a:rPr lang="en-US" err="1"/>
              <a:t>fungsi</a:t>
            </a:r>
            <a:r>
              <a:rPr lang="en-US"/>
              <a:t> </a:t>
            </a:r>
            <a:r>
              <a:rPr lang="en-US" err="1"/>
              <a:t>ini</a:t>
            </a:r>
            <a:r>
              <a:rPr lang="en-US"/>
              <a:t> </a:t>
            </a:r>
            <a:r>
              <a:rPr lang="en-US" err="1"/>
              <a:t>mengembalikan</a:t>
            </a:r>
            <a:r>
              <a:rPr lang="en-US"/>
              <a:t> </a:t>
            </a:r>
            <a:r>
              <a:rPr lang="en-US" err="1"/>
              <a:t>hasil</a:t>
            </a:r>
            <a:r>
              <a:rPr lang="en-US"/>
              <a:t> </a:t>
            </a:r>
            <a:r>
              <a:rPr lang="en-US" err="1"/>
              <a:t>melalui</a:t>
            </a:r>
            <a:r>
              <a:rPr lang="en-US"/>
              <a:t> parameter </a:t>
            </a:r>
            <a:r>
              <a:rPr lang="en-US" err="1"/>
              <a:t>fungsi</a:t>
            </a:r>
            <a:r>
              <a:rPr lang="en-US"/>
              <a:t>, </a:t>
            </a:r>
            <a:r>
              <a:rPr lang="en-US" err="1"/>
              <a:t>maka</a:t>
            </a:r>
            <a:r>
              <a:rPr lang="en-US"/>
              <a:t> </a:t>
            </a:r>
            <a:r>
              <a:rPr lang="en-US" err="1"/>
              <a:t>selain</a:t>
            </a:r>
            <a:r>
              <a:rPr lang="en-US"/>
              <a:t> parameter input, </a:t>
            </a:r>
            <a:r>
              <a:rPr lang="en-US" err="1"/>
              <a:t>perlu</a:t>
            </a:r>
            <a:r>
              <a:rPr lang="en-US"/>
              <a:t> </a:t>
            </a:r>
            <a:r>
              <a:rPr lang="en-US" err="1"/>
              <a:t>ditambahkan</a:t>
            </a:r>
            <a:r>
              <a:rPr lang="en-US"/>
              <a:t> parameter output yang </a:t>
            </a:r>
            <a:r>
              <a:rPr lang="en-US" err="1"/>
              <a:t>menyimpan</a:t>
            </a:r>
            <a:r>
              <a:rPr lang="en-US"/>
              <a:t> </a:t>
            </a:r>
            <a:r>
              <a:rPr lang="en-US" err="1"/>
              <a:t>hasil</a:t>
            </a:r>
            <a:r>
              <a:rPr lang="en-US"/>
              <a:t> </a:t>
            </a:r>
            <a:r>
              <a:rPr lang="en-US" err="1"/>
              <a:t>fungsi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03519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id-ID" sz="4000" b="1">
                <a:solidFill>
                  <a:prstClr val="black"/>
                </a:solidFill>
              </a:rPr>
              <a:t>Fungsi yang mengembalikan </a:t>
            </a:r>
            <a:r>
              <a:rPr lang="en-US" sz="4000" b="1">
                <a:solidFill>
                  <a:prstClr val="black"/>
                </a:solidFill>
              </a:rPr>
              <a:t>&gt; 1</a:t>
            </a:r>
            <a:r>
              <a:rPr lang="id-ID" sz="4000" b="1">
                <a:solidFill>
                  <a:prstClr val="black"/>
                </a:solidFill>
              </a:rPr>
              <a:t> hasil</a:t>
            </a:r>
            <a:r>
              <a:rPr lang="en-US" sz="4000" b="1">
                <a:solidFill>
                  <a:prstClr val="black"/>
                </a:solidFill>
              </a:rPr>
              <a:t> (4)</a:t>
            </a:r>
            <a:endParaRPr lang="id-ID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C</a:t>
            </a:r>
            <a:r>
              <a:rPr lang="id-ID"/>
              <a:t>ontoh :</a:t>
            </a:r>
          </a:p>
          <a:p>
            <a:pPr marL="514350" indent="-514350">
              <a:buFont typeface="+mj-lt"/>
              <a:buAutoNum type="alphaLcPeriod"/>
            </a:pPr>
            <a:r>
              <a:rPr lang="id-ID"/>
              <a:t>VOID SELINDER (real, real, real&amp;, real&amp;)</a:t>
            </a:r>
          </a:p>
          <a:p>
            <a:pPr marL="514350" indent="-514350">
              <a:buFont typeface="+mj-lt"/>
              <a:buAutoNum type="alphaLcPeriod"/>
            </a:pPr>
            <a:r>
              <a:rPr lang="id-ID"/>
              <a:t>VOID HITUNG (real, real, real&amp;, real&amp;, real&amp;, real&amp;)</a:t>
            </a:r>
          </a:p>
          <a:p>
            <a:endParaRPr lang="en-US"/>
          </a:p>
          <a:p>
            <a:pPr marL="0" indent="0">
              <a:buNone/>
            </a:pPr>
            <a:r>
              <a:rPr lang="en-US" err="1"/>
              <a:t>Keterangan</a:t>
            </a:r>
            <a:r>
              <a:rPr lang="en-US"/>
              <a:t>:</a:t>
            </a:r>
          </a:p>
          <a:p>
            <a:pPr marL="0" indent="0">
              <a:buNone/>
            </a:pPr>
            <a:r>
              <a:rPr lang="en-US" err="1"/>
              <a:t>Tanda</a:t>
            </a:r>
            <a:r>
              <a:rPr lang="en-US"/>
              <a:t> &amp;: </a:t>
            </a:r>
            <a:r>
              <a:rPr lang="id-ID"/>
              <a:t>parameter output dari fungsi</a:t>
            </a:r>
          </a:p>
        </p:txBody>
      </p:sp>
    </p:spTree>
    <p:extLst>
      <p:ext uri="{BB962C8B-B14F-4D97-AF65-F5344CB8AC3E}">
        <p14:creationId xmlns:p14="http://schemas.microsoft.com/office/powerpoint/2010/main" val="36236009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855"/>
            <a:ext cx="9144000" cy="1143000"/>
          </a:xfrm>
        </p:spPr>
        <p:txBody>
          <a:bodyPr/>
          <a:lstStyle/>
          <a:p>
            <a:r>
              <a:rPr lang="id-ID" sz="4000" b="1">
                <a:solidFill>
                  <a:prstClr val="black"/>
                </a:solidFill>
              </a:rPr>
              <a:t>Fungsi yang mengembalikan </a:t>
            </a:r>
            <a:r>
              <a:rPr lang="en-US" sz="4000" b="1">
                <a:solidFill>
                  <a:prstClr val="black"/>
                </a:solidFill>
              </a:rPr>
              <a:t>&gt; 1</a:t>
            </a:r>
            <a:r>
              <a:rPr lang="id-ID" sz="4000" b="1">
                <a:solidFill>
                  <a:prstClr val="black"/>
                </a:solidFill>
              </a:rPr>
              <a:t> hasil</a:t>
            </a:r>
            <a:r>
              <a:rPr lang="en-US" sz="4000" b="1">
                <a:solidFill>
                  <a:prstClr val="black"/>
                </a:solidFill>
              </a:rPr>
              <a:t> (4)</a:t>
            </a:r>
            <a:endParaRPr lang="id-ID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534400" cy="4906964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 startAt="3"/>
            </a:pPr>
            <a:r>
              <a:rPr lang="id-ID" b="1"/>
              <a:t>Membuat fungsi</a:t>
            </a:r>
            <a:endParaRPr lang="en-US" b="1"/>
          </a:p>
          <a:p>
            <a:pPr marL="0" indent="0">
              <a:buNone/>
            </a:pPr>
            <a:r>
              <a:rPr lang="en-US"/>
              <a:t>      </a:t>
            </a:r>
            <a:r>
              <a:rPr lang="id-ID"/>
              <a:t>Langkah-langkah untuk membuat fungsi adalah :</a:t>
            </a:r>
          </a:p>
          <a:p>
            <a:pPr marL="514350" indent="-514350">
              <a:buAutoNum type="alphaLcPeriod"/>
            </a:pPr>
            <a:r>
              <a:rPr lang="id-ID"/>
              <a:t>Mendefinisikan fungsi dengan instruksi : </a:t>
            </a:r>
            <a:endParaRPr lang="en-US"/>
          </a:p>
          <a:p>
            <a:pPr marL="0" indent="0">
              <a:buNone/>
            </a:pPr>
            <a:endParaRPr lang="id-ID"/>
          </a:p>
          <a:p>
            <a:pPr marL="0" indent="0">
              <a:buNone/>
            </a:pPr>
            <a:r>
              <a:rPr lang="id-ID"/>
              <a:t>VOID nama_fungsi (prm1, prm2, </a:t>
            </a:r>
            <a:r>
              <a:rPr lang="en-US"/>
              <a:t>..</a:t>
            </a:r>
            <a:r>
              <a:rPr lang="id-ID"/>
              <a:t>, prmA&amp;, prmB&amp;, .)</a:t>
            </a:r>
          </a:p>
          <a:p>
            <a:pPr marL="0" indent="0">
              <a:buNone/>
            </a:pPr>
            <a:endParaRPr lang="en-US"/>
          </a:p>
          <a:p>
            <a:pPr marL="514350" indent="-514350">
              <a:buFont typeface="+mj-lt"/>
              <a:buAutoNum type="alphaLcPeriod" startAt="2"/>
            </a:pPr>
            <a:r>
              <a:rPr lang="id-ID"/>
              <a:t>Membuat isi fungsi: menulis instruksi untuk memproses data yang diserahkan ke fungsi. Hasil proses disimpan dalam prmA, prmB, dan seterusnya.</a:t>
            </a:r>
          </a:p>
          <a:p>
            <a:endParaRPr lang="id-ID" b="1"/>
          </a:p>
        </p:txBody>
      </p:sp>
    </p:spTree>
    <p:extLst>
      <p:ext uri="{BB962C8B-B14F-4D97-AF65-F5344CB8AC3E}">
        <p14:creationId xmlns:p14="http://schemas.microsoft.com/office/powerpoint/2010/main" val="29259593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id-ID" sz="4000" b="1">
                <a:solidFill>
                  <a:prstClr val="black"/>
                </a:solidFill>
              </a:rPr>
              <a:t>Fungsi yang mengembalikan </a:t>
            </a:r>
            <a:r>
              <a:rPr lang="en-US" sz="4000" b="1">
                <a:solidFill>
                  <a:prstClr val="black"/>
                </a:solidFill>
              </a:rPr>
              <a:t>&gt; 1</a:t>
            </a:r>
            <a:r>
              <a:rPr lang="id-ID" sz="4000" b="1">
                <a:solidFill>
                  <a:prstClr val="black"/>
                </a:solidFill>
              </a:rPr>
              <a:t> hasil</a:t>
            </a:r>
            <a:r>
              <a:rPr lang="en-US" sz="4000" b="1">
                <a:solidFill>
                  <a:prstClr val="black"/>
                </a:solidFill>
              </a:rPr>
              <a:t> (4)</a:t>
            </a:r>
            <a:endParaRPr lang="id-ID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B</a:t>
            </a:r>
            <a:r>
              <a:rPr lang="id-ID"/>
              <a:t>entuk umum :</a:t>
            </a:r>
            <a:endParaRPr lang="en-US"/>
          </a:p>
          <a:p>
            <a:pPr marL="0" indent="0">
              <a:buNone/>
            </a:pPr>
            <a:endParaRPr lang="id-ID"/>
          </a:p>
          <a:p>
            <a:pPr marL="0" indent="0">
              <a:buNone/>
            </a:pPr>
            <a:r>
              <a:rPr lang="id-ID" b="1"/>
              <a:t>VOID nama</a:t>
            </a:r>
            <a:r>
              <a:rPr lang="id-ID" b="1" cap="all"/>
              <a:t>_</a:t>
            </a:r>
            <a:r>
              <a:rPr lang="id-ID" b="1"/>
              <a:t>fungsi (daftar parameter input, daftar parameter output)</a:t>
            </a:r>
            <a:endParaRPr lang="id-ID"/>
          </a:p>
          <a:p>
            <a:pPr marL="0" indent="0">
              <a:buNone/>
            </a:pPr>
            <a:r>
              <a:rPr lang="id-ID" b="1"/>
              <a:t>{</a:t>
            </a:r>
            <a:endParaRPr lang="id-ID"/>
          </a:p>
          <a:p>
            <a:pPr marL="0" indent="0">
              <a:buNone/>
            </a:pPr>
            <a:r>
              <a:rPr lang="en-US" b="1"/>
              <a:t>       </a:t>
            </a:r>
            <a:r>
              <a:rPr lang="id-ID" b="1"/>
              <a:t>1.  	.....</a:t>
            </a:r>
            <a:endParaRPr lang="id-ID"/>
          </a:p>
          <a:p>
            <a:pPr marL="0" indent="0">
              <a:buNone/>
            </a:pPr>
            <a:r>
              <a:rPr lang="en-US" b="1"/>
              <a:t>       </a:t>
            </a:r>
            <a:r>
              <a:rPr lang="id-ID" b="1"/>
              <a:t>2.  	.....	(instruksi-instruksi dalam fungsi) </a:t>
            </a:r>
            <a:r>
              <a:rPr lang="en-US" b="1"/>
              <a:t>   </a:t>
            </a:r>
          </a:p>
          <a:p>
            <a:pPr marL="0" indent="0">
              <a:buNone/>
            </a:pPr>
            <a:r>
              <a:rPr lang="en-US" b="1"/>
              <a:t>       </a:t>
            </a:r>
            <a:r>
              <a:rPr lang="id-ID" b="1"/>
              <a:t>.. 	.....</a:t>
            </a:r>
            <a:endParaRPr lang="id-ID"/>
          </a:p>
          <a:p>
            <a:pPr marL="0" indent="0">
              <a:buNone/>
            </a:pPr>
            <a:r>
              <a:rPr lang="en-US" b="1"/>
              <a:t>       </a:t>
            </a:r>
            <a:r>
              <a:rPr lang="id-ID" b="1"/>
              <a:t>..    ..... </a:t>
            </a:r>
            <a:endParaRPr lang="id-ID"/>
          </a:p>
          <a:p>
            <a:pPr marL="0" indent="0">
              <a:buNone/>
            </a:pPr>
            <a:r>
              <a:rPr lang="id-ID" b="1"/>
              <a:t>}		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65905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id-ID" sz="4000" b="1">
                <a:solidFill>
                  <a:prstClr val="black"/>
                </a:solidFill>
              </a:rPr>
              <a:t>Fungsi yang mengembalikan </a:t>
            </a:r>
            <a:r>
              <a:rPr lang="en-US" sz="4000" b="1">
                <a:solidFill>
                  <a:prstClr val="black"/>
                </a:solidFill>
              </a:rPr>
              <a:t>&gt; 1</a:t>
            </a:r>
            <a:r>
              <a:rPr lang="id-ID" sz="4000" b="1">
                <a:solidFill>
                  <a:prstClr val="black"/>
                </a:solidFill>
              </a:rPr>
              <a:t> hasil</a:t>
            </a:r>
            <a:r>
              <a:rPr lang="en-US" sz="4000" b="1">
                <a:solidFill>
                  <a:prstClr val="black"/>
                </a:solidFill>
              </a:rPr>
              <a:t> (4)</a:t>
            </a:r>
            <a:endParaRPr lang="id-ID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906964"/>
          </a:xfrm>
        </p:spPr>
        <p:txBody>
          <a:bodyPr/>
          <a:lstStyle/>
          <a:p>
            <a:pPr marL="0" indent="0">
              <a:buNone/>
            </a:pPr>
            <a:r>
              <a:rPr lang="en-US" sz="3200" err="1"/>
              <a:t>Fungsi</a:t>
            </a:r>
            <a:r>
              <a:rPr lang="en-US" sz="3200"/>
              <a:t> </a:t>
            </a:r>
            <a:r>
              <a:rPr lang="en-US" sz="3200" err="1"/>
              <a:t>untuk</a:t>
            </a:r>
            <a:r>
              <a:rPr lang="en-US" sz="3200"/>
              <a:t> </a:t>
            </a:r>
            <a:r>
              <a:rPr lang="id-ID" sz="3200"/>
              <a:t>Menghitung luas dan isi selinder jika diketahui tinggi dan jari-jarinya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0" y="2133600"/>
            <a:ext cx="8922778" cy="4162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074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855"/>
            <a:ext cx="9144000" cy="824345"/>
          </a:xfrm>
        </p:spPr>
        <p:txBody>
          <a:bodyPr/>
          <a:lstStyle/>
          <a:p>
            <a:r>
              <a:rPr lang="id-ID" sz="4000" b="1">
                <a:solidFill>
                  <a:prstClr val="black"/>
                </a:solidFill>
              </a:rPr>
              <a:t>Fungsi yang mengembalikan </a:t>
            </a:r>
            <a:r>
              <a:rPr lang="en-US" sz="4000" b="1">
                <a:solidFill>
                  <a:prstClr val="black"/>
                </a:solidFill>
              </a:rPr>
              <a:t>&gt; 1</a:t>
            </a:r>
            <a:r>
              <a:rPr lang="id-ID" sz="4000" b="1">
                <a:solidFill>
                  <a:prstClr val="black"/>
                </a:solidFill>
              </a:rPr>
              <a:t> hasil</a:t>
            </a:r>
            <a:r>
              <a:rPr lang="en-US" sz="4000" b="1">
                <a:solidFill>
                  <a:prstClr val="black"/>
                </a:solidFill>
              </a:rPr>
              <a:t> (4)</a:t>
            </a:r>
            <a:endParaRPr lang="id-ID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5"/>
          </a:xfrm>
        </p:spPr>
        <p:txBody>
          <a:bodyPr>
            <a:normAutofit/>
          </a:bodyPr>
          <a:lstStyle/>
          <a:p>
            <a:r>
              <a:rPr lang="id-ID" sz="2800"/>
              <a:t>fungsi untuk melakukan operasi aritmetika (tambah, kurang, kali dan bagi) terhadap 2 bilangan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05000"/>
            <a:ext cx="8839200" cy="4662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5760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id-ID" sz="4000" b="1">
                <a:solidFill>
                  <a:prstClr val="black"/>
                </a:solidFill>
              </a:rPr>
              <a:t>Fungsi yang mengembalikan </a:t>
            </a:r>
            <a:r>
              <a:rPr lang="en-US" sz="4000" b="1">
                <a:solidFill>
                  <a:prstClr val="black"/>
                </a:solidFill>
              </a:rPr>
              <a:t>&gt; 1</a:t>
            </a:r>
            <a:r>
              <a:rPr lang="id-ID" sz="4000" b="1">
                <a:solidFill>
                  <a:prstClr val="black"/>
                </a:solidFill>
              </a:rPr>
              <a:t> hasil</a:t>
            </a:r>
            <a:r>
              <a:rPr lang="en-US" sz="4000" b="1">
                <a:solidFill>
                  <a:prstClr val="black"/>
                </a:solidFill>
              </a:rPr>
              <a:t> (4)</a:t>
            </a:r>
            <a:endParaRPr lang="id-ID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4. </a:t>
            </a:r>
            <a:r>
              <a:rPr lang="id-ID" b="1"/>
              <a:t>Menggunakan fungsi</a:t>
            </a:r>
            <a:endParaRPr lang="en-US" b="1"/>
          </a:p>
          <a:p>
            <a:pPr>
              <a:buFont typeface="Wingdings" panose="05000000000000000000" pitchFamily="2" charset="2"/>
              <a:buChar char="Ø"/>
            </a:pPr>
            <a:r>
              <a:rPr lang="id-ID"/>
              <a:t>Cara memanggil fungsi ini seperti cara memanggil fungsi yang tidak mengembalikan hasil, yaitu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id-ID"/>
              <a:t>statement yang berdiri sendiri</a:t>
            </a:r>
          </a:p>
        </p:txBody>
      </p:sp>
    </p:spTree>
    <p:extLst>
      <p:ext uri="{BB962C8B-B14F-4D97-AF65-F5344CB8AC3E}">
        <p14:creationId xmlns:p14="http://schemas.microsoft.com/office/powerpoint/2010/main" val="27744272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76" y="304800"/>
            <a:ext cx="8939942" cy="609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925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709"/>
            <a:ext cx="8229600" cy="1143000"/>
          </a:xfrm>
        </p:spPr>
        <p:txBody>
          <a:bodyPr>
            <a:normAutofit/>
          </a:bodyPr>
          <a:lstStyle/>
          <a:p>
            <a:r>
              <a:rPr lang="id-ID" sz="5400" b="1"/>
              <a:t>Fungsi</a:t>
            </a:r>
            <a:endParaRPr lang="id-ID" sz="5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id-ID" sz="3200"/>
              <a:t>Disarankan, agar program yang dibuat terdiri dari fungsi-fungsi. </a:t>
            </a:r>
            <a:endParaRPr lang="en-US" sz="3200"/>
          </a:p>
          <a:p>
            <a:r>
              <a:rPr lang="id-ID" sz="3200"/>
              <a:t>Tiap fungsi mempunyai nama yang unik yang menggambarkan proses yang dilakukan oleh fungsi</a:t>
            </a:r>
            <a:endParaRPr lang="en-US" sz="3200"/>
          </a:p>
          <a:p>
            <a:r>
              <a:rPr lang="en-US" sz="3200" err="1"/>
              <a:t>Contoh</a:t>
            </a:r>
            <a:r>
              <a:rPr lang="en-US" sz="3200"/>
              <a:t>:</a:t>
            </a:r>
          </a:p>
          <a:p>
            <a:r>
              <a:rPr lang="id-ID" sz="3200"/>
              <a:t>SIN(X)</a:t>
            </a:r>
            <a:r>
              <a:rPr lang="en-US" sz="3200"/>
              <a:t>:</a:t>
            </a:r>
            <a:r>
              <a:rPr lang="id-ID" sz="3200"/>
              <a:t> fungsi untuk menghitung sinus dari X.</a:t>
            </a:r>
            <a:endParaRPr lang="en-US" sz="3200"/>
          </a:p>
          <a:p>
            <a:r>
              <a:rPr lang="en-US" sz="3200"/>
              <a:t>SQRT(X): </a:t>
            </a:r>
            <a:r>
              <a:rPr lang="en-US" sz="3200" err="1"/>
              <a:t>fungsi</a:t>
            </a:r>
            <a:r>
              <a:rPr lang="en-US" sz="3200"/>
              <a:t> </a:t>
            </a:r>
            <a:r>
              <a:rPr lang="en-US" sz="3200" err="1"/>
              <a:t>untukmenghitung</a:t>
            </a:r>
            <a:r>
              <a:rPr lang="en-US" sz="3200"/>
              <a:t> </a:t>
            </a:r>
            <a:r>
              <a:rPr lang="en-US" sz="3200" err="1"/>
              <a:t>akar</a:t>
            </a:r>
            <a:r>
              <a:rPr lang="en-US" sz="3200"/>
              <a:t> </a:t>
            </a:r>
            <a:r>
              <a:rPr lang="en-US" sz="3200" err="1"/>
              <a:t>dari</a:t>
            </a:r>
            <a:r>
              <a:rPr lang="en-US" sz="3200"/>
              <a:t> X</a:t>
            </a:r>
            <a:endParaRPr lang="id-ID" sz="3200"/>
          </a:p>
        </p:txBody>
      </p:sp>
    </p:spTree>
    <p:extLst>
      <p:ext uri="{BB962C8B-B14F-4D97-AF65-F5344CB8AC3E}">
        <p14:creationId xmlns:p14="http://schemas.microsoft.com/office/powerpoint/2010/main" val="17474503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86" y="228600"/>
            <a:ext cx="8018448" cy="6400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9040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" y="762000"/>
            <a:ext cx="8292302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5321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 4.c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Latihan </a:t>
            </a:r>
            <a:r>
              <a:rPr lang="en-US" err="1"/>
              <a:t>Soal</a:t>
            </a:r>
            <a:r>
              <a:rPr lang="en-US"/>
              <a:t> </a:t>
            </a:r>
            <a:r>
              <a:rPr lang="en-US" err="1"/>
              <a:t>Subbab</a:t>
            </a:r>
            <a:r>
              <a:rPr lang="en-US"/>
              <a:t> 4.4</a:t>
            </a:r>
          </a:p>
          <a:p>
            <a:r>
              <a:rPr lang="en-ID"/>
              <a:t>NPM </a:t>
            </a:r>
            <a:r>
              <a:rPr lang="en-ID" err="1"/>
              <a:t>Ganjil</a:t>
            </a:r>
            <a:r>
              <a:rPr lang="en-ID"/>
              <a:t>: no 4</a:t>
            </a:r>
          </a:p>
          <a:p>
            <a:r>
              <a:rPr lang="en-ID"/>
              <a:t>NPM </a:t>
            </a:r>
            <a:r>
              <a:rPr lang="en-ID" err="1"/>
              <a:t>Genap</a:t>
            </a:r>
            <a:r>
              <a:rPr lang="en-ID"/>
              <a:t>: no 5</a:t>
            </a:r>
            <a:endParaRPr lang="id-ID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82072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1143000"/>
          </a:xfrm>
        </p:spPr>
        <p:txBody>
          <a:bodyPr/>
          <a:lstStyle/>
          <a:p>
            <a:r>
              <a:rPr lang="id-ID" sz="4400" b="1"/>
              <a:t>Variabel Lokal dan Variabel Global </a:t>
            </a:r>
            <a:endParaRPr lang="id-ID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906964"/>
          </a:xfrm>
        </p:spPr>
        <p:txBody>
          <a:bodyPr/>
          <a:lstStyle/>
          <a:p>
            <a:r>
              <a:rPr lang="en-US"/>
              <a:t>V</a:t>
            </a:r>
            <a:r>
              <a:rPr lang="id-ID"/>
              <a:t>ariabel lokal</a:t>
            </a:r>
            <a:r>
              <a:rPr lang="en-US"/>
              <a:t>:</a:t>
            </a:r>
            <a:r>
              <a:rPr lang="id-ID"/>
              <a:t> variabel </a:t>
            </a:r>
            <a:r>
              <a:rPr lang="en-US"/>
              <a:t>yang </a:t>
            </a:r>
            <a:r>
              <a:rPr lang="id-ID"/>
              <a:t>hanya didefinisikan di dalam sub algoritma dan setelah sub algoritma selesai dieksekusi variabel tersebut tidak ada lagi</a:t>
            </a:r>
            <a:endParaRPr lang="en-US"/>
          </a:p>
          <a:p>
            <a:r>
              <a:rPr lang="en-US" err="1"/>
              <a:t>Variabel</a:t>
            </a:r>
            <a:r>
              <a:rPr lang="en-US"/>
              <a:t> global: </a:t>
            </a:r>
            <a:r>
              <a:rPr lang="id-ID"/>
              <a:t>variabel yang didefinisikan di algoritma utama dan juga digunakan dalam sub algoritma</a:t>
            </a:r>
            <a:r>
              <a:rPr lang="en-US"/>
              <a:t> 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54819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80" y="152400"/>
            <a:ext cx="8174862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82960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Autofit/>
          </a:bodyPr>
          <a:lstStyle/>
          <a:p>
            <a:r>
              <a:rPr lang="id-ID" sz="4400"/>
              <a:t>Variabel Lokal dan Variabel Global </a:t>
            </a:r>
            <a:r>
              <a:rPr lang="en-US" sz="4400"/>
              <a:t>(2)</a:t>
            </a:r>
            <a:endParaRPr lang="id-ID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4"/>
          </a:xfrm>
        </p:spPr>
        <p:txBody>
          <a:bodyPr/>
          <a:lstStyle/>
          <a:p>
            <a:r>
              <a:rPr lang="id-ID" sz="3600"/>
              <a:t>Jika algoritma TES_2 dieksekusi maka akan diperoleh keterangan berikut ini: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d-ID" sz="3600"/>
              <a:t>Input (variabel P, Q, R)	: 3.0, 4.0, 8.0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d-ID" sz="3600"/>
              <a:t>Output (variabel P, Q, R, D): Rata-rata dari  3.0   4.0   5.0  adalah  5.0</a:t>
            </a:r>
          </a:p>
          <a:p>
            <a:r>
              <a:rPr lang="id-ID" sz="3600"/>
              <a:t>Variabel lokal	(fungsi RATA)	: A, B, C </a:t>
            </a:r>
          </a:p>
          <a:p>
            <a:r>
              <a:rPr lang="id-ID" sz="3600"/>
              <a:t>Variabel global (fungsi RATA)	: R</a:t>
            </a: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19389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29" y="381000"/>
            <a:ext cx="8041198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14339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18" y="0"/>
            <a:ext cx="9067800" cy="1143000"/>
          </a:xfrm>
        </p:spPr>
        <p:txBody>
          <a:bodyPr/>
          <a:lstStyle/>
          <a:p>
            <a:r>
              <a:rPr lang="id-ID" sz="4400">
                <a:solidFill>
                  <a:prstClr val="black"/>
                </a:solidFill>
              </a:rPr>
              <a:t>Variabel Lokal dan Variabel Global </a:t>
            </a:r>
            <a:r>
              <a:rPr lang="en-US" sz="4400">
                <a:solidFill>
                  <a:prstClr val="black"/>
                </a:solidFill>
              </a:rPr>
              <a:t>(3)</a:t>
            </a:r>
            <a:endParaRPr lang="id-ID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4525963"/>
          </a:xfrm>
        </p:spPr>
        <p:txBody>
          <a:bodyPr>
            <a:normAutofit/>
          </a:bodyPr>
          <a:lstStyle/>
          <a:p>
            <a:r>
              <a:rPr lang="id-ID" sz="3600"/>
              <a:t>Jika algoritma TES_3 dieksekusi maka akan diperoleh keterangan berikut ini: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d-ID" sz="3600"/>
              <a:t>Input (variabel P, Q, R)		: 3.0, 4.0, 8.0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d-ID" sz="3600"/>
              <a:t>Output (variabel P, Q, R, D)	: Rata-rata dari  3.0   4.0   8.0  adalah  5.0</a:t>
            </a:r>
          </a:p>
          <a:p>
            <a:r>
              <a:rPr lang="id-ID" sz="3600"/>
              <a:t>Variabel lokal	(fungsi RATA)	: A, B, C, R </a:t>
            </a:r>
          </a:p>
          <a:p>
            <a:r>
              <a:rPr lang="id-ID" sz="3600"/>
              <a:t>Variabel global 			: tidak ada</a:t>
            </a:r>
          </a:p>
          <a:p>
            <a:pPr marL="0" indent="0">
              <a:buNone/>
            </a:pPr>
            <a:endParaRPr lang="id-ID" sz="3600"/>
          </a:p>
        </p:txBody>
      </p:sp>
    </p:spTree>
    <p:extLst>
      <p:ext uri="{BB962C8B-B14F-4D97-AF65-F5344CB8AC3E}">
        <p14:creationId xmlns:p14="http://schemas.microsoft.com/office/powerpoint/2010/main" val="5107580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id-ID" sz="4400" b="1"/>
              <a:t>Hubungan </a:t>
            </a:r>
            <a:r>
              <a:rPr lang="en-US" sz="4400" b="1"/>
              <a:t>Parameter</a:t>
            </a:r>
            <a:r>
              <a:rPr lang="id-ID" sz="4400" b="1"/>
              <a:t> dan Argumen</a:t>
            </a:r>
            <a:endParaRPr lang="id-ID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/>
              <a:t>S</a:t>
            </a:r>
            <a:r>
              <a:rPr lang="id-ID" sz="3200"/>
              <a:t>eluruh pertukaran data antara fungsi dengan algoritma yang memanggilnya, dilakukan melalui parameter-parameter dari fungsi tersebut</a:t>
            </a:r>
            <a:endParaRPr lang="en-US" sz="3200"/>
          </a:p>
          <a:p>
            <a:r>
              <a:rPr lang="en-US" sz="3200"/>
              <a:t>U</a:t>
            </a:r>
            <a:r>
              <a:rPr lang="id-ID" sz="3200"/>
              <a:t>rutan, tipe data dan banyaknya parameter ketika memanggil fungsi harus sama dengan urutan, tipe data dan banyaknya argumen pada fungsi yang dipanggilnya</a:t>
            </a:r>
          </a:p>
        </p:txBody>
      </p:sp>
    </p:spTree>
    <p:extLst>
      <p:ext uri="{BB962C8B-B14F-4D97-AF65-F5344CB8AC3E}">
        <p14:creationId xmlns:p14="http://schemas.microsoft.com/office/powerpoint/2010/main" val="35200149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id-ID" sz="4400"/>
              <a:t>Hubungan Parameter dan Argumen</a:t>
            </a:r>
            <a:r>
              <a:rPr lang="en-US" sz="4400"/>
              <a:t> (2)</a:t>
            </a:r>
            <a:endParaRPr lang="id-ID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</a:t>
            </a:r>
            <a:r>
              <a:rPr lang="id-ID"/>
              <a:t>ontoh</a:t>
            </a:r>
            <a:r>
              <a:rPr lang="en-US"/>
              <a:t>:</a:t>
            </a:r>
            <a:r>
              <a:rPr lang="id-ID"/>
              <a:t> </a:t>
            </a:r>
            <a:endParaRPr lang="en-US"/>
          </a:p>
          <a:p>
            <a:r>
              <a:rPr lang="en-US"/>
              <a:t>Real </a:t>
            </a:r>
            <a:r>
              <a:rPr lang="id-ID"/>
              <a:t>HITUNG(x, y, n)</a:t>
            </a:r>
            <a:r>
              <a:rPr lang="en-US"/>
              <a:t>: p</a:t>
            </a:r>
            <a:r>
              <a:rPr lang="id-ID"/>
              <a:t>unya 3 parameter yang berturut-turut berjenis real, real, dan integer</a:t>
            </a:r>
            <a:endParaRPr lang="en-US"/>
          </a:p>
          <a:p>
            <a:r>
              <a:rPr lang="id-ID"/>
              <a:t>Fungsi </a:t>
            </a:r>
            <a:r>
              <a:rPr lang="en-US" err="1"/>
              <a:t>Hitung</a:t>
            </a:r>
            <a:r>
              <a:rPr lang="en-US"/>
              <a:t> </a:t>
            </a:r>
            <a:r>
              <a:rPr lang="id-ID"/>
              <a:t>akan dipanggil dengan argumen a, b, dan c yang berturut-turut berjenis real, real dan integer</a:t>
            </a:r>
          </a:p>
        </p:txBody>
      </p:sp>
    </p:spTree>
    <p:extLst>
      <p:ext uri="{BB962C8B-B14F-4D97-AF65-F5344CB8AC3E}">
        <p14:creationId xmlns:p14="http://schemas.microsoft.com/office/powerpoint/2010/main" val="197834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Fungsi</a:t>
            </a:r>
            <a:r>
              <a:rPr lang="en-US"/>
              <a:t> (2)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Berdasarkan cara pembuatannya, fungsi dikelompokkan menjadi 2 yaitu</a:t>
            </a:r>
            <a:r>
              <a:rPr lang="en-US"/>
              <a:t>:</a:t>
            </a:r>
          </a:p>
          <a:p>
            <a:pPr marL="514350" indent="-514350">
              <a:buAutoNum type="arabicPeriod"/>
            </a:pPr>
            <a:r>
              <a:rPr lang="id-ID" i="1"/>
              <a:t>built-in function</a:t>
            </a:r>
            <a:endParaRPr lang="en-US"/>
          </a:p>
          <a:p>
            <a:pPr marL="514350" indent="-514350">
              <a:buAutoNum type="arabicPeriod"/>
            </a:pPr>
            <a:r>
              <a:rPr lang="id-ID" i="1"/>
              <a:t>user-defined</a:t>
            </a:r>
            <a:r>
              <a:rPr lang="id-ID"/>
              <a:t> </a:t>
            </a:r>
            <a:r>
              <a:rPr lang="id-ID" i="1"/>
              <a:t>function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52979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id-ID" sz="4400">
                <a:solidFill>
                  <a:prstClr val="black"/>
                </a:solidFill>
              </a:rPr>
              <a:t>Hubungan Parameter dan Argumen</a:t>
            </a:r>
            <a:r>
              <a:rPr lang="en-US" sz="4400">
                <a:solidFill>
                  <a:prstClr val="black"/>
                </a:solidFill>
              </a:rPr>
              <a:t> (3)</a:t>
            </a:r>
            <a:endParaRPr lang="id-ID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9529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/>
              <a:t>Pemanggilan fungsi HITUNG </a:t>
            </a:r>
            <a:r>
              <a:rPr lang="id-ID" b="1"/>
              <a:t>tidak akan berhasil</a:t>
            </a:r>
            <a:r>
              <a:rPr lang="id-ID"/>
              <a:t> jika :</a:t>
            </a:r>
          </a:p>
          <a:p>
            <a:pPr marL="514350" indent="-514350">
              <a:buFont typeface="+mj-lt"/>
              <a:buAutoNum type="alphaLcPeriod"/>
            </a:pPr>
            <a:r>
              <a:rPr lang="id-ID"/>
              <a:t>Urutan jenis data argumen tidak sama dengan parameter fungsi, contoh: </a:t>
            </a:r>
          </a:p>
          <a:p>
            <a:pPr marL="0" indent="0">
              <a:buNone/>
            </a:pPr>
            <a:r>
              <a:rPr lang="id-ID"/>
              <a:t>			HITUNG(c, b, a)</a:t>
            </a:r>
          </a:p>
          <a:p>
            <a:pPr marL="514350" indent="-514350">
              <a:buFont typeface="+mj-lt"/>
              <a:buAutoNum type="alphaLcPeriod" startAt="2"/>
            </a:pPr>
            <a:r>
              <a:rPr lang="id-ID"/>
              <a:t>Jenis data argumen tidak sama dengan parameter fungsi, contoh:</a:t>
            </a:r>
          </a:p>
          <a:p>
            <a:pPr marL="0" indent="0">
              <a:buNone/>
            </a:pPr>
            <a:r>
              <a:rPr lang="id-ID"/>
              <a:t>			HITUNG(a, b, b)</a:t>
            </a:r>
          </a:p>
          <a:p>
            <a:pPr marL="514350" indent="-514350">
              <a:buFont typeface="+mj-lt"/>
              <a:buAutoNum type="alphaLcPeriod" startAt="3"/>
            </a:pPr>
            <a:r>
              <a:rPr lang="id-ID"/>
              <a:t>banyaknya argumen tidak sama dengan banyaknya parameter pada fungsi, contoh:</a:t>
            </a:r>
          </a:p>
          <a:p>
            <a:pPr marL="0" indent="0">
              <a:buNone/>
            </a:pPr>
            <a:r>
              <a:rPr lang="id-ID"/>
              <a:t>			HITUNG (a, b)  </a:t>
            </a:r>
          </a:p>
        </p:txBody>
      </p:sp>
    </p:spTree>
    <p:extLst>
      <p:ext uri="{BB962C8B-B14F-4D97-AF65-F5344CB8AC3E}">
        <p14:creationId xmlns:p14="http://schemas.microsoft.com/office/powerpoint/2010/main" val="9700455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16291" cy="1143000"/>
          </a:xfrm>
        </p:spPr>
        <p:txBody>
          <a:bodyPr/>
          <a:lstStyle/>
          <a:p>
            <a:r>
              <a:rPr lang="id-ID" sz="4400">
                <a:solidFill>
                  <a:prstClr val="black"/>
                </a:solidFill>
              </a:rPr>
              <a:t>Hubungan Parameter dan Argumen</a:t>
            </a:r>
            <a:r>
              <a:rPr lang="en-US" sz="4400">
                <a:solidFill>
                  <a:prstClr val="black"/>
                </a:solidFill>
              </a:rPr>
              <a:t> (3)</a:t>
            </a:r>
            <a:endParaRPr lang="id-ID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Ada </a:t>
            </a:r>
            <a:r>
              <a:rPr lang="id-ID"/>
              <a:t>2 cara untuk menghubungkan parameter dalam fungsi dengan argumen dari algoritma yang memanggilnya, yaitu :</a:t>
            </a:r>
          </a:p>
          <a:p>
            <a:pPr marL="514350" indent="-514350">
              <a:buAutoNum type="alphaLcPeriod"/>
            </a:pPr>
            <a:r>
              <a:rPr lang="id-ID" i="1"/>
              <a:t>Pass by value</a:t>
            </a:r>
            <a:r>
              <a:rPr lang="id-ID"/>
              <a:t> atau </a:t>
            </a:r>
            <a:r>
              <a:rPr lang="id-ID" i="1"/>
              <a:t>call by value</a:t>
            </a:r>
            <a:endParaRPr lang="en-US" i="1"/>
          </a:p>
          <a:p>
            <a:pPr marL="514350" indent="-514350">
              <a:buFont typeface="Arial" panose="020B0604020202020204" pitchFamily="34" charset="0"/>
              <a:buAutoNum type="alphaLcPeriod"/>
            </a:pPr>
            <a:r>
              <a:rPr lang="id-ID" i="1"/>
              <a:t>Pass as variable</a:t>
            </a:r>
            <a:r>
              <a:rPr lang="id-ID"/>
              <a:t> atau </a:t>
            </a:r>
            <a:r>
              <a:rPr lang="id-ID" i="1"/>
              <a:t>call by address/reference</a:t>
            </a:r>
            <a:endParaRPr lang="id-ID"/>
          </a:p>
          <a:p>
            <a:pPr marL="514350" indent="-514350">
              <a:buAutoNum type="alphaLcPeriod"/>
            </a:pPr>
            <a:endParaRPr lang="id-ID"/>
          </a:p>
          <a:p>
            <a:pPr marL="0" indent="0">
              <a:buNone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78744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id-ID" sz="4400">
                <a:solidFill>
                  <a:prstClr val="black"/>
                </a:solidFill>
              </a:rPr>
              <a:t>Hubungan Parameter dan Argumen</a:t>
            </a:r>
            <a:r>
              <a:rPr lang="en-US" sz="4400">
                <a:solidFill>
                  <a:prstClr val="black"/>
                </a:solidFill>
              </a:rPr>
              <a:t> (3)</a:t>
            </a:r>
            <a:endParaRPr lang="id-ID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lphaLcPeriod"/>
            </a:pPr>
            <a:r>
              <a:rPr lang="id-ID" i="1"/>
              <a:t>Pass by value</a:t>
            </a:r>
            <a:r>
              <a:rPr lang="id-ID"/>
              <a:t> atau </a:t>
            </a:r>
            <a:r>
              <a:rPr lang="id-ID" i="1"/>
              <a:t>call by value</a:t>
            </a:r>
            <a:endParaRPr lang="en-US" i="1"/>
          </a:p>
          <a:p>
            <a:pPr marL="0" indent="0">
              <a:buNone/>
            </a:pPr>
            <a:r>
              <a:rPr lang="id-ID"/>
              <a:t>Ketika fungsi dipanggil, tiap argumen algoritma “memberikan” nilainya ke masing-masing parameter fungsi (input parameter) sehingga nilai dari argumen algoritma menjadi nilai dari parameter fungsi</a:t>
            </a:r>
            <a:r>
              <a:rPr lang="en-US"/>
              <a:t>.</a:t>
            </a:r>
          </a:p>
          <a:p>
            <a:pPr marL="0" indent="0">
              <a:buNone/>
            </a:pPr>
            <a:r>
              <a:rPr lang="id-ID"/>
              <a:t>Dalam hal ini argumen di algoritma dan parameter di fungsi yang dipanggil menempati lokasi memori yang berbeda</a:t>
            </a:r>
            <a:endParaRPr lang="en-US"/>
          </a:p>
          <a:p>
            <a:pPr marL="0" indent="0">
              <a:buNone/>
            </a:pPr>
            <a:r>
              <a:rPr lang="en-US"/>
              <a:t>-&gt; </a:t>
            </a:r>
            <a:r>
              <a:rPr lang="en-US" err="1"/>
              <a:t>lihat</a:t>
            </a:r>
            <a:r>
              <a:rPr lang="en-US"/>
              <a:t> </a:t>
            </a:r>
            <a:r>
              <a:rPr lang="en-US" err="1"/>
              <a:t>gambar</a:t>
            </a:r>
            <a:r>
              <a:rPr lang="en-US"/>
              <a:t> 4.6.a, b </a:t>
            </a:r>
            <a:r>
              <a:rPr lang="en-US" err="1"/>
              <a:t>dan</a:t>
            </a:r>
            <a:r>
              <a:rPr lang="en-US"/>
              <a:t> c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9054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id-ID" sz="4400">
                <a:solidFill>
                  <a:prstClr val="black"/>
                </a:solidFill>
              </a:rPr>
              <a:t>Hubungan Parameter dan Argumen</a:t>
            </a:r>
            <a:r>
              <a:rPr lang="en-US" sz="4400">
                <a:solidFill>
                  <a:prstClr val="black"/>
                </a:solidFill>
              </a:rPr>
              <a:t> (3)</a:t>
            </a:r>
            <a:endParaRPr lang="id-ID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48767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/>
              <a:t>b. </a:t>
            </a:r>
            <a:r>
              <a:rPr lang="id-ID" i="1"/>
              <a:t>Pass as variable</a:t>
            </a:r>
            <a:r>
              <a:rPr lang="id-ID"/>
              <a:t> atau </a:t>
            </a:r>
            <a:r>
              <a:rPr lang="id-ID" i="1"/>
              <a:t>call by address/reference</a:t>
            </a:r>
            <a:endParaRPr lang="en-US" i="1"/>
          </a:p>
          <a:p>
            <a:pPr marL="0" indent="0">
              <a:buNone/>
            </a:pPr>
            <a:r>
              <a:rPr lang="id-ID"/>
              <a:t>Ketika fungsi dipanggil, tiap argumen algoritma “memberikan” nilai</a:t>
            </a:r>
            <a:r>
              <a:rPr lang="en-US"/>
              <a:t> </a:t>
            </a:r>
            <a:r>
              <a:rPr lang="en-US" err="1"/>
              <a:t>dan</a:t>
            </a:r>
            <a:r>
              <a:rPr lang="en-US"/>
              <a:t> </a:t>
            </a:r>
            <a:r>
              <a:rPr lang="id-ID"/>
              <a:t>alamatnya (tempat menyimpan nilai) ke parameter fungsi yang bersangkutan sehingga jika fungsi mengubah nilai parameter tersebut, maka nilai argumen algoritma juga berubah. </a:t>
            </a:r>
            <a:endParaRPr lang="en-US"/>
          </a:p>
          <a:p>
            <a:pPr marL="0" indent="0">
              <a:buNone/>
            </a:pPr>
            <a:r>
              <a:rPr lang="id-ID"/>
              <a:t>Dalam hal ini parameter fungsi dan argumen algoritma menempati lokasi memori yang sama</a:t>
            </a:r>
            <a:endParaRPr lang="en-US"/>
          </a:p>
          <a:p>
            <a:pPr marL="0" indent="0">
              <a:buNone/>
            </a:pPr>
            <a:r>
              <a:rPr lang="en-US"/>
              <a:t>-&gt; </a:t>
            </a:r>
            <a:r>
              <a:rPr lang="en-US" err="1"/>
              <a:t>lihat</a:t>
            </a:r>
            <a:r>
              <a:rPr lang="en-US"/>
              <a:t> </a:t>
            </a:r>
            <a:r>
              <a:rPr lang="en-US" err="1"/>
              <a:t>gambar</a:t>
            </a:r>
            <a:r>
              <a:rPr lang="en-US"/>
              <a:t> 4.7.a, b, c </a:t>
            </a:r>
            <a:r>
              <a:rPr lang="en-US" err="1"/>
              <a:t>dan</a:t>
            </a:r>
            <a:r>
              <a:rPr lang="en-US"/>
              <a:t> 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67898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515E-AE3E-229D-B52E-7B3EF472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PR 4.d</a:t>
            </a:r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AE83DB-AA57-9FA3-F0BF-96B446650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Latihan </a:t>
            </a:r>
            <a:r>
              <a:rPr lang="en-US" err="1"/>
              <a:t>Soal</a:t>
            </a:r>
            <a:r>
              <a:rPr lang="en-US"/>
              <a:t> Bab 4</a:t>
            </a:r>
          </a:p>
          <a:p>
            <a:r>
              <a:rPr lang="en-ID"/>
              <a:t>NPM </a:t>
            </a:r>
            <a:r>
              <a:rPr lang="en-ID" err="1"/>
              <a:t>Ganjil</a:t>
            </a:r>
            <a:r>
              <a:rPr lang="en-ID"/>
              <a:t>: no 7</a:t>
            </a:r>
          </a:p>
          <a:p>
            <a:r>
              <a:rPr lang="en-ID"/>
              <a:t>NPM </a:t>
            </a:r>
            <a:r>
              <a:rPr lang="en-ID" err="1"/>
              <a:t>Genap</a:t>
            </a:r>
            <a:r>
              <a:rPr lang="en-ID"/>
              <a:t>: no 8</a:t>
            </a:r>
            <a:endParaRPr lang="id-ID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19226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884F21-F5D2-4D7A-8263-0C455F7A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err="1"/>
              <a:t>terimakasih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FD830-5D0E-4F07-B9DB-B55B8E0CE6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072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b="1"/>
              <a:t>Built-in Function</a:t>
            </a:r>
            <a:endParaRPr lang="id-ID" sz="5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Disebut</a:t>
            </a:r>
            <a:r>
              <a:rPr lang="en-US"/>
              <a:t> juga </a:t>
            </a:r>
            <a:r>
              <a:rPr lang="id-ID" i="1"/>
              <a:t>library</a:t>
            </a:r>
            <a:r>
              <a:rPr lang="id-ID"/>
              <a:t> </a:t>
            </a:r>
            <a:r>
              <a:rPr lang="id-ID" i="1"/>
              <a:t>function</a:t>
            </a:r>
            <a:endParaRPr lang="en-US" i="1"/>
          </a:p>
          <a:p>
            <a:r>
              <a:rPr lang="id-ID"/>
              <a:t>fungsi-fungsi yang sudah dibuat oleh pencipta bahasa pemrograman sehingga para programmer </a:t>
            </a:r>
            <a:r>
              <a:rPr lang="en-US" err="1"/>
              <a:t>hanya</a:t>
            </a:r>
            <a:r>
              <a:rPr lang="en-US"/>
              <a:t> </a:t>
            </a:r>
            <a:r>
              <a:rPr lang="id-ID"/>
              <a:t>menggunakannya saja</a:t>
            </a:r>
            <a:endParaRPr lang="en-US"/>
          </a:p>
          <a:p>
            <a:r>
              <a:rPr lang="en-US" err="1"/>
              <a:t>Contoh</a:t>
            </a:r>
            <a:r>
              <a:rPr lang="en-US"/>
              <a:t> built in function: </a:t>
            </a:r>
          </a:p>
          <a:p>
            <a:pPr marL="0" indent="0">
              <a:buNone/>
            </a:pPr>
            <a:r>
              <a:rPr lang="en-US"/>
              <a:t>   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	</a:t>
            </a:r>
            <a:r>
              <a:rPr lang="en-US" err="1"/>
              <a:t>lihat</a:t>
            </a:r>
            <a:r>
              <a:rPr lang="en-US"/>
              <a:t> </a:t>
            </a:r>
            <a:r>
              <a:rPr lang="en-US" err="1"/>
              <a:t>tabel</a:t>
            </a:r>
            <a:r>
              <a:rPr lang="en-US"/>
              <a:t> 1.2 di </a:t>
            </a:r>
            <a:r>
              <a:rPr lang="en-US" err="1"/>
              <a:t>bab</a:t>
            </a:r>
            <a:r>
              <a:rPr lang="en-US"/>
              <a:t> 1</a:t>
            </a:r>
          </a:p>
          <a:p>
            <a:pPr marL="0" indent="0">
              <a:buNone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001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id-ID" sz="4800"/>
              <a:t>Built-in Function</a:t>
            </a:r>
            <a:r>
              <a:rPr lang="en-US" sz="4800"/>
              <a:t> (2)</a:t>
            </a:r>
            <a:endParaRPr lang="id-ID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err="1"/>
              <a:t>Menggunakan</a:t>
            </a:r>
            <a:r>
              <a:rPr lang="en-US"/>
              <a:t> </a:t>
            </a:r>
            <a:r>
              <a:rPr lang="en-US" err="1"/>
              <a:t>fungsi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</a:t>
            </a:r>
            <a:r>
              <a:rPr lang="en-US"/>
              <a:t> </a:t>
            </a:r>
            <a:r>
              <a:rPr lang="en-US" err="1"/>
              <a:t>memanggil</a:t>
            </a:r>
            <a:r>
              <a:rPr lang="en-US"/>
              <a:t> </a:t>
            </a:r>
            <a:r>
              <a:rPr lang="en-US" err="1"/>
              <a:t>fungsi</a:t>
            </a:r>
            <a:r>
              <a:rPr lang="en-US"/>
              <a:t> (</a:t>
            </a:r>
            <a:r>
              <a:rPr lang="en-US" i="1"/>
              <a:t>function call</a:t>
            </a:r>
            <a:r>
              <a:rPr lang="en-US"/>
              <a:t>): </a:t>
            </a:r>
            <a:r>
              <a:rPr lang="en-US" err="1"/>
              <a:t>ekspresi</a:t>
            </a:r>
            <a:r>
              <a:rPr lang="en-US"/>
              <a:t> yang </a:t>
            </a:r>
            <a:r>
              <a:rPr lang="en-US" err="1"/>
              <a:t>berisi</a:t>
            </a:r>
            <a:r>
              <a:rPr lang="en-US"/>
              <a:t> </a:t>
            </a:r>
            <a:r>
              <a:rPr lang="en-US" err="1"/>
              <a:t>nama</a:t>
            </a:r>
            <a:r>
              <a:rPr lang="en-US"/>
              <a:t> </a:t>
            </a:r>
            <a:r>
              <a:rPr lang="en-US" err="1"/>
              <a:t>fungsi</a:t>
            </a:r>
            <a:r>
              <a:rPr lang="en-US"/>
              <a:t> </a:t>
            </a:r>
            <a:r>
              <a:rPr lang="en-US" err="1"/>
              <a:t>beserta</a:t>
            </a:r>
            <a:r>
              <a:rPr lang="en-US"/>
              <a:t> </a:t>
            </a:r>
            <a:r>
              <a:rPr lang="en-US" err="1"/>
              <a:t>argumennya</a:t>
            </a:r>
            <a:r>
              <a:rPr lang="en-US"/>
              <a:t> </a:t>
            </a:r>
          </a:p>
          <a:p>
            <a:endParaRPr lang="en-US"/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 </a:t>
            </a:r>
            <a:r>
              <a:rPr lang="en-US" err="1"/>
              <a:t>Ketika</a:t>
            </a:r>
            <a:r>
              <a:rPr lang="en-US"/>
              <a:t> </a:t>
            </a:r>
            <a:r>
              <a:rPr lang="en-US" err="1"/>
              <a:t>fungsi</a:t>
            </a:r>
            <a:r>
              <a:rPr lang="en-US"/>
              <a:t> </a:t>
            </a:r>
            <a:r>
              <a:rPr lang="en-US" err="1"/>
              <a:t>dipanggil</a:t>
            </a:r>
            <a:r>
              <a:rPr lang="en-US"/>
              <a:t>, </a:t>
            </a:r>
            <a:r>
              <a:rPr lang="en-US" err="1"/>
              <a:t>alur</a:t>
            </a:r>
            <a:r>
              <a:rPr lang="en-US"/>
              <a:t> </a:t>
            </a:r>
            <a:r>
              <a:rPr lang="en-US" err="1"/>
              <a:t>kontrol</a:t>
            </a:r>
            <a:r>
              <a:rPr lang="en-US"/>
              <a:t> </a:t>
            </a:r>
            <a:r>
              <a:rPr lang="en-US" err="1"/>
              <a:t>serta</a:t>
            </a:r>
            <a:r>
              <a:rPr lang="en-US"/>
              <a:t>      </a:t>
            </a:r>
            <a:r>
              <a:rPr lang="en-US" err="1"/>
              <a:t>argumen</a:t>
            </a:r>
            <a:r>
              <a:rPr lang="en-US"/>
              <a:t> </a:t>
            </a:r>
            <a:r>
              <a:rPr lang="en-US" err="1"/>
              <a:t>fungsi</a:t>
            </a:r>
            <a:r>
              <a:rPr lang="en-US"/>
              <a:t> </a:t>
            </a:r>
            <a:r>
              <a:rPr lang="en-US" err="1"/>
              <a:t>berpindah</a:t>
            </a:r>
            <a:r>
              <a:rPr lang="en-US"/>
              <a:t> </a:t>
            </a:r>
            <a:r>
              <a:rPr lang="en-US" err="1"/>
              <a:t>ke</a:t>
            </a:r>
            <a:r>
              <a:rPr lang="en-US"/>
              <a:t> </a:t>
            </a:r>
            <a:r>
              <a:rPr lang="en-US" err="1"/>
              <a:t>instruksi-instruksi</a:t>
            </a:r>
            <a:r>
              <a:rPr lang="en-US"/>
              <a:t> di </a:t>
            </a:r>
            <a:r>
              <a:rPr lang="en-US" err="1"/>
              <a:t>dalam</a:t>
            </a:r>
            <a:r>
              <a:rPr lang="en-US"/>
              <a:t> </a:t>
            </a:r>
            <a:r>
              <a:rPr lang="en-US" err="1"/>
              <a:t>fungsi</a:t>
            </a:r>
            <a:r>
              <a:rPr lang="en-US"/>
              <a:t>. </a:t>
            </a:r>
            <a:r>
              <a:rPr lang="en-US" err="1"/>
              <a:t>Setelah</a:t>
            </a:r>
            <a:r>
              <a:rPr lang="en-US"/>
              <a:t> </a:t>
            </a:r>
            <a:r>
              <a:rPr lang="en-US" err="1"/>
              <a:t>instruksi</a:t>
            </a:r>
            <a:r>
              <a:rPr lang="en-US"/>
              <a:t> </a:t>
            </a:r>
            <a:r>
              <a:rPr lang="en-US" err="1"/>
              <a:t>tersebut</a:t>
            </a:r>
            <a:r>
              <a:rPr lang="en-US"/>
              <a:t> </a:t>
            </a:r>
            <a:r>
              <a:rPr lang="en-US" err="1"/>
              <a:t>selesai</a:t>
            </a:r>
            <a:r>
              <a:rPr lang="en-US"/>
              <a:t> </a:t>
            </a:r>
            <a:r>
              <a:rPr lang="en-US" err="1"/>
              <a:t>dieksekusi</a:t>
            </a:r>
            <a:r>
              <a:rPr lang="en-US"/>
              <a:t>, </a:t>
            </a:r>
            <a:r>
              <a:rPr lang="en-US" err="1"/>
              <a:t>alur</a:t>
            </a:r>
            <a:r>
              <a:rPr lang="en-US"/>
              <a:t> </a:t>
            </a:r>
            <a:r>
              <a:rPr lang="en-US" err="1"/>
              <a:t>kontrol</a:t>
            </a:r>
            <a:r>
              <a:rPr lang="en-US"/>
              <a:t> </a:t>
            </a:r>
            <a:r>
              <a:rPr lang="en-US" err="1"/>
              <a:t>kembali</a:t>
            </a:r>
            <a:r>
              <a:rPr lang="en-US"/>
              <a:t> </a:t>
            </a:r>
            <a:r>
              <a:rPr lang="en-US" err="1"/>
              <a:t>lagi</a:t>
            </a:r>
            <a:r>
              <a:rPr lang="en-US"/>
              <a:t> </a:t>
            </a:r>
            <a:r>
              <a:rPr lang="en-US" err="1"/>
              <a:t>ke</a:t>
            </a:r>
            <a:r>
              <a:rPr lang="en-US"/>
              <a:t> </a:t>
            </a:r>
            <a:r>
              <a:rPr lang="en-US" err="1"/>
              <a:t>posisi</a:t>
            </a:r>
            <a:r>
              <a:rPr lang="en-US"/>
              <a:t> </a:t>
            </a:r>
            <a:r>
              <a:rPr lang="en-US" err="1"/>
              <a:t>tempat</a:t>
            </a:r>
            <a:r>
              <a:rPr lang="en-US"/>
              <a:t> </a:t>
            </a:r>
            <a:r>
              <a:rPr lang="en-US" err="1"/>
              <a:t>fungsi</a:t>
            </a:r>
            <a:r>
              <a:rPr lang="en-US"/>
              <a:t> </a:t>
            </a:r>
            <a:r>
              <a:rPr lang="en-US" err="1"/>
              <a:t>dipanggil</a:t>
            </a:r>
            <a:r>
              <a:rPr lang="en-US"/>
              <a:t> </a:t>
            </a:r>
            <a:r>
              <a:rPr lang="en-US" err="1"/>
              <a:t>beserta</a:t>
            </a:r>
            <a:r>
              <a:rPr lang="en-US"/>
              <a:t> </a:t>
            </a:r>
            <a:r>
              <a:rPr lang="en-US" err="1"/>
              <a:t>hasil</a:t>
            </a:r>
            <a:r>
              <a:rPr lang="en-US"/>
              <a:t> proses </a:t>
            </a:r>
            <a:r>
              <a:rPr lang="en-US" err="1"/>
              <a:t>fungsi</a:t>
            </a:r>
            <a:endParaRPr lang="en-US"/>
          </a:p>
          <a:p>
            <a:pPr marL="0" indent="0">
              <a:buNone/>
            </a:pPr>
            <a:r>
              <a:rPr lang="en-US" err="1"/>
              <a:t>Contoh</a:t>
            </a:r>
            <a:r>
              <a:rPr lang="en-US"/>
              <a:t>:</a:t>
            </a:r>
          </a:p>
          <a:p>
            <a:r>
              <a:rPr lang="id-ID"/>
              <a:t>VAL  =  SQRT(100)</a:t>
            </a:r>
            <a:endParaRPr lang="en-US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6541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9047B0E2BF334387B5F58598CAE1A8" ma:contentTypeVersion="10" ma:contentTypeDescription="Create a new document." ma:contentTypeScope="" ma:versionID="9177e12f100e5b814898fe6470a265bc">
  <xsd:schema xmlns:xsd="http://www.w3.org/2001/XMLSchema" xmlns:xs="http://www.w3.org/2001/XMLSchema" xmlns:p="http://schemas.microsoft.com/office/2006/metadata/properties" xmlns:ns2="30de03bc-2bf8-4483-84d2-de8f126d8457" xmlns:ns3="316ab0cf-5cdc-43c8-ae81-5077c16592b9" targetNamespace="http://schemas.microsoft.com/office/2006/metadata/properties" ma:root="true" ma:fieldsID="e52400e5bef804487b430d9bcc700a76" ns2:_="" ns3:_="">
    <xsd:import namespace="30de03bc-2bf8-4483-84d2-de8f126d8457"/>
    <xsd:import namespace="316ab0cf-5cdc-43c8-ae81-5077c16592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de03bc-2bf8-4483-84d2-de8f126d84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6ab0cf-5cdc-43c8-ae81-5077c16592b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7E67E6-E2CB-4C35-9916-B830036E28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de03bc-2bf8-4483-84d2-de8f126d8457"/>
    <ds:schemaRef ds:uri="316ab0cf-5cdc-43c8-ae81-5077c16592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9AC12E-5D00-4454-832A-03C6C0B0FC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9414C1-4EF1-40A0-8082-6CB3F30BA9EB}">
  <ds:schemaRefs>
    <ds:schemaRef ds:uri="30de03bc-2bf8-4483-84d2-de8f126d8457"/>
    <ds:schemaRef ds:uri="316ab0cf-5cdc-43c8-ae81-5077c16592b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75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75</vt:i4>
      </vt:variant>
    </vt:vector>
  </HeadingPairs>
  <TitlesOfParts>
    <vt:vector size="77" baseType="lpstr">
      <vt:lpstr>Office Theme</vt:lpstr>
      <vt:lpstr>Theme2</vt:lpstr>
      <vt:lpstr>   ALGORITHM TK13027  Jeanny Pragantha Novario Jaya Perdana   Program Studi Teknik Informatika FAKULTAS TEKNOLOGI INFORMASI    </vt:lpstr>
      <vt:lpstr>   BAB IV Sub Algoritma      </vt:lpstr>
      <vt:lpstr>Pendahuluan</vt:lpstr>
      <vt:lpstr>Pendahuluan (3)</vt:lpstr>
      <vt:lpstr>Pendahuluan (2)</vt:lpstr>
      <vt:lpstr>Fungsi</vt:lpstr>
      <vt:lpstr>Fungsi (2)</vt:lpstr>
      <vt:lpstr>Built-in Function</vt:lpstr>
      <vt:lpstr>Built-in Function (2)</vt:lpstr>
      <vt:lpstr>Built-in Function (3)</vt:lpstr>
      <vt:lpstr>User-defined function</vt:lpstr>
      <vt:lpstr>User-defined function (2)</vt:lpstr>
      <vt:lpstr>Fungsi yang mengembalikan sebuah hasil</vt:lpstr>
      <vt:lpstr>Fungsi yang mengembalikan 1 hasil (2)</vt:lpstr>
      <vt:lpstr>Fungsi yang mengembalikan 1 hasil (3)</vt:lpstr>
      <vt:lpstr>Fungsi yang mengembalikan 1 hasil (4)</vt:lpstr>
      <vt:lpstr>Fungsi yang mengembalikan 1 hasil (5)</vt:lpstr>
      <vt:lpstr>Fungsi yang mengembalikan 1 hasil (6)</vt:lpstr>
      <vt:lpstr>Fungsi yang mengembalikan 1 hasil (7)</vt:lpstr>
      <vt:lpstr>Fungsi yang mengembalikan 1 hasil (8)</vt:lpstr>
      <vt:lpstr>4. Memanggil fungsi </vt:lpstr>
      <vt:lpstr>PowerPoint Presentation</vt:lpstr>
      <vt:lpstr>PowerPoint Presentation</vt:lpstr>
      <vt:lpstr>i</vt:lpstr>
      <vt:lpstr>Fungsi yang mengembalikan 1 hasil (9)</vt:lpstr>
      <vt:lpstr>PowerPoint Presentation</vt:lpstr>
      <vt:lpstr>PR 4.a</vt:lpstr>
      <vt:lpstr>Fungsi yang tidak mengembalikan hasil</vt:lpstr>
      <vt:lpstr>Tabel 4.1  Perbedaan antara fungsi yang mengembalikan sebuah hasil dan fungsi yang tidak mengembalikan hasil </vt:lpstr>
      <vt:lpstr>Fungsi yang tidak mengembalikan hasil (2)</vt:lpstr>
      <vt:lpstr>Fungsi yang tidak mengembalikan hasil (3)</vt:lpstr>
      <vt:lpstr>Fungsi yang tidak mengembalikan hasil (4)</vt:lpstr>
      <vt:lpstr>Fungsi yang tidak mengembalikan hasil (5)</vt:lpstr>
      <vt:lpstr>Fungsi yang tidak mengembalikan hasil (6)</vt:lpstr>
      <vt:lpstr>Fungsi yang tidak mengembalikan hasil (7)</vt:lpstr>
      <vt:lpstr>Fungsi yang tidak mengembalikan hasil (8)</vt:lpstr>
      <vt:lpstr>Fungsi yang tidak mengembalikan hasil (9)</vt:lpstr>
      <vt:lpstr>Fungsi yang tidak mengembalikan hasil (10)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Fungsi yang tidak mengembalikan hasil (11)</vt:lpstr>
      <vt:lpstr>PowerPoint Presentation</vt:lpstr>
      <vt:lpstr>PowerPoint Presentation</vt:lpstr>
      <vt:lpstr>PR 4.b</vt:lpstr>
      <vt:lpstr>REHAT SEJENAK</vt:lpstr>
      <vt:lpstr>Fungsi yang mengembalikan lebih dari sebuah hasil</vt:lpstr>
      <vt:lpstr>Tabel 4.2   Perbedaan antara fungsi yang mengembalikan &gt; 1 hasil, hanya 1 hasil dan tidak mengembalikan hasil</vt:lpstr>
      <vt:lpstr>Fungsi yang mengembalikan &gt; 1 hasil (2)</vt:lpstr>
      <vt:lpstr>Fungsi yang mengembalikan &gt; 1 hasil (3)</vt:lpstr>
      <vt:lpstr>Fungsi yang mengembalikan &gt; 1 hasil (4)</vt:lpstr>
      <vt:lpstr>Fungsi yang mengembalikan &gt; 1 hasil (4)</vt:lpstr>
      <vt:lpstr>Fungsi yang mengembalikan &gt; 1 hasil (4)</vt:lpstr>
      <vt:lpstr>Fungsi yang mengembalikan &gt; 1 hasil (4)</vt:lpstr>
      <vt:lpstr>Fungsi yang mengembalikan &gt; 1 hasil (4)</vt:lpstr>
      <vt:lpstr>Fungsi yang mengembalikan &gt; 1 hasil (4)</vt:lpstr>
      <vt:lpstr>PowerPoint Presentation</vt:lpstr>
      <vt:lpstr>PowerPoint Presentation</vt:lpstr>
      <vt:lpstr>PowerPoint Presentation</vt:lpstr>
      <vt:lpstr>PR 4.c</vt:lpstr>
      <vt:lpstr>Variabel Lokal dan Variabel Global </vt:lpstr>
      <vt:lpstr>PowerPoint Presentation</vt:lpstr>
      <vt:lpstr>Variabel Lokal dan Variabel Global (2)</vt:lpstr>
      <vt:lpstr>PowerPoint Presentation</vt:lpstr>
      <vt:lpstr>Variabel Lokal dan Variabel Global (3)</vt:lpstr>
      <vt:lpstr>Hubungan Parameter dan Argumen</vt:lpstr>
      <vt:lpstr>Hubungan Parameter dan Argumen (2)</vt:lpstr>
      <vt:lpstr>Hubungan Parameter dan Argumen (3)</vt:lpstr>
      <vt:lpstr>Hubungan Parameter dan Argumen (3)</vt:lpstr>
      <vt:lpstr>Hubungan Parameter dan Argumen (3)</vt:lpstr>
      <vt:lpstr>Hubungan Parameter dan Argumen (3)</vt:lpstr>
      <vt:lpstr>PR 4.d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TK13020  Jeanny Pragantha Novario Jaya Perdana  Program Studi Teknik Informatika FAKULTAS TEKNOLOGI INFORMASI</dc:title>
  <dc:creator>Pono</dc:creator>
  <cp:revision>3</cp:revision>
  <dcterms:created xsi:type="dcterms:W3CDTF">2020-09-22T02:06:00Z</dcterms:created>
  <dcterms:modified xsi:type="dcterms:W3CDTF">2024-03-11T12:31:41Z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0x0101006D9047B0E2BF334387B5F58598CAE1A8</vt:lpwstr>
  </property>
</Properties>
</file>