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9"/>
  </p:notesMasterIdLst>
  <p:sldIdLst>
    <p:sldId id="257" r:id="rId6"/>
    <p:sldId id="258" r:id="rId7"/>
    <p:sldId id="308" r:id="rId8"/>
    <p:sldId id="270" r:id="rId9"/>
    <p:sldId id="271" r:id="rId10"/>
    <p:sldId id="273" r:id="rId11"/>
    <p:sldId id="272" r:id="rId12"/>
    <p:sldId id="311" r:id="rId13"/>
    <p:sldId id="274" r:id="rId14"/>
    <p:sldId id="275" r:id="rId15"/>
    <p:sldId id="276" r:id="rId16"/>
    <p:sldId id="269" r:id="rId17"/>
    <p:sldId id="283" r:id="rId18"/>
    <p:sldId id="279" r:id="rId19"/>
    <p:sldId id="278" r:id="rId20"/>
    <p:sldId id="281" r:id="rId21"/>
    <p:sldId id="280" r:id="rId22"/>
    <p:sldId id="284" r:id="rId23"/>
    <p:sldId id="282" r:id="rId24"/>
    <p:sldId id="285" r:id="rId25"/>
    <p:sldId id="286" r:id="rId26"/>
    <p:sldId id="287" r:id="rId27"/>
    <p:sldId id="293" r:id="rId28"/>
    <p:sldId id="294" r:id="rId29"/>
    <p:sldId id="288" r:id="rId30"/>
    <p:sldId id="295" r:id="rId31"/>
    <p:sldId id="289" r:id="rId32"/>
    <p:sldId id="292" r:id="rId33"/>
    <p:sldId id="290" r:id="rId34"/>
    <p:sldId id="291" r:id="rId35"/>
    <p:sldId id="296" r:id="rId36"/>
    <p:sldId id="297" r:id="rId37"/>
    <p:sldId id="300" r:id="rId38"/>
    <p:sldId id="298" r:id="rId39"/>
    <p:sldId id="299" r:id="rId40"/>
    <p:sldId id="301" r:id="rId41"/>
    <p:sldId id="302" r:id="rId42"/>
    <p:sldId id="303" r:id="rId43"/>
    <p:sldId id="304" r:id="rId44"/>
    <p:sldId id="305" r:id="rId45"/>
    <p:sldId id="306" r:id="rId46"/>
    <p:sldId id="326" r:id="rId47"/>
    <p:sldId id="310" r:id="rId4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8D173F-D891-48B6-B421-60AD091BAA0D}" v="1" dt="2024-01-26T12:07:41.639"/>
    <p1510:client id="{6F53166A-0D3C-4ACD-956E-3D31725ADCAA}" v="1" dt="2024-01-26T11:06:48.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 SAMUEL BUDIONO" userId="S::mario.535230091@stu.untar.ac.id::1766b2de-58bf-455b-81f4-248666ea4e92" providerId="AD" clId="Web-{97D618F2-7695-49B1-8EE6-888AC6F97593}"/>
    <pc:docChg chg="sldOrd">
      <pc:chgData name="MARIO SAMUEL BUDIONO" userId="S::mario.535230091@stu.untar.ac.id::1766b2de-58bf-455b-81f4-248666ea4e92" providerId="AD" clId="Web-{97D618F2-7695-49B1-8EE6-888AC6F97593}" dt="2023-10-02T13:28:28.788" v="0"/>
      <pc:docMkLst>
        <pc:docMk/>
      </pc:docMkLst>
      <pc:sldChg chg="ord">
        <pc:chgData name="MARIO SAMUEL BUDIONO" userId="S::mario.535230091@stu.untar.ac.id::1766b2de-58bf-455b-81f4-248666ea4e92" providerId="AD" clId="Web-{97D618F2-7695-49B1-8EE6-888AC6F97593}" dt="2023-10-02T13:28:28.788" v="0"/>
        <pc:sldMkLst>
          <pc:docMk/>
          <pc:sldMk cId="2703459099" sldId="272"/>
        </pc:sldMkLst>
      </pc:sldChg>
    </pc:docChg>
  </pc:docChgLst>
  <pc:docChgLst>
    <pc:chgData name="BRYAN BRYAN" userId="S::bryan.535230124@stu.untar.ac.id::787ac493-de28-4434-a43a-b3f07879d6a0" providerId="AD" clId="Web-{6F53166A-0D3C-4ACD-956E-3D31725ADCAA}"/>
    <pc:docChg chg="modSld">
      <pc:chgData name="BRYAN BRYAN" userId="S::bryan.535230124@stu.untar.ac.id::787ac493-de28-4434-a43a-b3f07879d6a0" providerId="AD" clId="Web-{6F53166A-0D3C-4ACD-956E-3D31725ADCAA}" dt="2024-01-26T11:06:48.954" v="0" actId="1076"/>
      <pc:docMkLst>
        <pc:docMk/>
      </pc:docMkLst>
      <pc:sldChg chg="modSp">
        <pc:chgData name="BRYAN BRYAN" userId="S::bryan.535230124@stu.untar.ac.id::787ac493-de28-4434-a43a-b3f07879d6a0" providerId="AD" clId="Web-{6F53166A-0D3C-4ACD-956E-3D31725ADCAA}" dt="2024-01-26T11:06:48.954" v="0" actId="1076"/>
        <pc:sldMkLst>
          <pc:docMk/>
          <pc:sldMk cId="418187188" sldId="274"/>
        </pc:sldMkLst>
        <pc:picChg chg="mod">
          <ac:chgData name="BRYAN BRYAN" userId="S::bryan.535230124@stu.untar.ac.id::787ac493-de28-4434-a43a-b3f07879d6a0" providerId="AD" clId="Web-{6F53166A-0D3C-4ACD-956E-3D31725ADCAA}" dt="2024-01-26T11:06:48.954" v="0" actId="1076"/>
          <ac:picMkLst>
            <pc:docMk/>
            <pc:sldMk cId="418187188" sldId="274"/>
            <ac:picMk id="4100" creationId="{00000000-0000-0000-0000-000000000000}"/>
          </ac:picMkLst>
        </pc:picChg>
      </pc:sldChg>
    </pc:docChg>
  </pc:docChgLst>
  <pc:docChgLst>
    <pc:chgData name="MUHAMMAD GALANG DINING SAMUDRA" userId="S::muhammad.535230193@stu.untar.ac.id::55c5e6e4-83fb-4f62-8183-a095fe9bc037" providerId="AD" clId="Web-{D9F8C78F-2C44-4B99-AE1F-F9D6A12CFDD1}"/>
    <pc:docChg chg="modSld">
      <pc:chgData name="MUHAMMAD GALANG DINING SAMUDRA" userId="S::muhammad.535230193@stu.untar.ac.id::55c5e6e4-83fb-4f62-8183-a095fe9bc037" providerId="AD" clId="Web-{D9F8C78F-2C44-4B99-AE1F-F9D6A12CFDD1}" dt="2023-10-02T13:23:38.398" v="0" actId="1076"/>
      <pc:docMkLst>
        <pc:docMk/>
      </pc:docMkLst>
      <pc:sldChg chg="modSp">
        <pc:chgData name="MUHAMMAD GALANG DINING SAMUDRA" userId="S::muhammad.535230193@stu.untar.ac.id::55c5e6e4-83fb-4f62-8183-a095fe9bc037" providerId="AD" clId="Web-{D9F8C78F-2C44-4B99-AE1F-F9D6A12CFDD1}" dt="2023-10-02T13:23:38.398" v="0" actId="1076"/>
        <pc:sldMkLst>
          <pc:docMk/>
          <pc:sldMk cId="4038639856" sldId="257"/>
        </pc:sldMkLst>
        <pc:picChg chg="mod">
          <ac:chgData name="MUHAMMAD GALANG DINING SAMUDRA" userId="S::muhammad.535230193@stu.untar.ac.id::55c5e6e4-83fb-4f62-8183-a095fe9bc037" providerId="AD" clId="Web-{D9F8C78F-2C44-4B99-AE1F-F9D6A12CFDD1}" dt="2023-10-02T13:23:38.398" v="0" actId="1076"/>
          <ac:picMkLst>
            <pc:docMk/>
            <pc:sldMk cId="4038639856" sldId="257"/>
            <ac:picMk id="4098" creationId="{128F25F1-679A-49BA-A5CA-0EF87995E60F}"/>
          </ac:picMkLst>
        </pc:picChg>
      </pc:sldChg>
    </pc:docChg>
  </pc:docChgLst>
  <pc:docChgLst>
    <pc:chgData name="MUHAMMAD GALANG DINING SAMUDRA" userId="S::muhammad.535230193@stu.untar.ac.id::55c5e6e4-83fb-4f62-8183-a095fe9bc037" providerId="AD" clId="Web-{A0F38377-FF6E-4477-9C5D-ED2FFD2A830C}"/>
    <pc:docChg chg="modSld">
      <pc:chgData name="MUHAMMAD GALANG DINING SAMUDRA" userId="S::muhammad.535230193@stu.untar.ac.id::55c5e6e4-83fb-4f62-8183-a095fe9bc037" providerId="AD" clId="Web-{A0F38377-FF6E-4477-9C5D-ED2FFD2A830C}" dt="2023-10-12T14:44:42.200" v="1" actId="1076"/>
      <pc:docMkLst>
        <pc:docMk/>
      </pc:docMkLst>
      <pc:sldChg chg="modSp">
        <pc:chgData name="MUHAMMAD GALANG DINING SAMUDRA" userId="S::muhammad.535230193@stu.untar.ac.id::55c5e6e4-83fb-4f62-8183-a095fe9bc037" providerId="AD" clId="Web-{A0F38377-FF6E-4477-9C5D-ED2FFD2A830C}" dt="2023-10-12T14:44:42.200" v="1" actId="1076"/>
        <pc:sldMkLst>
          <pc:docMk/>
          <pc:sldMk cId="2762101509" sldId="291"/>
        </pc:sldMkLst>
        <pc:picChg chg="mod">
          <ac:chgData name="MUHAMMAD GALANG DINING SAMUDRA" userId="S::muhammad.535230193@stu.untar.ac.id::55c5e6e4-83fb-4f62-8183-a095fe9bc037" providerId="AD" clId="Web-{A0F38377-FF6E-4477-9C5D-ED2FFD2A830C}" dt="2023-10-12T14:44:42.200" v="1" actId="1076"/>
          <ac:picMkLst>
            <pc:docMk/>
            <pc:sldMk cId="2762101509" sldId="291"/>
            <ac:picMk id="5122" creationId="{00000000-0000-0000-0000-000000000000}"/>
          </ac:picMkLst>
        </pc:picChg>
      </pc:sldChg>
    </pc:docChg>
  </pc:docChgLst>
  <pc:docChgLst>
    <pc:chgData name="CHRISTOPHER WIJAYA" userId="S::christopher.535230158@stu.untar.ac.id::3c43f812-2c3c-4f5b-89ab-1d6cb98163f7" providerId="AD" clId="Web-{7AB6DA61-1FC4-4352-8E21-6B590C8B46AA}"/>
    <pc:docChg chg="sldOrd">
      <pc:chgData name="CHRISTOPHER WIJAYA" userId="S::christopher.535230158@stu.untar.ac.id::3c43f812-2c3c-4f5b-89ab-1d6cb98163f7" providerId="AD" clId="Web-{7AB6DA61-1FC4-4352-8E21-6B590C8B46AA}" dt="2023-09-30T09:09:57.306" v="0"/>
      <pc:docMkLst>
        <pc:docMk/>
      </pc:docMkLst>
      <pc:sldChg chg="ord">
        <pc:chgData name="CHRISTOPHER WIJAYA" userId="S::christopher.535230158@stu.untar.ac.id::3c43f812-2c3c-4f5b-89ab-1d6cb98163f7" providerId="AD" clId="Web-{7AB6DA61-1FC4-4352-8E21-6B590C8B46AA}" dt="2023-09-30T09:09:57.306" v="0"/>
        <pc:sldMkLst>
          <pc:docMk/>
          <pc:sldMk cId="556052476" sldId="269"/>
        </pc:sldMkLst>
      </pc:sldChg>
    </pc:docChg>
  </pc:docChgLst>
  <pc:docChgLst>
    <pc:chgData name="BRYAN BRYAN" userId="S::bryan.535230124@stu.untar.ac.id::787ac493-de28-4434-a43a-b3f07879d6a0" providerId="AD" clId="Web-{2F8D173F-D891-48B6-B421-60AD091BAA0D}"/>
    <pc:docChg chg="modSld">
      <pc:chgData name="BRYAN BRYAN" userId="S::bryan.535230124@stu.untar.ac.id::787ac493-de28-4434-a43a-b3f07879d6a0" providerId="AD" clId="Web-{2F8D173F-D891-48B6-B421-60AD091BAA0D}" dt="2024-01-26T12:07:41.639" v="0" actId="1076"/>
      <pc:docMkLst>
        <pc:docMk/>
      </pc:docMkLst>
      <pc:sldChg chg="modSp">
        <pc:chgData name="BRYAN BRYAN" userId="S::bryan.535230124@stu.untar.ac.id::787ac493-de28-4434-a43a-b3f07879d6a0" providerId="AD" clId="Web-{2F8D173F-D891-48B6-B421-60AD091BAA0D}" dt="2024-01-26T12:07:41.639" v="0" actId="1076"/>
        <pc:sldMkLst>
          <pc:docMk/>
          <pc:sldMk cId="418187188" sldId="274"/>
        </pc:sldMkLst>
        <pc:picChg chg="mod">
          <ac:chgData name="BRYAN BRYAN" userId="S::bryan.535230124@stu.untar.ac.id::787ac493-de28-4434-a43a-b3f07879d6a0" providerId="AD" clId="Web-{2F8D173F-D891-48B6-B421-60AD091BAA0D}" dt="2024-01-26T12:07:41.639" v="0" actId="1076"/>
          <ac:picMkLst>
            <pc:docMk/>
            <pc:sldMk cId="418187188" sldId="274"/>
            <ac:picMk id="410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88DBB0-42A9-4FB3-84ED-2F4A4DB42AE8}" type="datetimeFigureOut">
              <a:rPr lang="id-ID" smtClean="0"/>
              <a:t>26/01/2024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873480-2F67-4C37-B68A-32A3355151EC}" type="slidenum">
              <a:rPr lang="id-ID" smtClean="0"/>
              <a:t>‹#›</a:t>
            </a:fld>
            <a:endParaRPr lang="id-ID"/>
          </a:p>
        </p:txBody>
      </p:sp>
    </p:spTree>
    <p:extLst>
      <p:ext uri="{BB962C8B-B14F-4D97-AF65-F5344CB8AC3E}">
        <p14:creationId xmlns:p14="http://schemas.microsoft.com/office/powerpoint/2010/main" val="279533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41873480-2F67-4C37-B68A-32A3355151EC}" type="slidenum">
              <a:rPr lang="id-ID" smtClean="0"/>
              <a:t>29</a:t>
            </a:fld>
            <a:endParaRPr lang="id-ID"/>
          </a:p>
        </p:txBody>
      </p:sp>
    </p:spTree>
    <p:extLst>
      <p:ext uri="{BB962C8B-B14F-4D97-AF65-F5344CB8AC3E}">
        <p14:creationId xmlns:p14="http://schemas.microsoft.com/office/powerpoint/2010/main" val="295289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6E32C77-FBEE-42A8-9CF0-53EC19090207}" type="datetimeFigureOut">
              <a:rPr lang="id-ID" smtClean="0"/>
              <a:t>26/01/2024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259059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6E32C77-FBEE-42A8-9CF0-53EC19090207}" type="datetimeFigureOut">
              <a:rPr lang="id-ID" smtClean="0"/>
              <a:t>26/01/2024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20568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6E32C77-FBEE-42A8-9CF0-53EC19090207}" type="datetimeFigureOut">
              <a:rPr lang="id-ID" smtClean="0"/>
              <a:t>26/01/2024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1985692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221405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template presentation Isi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007160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template presentation Isi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4"/>
            <a:ext cx="7772400" cy="1362075"/>
          </a:xfrm>
        </p:spPr>
        <p:txBody>
          <a:bodyPr anchor="t"/>
          <a:lstStyle>
            <a:lvl1pPr algn="l">
              <a:defRPr sz="4923"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2792524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2895249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21570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898822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822669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462"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21485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6E32C77-FBEE-42A8-9CF0-53EC19090207}" type="datetimeFigureOut">
              <a:rPr lang="id-ID" smtClean="0"/>
              <a:t>26/01/2024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231301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62"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416395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5150636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1/26/2024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2988986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32C77-FBEE-42A8-9CF0-53EC19090207}" type="datetimeFigureOut">
              <a:rPr lang="id-ID" smtClean="0"/>
              <a:t>26/01/2024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839212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6E32C77-FBEE-42A8-9CF0-53EC19090207}" type="datetimeFigureOut">
              <a:rPr lang="id-ID" smtClean="0"/>
              <a:t>26/01/2024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215469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6E32C77-FBEE-42A8-9CF0-53EC19090207}" type="datetimeFigureOut">
              <a:rPr lang="id-ID" smtClean="0"/>
              <a:t>26/01/2024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275164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6E32C77-FBEE-42A8-9CF0-53EC19090207}" type="datetimeFigureOut">
              <a:rPr lang="id-ID" smtClean="0"/>
              <a:t>26/01/2024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427747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32C77-FBEE-42A8-9CF0-53EC19090207}" type="datetimeFigureOut">
              <a:rPr lang="id-ID" smtClean="0"/>
              <a:t>26/01/2024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210293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E32C77-FBEE-42A8-9CF0-53EC19090207}" type="datetimeFigureOut">
              <a:rPr lang="id-ID" smtClean="0"/>
              <a:t>26/01/2024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1442227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E32C77-FBEE-42A8-9CF0-53EC19090207}" type="datetimeFigureOut">
              <a:rPr lang="id-ID" smtClean="0"/>
              <a:t>26/01/2024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62BB6CE-7693-4DCB-8C72-06EB406D7130}" type="slidenum">
              <a:rPr lang="id-ID" smtClean="0"/>
              <a:t>‹#›</a:t>
            </a:fld>
            <a:endParaRPr lang="id-ID"/>
          </a:p>
        </p:txBody>
      </p:sp>
    </p:spTree>
    <p:extLst>
      <p:ext uri="{BB962C8B-B14F-4D97-AF65-F5344CB8AC3E}">
        <p14:creationId xmlns:p14="http://schemas.microsoft.com/office/powerpoint/2010/main" val="426672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32C77-FBEE-42A8-9CF0-53EC19090207}" type="datetimeFigureOut">
              <a:rPr lang="id-ID" smtClean="0"/>
              <a:t>26/01/2024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BB6CE-7693-4DCB-8C72-06EB406D7130}" type="slidenum">
              <a:rPr lang="id-ID" smtClean="0"/>
              <a:t>‹#›</a:t>
            </a:fld>
            <a:endParaRPr lang="id-ID"/>
          </a:p>
        </p:txBody>
      </p:sp>
    </p:spTree>
    <p:extLst>
      <p:ext uri="{BB962C8B-B14F-4D97-AF65-F5344CB8AC3E}">
        <p14:creationId xmlns:p14="http://schemas.microsoft.com/office/powerpoint/2010/main" val="303772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template presentation-Judul.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rgbClr val="898989"/>
                </a:solidFill>
                <a:latin typeface="Calibri" pitchFamily="34" charset="0"/>
              </a:defRPr>
            </a:lvl1pPr>
          </a:lstStyle>
          <a:p>
            <a:fld id="{CAE910FD-3BD6-451D-8E34-893A6784257D}" type="datetimeFigureOut">
              <a:rPr lang="en-US" smtClean="0"/>
              <a:pPr/>
              <a:t>1/26/2024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4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898989"/>
                </a:solidFill>
                <a:latin typeface="Calibri" pitchFamily="34" charset="0"/>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700585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561975" rtl="0" eaLnBrk="1" fontAlgn="base" hangingPunct="1">
        <a:spcBef>
          <a:spcPct val="0"/>
        </a:spcBef>
        <a:spcAft>
          <a:spcPct val="0"/>
        </a:spcAft>
        <a:defRPr sz="5400" kern="1200">
          <a:solidFill>
            <a:schemeClr val="tx1"/>
          </a:solidFill>
          <a:latin typeface="+mj-lt"/>
          <a:ea typeface="+mj-ea"/>
          <a:cs typeface="+mj-cs"/>
        </a:defRPr>
      </a:lvl1pPr>
      <a:lvl2pPr algn="ctr" defTabSz="561975" rtl="0" eaLnBrk="1" fontAlgn="base" hangingPunct="1">
        <a:spcBef>
          <a:spcPct val="0"/>
        </a:spcBef>
        <a:spcAft>
          <a:spcPct val="0"/>
        </a:spcAft>
        <a:defRPr sz="5400">
          <a:solidFill>
            <a:schemeClr val="tx1"/>
          </a:solidFill>
          <a:latin typeface="Calibri" pitchFamily="34" charset="0"/>
        </a:defRPr>
      </a:lvl2pPr>
      <a:lvl3pPr algn="ctr" defTabSz="561975" rtl="0" eaLnBrk="1" fontAlgn="base" hangingPunct="1">
        <a:spcBef>
          <a:spcPct val="0"/>
        </a:spcBef>
        <a:spcAft>
          <a:spcPct val="0"/>
        </a:spcAft>
        <a:defRPr sz="5400">
          <a:solidFill>
            <a:schemeClr val="tx1"/>
          </a:solidFill>
          <a:latin typeface="Calibri" pitchFamily="34" charset="0"/>
        </a:defRPr>
      </a:lvl3pPr>
      <a:lvl4pPr algn="ctr" defTabSz="561975" rtl="0" eaLnBrk="1" fontAlgn="base" hangingPunct="1">
        <a:spcBef>
          <a:spcPct val="0"/>
        </a:spcBef>
        <a:spcAft>
          <a:spcPct val="0"/>
        </a:spcAft>
        <a:defRPr sz="5400">
          <a:solidFill>
            <a:schemeClr val="tx1"/>
          </a:solidFill>
          <a:latin typeface="Calibri" pitchFamily="34" charset="0"/>
        </a:defRPr>
      </a:lvl4pPr>
      <a:lvl5pPr algn="ctr" defTabSz="561975" rtl="0" eaLnBrk="1" fontAlgn="base" hangingPunct="1">
        <a:spcBef>
          <a:spcPct val="0"/>
        </a:spcBef>
        <a:spcAft>
          <a:spcPct val="0"/>
        </a:spcAft>
        <a:defRPr sz="5400">
          <a:solidFill>
            <a:schemeClr val="tx1"/>
          </a:solidFill>
          <a:latin typeface="Calibri" pitchFamily="34" charset="0"/>
        </a:defRPr>
      </a:lvl5pPr>
      <a:lvl6pPr marL="457200" algn="ctr" defTabSz="561975" rtl="0" eaLnBrk="1" fontAlgn="base" hangingPunct="1">
        <a:spcBef>
          <a:spcPct val="0"/>
        </a:spcBef>
        <a:spcAft>
          <a:spcPct val="0"/>
        </a:spcAft>
        <a:defRPr sz="5400">
          <a:solidFill>
            <a:schemeClr val="tx1"/>
          </a:solidFill>
          <a:latin typeface="Calibri" pitchFamily="34" charset="0"/>
        </a:defRPr>
      </a:lvl6pPr>
      <a:lvl7pPr marL="914400" algn="ctr" defTabSz="561975" rtl="0" eaLnBrk="1" fontAlgn="base" hangingPunct="1">
        <a:spcBef>
          <a:spcPct val="0"/>
        </a:spcBef>
        <a:spcAft>
          <a:spcPct val="0"/>
        </a:spcAft>
        <a:defRPr sz="5400">
          <a:solidFill>
            <a:schemeClr val="tx1"/>
          </a:solidFill>
          <a:latin typeface="Calibri" pitchFamily="34" charset="0"/>
        </a:defRPr>
      </a:lvl7pPr>
      <a:lvl8pPr marL="1371600" algn="ctr" defTabSz="561975" rtl="0" eaLnBrk="1" fontAlgn="base" hangingPunct="1">
        <a:spcBef>
          <a:spcPct val="0"/>
        </a:spcBef>
        <a:spcAft>
          <a:spcPct val="0"/>
        </a:spcAft>
        <a:defRPr sz="5400">
          <a:solidFill>
            <a:schemeClr val="tx1"/>
          </a:solidFill>
          <a:latin typeface="Calibri" pitchFamily="34" charset="0"/>
        </a:defRPr>
      </a:lvl8pPr>
      <a:lvl9pPr marL="1828800" algn="ctr" defTabSz="561975" rtl="0" eaLnBrk="1" fontAlgn="base" hangingPunct="1">
        <a:spcBef>
          <a:spcPct val="0"/>
        </a:spcBef>
        <a:spcAft>
          <a:spcPct val="0"/>
        </a:spcAft>
        <a:defRPr sz="5400">
          <a:solidFill>
            <a:schemeClr val="tx1"/>
          </a:solidFill>
          <a:latin typeface="Calibri" pitchFamily="34" charset="0"/>
        </a:defRPr>
      </a:lvl9pPr>
    </p:titleStyle>
    <p:bodyStyle>
      <a:lvl1pPr marL="420688" indent="-420688" algn="l" defTabSz="561975" rtl="0" eaLnBrk="1" fontAlgn="base" hangingPunct="1">
        <a:spcBef>
          <a:spcPct val="20000"/>
        </a:spcBef>
        <a:spcAft>
          <a:spcPct val="0"/>
        </a:spcAft>
        <a:buFont typeface="Arial" charset="0"/>
        <a:buChar char="•"/>
        <a:defRPr sz="3900" kern="1200">
          <a:solidFill>
            <a:schemeClr val="tx1"/>
          </a:solidFill>
          <a:latin typeface="+mn-lt"/>
          <a:ea typeface="+mn-ea"/>
          <a:cs typeface="+mn-cs"/>
        </a:defRPr>
      </a:lvl1pPr>
      <a:lvl2pPr marL="914400" indent="-350838" algn="l" defTabSz="561975" rtl="0" eaLnBrk="1" fontAlgn="base" hangingPunct="1">
        <a:spcBef>
          <a:spcPct val="20000"/>
        </a:spcBef>
        <a:spcAft>
          <a:spcPct val="0"/>
        </a:spcAft>
        <a:buFont typeface="Arial" charset="0"/>
        <a:buChar char="–"/>
        <a:defRPr sz="3400" kern="1200">
          <a:solidFill>
            <a:schemeClr val="tx1"/>
          </a:solidFill>
          <a:latin typeface="+mn-lt"/>
          <a:ea typeface="+mn-ea"/>
          <a:cs typeface="+mn-cs"/>
        </a:defRPr>
      </a:lvl2pPr>
      <a:lvl3pPr marL="1406525" indent="-280988" algn="l" defTabSz="561975" rtl="0" eaLnBrk="1" fontAlgn="base" hangingPunct="1">
        <a:spcBef>
          <a:spcPct val="20000"/>
        </a:spcBef>
        <a:spcAft>
          <a:spcPct val="0"/>
        </a:spcAft>
        <a:buFont typeface="Arial" charset="0"/>
        <a:buChar char="•"/>
        <a:defRPr sz="2900" kern="1200">
          <a:solidFill>
            <a:schemeClr val="tx1"/>
          </a:solidFill>
          <a:latin typeface="+mn-lt"/>
          <a:ea typeface="+mn-ea"/>
          <a:cs typeface="+mn-cs"/>
        </a:defRPr>
      </a:lvl3pPr>
      <a:lvl4pPr marL="1968500" indent="-280988" algn="l" defTabSz="561975" rtl="0" eaLnBrk="1" fontAlgn="base" hangingPunct="1">
        <a:spcBef>
          <a:spcPct val="20000"/>
        </a:spcBef>
        <a:spcAft>
          <a:spcPct val="0"/>
        </a:spcAft>
        <a:buFont typeface="Arial" charset="0"/>
        <a:buChar char="–"/>
        <a:defRPr sz="2400" kern="1200">
          <a:solidFill>
            <a:schemeClr val="tx1"/>
          </a:solidFill>
          <a:latin typeface="+mn-lt"/>
          <a:ea typeface="+mn-ea"/>
          <a:cs typeface="+mn-cs"/>
        </a:defRPr>
      </a:lvl4pPr>
      <a:lvl5pPr marL="2532063" indent="-280988" algn="l" defTabSz="561975" rtl="0" eaLnBrk="1" fontAlgn="base" hangingPunct="1">
        <a:spcBef>
          <a:spcPct val="20000"/>
        </a:spcBef>
        <a:spcAft>
          <a:spcPct val="0"/>
        </a:spcAft>
        <a:buFont typeface="Arial" charset="0"/>
        <a:buChar char="»"/>
        <a:defRPr sz="2400" kern="1200">
          <a:solidFill>
            <a:schemeClr val="tx1"/>
          </a:solidFill>
          <a:latin typeface="+mn-lt"/>
          <a:ea typeface="+mn-ea"/>
          <a:cs typeface="+mn-cs"/>
        </a:defRPr>
      </a:lvl5pPr>
      <a:lvl6pPr marL="3094970" indent="-281361" algn="l" defTabSz="562722" rtl="0" eaLnBrk="1" latinLnBrk="0" hangingPunct="1">
        <a:spcBef>
          <a:spcPct val="20000"/>
        </a:spcBef>
        <a:buFont typeface="Arial"/>
        <a:buChar char="•"/>
        <a:defRPr sz="2462" kern="1200">
          <a:solidFill>
            <a:schemeClr val="tx1"/>
          </a:solidFill>
          <a:latin typeface="+mn-lt"/>
          <a:ea typeface="+mn-ea"/>
          <a:cs typeface="+mn-cs"/>
        </a:defRPr>
      </a:lvl6pPr>
      <a:lvl7pPr marL="3657691" indent="-281361" algn="l" defTabSz="562722" rtl="0" eaLnBrk="1" latinLnBrk="0" hangingPunct="1">
        <a:spcBef>
          <a:spcPct val="20000"/>
        </a:spcBef>
        <a:buFont typeface="Arial"/>
        <a:buChar char="•"/>
        <a:defRPr sz="2462" kern="1200">
          <a:solidFill>
            <a:schemeClr val="tx1"/>
          </a:solidFill>
          <a:latin typeface="+mn-lt"/>
          <a:ea typeface="+mn-ea"/>
          <a:cs typeface="+mn-cs"/>
        </a:defRPr>
      </a:lvl7pPr>
      <a:lvl8pPr marL="4220413" indent="-281361" algn="l" defTabSz="562722" rtl="0" eaLnBrk="1" latinLnBrk="0" hangingPunct="1">
        <a:spcBef>
          <a:spcPct val="20000"/>
        </a:spcBef>
        <a:buFont typeface="Arial"/>
        <a:buChar char="•"/>
        <a:defRPr sz="2462" kern="1200">
          <a:solidFill>
            <a:schemeClr val="tx1"/>
          </a:solidFill>
          <a:latin typeface="+mn-lt"/>
          <a:ea typeface="+mn-ea"/>
          <a:cs typeface="+mn-cs"/>
        </a:defRPr>
      </a:lvl8pPr>
      <a:lvl9pPr marL="4783135" indent="-281361" algn="l" defTabSz="562722" rtl="0" eaLnBrk="1" latinLnBrk="0" hangingPunct="1">
        <a:spcBef>
          <a:spcPct val="20000"/>
        </a:spcBef>
        <a:buFont typeface="Arial"/>
        <a:buChar char="•"/>
        <a:defRPr sz="2462" kern="1200">
          <a:solidFill>
            <a:schemeClr val="tx1"/>
          </a:solidFill>
          <a:latin typeface="+mn-lt"/>
          <a:ea typeface="+mn-ea"/>
          <a:cs typeface="+mn-cs"/>
        </a:defRPr>
      </a:lvl9pPr>
    </p:bodyStyle>
    <p:otherStyle>
      <a:defPPr>
        <a:defRPr lang="en-US"/>
      </a:defPPr>
      <a:lvl1pPr marL="0" algn="l" defTabSz="562722" rtl="0" eaLnBrk="1" latinLnBrk="0" hangingPunct="1">
        <a:defRPr sz="2215" kern="1200">
          <a:solidFill>
            <a:schemeClr val="tx1"/>
          </a:solidFill>
          <a:latin typeface="+mn-lt"/>
          <a:ea typeface="+mn-ea"/>
          <a:cs typeface="+mn-cs"/>
        </a:defRPr>
      </a:lvl1pPr>
      <a:lvl2pPr marL="562722" algn="l" defTabSz="562722" rtl="0" eaLnBrk="1" latinLnBrk="0" hangingPunct="1">
        <a:defRPr sz="2215" kern="1200">
          <a:solidFill>
            <a:schemeClr val="tx1"/>
          </a:solidFill>
          <a:latin typeface="+mn-lt"/>
          <a:ea typeface="+mn-ea"/>
          <a:cs typeface="+mn-cs"/>
        </a:defRPr>
      </a:lvl2pPr>
      <a:lvl3pPr marL="1125444" algn="l" defTabSz="562722" rtl="0" eaLnBrk="1" latinLnBrk="0" hangingPunct="1">
        <a:defRPr sz="2215" kern="1200">
          <a:solidFill>
            <a:schemeClr val="tx1"/>
          </a:solidFill>
          <a:latin typeface="+mn-lt"/>
          <a:ea typeface="+mn-ea"/>
          <a:cs typeface="+mn-cs"/>
        </a:defRPr>
      </a:lvl3pPr>
      <a:lvl4pPr marL="1688165" algn="l" defTabSz="562722" rtl="0" eaLnBrk="1" latinLnBrk="0" hangingPunct="1">
        <a:defRPr sz="2215" kern="1200">
          <a:solidFill>
            <a:schemeClr val="tx1"/>
          </a:solidFill>
          <a:latin typeface="+mn-lt"/>
          <a:ea typeface="+mn-ea"/>
          <a:cs typeface="+mn-cs"/>
        </a:defRPr>
      </a:lvl4pPr>
      <a:lvl5pPr marL="2250887" algn="l" defTabSz="562722" rtl="0" eaLnBrk="1" latinLnBrk="0" hangingPunct="1">
        <a:defRPr sz="2215" kern="1200">
          <a:solidFill>
            <a:schemeClr val="tx1"/>
          </a:solidFill>
          <a:latin typeface="+mn-lt"/>
          <a:ea typeface="+mn-ea"/>
          <a:cs typeface="+mn-cs"/>
        </a:defRPr>
      </a:lvl5pPr>
      <a:lvl6pPr marL="2813609" algn="l" defTabSz="562722" rtl="0" eaLnBrk="1" latinLnBrk="0" hangingPunct="1">
        <a:defRPr sz="2215" kern="1200">
          <a:solidFill>
            <a:schemeClr val="tx1"/>
          </a:solidFill>
          <a:latin typeface="+mn-lt"/>
          <a:ea typeface="+mn-ea"/>
          <a:cs typeface="+mn-cs"/>
        </a:defRPr>
      </a:lvl6pPr>
      <a:lvl7pPr marL="3376331" algn="l" defTabSz="562722" rtl="0" eaLnBrk="1" latinLnBrk="0" hangingPunct="1">
        <a:defRPr sz="2215" kern="1200">
          <a:solidFill>
            <a:schemeClr val="tx1"/>
          </a:solidFill>
          <a:latin typeface="+mn-lt"/>
          <a:ea typeface="+mn-ea"/>
          <a:cs typeface="+mn-cs"/>
        </a:defRPr>
      </a:lvl7pPr>
      <a:lvl8pPr marL="3939052" algn="l" defTabSz="562722" rtl="0" eaLnBrk="1" latinLnBrk="0" hangingPunct="1">
        <a:defRPr sz="2215" kern="1200">
          <a:solidFill>
            <a:schemeClr val="tx1"/>
          </a:solidFill>
          <a:latin typeface="+mn-lt"/>
          <a:ea typeface="+mn-ea"/>
          <a:cs typeface="+mn-cs"/>
        </a:defRPr>
      </a:lvl8pPr>
      <a:lvl9pPr marL="4501774" algn="l" defTabSz="562722"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a:extLst>
              <a:ext uri="{FF2B5EF4-FFF2-40B4-BE49-F238E27FC236}">
                <a16:creationId xmlns:a16="http://schemas.microsoft.com/office/drawing/2014/main" id="{128F25F1-679A-49BA-A5CA-0EF87995E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46" y="-26988"/>
            <a:ext cx="9251951" cy="698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659F9890-D890-4CF4-9E58-774D1CF8FB7B}"/>
              </a:ext>
            </a:extLst>
          </p:cNvPr>
          <p:cNvSpPr>
            <a:spLocks noGrp="1"/>
          </p:cNvSpPr>
          <p:nvPr>
            <p:ph type="ctrTitle"/>
          </p:nvPr>
        </p:nvSpPr>
        <p:spPr>
          <a:xfrm>
            <a:off x="0" y="2197510"/>
            <a:ext cx="9144000" cy="4327115"/>
          </a:xfrm>
        </p:spPr>
        <p:txBody>
          <a:bodyPr>
            <a:normAutofit fontScale="90000"/>
          </a:bodyPr>
          <a:lstStyle/>
          <a:p>
            <a:pPr eaLnBrk="1" hangingPunct="1"/>
            <a:r>
              <a:rPr lang="en-AU" altLang="en-US" sz="4800" b="1">
                <a:solidFill>
                  <a:schemeClr val="bg1"/>
                </a:solidFill>
              </a:rPr>
              <a:t>ALGORITHM</a:t>
            </a:r>
            <a:br>
              <a:rPr lang="en-AU" altLang="en-US" sz="4800" b="1"/>
            </a:br>
            <a:r>
              <a:rPr lang="en-AU" altLang="en-US" sz="4800" b="1">
                <a:solidFill>
                  <a:schemeClr val="bg1"/>
                </a:solidFill>
              </a:rPr>
              <a:t>TK13027</a:t>
            </a:r>
            <a:br>
              <a:rPr lang="en-AU" altLang="en-US" sz="4800" b="1"/>
            </a:br>
            <a:br>
              <a:rPr lang="en-AU" altLang="en-US" sz="3600"/>
            </a:br>
            <a:r>
              <a:rPr lang="en-AU" altLang="en-US" sz="3600">
                <a:solidFill>
                  <a:schemeClr val="bg1"/>
                </a:solidFill>
              </a:rPr>
              <a:t>Jeanny Pragantha</a:t>
            </a:r>
            <a:br>
              <a:rPr lang="en-AU" altLang="en-US" sz="3600"/>
            </a:br>
            <a:r>
              <a:rPr lang="en-AU" altLang="en-US" sz="3600" err="1">
                <a:solidFill>
                  <a:schemeClr val="bg1"/>
                </a:solidFill>
              </a:rPr>
              <a:t>Novario</a:t>
            </a:r>
            <a:r>
              <a:rPr lang="en-AU" altLang="en-US" sz="3600">
                <a:solidFill>
                  <a:schemeClr val="bg1"/>
                </a:solidFill>
              </a:rPr>
              <a:t> Jaya Perdana</a:t>
            </a:r>
            <a:br>
              <a:rPr lang="en-AU" altLang="en-US" sz="3600"/>
            </a:br>
            <a:br>
              <a:rPr lang="en-AU" altLang="en-US" sz="3600"/>
            </a:br>
            <a:br>
              <a:rPr lang="en-AU" altLang="en-US" sz="3600"/>
            </a:br>
            <a:r>
              <a:rPr lang="en-AU" altLang="en-US" sz="3600">
                <a:solidFill>
                  <a:schemeClr val="bg1"/>
                </a:solidFill>
              </a:rPr>
              <a:t>Program </a:t>
            </a:r>
            <a:r>
              <a:rPr lang="en-AU" altLang="en-US" sz="3600" err="1">
                <a:solidFill>
                  <a:schemeClr val="bg1"/>
                </a:solidFill>
              </a:rPr>
              <a:t>Studi</a:t>
            </a:r>
            <a:r>
              <a:rPr lang="en-AU" altLang="en-US" sz="3600">
                <a:solidFill>
                  <a:schemeClr val="bg1"/>
                </a:solidFill>
              </a:rPr>
              <a:t> Teknik </a:t>
            </a:r>
            <a:r>
              <a:rPr lang="en-AU" altLang="en-US" sz="3600" err="1">
                <a:solidFill>
                  <a:schemeClr val="bg1"/>
                </a:solidFill>
              </a:rPr>
              <a:t>Informatika</a:t>
            </a:r>
            <a:br>
              <a:rPr lang="en-AU" altLang="en-US" sz="3600"/>
            </a:br>
            <a:r>
              <a:rPr lang="en-AU" altLang="en-US" sz="3200">
                <a:solidFill>
                  <a:schemeClr val="bg1"/>
                </a:solidFill>
              </a:rPr>
              <a:t>FAKULTAS TEKNOLOGI INFORMASI</a:t>
            </a:r>
            <a:br>
              <a:rPr lang="en-AU" altLang="en-US" sz="3200"/>
            </a:br>
            <a:r>
              <a:rPr lang="en-AU" altLang="en-US" sz="2800">
                <a:solidFill>
                  <a:schemeClr val="bg1"/>
                </a:solidFill>
              </a:rPr>
              <a:t> </a:t>
            </a:r>
            <a:br>
              <a:rPr lang="en-AU" altLang="en-US" sz="2800"/>
            </a:br>
            <a:br>
              <a:rPr lang="en-AU" altLang="en-US" sz="2800"/>
            </a:br>
            <a:endParaRPr lang="en-US" altLang="en-US" sz="2400">
              <a:solidFill>
                <a:schemeClr val="bg1"/>
              </a:solidFill>
            </a:endParaRPr>
          </a:p>
        </p:txBody>
      </p:sp>
      <p:sp>
        <p:nvSpPr>
          <p:cNvPr id="4100" name="Slide Number Placeholder 1">
            <a:extLst>
              <a:ext uri="{FF2B5EF4-FFF2-40B4-BE49-F238E27FC236}">
                <a16:creationId xmlns:a16="http://schemas.microsoft.com/office/drawing/2014/main" id="{0C40792B-2385-4202-A584-509510EF2E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E297C8-3B72-497A-8C3B-EB3859048B37}"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Tree>
    <p:extLst>
      <p:ext uri="{BB962C8B-B14F-4D97-AF65-F5344CB8AC3E}">
        <p14:creationId xmlns:p14="http://schemas.microsoft.com/office/powerpoint/2010/main" val="4038639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976745"/>
          </a:xfrm>
        </p:spPr>
        <p:txBody>
          <a:bodyPr/>
          <a:lstStyle/>
          <a:p>
            <a:r>
              <a:rPr lang="en-US" sz="4400">
                <a:solidFill>
                  <a:prstClr val="black"/>
                </a:solidFill>
              </a:rPr>
              <a:t>Searching (5)</a:t>
            </a:r>
            <a:endParaRPr lang="id-ID" sz="4400"/>
          </a:p>
        </p:txBody>
      </p:sp>
      <p:sp>
        <p:nvSpPr>
          <p:cNvPr id="3" name="Content Placeholder 2"/>
          <p:cNvSpPr>
            <a:spLocks noGrp="1"/>
          </p:cNvSpPr>
          <p:nvPr>
            <p:ph idx="1"/>
          </p:nvPr>
        </p:nvSpPr>
        <p:spPr>
          <a:xfrm>
            <a:off x="457200" y="1219201"/>
            <a:ext cx="8229600" cy="4906964"/>
          </a:xfrm>
        </p:spPr>
        <p:txBody>
          <a:bodyPr>
            <a:normAutofit fontScale="77500" lnSpcReduction="20000"/>
          </a:bodyPr>
          <a:lstStyle/>
          <a:p>
            <a:pPr hangingPunct="0"/>
            <a:r>
              <a:rPr lang="en-US"/>
              <a:t>Dari </a:t>
            </a:r>
            <a:r>
              <a:rPr lang="en-US" err="1"/>
              <a:t>tabel</a:t>
            </a:r>
            <a:r>
              <a:rPr lang="en-US"/>
              <a:t> di </a:t>
            </a:r>
            <a:r>
              <a:rPr lang="en-US" err="1"/>
              <a:t>atas</a:t>
            </a:r>
            <a:r>
              <a:rPr lang="en-US"/>
              <a:t> </a:t>
            </a:r>
            <a:r>
              <a:rPr lang="en-US" err="1"/>
              <a:t>dapat</a:t>
            </a:r>
            <a:r>
              <a:rPr lang="en-US"/>
              <a:t> </a:t>
            </a:r>
            <a:r>
              <a:rPr lang="en-US" err="1"/>
              <a:t>diambil</a:t>
            </a:r>
            <a:r>
              <a:rPr lang="en-US"/>
              <a:t> </a:t>
            </a:r>
            <a:r>
              <a:rPr lang="en-US" err="1"/>
              <a:t>kesimpulan</a:t>
            </a:r>
            <a:r>
              <a:rPr lang="en-US"/>
              <a:t>, </a:t>
            </a:r>
            <a:r>
              <a:rPr lang="en-US" err="1"/>
              <a:t>jika</a:t>
            </a:r>
            <a:r>
              <a:rPr lang="en-US"/>
              <a:t> </a:t>
            </a:r>
            <a:r>
              <a:rPr lang="en-US" err="1"/>
              <a:t>hasil</a:t>
            </a:r>
            <a:r>
              <a:rPr lang="en-US"/>
              <a:t> </a:t>
            </a:r>
            <a:r>
              <a:rPr lang="en-US" err="1"/>
              <a:t>perbandingan</a:t>
            </a:r>
            <a:r>
              <a:rPr lang="en-US"/>
              <a:t>:</a:t>
            </a:r>
            <a:endParaRPr lang="id-ID"/>
          </a:p>
          <a:p>
            <a:pPr marL="514350" indent="-514350" hangingPunct="0">
              <a:buFont typeface="+mj-lt"/>
              <a:buAutoNum type="alphaLcPeriod"/>
            </a:pPr>
            <a:r>
              <a:rPr lang="id-ID"/>
              <a:t>X &lt; ARR[TENGAH] maka pencarian dilanjutkan pada bagian array ARR[1] … ARR[TENGAH-1]. Bagian array ARR[TENGAH] … ARR[N] tidak perlu diperiksa.</a:t>
            </a:r>
          </a:p>
          <a:p>
            <a:pPr marL="514350" indent="-514350" hangingPunct="0">
              <a:buFont typeface="+mj-lt"/>
              <a:buAutoNum type="alphaLcPeriod"/>
            </a:pPr>
            <a:r>
              <a:rPr lang="id-ID"/>
              <a:t>X = ARR[TENGAH] maka X ditemukan pada indeks = TENGAH, pencarian selesai.</a:t>
            </a:r>
          </a:p>
          <a:p>
            <a:pPr marL="514350" indent="-514350" hangingPunct="0">
              <a:buFont typeface="+mj-lt"/>
              <a:buAutoNum type="alphaLcPeriod"/>
            </a:pPr>
            <a:r>
              <a:rPr lang="id-ID"/>
              <a:t>X &gt; ARR[TENGAH] maka pencarian dilanjutkan pada bagian array ARR[TENGAH + 1] … </a:t>
            </a:r>
            <a:r>
              <a:rPr lang="en-US"/>
              <a:t>ARR[N]. 	</a:t>
            </a:r>
            <a:r>
              <a:rPr lang="en-US" err="1"/>
              <a:t>Bagian</a:t>
            </a:r>
            <a:r>
              <a:rPr lang="en-US"/>
              <a:t> array  ARR[1] … ARR[</a:t>
            </a:r>
            <a:r>
              <a:rPr lang="id-ID"/>
              <a:t>TENGAH</a:t>
            </a:r>
            <a:r>
              <a:rPr lang="en-US"/>
              <a:t>] </a:t>
            </a:r>
            <a:r>
              <a:rPr lang="en-US" err="1"/>
              <a:t>tidak</a:t>
            </a:r>
            <a:r>
              <a:rPr lang="en-US"/>
              <a:t> </a:t>
            </a:r>
            <a:r>
              <a:rPr lang="en-US" err="1"/>
              <a:t>perlu</a:t>
            </a:r>
            <a:r>
              <a:rPr lang="en-US"/>
              <a:t> </a:t>
            </a:r>
            <a:r>
              <a:rPr lang="en-US" err="1"/>
              <a:t>diperiksa</a:t>
            </a:r>
            <a:r>
              <a:rPr lang="en-US"/>
              <a:t>.</a:t>
            </a:r>
            <a:endParaRPr lang="id-ID"/>
          </a:p>
          <a:p>
            <a:endParaRPr lang="id-ID"/>
          </a:p>
        </p:txBody>
      </p:sp>
    </p:spTree>
    <p:extLst>
      <p:ext uri="{BB962C8B-B14F-4D97-AF65-F5344CB8AC3E}">
        <p14:creationId xmlns:p14="http://schemas.microsoft.com/office/powerpoint/2010/main" val="268624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id-ID" b="1"/>
              <a:t>Array </a:t>
            </a:r>
            <a:r>
              <a:rPr lang="en-US" b="1"/>
              <a:t>2 </a:t>
            </a:r>
            <a:r>
              <a:rPr lang="id-ID" b="1"/>
              <a:t>Dimensi</a:t>
            </a:r>
            <a:endParaRPr lang="id-ID"/>
          </a:p>
        </p:txBody>
      </p:sp>
      <p:sp>
        <p:nvSpPr>
          <p:cNvPr id="3" name="Content Placeholder 2"/>
          <p:cNvSpPr>
            <a:spLocks noGrp="1"/>
          </p:cNvSpPr>
          <p:nvPr>
            <p:ph idx="1"/>
          </p:nvPr>
        </p:nvSpPr>
        <p:spPr>
          <a:xfrm>
            <a:off x="457200" y="1447801"/>
            <a:ext cx="8229600" cy="4678364"/>
          </a:xfrm>
        </p:spPr>
        <p:txBody>
          <a:bodyPr>
            <a:normAutofit fontScale="77500" lnSpcReduction="20000"/>
          </a:bodyPr>
          <a:lstStyle/>
          <a:p>
            <a:r>
              <a:rPr lang="id-ID"/>
              <a:t>Array multi dimensi adalah array yang mempunyai lebih dari satu indeks/</a:t>
            </a:r>
            <a:r>
              <a:rPr lang="id-ID" i="1"/>
              <a:t>subscript</a:t>
            </a:r>
            <a:r>
              <a:rPr lang="id-ID"/>
              <a:t>. Jumlah maksimum indeks tergantung dari bahasa pemrograman yang digunakan</a:t>
            </a:r>
            <a:r>
              <a:rPr lang="en-US"/>
              <a:t>.</a:t>
            </a:r>
          </a:p>
          <a:p>
            <a:r>
              <a:rPr lang="id-ID"/>
              <a:t>Array 2 dimensi mempunyai 2 buah indeks. Indeks yang pertama mewakili banyaknya baris dan indeks yang kedua mewakili banyaknya kolom. </a:t>
            </a:r>
            <a:endParaRPr lang="en-US"/>
          </a:p>
          <a:p>
            <a:pPr marL="0" indent="0">
              <a:buNone/>
            </a:pPr>
            <a:r>
              <a:rPr lang="en-US">
                <a:sym typeface="Wingdings" panose="05000000000000000000" pitchFamily="2" charset="2"/>
              </a:rPr>
              <a:t>     </a:t>
            </a:r>
            <a:r>
              <a:rPr lang="id-ID"/>
              <a:t>disebut array matriks. </a:t>
            </a:r>
            <a:endParaRPr lang="en-US"/>
          </a:p>
          <a:p>
            <a:r>
              <a:rPr lang="id-ID"/>
              <a:t>Bentuk umum deklarasi array 2 dimensi :</a:t>
            </a:r>
          </a:p>
          <a:p>
            <a:pPr marL="0" indent="0">
              <a:buNone/>
            </a:pPr>
            <a:r>
              <a:rPr lang="en-US" b="1"/>
              <a:t>	</a:t>
            </a:r>
            <a:r>
              <a:rPr lang="en-US" b="1" err="1"/>
              <a:t>tipe_data</a:t>
            </a:r>
            <a:r>
              <a:rPr lang="en-US" b="1"/>
              <a:t>  </a:t>
            </a:r>
            <a:r>
              <a:rPr lang="en-US" b="1" err="1"/>
              <a:t>nama_array</a:t>
            </a:r>
            <a:r>
              <a:rPr lang="en-US" b="1"/>
              <a:t>[limit_1] [limit_2]</a:t>
            </a:r>
            <a:endParaRPr lang="id-ID"/>
          </a:p>
          <a:p>
            <a:endParaRPr lang="id-ID"/>
          </a:p>
        </p:txBody>
      </p:sp>
    </p:spTree>
    <p:extLst>
      <p:ext uri="{BB962C8B-B14F-4D97-AF65-F5344CB8AC3E}">
        <p14:creationId xmlns:p14="http://schemas.microsoft.com/office/powerpoint/2010/main" val="336089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 6.a</a:t>
            </a:r>
            <a:endParaRPr lang="id-ID"/>
          </a:p>
        </p:txBody>
      </p:sp>
      <p:sp>
        <p:nvSpPr>
          <p:cNvPr id="3" name="Content Placeholder 2"/>
          <p:cNvSpPr>
            <a:spLocks noGrp="1"/>
          </p:cNvSpPr>
          <p:nvPr>
            <p:ph idx="1"/>
          </p:nvPr>
        </p:nvSpPr>
        <p:spPr/>
        <p:txBody>
          <a:bodyPr/>
          <a:lstStyle/>
          <a:p>
            <a:pPr marL="0" indent="0">
              <a:buNone/>
            </a:pPr>
            <a:r>
              <a:rPr lang="en-US"/>
              <a:t>Latihan </a:t>
            </a:r>
            <a:r>
              <a:rPr lang="en-US" err="1"/>
              <a:t>Soal</a:t>
            </a:r>
            <a:r>
              <a:rPr lang="en-US"/>
              <a:t> </a:t>
            </a:r>
            <a:r>
              <a:rPr lang="en-US" err="1"/>
              <a:t>Subbab</a:t>
            </a:r>
            <a:r>
              <a:rPr lang="en-US"/>
              <a:t> 5.6 </a:t>
            </a:r>
          </a:p>
          <a:p>
            <a:r>
              <a:rPr lang="en-ID"/>
              <a:t>NPM </a:t>
            </a:r>
            <a:r>
              <a:rPr lang="en-ID" err="1"/>
              <a:t>ganjil</a:t>
            </a:r>
            <a:r>
              <a:rPr lang="en-ID"/>
              <a:t>: no 2.a</a:t>
            </a:r>
          </a:p>
          <a:p>
            <a:r>
              <a:rPr lang="en-ID"/>
              <a:t>NPM </a:t>
            </a:r>
            <a:r>
              <a:rPr lang="en-ID" err="1"/>
              <a:t>genap</a:t>
            </a:r>
            <a:r>
              <a:rPr lang="en-ID"/>
              <a:t>: no 2.b</a:t>
            </a:r>
            <a:endParaRPr lang="id-ID"/>
          </a:p>
        </p:txBody>
      </p:sp>
    </p:spTree>
    <p:extLst>
      <p:ext uri="{BB962C8B-B14F-4D97-AF65-F5344CB8AC3E}">
        <p14:creationId xmlns:p14="http://schemas.microsoft.com/office/powerpoint/2010/main" val="556052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normAutofit/>
          </a:bodyPr>
          <a:lstStyle/>
          <a:p>
            <a:r>
              <a:rPr lang="id-ID" sz="4000"/>
              <a:t>Array </a:t>
            </a:r>
            <a:r>
              <a:rPr lang="en-US" sz="4000"/>
              <a:t>2 </a:t>
            </a:r>
            <a:r>
              <a:rPr lang="id-ID" sz="4000"/>
              <a:t>Dimensi</a:t>
            </a:r>
            <a:r>
              <a:rPr lang="en-US" sz="4000"/>
              <a:t> (2)</a:t>
            </a:r>
            <a:endParaRPr lang="id-ID" sz="4000"/>
          </a:p>
        </p:txBody>
      </p:sp>
      <p:sp>
        <p:nvSpPr>
          <p:cNvPr id="3" name="Content Placeholder 2"/>
          <p:cNvSpPr>
            <a:spLocks noGrp="1"/>
          </p:cNvSpPr>
          <p:nvPr>
            <p:ph idx="1"/>
          </p:nvPr>
        </p:nvSpPr>
        <p:spPr>
          <a:xfrm>
            <a:off x="457200" y="1295401"/>
            <a:ext cx="8229600" cy="4830764"/>
          </a:xfrm>
        </p:spPr>
        <p:txBody>
          <a:bodyPr>
            <a:normAutofit fontScale="85000" lnSpcReduction="20000"/>
          </a:bodyPr>
          <a:lstStyle/>
          <a:p>
            <a:r>
              <a:rPr lang="id-ID"/>
              <a:t>Contoh deklarasi array matriks:</a:t>
            </a:r>
          </a:p>
          <a:p>
            <a:pPr marL="514350" indent="-514350">
              <a:buFont typeface="+mj-lt"/>
              <a:buAutoNum type="alphaLcPeriod"/>
            </a:pPr>
            <a:r>
              <a:rPr lang="id-ID"/>
              <a:t>REAL B[2] [3]   </a:t>
            </a:r>
            <a:endParaRPr lang="en-US"/>
          </a:p>
          <a:p>
            <a:pPr>
              <a:buFont typeface="Wingdings" panose="05000000000000000000" pitchFamily="2" charset="2"/>
              <a:buChar char="Ø"/>
            </a:pPr>
            <a:r>
              <a:rPr lang="id-ID"/>
              <a:t>B adalah array 2 dimensi (matriks) yang terdiri dari 2 baris dan 3 kolom, yang komponennya bertipe real. </a:t>
            </a:r>
          </a:p>
          <a:p>
            <a:pPr marL="0" indent="0">
              <a:buNone/>
            </a:pPr>
            <a:r>
              <a:rPr lang="id-ID"/>
              <a:t>Contoh: 	</a:t>
            </a:r>
            <a:endParaRPr lang="en-US"/>
          </a:p>
          <a:p>
            <a:pPr marL="0" indent="0">
              <a:buNone/>
            </a:pPr>
            <a:r>
              <a:rPr lang="en-US"/>
              <a:t>		</a:t>
            </a:r>
            <a:r>
              <a:rPr lang="id-ID"/>
              <a:t>Kolom 0	Kolom 1	Kolom 2</a:t>
            </a:r>
          </a:p>
          <a:p>
            <a:pPr marL="0" indent="0">
              <a:buNone/>
            </a:pPr>
            <a:r>
              <a:rPr lang="id-ID"/>
              <a:t>Baris 0	1.5		3.2		4.6	</a:t>
            </a:r>
          </a:p>
          <a:p>
            <a:pPr marL="0" indent="0">
              <a:buNone/>
            </a:pPr>
            <a:r>
              <a:rPr lang="id-ID"/>
              <a:t>Baris 1	2.9		5.7		6.1</a:t>
            </a:r>
            <a:endParaRPr lang="en-US"/>
          </a:p>
          <a:p>
            <a:pPr marL="0" indent="0">
              <a:buNone/>
            </a:pPr>
            <a:r>
              <a:rPr lang="id-ID">
                <a:sym typeface="Symbol"/>
              </a:rPr>
              <a:t></a:t>
            </a:r>
            <a:r>
              <a:rPr lang="id-ID"/>
              <a:t> matriks 2 x 3</a:t>
            </a:r>
          </a:p>
          <a:p>
            <a:pPr marL="0" indent="0">
              <a:buNone/>
            </a:pPr>
            <a:endParaRPr lang="en-US"/>
          </a:p>
          <a:p>
            <a:pPr marL="0" indent="0">
              <a:buNone/>
            </a:pPr>
            <a:endParaRPr lang="id-ID"/>
          </a:p>
        </p:txBody>
      </p:sp>
    </p:spTree>
    <p:extLst>
      <p:ext uri="{BB962C8B-B14F-4D97-AF65-F5344CB8AC3E}">
        <p14:creationId xmlns:p14="http://schemas.microsoft.com/office/powerpoint/2010/main" val="330503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962891"/>
          </a:xfrm>
        </p:spPr>
        <p:txBody>
          <a:bodyPr/>
          <a:lstStyle/>
          <a:p>
            <a:r>
              <a:rPr lang="id-ID" sz="4000">
                <a:solidFill>
                  <a:prstClr val="black"/>
                </a:solidFill>
              </a:rPr>
              <a:t>Array </a:t>
            </a:r>
            <a:r>
              <a:rPr lang="en-US" sz="4000">
                <a:solidFill>
                  <a:prstClr val="black"/>
                </a:solidFill>
              </a:rPr>
              <a:t>2 </a:t>
            </a:r>
            <a:r>
              <a:rPr lang="id-ID" sz="4000">
                <a:solidFill>
                  <a:prstClr val="black"/>
                </a:solidFill>
              </a:rPr>
              <a:t>Dimensi</a:t>
            </a:r>
            <a:r>
              <a:rPr lang="en-US" sz="4000">
                <a:solidFill>
                  <a:prstClr val="black"/>
                </a:solidFill>
              </a:rPr>
              <a:t> (3)</a:t>
            </a:r>
            <a:endParaRPr lang="id-ID"/>
          </a:p>
        </p:txBody>
      </p:sp>
      <p:sp>
        <p:nvSpPr>
          <p:cNvPr id="3" name="Content Placeholder 2"/>
          <p:cNvSpPr>
            <a:spLocks noGrp="1"/>
          </p:cNvSpPr>
          <p:nvPr>
            <p:ph idx="1"/>
          </p:nvPr>
        </p:nvSpPr>
        <p:spPr>
          <a:xfrm>
            <a:off x="457200" y="1066801"/>
            <a:ext cx="8229600" cy="5059364"/>
          </a:xfrm>
        </p:spPr>
        <p:txBody>
          <a:bodyPr>
            <a:normAutofit fontScale="70000" lnSpcReduction="20000"/>
          </a:bodyPr>
          <a:lstStyle/>
          <a:p>
            <a:pPr marL="514350" indent="-514350">
              <a:buAutoNum type="alphaLcPeriod" startAt="2"/>
            </a:pPr>
            <a:r>
              <a:rPr lang="id-ID"/>
              <a:t>INTEGER CODE [50] [3]     </a:t>
            </a:r>
            <a:endParaRPr lang="en-US"/>
          </a:p>
          <a:p>
            <a:pPr>
              <a:buFont typeface="Wingdings" panose="05000000000000000000" pitchFamily="2" charset="2"/>
              <a:buChar char="Ø"/>
            </a:pPr>
            <a:r>
              <a:rPr lang="id-ID"/>
              <a:t>CODE adalah array 2 dimensi (matriks) yang terdiri dari 50 baris dan 3 kolom yang komponennya bertipe integer. </a:t>
            </a:r>
          </a:p>
          <a:p>
            <a:r>
              <a:rPr lang="id-ID"/>
              <a:t>Contoh:	</a:t>
            </a:r>
          </a:p>
          <a:p>
            <a:pPr marL="0" indent="0">
              <a:buNone/>
            </a:pPr>
            <a:r>
              <a:rPr lang="id-ID"/>
              <a:t>	     	Kolom 0	</a:t>
            </a:r>
            <a:r>
              <a:rPr lang="en-US"/>
              <a:t>K</a:t>
            </a:r>
            <a:r>
              <a:rPr lang="id-ID"/>
              <a:t>olom 1	Kolom 2</a:t>
            </a:r>
          </a:p>
          <a:p>
            <a:pPr marL="0" indent="0">
              <a:buNone/>
            </a:pPr>
            <a:r>
              <a:rPr lang="id-ID"/>
              <a:t>Baris 0:	</a:t>
            </a:r>
            <a:r>
              <a:rPr lang="en-US"/>
              <a:t>       </a:t>
            </a:r>
            <a:r>
              <a:rPr lang="id-ID"/>
              <a:t>4		</a:t>
            </a:r>
            <a:r>
              <a:rPr lang="en-US"/>
              <a:t>      </a:t>
            </a:r>
            <a:r>
              <a:rPr lang="id-ID"/>
              <a:t>5		</a:t>
            </a:r>
            <a:r>
              <a:rPr lang="en-US"/>
              <a:t>    </a:t>
            </a:r>
            <a:r>
              <a:rPr lang="id-ID"/>
              <a:t>42		</a:t>
            </a:r>
          </a:p>
          <a:p>
            <a:pPr marL="0" indent="0">
              <a:buNone/>
            </a:pPr>
            <a:r>
              <a:rPr lang="id-ID"/>
              <a:t>Baris 1:	</a:t>
            </a:r>
            <a:r>
              <a:rPr lang="en-US"/>
              <a:t>       </a:t>
            </a:r>
            <a:r>
              <a:rPr lang="id-ID"/>
              <a:t>1		</a:t>
            </a:r>
            <a:r>
              <a:rPr lang="en-US"/>
              <a:t>      </a:t>
            </a:r>
            <a:r>
              <a:rPr lang="id-ID"/>
              <a:t>3		</a:t>
            </a:r>
            <a:r>
              <a:rPr lang="en-US"/>
              <a:t>    </a:t>
            </a:r>
            <a:r>
              <a:rPr lang="id-ID"/>
              <a:t>40		</a:t>
            </a:r>
            <a:endParaRPr lang="en-US"/>
          </a:p>
          <a:p>
            <a:pPr marL="0" indent="0">
              <a:buNone/>
            </a:pPr>
            <a:r>
              <a:rPr lang="en-US"/>
              <a:t>...</a:t>
            </a:r>
            <a:r>
              <a:rPr lang="id-ID"/>
              <a:t>	</a:t>
            </a:r>
            <a:r>
              <a:rPr lang="en-US"/>
              <a:t>	       …		      …		    …</a:t>
            </a:r>
            <a:endParaRPr lang="id-ID"/>
          </a:p>
          <a:p>
            <a:pPr marL="0" indent="0">
              <a:buNone/>
            </a:pPr>
            <a:r>
              <a:rPr lang="id-ID"/>
              <a:t>…		</a:t>
            </a:r>
            <a:r>
              <a:rPr lang="en-US"/>
              <a:t>       …</a:t>
            </a:r>
            <a:r>
              <a:rPr lang="id-ID"/>
              <a:t>		</a:t>
            </a:r>
            <a:r>
              <a:rPr lang="en-US"/>
              <a:t>      </a:t>
            </a:r>
            <a:r>
              <a:rPr lang="id-ID"/>
              <a:t>...		</a:t>
            </a:r>
            <a:r>
              <a:rPr lang="en-US"/>
              <a:t>    </a:t>
            </a:r>
            <a:r>
              <a:rPr lang="id-ID"/>
              <a:t>...		</a:t>
            </a:r>
            <a:endParaRPr lang="en-US"/>
          </a:p>
          <a:p>
            <a:pPr marL="0" indent="0">
              <a:buNone/>
            </a:pPr>
            <a:r>
              <a:rPr lang="en-US" err="1"/>
              <a:t>Baris</a:t>
            </a:r>
            <a:r>
              <a:rPr lang="en-US"/>
              <a:t> 48:</a:t>
            </a:r>
            <a:r>
              <a:rPr lang="id-ID"/>
              <a:t>	</a:t>
            </a:r>
            <a:r>
              <a:rPr lang="en-US"/>
              <a:t>3		      4</a:t>
            </a:r>
            <a:r>
              <a:rPr lang="id-ID"/>
              <a:t>		</a:t>
            </a:r>
            <a:r>
              <a:rPr lang="en-US"/>
              <a:t>    52</a:t>
            </a:r>
          </a:p>
          <a:p>
            <a:pPr marL="0" indent="0">
              <a:buNone/>
            </a:pPr>
            <a:r>
              <a:rPr lang="id-ID"/>
              <a:t>Baris 49:	2		</a:t>
            </a:r>
            <a:r>
              <a:rPr lang="en-US"/>
              <a:t>      </a:t>
            </a:r>
            <a:r>
              <a:rPr lang="id-ID"/>
              <a:t>2		</a:t>
            </a:r>
            <a:r>
              <a:rPr lang="en-US"/>
              <a:t>    </a:t>
            </a:r>
            <a:r>
              <a:rPr lang="id-ID"/>
              <a:t>60		</a:t>
            </a:r>
          </a:p>
        </p:txBody>
      </p:sp>
    </p:spTree>
    <p:extLst>
      <p:ext uri="{BB962C8B-B14F-4D97-AF65-F5344CB8AC3E}">
        <p14:creationId xmlns:p14="http://schemas.microsoft.com/office/powerpoint/2010/main" val="916804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1143000"/>
          </a:xfrm>
        </p:spPr>
        <p:txBody>
          <a:bodyPr>
            <a:normAutofit/>
          </a:bodyPr>
          <a:lstStyle/>
          <a:p>
            <a:r>
              <a:rPr lang="id-ID" sz="4000"/>
              <a:t>Array </a:t>
            </a:r>
            <a:r>
              <a:rPr lang="en-US" sz="4000"/>
              <a:t>2 </a:t>
            </a:r>
            <a:r>
              <a:rPr lang="id-ID" sz="4000"/>
              <a:t>Dimensi</a:t>
            </a:r>
            <a:r>
              <a:rPr lang="en-US" sz="4000"/>
              <a:t> (4)</a:t>
            </a:r>
            <a:endParaRPr lang="id-ID" sz="4000"/>
          </a:p>
        </p:txBody>
      </p:sp>
      <p:sp>
        <p:nvSpPr>
          <p:cNvPr id="3" name="Content Placeholder 2"/>
          <p:cNvSpPr>
            <a:spLocks noGrp="1"/>
          </p:cNvSpPr>
          <p:nvPr>
            <p:ph idx="1"/>
          </p:nvPr>
        </p:nvSpPr>
        <p:spPr>
          <a:xfrm>
            <a:off x="457200" y="1295401"/>
            <a:ext cx="8229600" cy="4830764"/>
          </a:xfrm>
        </p:spPr>
        <p:txBody>
          <a:bodyPr>
            <a:normAutofit fontScale="70000" lnSpcReduction="20000"/>
          </a:bodyPr>
          <a:lstStyle/>
          <a:p>
            <a:r>
              <a:rPr lang="id-ID" b="1"/>
              <a:t>Operasi input/output dengan array 2 dimensi</a:t>
            </a:r>
            <a:endParaRPr lang="en-US" b="1"/>
          </a:p>
          <a:p>
            <a:pPr marL="514350" indent="-514350">
              <a:buFont typeface="+mj-lt"/>
              <a:buAutoNum type="arabicPeriod"/>
            </a:pPr>
            <a:r>
              <a:rPr lang="id-ID"/>
              <a:t>Untuk memasukkan atau menampilkan sebuah komponen array 2 dimensi</a:t>
            </a:r>
            <a:r>
              <a:rPr lang="en-US"/>
              <a:t>: t</a:t>
            </a:r>
            <a:r>
              <a:rPr lang="id-ID"/>
              <a:t>uliskan nama array dan indeksnya saja bersama perintah input</a:t>
            </a:r>
            <a:r>
              <a:rPr lang="en-US"/>
              <a:t> </a:t>
            </a:r>
            <a:r>
              <a:rPr lang="en-US" err="1"/>
              <a:t>atau</a:t>
            </a:r>
            <a:r>
              <a:rPr lang="en-US"/>
              <a:t> </a:t>
            </a:r>
            <a:r>
              <a:rPr lang="id-ID"/>
              <a:t>ou</a:t>
            </a:r>
            <a:r>
              <a:rPr lang="en-US"/>
              <a:t>t</a:t>
            </a:r>
            <a:r>
              <a:rPr lang="id-ID"/>
              <a:t>put (I/O), </a:t>
            </a:r>
            <a:endParaRPr lang="en-US"/>
          </a:p>
          <a:p>
            <a:pPr marL="0" indent="0">
              <a:buNone/>
            </a:pPr>
            <a:r>
              <a:rPr lang="en-US"/>
              <a:t>C</a:t>
            </a:r>
            <a:r>
              <a:rPr lang="id-ID"/>
              <a:t>ontoh :</a:t>
            </a:r>
          </a:p>
          <a:p>
            <a:pPr marL="514350" indent="-514350">
              <a:buFont typeface="+mj-lt"/>
              <a:buAutoNum type="alphaLcPeriod"/>
            </a:pPr>
            <a:r>
              <a:rPr lang="id-ID"/>
              <a:t>Read(B [1] [1])  </a:t>
            </a:r>
            <a:r>
              <a:rPr lang="id-ID">
                <a:sym typeface="Symbol"/>
              </a:rPr>
              <a:t></a:t>
            </a:r>
            <a:r>
              <a:rPr lang="id-ID"/>
              <a:t>	membaca sebuah data lalu disimpan ke baris dengan indeks 1 dan kolom dengan indeks 1 dari array B</a:t>
            </a:r>
          </a:p>
          <a:p>
            <a:pPr marL="514350" indent="-514350">
              <a:buFont typeface="+mj-lt"/>
              <a:buAutoNum type="alphaLcPeriod"/>
            </a:pPr>
            <a:r>
              <a:rPr lang="id-ID"/>
              <a:t>Write(B [1] [2])  </a:t>
            </a:r>
            <a:r>
              <a:rPr lang="id-ID">
                <a:sym typeface="Symbol"/>
              </a:rPr>
              <a:t></a:t>
            </a:r>
            <a:r>
              <a:rPr lang="id-ID"/>
              <a:t>	menampilkan komponen yang berada pada baris dengan indeks 1 dan kolom dengan indeks 2 dari array B</a:t>
            </a:r>
          </a:p>
          <a:p>
            <a:pPr marL="0" indent="0">
              <a:buNone/>
            </a:pPr>
            <a:endParaRPr lang="id-ID"/>
          </a:p>
        </p:txBody>
      </p:sp>
    </p:spTree>
    <p:extLst>
      <p:ext uri="{BB962C8B-B14F-4D97-AF65-F5344CB8AC3E}">
        <p14:creationId xmlns:p14="http://schemas.microsoft.com/office/powerpoint/2010/main" val="252035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id-ID"/>
              <a:t>Array </a:t>
            </a:r>
            <a:r>
              <a:rPr lang="en-US"/>
              <a:t>2 </a:t>
            </a:r>
            <a:r>
              <a:rPr lang="id-ID"/>
              <a:t>Dimensi</a:t>
            </a:r>
            <a:r>
              <a:rPr lang="en-US"/>
              <a:t> (5)</a:t>
            </a:r>
            <a:endParaRPr lang="id-ID"/>
          </a:p>
        </p:txBody>
      </p:sp>
      <p:sp>
        <p:nvSpPr>
          <p:cNvPr id="3" name="Content Placeholder 2"/>
          <p:cNvSpPr>
            <a:spLocks noGrp="1"/>
          </p:cNvSpPr>
          <p:nvPr>
            <p:ph idx="1"/>
          </p:nvPr>
        </p:nvSpPr>
        <p:spPr/>
        <p:txBody>
          <a:bodyPr/>
          <a:lstStyle/>
          <a:p>
            <a:r>
              <a:rPr lang="id-ID" sz="3200"/>
              <a:t>Untuk memproses seluruh komponen array 2 dimensi, ada 2 cara yaitu :</a:t>
            </a:r>
          </a:p>
          <a:p>
            <a:pPr marL="514350" lvl="0" indent="-514350">
              <a:buFont typeface="+mj-lt"/>
              <a:buAutoNum type="arabicPeriod"/>
            </a:pPr>
            <a:r>
              <a:rPr lang="id-ID" sz="3200"/>
              <a:t>Menggunakan nama array dalam perintah I/O </a:t>
            </a:r>
          </a:p>
          <a:p>
            <a:pPr marL="514350" lvl="0" indent="-514350">
              <a:buFont typeface="+mj-lt"/>
              <a:buAutoNum type="arabicPeriod"/>
            </a:pPr>
            <a:r>
              <a:rPr lang="id-ID" sz="3200"/>
              <a:t>Menggunakan pengulangan bertingkat yang mengandung perintah I/O, tiap indeks mempunyai variabel pengulangan sendiri.</a:t>
            </a:r>
          </a:p>
        </p:txBody>
      </p:sp>
    </p:spTree>
    <p:extLst>
      <p:ext uri="{BB962C8B-B14F-4D97-AF65-F5344CB8AC3E}">
        <p14:creationId xmlns:p14="http://schemas.microsoft.com/office/powerpoint/2010/main" val="429006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id-ID"/>
              <a:t>Array </a:t>
            </a:r>
            <a:r>
              <a:rPr lang="en-US"/>
              <a:t>2 </a:t>
            </a:r>
            <a:r>
              <a:rPr lang="id-ID"/>
              <a:t>Dimensi</a:t>
            </a:r>
            <a:r>
              <a:rPr lang="en-US"/>
              <a:t> (6)</a:t>
            </a:r>
            <a:endParaRPr lang="id-ID"/>
          </a:p>
        </p:txBody>
      </p:sp>
      <p:sp>
        <p:nvSpPr>
          <p:cNvPr id="3" name="Content Placeholder 2"/>
          <p:cNvSpPr>
            <a:spLocks noGrp="1"/>
          </p:cNvSpPr>
          <p:nvPr>
            <p:ph idx="1"/>
          </p:nvPr>
        </p:nvSpPr>
        <p:spPr>
          <a:xfrm>
            <a:off x="457200" y="1295401"/>
            <a:ext cx="8229600" cy="4830764"/>
          </a:xfrm>
        </p:spPr>
        <p:txBody>
          <a:bodyPr>
            <a:normAutofit fontScale="85000" lnSpcReduction="20000"/>
          </a:bodyPr>
          <a:lstStyle/>
          <a:p>
            <a:r>
              <a:rPr lang="en-US"/>
              <a:t>Ada</a:t>
            </a:r>
            <a:r>
              <a:rPr lang="id-ID"/>
              <a:t>2 jenis urutan untuk memproses komponen array:</a:t>
            </a:r>
          </a:p>
          <a:p>
            <a:pPr marL="514350" lvl="0" indent="-514350">
              <a:buFont typeface="+mj-lt"/>
              <a:buAutoNum type="arabicPeriod"/>
            </a:pPr>
            <a:r>
              <a:rPr lang="id-ID" i="1"/>
              <a:t>Rowwise</a:t>
            </a:r>
            <a:r>
              <a:rPr lang="id-ID"/>
              <a:t>: proses berdasarkan baris, komponen-komponen pada baris pertama diproses lebih dulu, lalu baris berikutnya.</a:t>
            </a:r>
          </a:p>
          <a:p>
            <a:pPr marL="514350" lvl="0" indent="-514350">
              <a:buFont typeface="+mj-lt"/>
              <a:buAutoNum type="arabicPeriod"/>
            </a:pPr>
            <a:r>
              <a:rPr lang="id-ID" i="1"/>
              <a:t>Colomnwise</a:t>
            </a:r>
            <a:r>
              <a:rPr lang="id-ID"/>
              <a:t>: proses berdasarkan kolom, komponen-komponen pada kolom pertama diproses lebih dulu, lalu kolom berikutnya.</a:t>
            </a:r>
            <a:endParaRPr lang="en-US"/>
          </a:p>
          <a:p>
            <a:r>
              <a:rPr lang="en-US"/>
              <a:t>G</a:t>
            </a:r>
            <a:r>
              <a:rPr lang="id-ID"/>
              <a:t>ambar 5.14 a dan b </a:t>
            </a:r>
            <a:r>
              <a:rPr lang="en-US" err="1"/>
              <a:t>menunjukkan</a:t>
            </a:r>
            <a:r>
              <a:rPr lang="en-US"/>
              <a:t> </a:t>
            </a:r>
            <a:r>
              <a:rPr lang="en-US" err="1"/>
              <a:t>ilustrasi</a:t>
            </a:r>
            <a:r>
              <a:rPr lang="en-US"/>
              <a:t> mem</a:t>
            </a:r>
            <a:r>
              <a:rPr lang="id-ID"/>
              <a:t>proses array A[3] [4].</a:t>
            </a:r>
          </a:p>
        </p:txBody>
      </p:sp>
    </p:spTree>
    <p:extLst>
      <p:ext uri="{BB962C8B-B14F-4D97-AF65-F5344CB8AC3E}">
        <p14:creationId xmlns:p14="http://schemas.microsoft.com/office/powerpoint/2010/main" val="232898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id-ID" sz="4800"/>
              <a:t>Array </a:t>
            </a:r>
            <a:r>
              <a:rPr lang="en-US" sz="4800"/>
              <a:t>2 </a:t>
            </a:r>
            <a:r>
              <a:rPr lang="id-ID" sz="4800"/>
              <a:t>Dimensi</a:t>
            </a:r>
            <a:r>
              <a:rPr lang="en-US" sz="4800"/>
              <a:t> (7)</a:t>
            </a:r>
            <a:endParaRPr lang="id-ID" sz="4800"/>
          </a:p>
        </p:txBody>
      </p:sp>
      <p:sp>
        <p:nvSpPr>
          <p:cNvPr id="3" name="Content Placeholder 2"/>
          <p:cNvSpPr>
            <a:spLocks noGrp="1"/>
          </p:cNvSpPr>
          <p:nvPr>
            <p:ph idx="1"/>
          </p:nvPr>
        </p:nvSpPr>
        <p:spPr>
          <a:xfrm>
            <a:off x="457200" y="1143001"/>
            <a:ext cx="8229600" cy="4983164"/>
          </a:xfrm>
        </p:spPr>
        <p:txBody>
          <a:bodyPr/>
          <a:lstStyle/>
          <a:p>
            <a:r>
              <a:rPr lang="en-US" sz="3600"/>
              <a:t>C</a:t>
            </a:r>
            <a:r>
              <a:rPr lang="id-ID" sz="3600"/>
              <a:t>ontoh</a:t>
            </a:r>
            <a:r>
              <a:rPr lang="en-US" sz="3600"/>
              <a:t>: </a:t>
            </a:r>
            <a:r>
              <a:rPr lang="id-ID" sz="3600"/>
              <a:t>deklarasi array 2 dimensi yang terdiri dari 3 baris dan 2 kolom</a:t>
            </a:r>
            <a:r>
              <a:rPr lang="en-US" sz="3600"/>
              <a:t>:</a:t>
            </a:r>
            <a:r>
              <a:rPr lang="id-ID" sz="3600"/>
              <a:t>: </a:t>
            </a:r>
          </a:p>
          <a:p>
            <a:pPr marL="0" indent="0">
              <a:buNone/>
            </a:pPr>
            <a:r>
              <a:rPr lang="en-US" sz="3600"/>
              <a:t>	</a:t>
            </a:r>
            <a:r>
              <a:rPr lang="id-ID" sz="3600"/>
              <a:t>INTEGER X[3] [2]</a:t>
            </a:r>
          </a:p>
          <a:p>
            <a:r>
              <a:rPr lang="id-ID" sz="3600"/>
              <a:t>Untuk membaca 6 buah data real lalu menyimpannya ke array matriks X, maka instruksi yang dapat diberikan adalah:</a:t>
            </a:r>
          </a:p>
          <a:p>
            <a:pPr marL="514350" indent="-514350">
              <a:buAutoNum type="arabicPeriod"/>
            </a:pPr>
            <a:r>
              <a:rPr lang="id-ID" sz="3600"/>
              <a:t>Menggunakan nama array dan indeksnya</a:t>
            </a:r>
            <a:r>
              <a:rPr lang="en-US" sz="3600"/>
              <a:t>:</a:t>
            </a:r>
            <a:endParaRPr lang="id-ID" sz="3600"/>
          </a:p>
        </p:txBody>
      </p:sp>
    </p:spTree>
    <p:extLst>
      <p:ext uri="{BB962C8B-B14F-4D97-AF65-F5344CB8AC3E}">
        <p14:creationId xmlns:p14="http://schemas.microsoft.com/office/powerpoint/2010/main" val="92890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a:t>Array </a:t>
            </a:r>
            <a:r>
              <a:rPr lang="en-US"/>
              <a:t>2 </a:t>
            </a:r>
            <a:r>
              <a:rPr lang="id-ID"/>
              <a:t>Dimensi</a:t>
            </a:r>
            <a:r>
              <a:rPr lang="en-US"/>
              <a:t> (8)</a:t>
            </a:r>
            <a:endParaRPr lang="id-ID"/>
          </a:p>
        </p:txBody>
      </p:sp>
      <p:sp>
        <p:nvSpPr>
          <p:cNvPr id="3" name="Content Placeholder 2"/>
          <p:cNvSpPr>
            <a:spLocks noGrp="1"/>
          </p:cNvSpPr>
          <p:nvPr>
            <p:ph idx="1"/>
          </p:nvPr>
        </p:nvSpPr>
        <p:spPr/>
        <p:txBody>
          <a:bodyPr>
            <a:normAutofit fontScale="92500" lnSpcReduction="10000"/>
          </a:bodyPr>
          <a:lstStyle/>
          <a:p>
            <a:pPr marL="0" indent="0">
              <a:buNone/>
            </a:pPr>
            <a:r>
              <a:rPr lang="id-ID"/>
              <a:t>a. </a:t>
            </a:r>
            <a:r>
              <a:rPr lang="id-ID" i="1"/>
              <a:t>Rowwise</a:t>
            </a:r>
            <a:r>
              <a:rPr lang="id-ID"/>
              <a:t>:</a:t>
            </a:r>
          </a:p>
          <a:p>
            <a:pPr marL="0" indent="0">
              <a:buNone/>
            </a:pPr>
            <a:r>
              <a:rPr lang="en-US"/>
              <a:t>	</a:t>
            </a:r>
            <a:r>
              <a:rPr lang="id-ID"/>
              <a:t>READ  (X[0] [0])</a:t>
            </a:r>
          </a:p>
          <a:p>
            <a:pPr marL="0" indent="0">
              <a:buNone/>
            </a:pPr>
            <a:r>
              <a:rPr lang="id-ID"/>
              <a:t>	READ  (X[0] [1])</a:t>
            </a:r>
          </a:p>
          <a:p>
            <a:pPr marL="0" indent="0">
              <a:buNone/>
            </a:pPr>
            <a:r>
              <a:rPr lang="en-US"/>
              <a:t>	</a:t>
            </a:r>
            <a:r>
              <a:rPr lang="id-ID"/>
              <a:t>READ  (X[1] [0])</a:t>
            </a:r>
          </a:p>
          <a:p>
            <a:pPr marL="0" indent="0">
              <a:buNone/>
            </a:pPr>
            <a:r>
              <a:rPr lang="id-ID"/>
              <a:t>	READ  (X[1] [1])</a:t>
            </a:r>
            <a:endParaRPr lang="en-US"/>
          </a:p>
          <a:p>
            <a:pPr marL="0" indent="0">
              <a:buNone/>
            </a:pPr>
            <a:r>
              <a:rPr lang="id-ID"/>
              <a:t>	READ  (X[2] [0])</a:t>
            </a:r>
          </a:p>
          <a:p>
            <a:pPr marL="0" indent="0">
              <a:buNone/>
            </a:pPr>
            <a:r>
              <a:rPr lang="id-ID"/>
              <a:t>	READ  (X[2] [1])</a:t>
            </a:r>
          </a:p>
          <a:p>
            <a:pPr marL="0" indent="0">
              <a:buNone/>
            </a:pPr>
            <a:endParaRPr lang="id-ID"/>
          </a:p>
        </p:txBody>
      </p:sp>
      <p:sp>
        <p:nvSpPr>
          <p:cNvPr id="7" name="Content Placeholder 6"/>
          <p:cNvSpPr>
            <a:spLocks noGrp="1"/>
          </p:cNvSpPr>
          <p:nvPr>
            <p:ph sz="half" idx="4294967295"/>
          </p:nvPr>
        </p:nvSpPr>
        <p:spPr>
          <a:xfrm>
            <a:off x="5105400" y="1600200"/>
            <a:ext cx="4038600" cy="4525963"/>
          </a:xfrm>
        </p:spPr>
        <p:txBody>
          <a:bodyPr>
            <a:normAutofit fontScale="92500"/>
          </a:bodyPr>
          <a:lstStyle/>
          <a:p>
            <a:pPr marL="0" indent="0">
              <a:buNone/>
            </a:pPr>
            <a:r>
              <a:rPr lang="en-US"/>
              <a:t>b. </a:t>
            </a:r>
            <a:r>
              <a:rPr lang="en-US" err="1"/>
              <a:t>Columnwise</a:t>
            </a:r>
            <a:r>
              <a:rPr lang="en-US"/>
              <a:t>:	</a:t>
            </a:r>
          </a:p>
          <a:p>
            <a:pPr marL="0" indent="0">
              <a:buNone/>
            </a:pPr>
            <a:r>
              <a:rPr lang="en-US"/>
              <a:t>	READ (X[0] [0])</a:t>
            </a:r>
          </a:p>
          <a:p>
            <a:pPr marL="0" indent="0">
              <a:buNone/>
            </a:pPr>
            <a:r>
              <a:rPr lang="en-US"/>
              <a:t>	READ (X[1] [0])		READ (X[2] [0])		READ (X[0] [1])</a:t>
            </a:r>
          </a:p>
          <a:p>
            <a:pPr marL="0" indent="0">
              <a:buNone/>
            </a:pPr>
            <a:r>
              <a:rPr lang="en-US"/>
              <a:t>	READ (X[1] [1])</a:t>
            </a:r>
          </a:p>
          <a:p>
            <a:pPr marL="0" indent="0">
              <a:buNone/>
            </a:pPr>
            <a:r>
              <a:rPr lang="en-US"/>
              <a:t>	READ (X[2] [1])</a:t>
            </a:r>
          </a:p>
        </p:txBody>
      </p:sp>
    </p:spTree>
    <p:extLst>
      <p:ext uri="{BB962C8B-B14F-4D97-AF65-F5344CB8AC3E}">
        <p14:creationId xmlns:p14="http://schemas.microsoft.com/office/powerpoint/2010/main" val="224093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a:extLst>
              <a:ext uri="{FF2B5EF4-FFF2-40B4-BE49-F238E27FC236}">
                <a16:creationId xmlns:a16="http://schemas.microsoft.com/office/drawing/2014/main" id="{128F25F1-679A-49BA-A5CA-0EF87995E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3" y="-26988"/>
            <a:ext cx="9251951" cy="698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659F9890-D890-4CF4-9E58-774D1CF8FB7B}"/>
              </a:ext>
            </a:extLst>
          </p:cNvPr>
          <p:cNvSpPr>
            <a:spLocks noGrp="1"/>
          </p:cNvSpPr>
          <p:nvPr>
            <p:ph type="ctrTitle"/>
          </p:nvPr>
        </p:nvSpPr>
        <p:spPr>
          <a:xfrm>
            <a:off x="0" y="838200"/>
            <a:ext cx="9144000" cy="5686425"/>
          </a:xfrm>
        </p:spPr>
        <p:txBody>
          <a:bodyPr>
            <a:normAutofit fontScale="90000"/>
          </a:bodyPr>
          <a:lstStyle/>
          <a:p>
            <a:br>
              <a:rPr lang="en-AU" altLang="en-US" sz="3600">
                <a:solidFill>
                  <a:schemeClr val="bg1"/>
                </a:solidFill>
              </a:rPr>
            </a:br>
            <a:br>
              <a:rPr lang="en-AU" altLang="en-US" sz="3600">
                <a:solidFill>
                  <a:schemeClr val="bg1"/>
                </a:solidFill>
              </a:rPr>
            </a:br>
            <a:br>
              <a:rPr lang="en-AU" altLang="en-US" sz="3600">
                <a:solidFill>
                  <a:schemeClr val="bg1"/>
                </a:solidFill>
              </a:rPr>
            </a:br>
            <a:r>
              <a:rPr lang="en-AU" altLang="en-US" sz="5400" b="1">
                <a:solidFill>
                  <a:schemeClr val="bg1"/>
                </a:solidFill>
              </a:rPr>
              <a:t>BAB V</a:t>
            </a:r>
            <a:br>
              <a:rPr lang="en-AU" altLang="en-US" sz="5400" b="1">
                <a:solidFill>
                  <a:schemeClr val="bg1"/>
                </a:solidFill>
              </a:rPr>
            </a:br>
            <a:r>
              <a:rPr lang="en-AU" altLang="en-US" sz="5400" b="1" err="1">
                <a:solidFill>
                  <a:schemeClr val="bg1"/>
                </a:solidFill>
              </a:rPr>
              <a:t>Struktur</a:t>
            </a:r>
            <a:r>
              <a:rPr lang="en-AU" altLang="en-US" sz="5400" b="1">
                <a:solidFill>
                  <a:schemeClr val="bg1"/>
                </a:solidFill>
              </a:rPr>
              <a:t> Data Array</a:t>
            </a:r>
            <a:br>
              <a:rPr lang="en-AU" altLang="en-US" sz="5400" b="1">
                <a:solidFill>
                  <a:schemeClr val="bg1"/>
                </a:solidFill>
              </a:rPr>
            </a:br>
            <a:r>
              <a:rPr lang="en-AU" altLang="en-US" sz="5400" b="1">
                <a:solidFill>
                  <a:schemeClr val="bg1"/>
                </a:solidFill>
              </a:rPr>
              <a:t>(</a:t>
            </a:r>
            <a:r>
              <a:rPr lang="en-AU" altLang="en-US" sz="5400" b="1" err="1">
                <a:solidFill>
                  <a:schemeClr val="bg1"/>
                </a:solidFill>
              </a:rPr>
              <a:t>lanjutan</a:t>
            </a:r>
            <a:r>
              <a:rPr lang="en-AU" altLang="en-US" sz="5400" b="1">
                <a:solidFill>
                  <a:schemeClr val="bg1"/>
                </a:solidFill>
              </a:rPr>
              <a:t>)</a:t>
            </a:r>
            <a:br>
              <a:rPr lang="en-AU" altLang="en-US" sz="5400">
                <a:solidFill>
                  <a:schemeClr val="bg1"/>
                </a:solidFill>
              </a:rPr>
            </a:br>
            <a:br>
              <a:rPr lang="en-AU" altLang="en-US" sz="3200">
                <a:solidFill>
                  <a:schemeClr val="bg1"/>
                </a:solidFill>
              </a:rPr>
            </a:br>
            <a:r>
              <a:rPr lang="en-AU" altLang="en-US" sz="2800">
                <a:solidFill>
                  <a:schemeClr val="bg1"/>
                </a:solidFill>
              </a:rPr>
              <a:t> </a:t>
            </a:r>
            <a:br>
              <a:rPr lang="en-AU" altLang="en-US" sz="2800">
                <a:solidFill>
                  <a:schemeClr val="bg1"/>
                </a:solidFill>
              </a:rPr>
            </a:br>
            <a:br>
              <a:rPr lang="en-AU" altLang="en-US" sz="2800">
                <a:solidFill>
                  <a:schemeClr val="bg1"/>
                </a:solidFill>
              </a:rPr>
            </a:br>
            <a:endParaRPr lang="en-US" altLang="en-US" sz="2400">
              <a:solidFill>
                <a:schemeClr val="bg1"/>
              </a:solidFill>
            </a:endParaRPr>
          </a:p>
        </p:txBody>
      </p:sp>
      <p:sp>
        <p:nvSpPr>
          <p:cNvPr id="4100" name="Slide Number Placeholder 1">
            <a:extLst>
              <a:ext uri="{FF2B5EF4-FFF2-40B4-BE49-F238E27FC236}">
                <a16:creationId xmlns:a16="http://schemas.microsoft.com/office/drawing/2014/main" id="{0C40792B-2385-4202-A584-509510EF2E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E297C8-3B72-497A-8C3B-EB3859048B37}"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spTree>
    <p:extLst>
      <p:ext uri="{BB962C8B-B14F-4D97-AF65-F5344CB8AC3E}">
        <p14:creationId xmlns:p14="http://schemas.microsoft.com/office/powerpoint/2010/main" val="256584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z="3100"/>
            </a:br>
            <a:br>
              <a:rPr lang="en-US" sz="4000"/>
            </a:br>
            <a:r>
              <a:rPr lang="en-US" sz="5300">
                <a:solidFill>
                  <a:prstClr val="black"/>
                </a:solidFill>
              </a:rPr>
              <a:t>Array 2 </a:t>
            </a:r>
            <a:r>
              <a:rPr lang="en-US" sz="5300" err="1">
                <a:solidFill>
                  <a:prstClr val="black"/>
                </a:solidFill>
              </a:rPr>
              <a:t>Dimensi</a:t>
            </a:r>
            <a:r>
              <a:rPr lang="en-US" sz="5300">
                <a:solidFill>
                  <a:prstClr val="black"/>
                </a:solidFill>
              </a:rPr>
              <a:t> (9)</a:t>
            </a:r>
            <a:br>
              <a:rPr lang="en-US" sz="5300"/>
            </a:br>
            <a:r>
              <a:rPr lang="id-ID" sz="3100"/>
              <a:t> </a:t>
            </a:r>
            <a:br>
              <a:rPr lang="id-ID"/>
            </a:br>
            <a:endParaRPr lang="id-ID"/>
          </a:p>
        </p:txBody>
      </p:sp>
      <p:sp>
        <p:nvSpPr>
          <p:cNvPr id="3" name="Content Placeholder 2"/>
          <p:cNvSpPr>
            <a:spLocks noGrp="1"/>
          </p:cNvSpPr>
          <p:nvPr>
            <p:ph idx="1"/>
          </p:nvPr>
        </p:nvSpPr>
        <p:spPr>
          <a:xfrm>
            <a:off x="228600" y="1600201"/>
            <a:ext cx="8458200" cy="4525963"/>
          </a:xfrm>
        </p:spPr>
        <p:txBody>
          <a:bodyPr>
            <a:normAutofit/>
          </a:bodyPr>
          <a:lstStyle/>
          <a:p>
            <a:pPr marL="0" indent="0">
              <a:buNone/>
            </a:pPr>
            <a:r>
              <a:rPr lang="en-US" sz="4000"/>
              <a:t>  </a:t>
            </a:r>
            <a:r>
              <a:rPr lang="id-ID" sz="3600"/>
              <a:t>2. Menggunakan pengulangan bertingkat:</a:t>
            </a:r>
            <a:endParaRPr lang="en-US" sz="3600"/>
          </a:p>
          <a:p>
            <a:pPr marL="514350" indent="-514350">
              <a:buAutoNum type="alphaLcPeriod"/>
            </a:pPr>
            <a:r>
              <a:rPr lang="id-ID" sz="3000"/>
              <a:t>Rowwise:</a:t>
            </a:r>
            <a:endParaRPr lang="en-US" sz="3000"/>
          </a:p>
          <a:p>
            <a:pPr marL="0" indent="0">
              <a:buNone/>
            </a:pPr>
            <a:r>
              <a:rPr lang="id-ID" sz="3000"/>
              <a:t>For ( I = 0 ; I &lt; 2 ; I++ )</a:t>
            </a:r>
          </a:p>
          <a:p>
            <a:pPr marL="0" indent="0">
              <a:buNone/>
            </a:pPr>
            <a:r>
              <a:rPr lang="id-ID" sz="3000"/>
              <a:t>{</a:t>
            </a:r>
            <a:r>
              <a:rPr lang="en-US" sz="3000"/>
              <a:t>     </a:t>
            </a:r>
            <a:r>
              <a:rPr lang="id-ID" sz="3000"/>
              <a:t>For ( J = 0 ; J &lt;  3 ; J++ )</a:t>
            </a:r>
          </a:p>
          <a:p>
            <a:pPr marL="0" indent="0">
              <a:buNone/>
            </a:pPr>
            <a:r>
              <a:rPr lang="en-US" sz="3000"/>
              <a:t>       </a:t>
            </a:r>
            <a:r>
              <a:rPr lang="id-ID" sz="3000"/>
              <a:t>{	READ (X[I] [J])</a:t>
            </a:r>
          </a:p>
          <a:p>
            <a:pPr marL="0" indent="0">
              <a:buNone/>
            </a:pPr>
            <a:r>
              <a:rPr lang="en-US" sz="3000"/>
              <a:t>       </a:t>
            </a:r>
            <a:r>
              <a:rPr lang="id-ID" sz="3000"/>
              <a:t>}</a:t>
            </a:r>
          </a:p>
          <a:p>
            <a:pPr marL="0" indent="0">
              <a:buNone/>
            </a:pPr>
            <a:r>
              <a:rPr lang="id-ID" sz="3000"/>
              <a:t>}</a:t>
            </a:r>
          </a:p>
          <a:p>
            <a:endParaRPr lang="id-ID"/>
          </a:p>
        </p:txBody>
      </p:sp>
      <p:sp>
        <p:nvSpPr>
          <p:cNvPr id="4" name="Content Placeholder 3"/>
          <p:cNvSpPr>
            <a:spLocks noGrp="1"/>
          </p:cNvSpPr>
          <p:nvPr>
            <p:ph sz="half" idx="4294967295"/>
          </p:nvPr>
        </p:nvSpPr>
        <p:spPr>
          <a:xfrm>
            <a:off x="5181600" y="2286000"/>
            <a:ext cx="3962400" cy="3611563"/>
          </a:xfrm>
        </p:spPr>
        <p:txBody>
          <a:bodyPr>
            <a:noAutofit/>
          </a:bodyPr>
          <a:lstStyle/>
          <a:p>
            <a:pPr marL="0" indent="0">
              <a:buNone/>
            </a:pPr>
            <a:r>
              <a:rPr lang="id-ID" sz="2800"/>
              <a:t>b.  Columnwise:</a:t>
            </a:r>
          </a:p>
          <a:p>
            <a:pPr marL="0" indent="0">
              <a:buNone/>
            </a:pPr>
            <a:r>
              <a:rPr lang="id-ID" sz="2800"/>
              <a:t>For ( J = 0 ; J &lt; 3 ; J++ )</a:t>
            </a:r>
          </a:p>
          <a:p>
            <a:pPr marL="0" indent="0">
              <a:buNone/>
            </a:pPr>
            <a:r>
              <a:rPr lang="id-ID" sz="2800"/>
              <a:t>{</a:t>
            </a:r>
            <a:r>
              <a:rPr lang="en-US" sz="2800"/>
              <a:t>      </a:t>
            </a:r>
            <a:r>
              <a:rPr lang="id-ID" sz="2800"/>
              <a:t>For ( I = 0 ; I &lt; 2 ; I++ )</a:t>
            </a:r>
          </a:p>
          <a:p>
            <a:pPr marL="0" indent="0">
              <a:buNone/>
            </a:pPr>
            <a:r>
              <a:rPr lang="en-US" sz="2800"/>
              <a:t>       </a:t>
            </a:r>
            <a:r>
              <a:rPr lang="id-ID" sz="2800"/>
              <a:t>{	READ (X[I] [J])</a:t>
            </a:r>
          </a:p>
          <a:p>
            <a:pPr marL="0" indent="0">
              <a:buNone/>
            </a:pPr>
            <a:r>
              <a:rPr lang="en-US" sz="2800"/>
              <a:t>       </a:t>
            </a:r>
            <a:r>
              <a:rPr lang="id-ID" sz="2800"/>
              <a:t>}</a:t>
            </a:r>
          </a:p>
          <a:p>
            <a:pPr marL="0" indent="0">
              <a:buNone/>
            </a:pPr>
            <a:r>
              <a:rPr lang="id-ID" sz="2800"/>
              <a:t>}</a:t>
            </a:r>
          </a:p>
        </p:txBody>
      </p:sp>
    </p:spTree>
    <p:extLst>
      <p:ext uri="{BB962C8B-B14F-4D97-AF65-F5344CB8AC3E}">
        <p14:creationId xmlns:p14="http://schemas.microsoft.com/office/powerpoint/2010/main" val="144676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id-ID"/>
              <a:t>Array </a:t>
            </a:r>
            <a:r>
              <a:rPr lang="en-US"/>
              <a:t>2 </a:t>
            </a:r>
            <a:r>
              <a:rPr lang="id-ID"/>
              <a:t>Dimensi</a:t>
            </a:r>
            <a:r>
              <a:rPr lang="en-US"/>
              <a:t> (10)</a:t>
            </a:r>
            <a:endParaRPr lang="id-ID"/>
          </a:p>
        </p:txBody>
      </p:sp>
      <p:sp>
        <p:nvSpPr>
          <p:cNvPr id="6" name="Content Placeholder 5"/>
          <p:cNvSpPr>
            <a:spLocks noGrp="1"/>
          </p:cNvSpPr>
          <p:nvPr>
            <p:ph idx="1"/>
          </p:nvPr>
        </p:nvSpPr>
        <p:spPr/>
        <p:txBody>
          <a:bodyPr>
            <a:normAutofit fontScale="77500" lnSpcReduction="20000"/>
          </a:bodyPr>
          <a:lstStyle/>
          <a:p>
            <a:pPr marL="0" indent="0">
              <a:buNone/>
            </a:pPr>
            <a:r>
              <a:rPr lang="id-ID"/>
              <a:t>Contoh aplikasi array 2 dimensi</a:t>
            </a:r>
            <a:r>
              <a:rPr lang="en-US"/>
              <a:t>:</a:t>
            </a:r>
          </a:p>
          <a:p>
            <a:pPr marL="514350" indent="-514350">
              <a:buFont typeface="+mj-lt"/>
              <a:buAutoNum type="arabicPeriod"/>
            </a:pPr>
            <a:r>
              <a:rPr lang="en-US"/>
              <a:t>B</a:t>
            </a:r>
            <a:r>
              <a:rPr lang="id-ID"/>
              <a:t>uat algoritma untuk melakukan perkalian antara matriks A [3,5] dengan vektor B[5] seperti berikut:</a:t>
            </a:r>
            <a:endParaRPr lang="en-US"/>
          </a:p>
          <a:p>
            <a:pPr marL="0" indent="0">
              <a:buNone/>
            </a:pPr>
            <a:endParaRPr lang="en-US"/>
          </a:p>
          <a:p>
            <a:pPr marL="0" marR="0" indent="0" algn="just" hangingPunct="0">
              <a:spcBef>
                <a:spcPts val="0"/>
              </a:spcBef>
              <a:spcAft>
                <a:spcPts val="600"/>
              </a:spcAft>
              <a:buNone/>
              <a:tabLst>
                <a:tab pos="365760" algn="l"/>
                <a:tab pos="365760" algn="l"/>
                <a:tab pos="514350" algn="l"/>
                <a:tab pos="914400" algn="l"/>
                <a:tab pos="1257300" algn="l"/>
                <a:tab pos="1371600" algn="l"/>
                <a:tab pos="1600200" algn="l"/>
                <a:tab pos="2000250" algn="l"/>
              </a:tabLst>
            </a:pP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11</a:t>
            </a:r>
            <a:r>
              <a:rPr lang="en-US" baseline="-25000">
                <a:latin typeface="Times New Roman"/>
                <a:ea typeface="Times New Roman"/>
                <a:cs typeface="Times New Roman"/>
              </a:rPr>
              <a:t>	</a:t>
            </a:r>
            <a:r>
              <a:rPr lang="id-ID">
                <a:latin typeface="Times New Roman"/>
                <a:ea typeface="Times New Roman"/>
                <a:cs typeface="Times New Roman"/>
              </a:rPr>
              <a:t>	A</a:t>
            </a:r>
            <a:r>
              <a:rPr lang="id-ID" baseline="-25000">
                <a:latin typeface="Times New Roman"/>
                <a:ea typeface="Times New Roman"/>
                <a:cs typeface="Times New Roman"/>
              </a:rPr>
              <a:t>12</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13</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14</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15</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B</a:t>
            </a:r>
            <a:r>
              <a:rPr lang="id-ID" baseline="-25000">
                <a:latin typeface="Times New Roman"/>
                <a:ea typeface="Times New Roman"/>
                <a:cs typeface="Times New Roman"/>
              </a:rPr>
              <a:t>1</a:t>
            </a:r>
            <a:endParaRPr lang="id-ID" sz="4000">
              <a:latin typeface="Arial"/>
              <a:ea typeface="Times New Roman"/>
              <a:cs typeface="Times New Roman"/>
            </a:endParaRPr>
          </a:p>
          <a:p>
            <a:pPr marL="0" marR="0" indent="0" algn="just" hangingPunct="0">
              <a:spcBef>
                <a:spcPts val="0"/>
              </a:spcBef>
              <a:spcAft>
                <a:spcPts val="600"/>
              </a:spcAft>
              <a:buNone/>
              <a:tabLst>
                <a:tab pos="365760" algn="l"/>
                <a:tab pos="365760" algn="l"/>
                <a:tab pos="514350" algn="l"/>
                <a:tab pos="914400" algn="l"/>
                <a:tab pos="1257300" algn="l"/>
                <a:tab pos="1371600" algn="l"/>
                <a:tab pos="1600200" algn="l"/>
                <a:tab pos="2000250" algn="l"/>
              </a:tabLst>
            </a:pP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21</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22</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23</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24</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25</a:t>
            </a:r>
            <a:r>
              <a:rPr lang="id-ID">
                <a:latin typeface="Times New Roman"/>
                <a:ea typeface="Times New Roman"/>
                <a:cs typeface="Times New Roman"/>
              </a:rPr>
              <a:t>  	</a:t>
            </a:r>
            <a:r>
              <a:rPr lang="en-US">
                <a:latin typeface="Times New Roman"/>
                <a:ea typeface="Times New Roman"/>
                <a:cs typeface="Times New Roman"/>
              </a:rPr>
              <a:t>X	</a:t>
            </a:r>
            <a:r>
              <a:rPr lang="id-ID">
                <a:latin typeface="Times New Roman"/>
                <a:ea typeface="Times New Roman"/>
                <a:cs typeface="Times New Roman"/>
              </a:rPr>
              <a:t>B</a:t>
            </a:r>
            <a:r>
              <a:rPr lang="id-ID" baseline="-25000">
                <a:latin typeface="Times New Roman"/>
                <a:ea typeface="Times New Roman"/>
                <a:cs typeface="Times New Roman"/>
              </a:rPr>
              <a:t>2</a:t>
            </a:r>
            <a:endParaRPr lang="id-ID" sz="4000">
              <a:latin typeface="Arial"/>
              <a:ea typeface="Times New Roman"/>
              <a:cs typeface="Times New Roman"/>
            </a:endParaRPr>
          </a:p>
          <a:p>
            <a:pPr marL="0" marR="0" indent="0" algn="just" hangingPunct="0">
              <a:spcBef>
                <a:spcPts val="0"/>
              </a:spcBef>
              <a:spcAft>
                <a:spcPts val="600"/>
              </a:spcAft>
              <a:buNone/>
              <a:tabLst>
                <a:tab pos="365760" algn="l"/>
                <a:tab pos="514350" algn="l"/>
                <a:tab pos="914400" algn="l"/>
                <a:tab pos="1257300" algn="l"/>
                <a:tab pos="1371600" algn="l"/>
                <a:tab pos="1600200" algn="l"/>
                <a:tab pos="2000250" algn="l"/>
                <a:tab pos="2743200" algn="l"/>
              </a:tabLst>
            </a:pPr>
            <a:r>
              <a:rPr lang="id-ID">
                <a:latin typeface="Times New Roman"/>
                <a:ea typeface="Times New Roman"/>
                <a:cs typeface="Times New Roman"/>
              </a:rPr>
              <a:t>	A</a:t>
            </a:r>
            <a:r>
              <a:rPr lang="id-ID" baseline="-25000">
                <a:latin typeface="Times New Roman"/>
                <a:ea typeface="Times New Roman"/>
                <a:cs typeface="Times New Roman"/>
              </a:rPr>
              <a:t>31</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32</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33</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34</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A</a:t>
            </a:r>
            <a:r>
              <a:rPr lang="id-ID" baseline="-25000">
                <a:latin typeface="Times New Roman"/>
                <a:ea typeface="Times New Roman"/>
                <a:cs typeface="Times New Roman"/>
              </a:rPr>
              <a:t>35</a:t>
            </a: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B</a:t>
            </a:r>
            <a:r>
              <a:rPr lang="id-ID" baseline="-25000">
                <a:latin typeface="Times New Roman"/>
                <a:ea typeface="Times New Roman"/>
                <a:cs typeface="Times New Roman"/>
              </a:rPr>
              <a:t>3</a:t>
            </a:r>
            <a:endParaRPr lang="id-ID" sz="4000">
              <a:latin typeface="Arial"/>
              <a:ea typeface="Times New Roman"/>
              <a:cs typeface="Times New Roman"/>
            </a:endParaRPr>
          </a:p>
          <a:p>
            <a:pPr marL="0" marR="0" indent="0" algn="just" hangingPunct="0">
              <a:spcBef>
                <a:spcPts val="0"/>
              </a:spcBef>
              <a:spcAft>
                <a:spcPts val="600"/>
              </a:spcAft>
              <a:buNone/>
              <a:tabLst>
                <a:tab pos="365760" algn="l"/>
              </a:tabLst>
            </a:pP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B</a:t>
            </a:r>
            <a:r>
              <a:rPr lang="id-ID" baseline="-25000">
                <a:latin typeface="Times New Roman"/>
                <a:ea typeface="Times New Roman"/>
                <a:cs typeface="Times New Roman"/>
              </a:rPr>
              <a:t>4</a:t>
            </a:r>
            <a:endParaRPr lang="id-ID" sz="4000">
              <a:latin typeface="Arial"/>
              <a:ea typeface="Times New Roman"/>
              <a:cs typeface="Times New Roman"/>
            </a:endParaRPr>
          </a:p>
          <a:p>
            <a:pPr marL="0" marR="0" indent="0" algn="just" hangingPunct="0">
              <a:spcBef>
                <a:spcPts val="0"/>
              </a:spcBef>
              <a:spcAft>
                <a:spcPts val="600"/>
              </a:spcAft>
              <a:buNone/>
              <a:tabLst>
                <a:tab pos="365760" algn="l"/>
              </a:tabLst>
            </a:pPr>
            <a:r>
              <a:rPr lang="id-ID">
                <a:latin typeface="Times New Roman"/>
                <a:ea typeface="Times New Roman"/>
                <a:cs typeface="Times New Roman"/>
              </a:rPr>
              <a:t>							</a:t>
            </a:r>
            <a:r>
              <a:rPr lang="en-US">
                <a:latin typeface="Times New Roman"/>
                <a:ea typeface="Times New Roman"/>
                <a:cs typeface="Times New Roman"/>
              </a:rPr>
              <a:t>				</a:t>
            </a:r>
            <a:r>
              <a:rPr lang="id-ID">
                <a:latin typeface="Times New Roman"/>
                <a:ea typeface="Times New Roman"/>
                <a:cs typeface="Times New Roman"/>
              </a:rPr>
              <a:t>B</a:t>
            </a:r>
            <a:r>
              <a:rPr lang="id-ID" baseline="-25000">
                <a:latin typeface="Times New Roman"/>
                <a:ea typeface="Times New Roman"/>
                <a:cs typeface="Times New Roman"/>
              </a:rPr>
              <a:t>5</a:t>
            </a:r>
            <a:endParaRPr lang="id-ID" sz="4000">
              <a:effectLst/>
              <a:latin typeface="Arial"/>
              <a:ea typeface="Times New Roman"/>
              <a:cs typeface="Times New Roman"/>
            </a:endParaRPr>
          </a:p>
        </p:txBody>
      </p:sp>
    </p:spTree>
    <p:extLst>
      <p:ext uri="{BB962C8B-B14F-4D97-AF65-F5344CB8AC3E}">
        <p14:creationId xmlns:p14="http://schemas.microsoft.com/office/powerpoint/2010/main" val="1575888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400">
                <a:solidFill>
                  <a:prstClr val="black"/>
                </a:solidFill>
              </a:rPr>
              <a:t>Array </a:t>
            </a:r>
            <a:r>
              <a:rPr lang="en-US" sz="4400">
                <a:solidFill>
                  <a:prstClr val="black"/>
                </a:solidFill>
              </a:rPr>
              <a:t>2 </a:t>
            </a:r>
            <a:r>
              <a:rPr lang="id-ID" sz="4400">
                <a:solidFill>
                  <a:prstClr val="black"/>
                </a:solidFill>
              </a:rPr>
              <a:t>Dimensi</a:t>
            </a:r>
            <a:r>
              <a:rPr lang="en-US" sz="4400">
                <a:solidFill>
                  <a:prstClr val="black"/>
                </a:solidFill>
              </a:rPr>
              <a:t> (11)</a:t>
            </a:r>
            <a:endParaRPr lang="id-ID" sz="4400"/>
          </a:p>
        </p:txBody>
      </p:sp>
      <p:sp>
        <p:nvSpPr>
          <p:cNvPr id="3" name="Content Placeholder 2"/>
          <p:cNvSpPr>
            <a:spLocks noGrp="1"/>
          </p:cNvSpPr>
          <p:nvPr>
            <p:ph idx="1"/>
          </p:nvPr>
        </p:nvSpPr>
        <p:spPr/>
        <p:txBody>
          <a:bodyPr>
            <a:normAutofit fontScale="77500" lnSpcReduction="20000"/>
          </a:bodyPr>
          <a:lstStyle/>
          <a:p>
            <a:pPr marL="0" indent="0" hangingPunct="0">
              <a:buNone/>
            </a:pPr>
            <a:r>
              <a:rPr lang="id-ID"/>
              <a:t>Hasilnya adalah vektor C[3]:</a:t>
            </a:r>
          </a:p>
          <a:p>
            <a:pPr marL="0" indent="0" hangingPunct="0">
              <a:buNone/>
            </a:pPr>
            <a:r>
              <a:rPr lang="id-ID"/>
              <a:t>C</a:t>
            </a:r>
            <a:r>
              <a:rPr lang="id-ID" baseline="-25000"/>
              <a:t>1</a:t>
            </a:r>
            <a:r>
              <a:rPr lang="id-ID"/>
              <a:t>  =  A</a:t>
            </a:r>
            <a:r>
              <a:rPr lang="id-ID" baseline="-25000"/>
              <a:t>11 </a:t>
            </a:r>
            <a:r>
              <a:rPr lang="id-ID"/>
              <a:t>B</a:t>
            </a:r>
            <a:r>
              <a:rPr lang="id-ID" baseline="-25000"/>
              <a:t>1 </a:t>
            </a:r>
            <a:r>
              <a:rPr lang="id-ID"/>
              <a:t>  +  A</a:t>
            </a:r>
            <a:r>
              <a:rPr lang="id-ID" baseline="-25000"/>
              <a:t>12</a:t>
            </a:r>
            <a:r>
              <a:rPr lang="id-ID"/>
              <a:t> B</a:t>
            </a:r>
            <a:r>
              <a:rPr lang="id-ID" baseline="-25000"/>
              <a:t>2</a:t>
            </a:r>
            <a:r>
              <a:rPr lang="id-ID"/>
              <a:t>  +  A</a:t>
            </a:r>
            <a:r>
              <a:rPr lang="id-ID" baseline="-25000"/>
              <a:t>13</a:t>
            </a:r>
            <a:r>
              <a:rPr lang="id-ID"/>
              <a:t> B</a:t>
            </a:r>
            <a:r>
              <a:rPr lang="id-ID" baseline="-25000"/>
              <a:t>3</a:t>
            </a:r>
            <a:r>
              <a:rPr lang="id-ID"/>
              <a:t>  +  A</a:t>
            </a:r>
            <a:r>
              <a:rPr lang="id-ID" baseline="-25000"/>
              <a:t>14</a:t>
            </a:r>
            <a:r>
              <a:rPr lang="id-ID"/>
              <a:t> B</a:t>
            </a:r>
            <a:r>
              <a:rPr lang="id-ID" baseline="-25000"/>
              <a:t>4</a:t>
            </a:r>
            <a:r>
              <a:rPr lang="id-ID"/>
              <a:t>  +  A</a:t>
            </a:r>
            <a:r>
              <a:rPr lang="id-ID" baseline="-25000"/>
              <a:t>15</a:t>
            </a:r>
            <a:r>
              <a:rPr lang="id-ID"/>
              <a:t> B</a:t>
            </a:r>
            <a:r>
              <a:rPr lang="id-ID" baseline="-25000"/>
              <a:t>5</a:t>
            </a:r>
            <a:endParaRPr lang="id-ID"/>
          </a:p>
          <a:p>
            <a:pPr marL="0" indent="0" hangingPunct="0">
              <a:buNone/>
            </a:pPr>
            <a:r>
              <a:rPr lang="id-ID"/>
              <a:t>C</a:t>
            </a:r>
            <a:r>
              <a:rPr lang="id-ID" baseline="-25000"/>
              <a:t>2</a:t>
            </a:r>
            <a:r>
              <a:rPr lang="id-ID"/>
              <a:t>  =  A</a:t>
            </a:r>
            <a:r>
              <a:rPr lang="id-ID" baseline="-25000"/>
              <a:t>21</a:t>
            </a:r>
            <a:r>
              <a:rPr lang="id-ID"/>
              <a:t> B</a:t>
            </a:r>
            <a:r>
              <a:rPr lang="id-ID" baseline="-25000"/>
              <a:t>1</a:t>
            </a:r>
            <a:r>
              <a:rPr lang="id-ID"/>
              <a:t>  +  A</a:t>
            </a:r>
            <a:r>
              <a:rPr lang="id-ID" baseline="-25000"/>
              <a:t>22</a:t>
            </a:r>
            <a:r>
              <a:rPr lang="id-ID"/>
              <a:t> B</a:t>
            </a:r>
            <a:r>
              <a:rPr lang="id-ID" baseline="-25000"/>
              <a:t>2</a:t>
            </a:r>
            <a:r>
              <a:rPr lang="id-ID"/>
              <a:t>   +  A</a:t>
            </a:r>
            <a:r>
              <a:rPr lang="id-ID" baseline="-25000"/>
              <a:t>23</a:t>
            </a:r>
            <a:r>
              <a:rPr lang="id-ID"/>
              <a:t> B</a:t>
            </a:r>
            <a:r>
              <a:rPr lang="id-ID" baseline="-25000"/>
              <a:t>3</a:t>
            </a:r>
            <a:r>
              <a:rPr lang="id-ID"/>
              <a:t>  +  A</a:t>
            </a:r>
            <a:r>
              <a:rPr lang="id-ID" baseline="-25000"/>
              <a:t>24</a:t>
            </a:r>
            <a:r>
              <a:rPr lang="id-ID"/>
              <a:t> B</a:t>
            </a:r>
            <a:r>
              <a:rPr lang="id-ID" baseline="-25000"/>
              <a:t>4</a:t>
            </a:r>
            <a:r>
              <a:rPr lang="id-ID"/>
              <a:t>  +  A</a:t>
            </a:r>
            <a:r>
              <a:rPr lang="id-ID" baseline="-25000"/>
              <a:t>25</a:t>
            </a:r>
            <a:r>
              <a:rPr lang="id-ID"/>
              <a:t> B</a:t>
            </a:r>
            <a:r>
              <a:rPr lang="id-ID" baseline="-25000"/>
              <a:t>5</a:t>
            </a:r>
            <a:r>
              <a:rPr lang="id-ID"/>
              <a:t> </a:t>
            </a:r>
          </a:p>
          <a:p>
            <a:pPr marL="0" indent="0" hangingPunct="0">
              <a:buNone/>
            </a:pPr>
            <a:r>
              <a:rPr lang="id-ID"/>
              <a:t>C</a:t>
            </a:r>
            <a:r>
              <a:rPr lang="id-ID" baseline="-25000"/>
              <a:t>3</a:t>
            </a:r>
            <a:r>
              <a:rPr lang="id-ID"/>
              <a:t>  =  A</a:t>
            </a:r>
            <a:r>
              <a:rPr lang="id-ID" baseline="-25000"/>
              <a:t>31</a:t>
            </a:r>
            <a:r>
              <a:rPr lang="id-ID"/>
              <a:t> B</a:t>
            </a:r>
            <a:r>
              <a:rPr lang="id-ID" baseline="-25000"/>
              <a:t>1</a:t>
            </a:r>
            <a:r>
              <a:rPr lang="id-ID"/>
              <a:t>  +  A</a:t>
            </a:r>
            <a:r>
              <a:rPr lang="id-ID" baseline="-25000"/>
              <a:t>32</a:t>
            </a:r>
            <a:r>
              <a:rPr lang="id-ID"/>
              <a:t> B</a:t>
            </a:r>
            <a:r>
              <a:rPr lang="id-ID" baseline="-25000"/>
              <a:t>2</a:t>
            </a:r>
            <a:r>
              <a:rPr lang="id-ID"/>
              <a:t>   +  A</a:t>
            </a:r>
            <a:r>
              <a:rPr lang="id-ID" baseline="-25000"/>
              <a:t>33</a:t>
            </a:r>
            <a:r>
              <a:rPr lang="id-ID"/>
              <a:t> B</a:t>
            </a:r>
            <a:r>
              <a:rPr lang="id-ID" baseline="-25000"/>
              <a:t>3</a:t>
            </a:r>
            <a:r>
              <a:rPr lang="id-ID"/>
              <a:t>  +  A</a:t>
            </a:r>
            <a:r>
              <a:rPr lang="id-ID" baseline="-25000"/>
              <a:t>34</a:t>
            </a:r>
            <a:r>
              <a:rPr lang="id-ID"/>
              <a:t> B</a:t>
            </a:r>
            <a:r>
              <a:rPr lang="id-ID" baseline="-25000"/>
              <a:t>4</a:t>
            </a:r>
            <a:r>
              <a:rPr lang="id-ID"/>
              <a:t>   +  A</a:t>
            </a:r>
            <a:r>
              <a:rPr lang="id-ID" baseline="-25000"/>
              <a:t>35</a:t>
            </a:r>
            <a:r>
              <a:rPr lang="id-ID"/>
              <a:t> B</a:t>
            </a:r>
            <a:r>
              <a:rPr lang="id-ID" baseline="-25000"/>
              <a:t>5</a:t>
            </a:r>
            <a:r>
              <a:rPr lang="id-ID"/>
              <a:t> </a:t>
            </a:r>
          </a:p>
          <a:p>
            <a:pPr hangingPunct="0"/>
            <a:endParaRPr lang="en-US"/>
          </a:p>
          <a:p>
            <a:pPr hangingPunct="0"/>
            <a:r>
              <a:rPr lang="id-ID"/>
              <a:t>Matriks A disimpan dalam array 2 dimensi A[3][5] vektor B disimpan dalam array linier B[5], dan vektor C disimpan dalam array linier C[3].</a:t>
            </a:r>
          </a:p>
        </p:txBody>
      </p:sp>
    </p:spTree>
    <p:extLst>
      <p:ext uri="{BB962C8B-B14F-4D97-AF65-F5344CB8AC3E}">
        <p14:creationId xmlns:p14="http://schemas.microsoft.com/office/powerpoint/2010/main" val="231070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740" y="304800"/>
            <a:ext cx="8426933"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0239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099" y="66998"/>
            <a:ext cx="5266251" cy="663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9503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id-ID" sz="4400">
                <a:solidFill>
                  <a:prstClr val="black"/>
                </a:solidFill>
              </a:rPr>
              <a:t>Array </a:t>
            </a:r>
            <a:r>
              <a:rPr lang="en-US" sz="4400">
                <a:solidFill>
                  <a:prstClr val="black"/>
                </a:solidFill>
              </a:rPr>
              <a:t>2 </a:t>
            </a:r>
            <a:r>
              <a:rPr lang="id-ID" sz="4400">
                <a:solidFill>
                  <a:prstClr val="black"/>
                </a:solidFill>
              </a:rPr>
              <a:t>Dimensi</a:t>
            </a:r>
            <a:r>
              <a:rPr lang="en-US" sz="4400">
                <a:solidFill>
                  <a:prstClr val="black"/>
                </a:solidFill>
              </a:rPr>
              <a:t> (12)</a:t>
            </a:r>
            <a:endParaRPr lang="id-ID" sz="4400"/>
          </a:p>
        </p:txBody>
      </p:sp>
      <p:sp>
        <p:nvSpPr>
          <p:cNvPr id="3" name="Content Placeholder 2"/>
          <p:cNvSpPr>
            <a:spLocks noGrp="1"/>
          </p:cNvSpPr>
          <p:nvPr>
            <p:ph idx="1"/>
          </p:nvPr>
        </p:nvSpPr>
        <p:spPr>
          <a:xfrm>
            <a:off x="457200" y="1066801"/>
            <a:ext cx="8229600" cy="5059364"/>
          </a:xfrm>
        </p:spPr>
        <p:txBody>
          <a:bodyPr>
            <a:normAutofit fontScale="62500" lnSpcReduction="20000"/>
          </a:bodyPr>
          <a:lstStyle/>
          <a:p>
            <a:pPr marL="0" indent="0">
              <a:buNone/>
            </a:pPr>
            <a:r>
              <a:rPr lang="en-US" err="1"/>
              <a:t>Contoh</a:t>
            </a:r>
            <a:r>
              <a:rPr lang="en-US"/>
              <a:t> 2:</a:t>
            </a:r>
          </a:p>
          <a:p>
            <a:r>
              <a:rPr lang="en-US" err="1"/>
              <a:t>Buat</a:t>
            </a:r>
            <a:r>
              <a:rPr lang="en-US"/>
              <a:t> </a:t>
            </a:r>
            <a:r>
              <a:rPr lang="en-US" err="1"/>
              <a:t>algoritma</a:t>
            </a:r>
            <a:r>
              <a:rPr lang="en-US"/>
              <a:t> </a:t>
            </a:r>
            <a:r>
              <a:rPr lang="id-ID"/>
              <a:t>untuk memproses data penjualan dari sebuah perusahaan yang mempunyai 50 orang salesman. Data penjualan dibuat per minggu sehingga untuk 1 bulan tiap salesman mempunyai 4 buah data. Setiap bulan data dianalisis untuk mengetahui siapa salesman yang penjualannya paling banyak. </a:t>
            </a:r>
            <a:endParaRPr lang="en-US"/>
          </a:p>
          <a:p>
            <a:pPr>
              <a:buFont typeface="Wingdings" panose="05000000000000000000" pitchFamily="2" charset="2"/>
              <a:buChar char="Ø"/>
            </a:pPr>
            <a:r>
              <a:rPr lang="en-US" err="1"/>
              <a:t>Digunakan</a:t>
            </a:r>
            <a:r>
              <a:rPr lang="en-US"/>
              <a:t> 2 array </a:t>
            </a:r>
            <a:r>
              <a:rPr lang="en-US" err="1"/>
              <a:t>yaitu</a:t>
            </a:r>
            <a:r>
              <a:rPr lang="en-US"/>
              <a:t>:</a:t>
            </a:r>
          </a:p>
          <a:p>
            <a:pPr marL="514350" indent="-514350">
              <a:buAutoNum type="arabicPeriod"/>
            </a:pPr>
            <a:r>
              <a:rPr lang="en-US"/>
              <a:t>A</a:t>
            </a:r>
            <a:r>
              <a:rPr lang="id-ID"/>
              <a:t>rray linier bertipe char </a:t>
            </a:r>
            <a:r>
              <a:rPr lang="en-US" err="1"/>
              <a:t>untuk</a:t>
            </a:r>
            <a:r>
              <a:rPr lang="en-US"/>
              <a:t> </a:t>
            </a:r>
            <a:r>
              <a:rPr lang="en-US" err="1"/>
              <a:t>menyimpan</a:t>
            </a:r>
            <a:r>
              <a:rPr lang="en-US"/>
              <a:t> data N</a:t>
            </a:r>
            <a:r>
              <a:rPr lang="id-ID"/>
              <a:t>ama salesman </a:t>
            </a:r>
            <a:endParaRPr lang="en-US"/>
          </a:p>
          <a:p>
            <a:pPr marL="514350" indent="-514350">
              <a:buAutoNum type="arabicPeriod"/>
            </a:pPr>
            <a:r>
              <a:rPr lang="en-US"/>
              <a:t>Array </a:t>
            </a:r>
            <a:r>
              <a:rPr lang="en-US" err="1"/>
              <a:t>matriks</a:t>
            </a:r>
            <a:r>
              <a:rPr lang="en-US"/>
              <a:t> </a:t>
            </a:r>
            <a:r>
              <a:rPr lang="en-US" err="1"/>
              <a:t>bertipe</a:t>
            </a:r>
            <a:r>
              <a:rPr lang="en-US"/>
              <a:t> integer </a:t>
            </a:r>
            <a:r>
              <a:rPr lang="en-US" err="1"/>
              <a:t>untuk</a:t>
            </a:r>
            <a:r>
              <a:rPr lang="en-US"/>
              <a:t> </a:t>
            </a:r>
            <a:r>
              <a:rPr lang="en-US" err="1"/>
              <a:t>menyimpan</a:t>
            </a:r>
            <a:r>
              <a:rPr lang="en-US"/>
              <a:t> </a:t>
            </a:r>
            <a:r>
              <a:rPr lang="id-ID"/>
              <a:t>data penjualan</a:t>
            </a:r>
            <a:r>
              <a:rPr lang="en-US"/>
              <a:t> </a:t>
            </a:r>
            <a:r>
              <a:rPr lang="en-US" err="1"/>
              <a:t>setiap</a:t>
            </a:r>
            <a:r>
              <a:rPr lang="en-US"/>
              <a:t> salesman</a:t>
            </a:r>
            <a:r>
              <a:rPr lang="id-ID"/>
              <a:t>. Indeks baris menunjukkan salesman dan indeks kolom menunjukkan besarnya penjualan pada minggu ke 1, 2, 3 dan 4 serta total penjualan</a:t>
            </a:r>
          </a:p>
          <a:p>
            <a:pPr marL="0" indent="0">
              <a:buNone/>
            </a:pPr>
            <a:r>
              <a:rPr lang="en-US">
                <a:sym typeface="Wingdings" panose="05000000000000000000" pitchFamily="2" charset="2"/>
              </a:rPr>
              <a:t>        </a:t>
            </a:r>
            <a:r>
              <a:rPr lang="id-ID"/>
              <a:t>array </a:t>
            </a:r>
            <a:r>
              <a:rPr lang="en-US" err="1"/>
              <a:t>matriks</a:t>
            </a:r>
            <a:r>
              <a:rPr lang="en-US"/>
              <a:t> </a:t>
            </a:r>
            <a:r>
              <a:rPr lang="id-ID"/>
              <a:t>yang terdiri dari 50 baris dan 5 kolom. </a:t>
            </a:r>
          </a:p>
        </p:txBody>
      </p:sp>
    </p:spTree>
    <p:extLst>
      <p:ext uri="{BB962C8B-B14F-4D97-AF65-F5344CB8AC3E}">
        <p14:creationId xmlns:p14="http://schemas.microsoft.com/office/powerpoint/2010/main" val="1221948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6563" y="114300"/>
            <a:ext cx="5729287" cy="662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449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000">
                <a:solidFill>
                  <a:prstClr val="black"/>
                </a:solidFill>
              </a:rPr>
              <a:t>Array </a:t>
            </a:r>
            <a:r>
              <a:rPr lang="en-US" sz="4000">
                <a:solidFill>
                  <a:prstClr val="black"/>
                </a:solidFill>
              </a:rPr>
              <a:t>2 </a:t>
            </a:r>
            <a:r>
              <a:rPr lang="id-ID" sz="4000">
                <a:solidFill>
                  <a:prstClr val="black"/>
                </a:solidFill>
              </a:rPr>
              <a:t>Dimensi</a:t>
            </a:r>
            <a:r>
              <a:rPr lang="en-US" sz="4000">
                <a:solidFill>
                  <a:prstClr val="black"/>
                </a:solidFill>
              </a:rPr>
              <a:t> (13)</a:t>
            </a:r>
            <a:endParaRPr lang="id-ID" sz="4000"/>
          </a:p>
        </p:txBody>
      </p:sp>
      <p:sp>
        <p:nvSpPr>
          <p:cNvPr id="3" name="Content Placeholder 2"/>
          <p:cNvSpPr>
            <a:spLocks noGrp="1"/>
          </p:cNvSpPr>
          <p:nvPr>
            <p:ph idx="1"/>
          </p:nvPr>
        </p:nvSpPr>
        <p:spPr>
          <a:xfrm>
            <a:off x="457200" y="1600201"/>
            <a:ext cx="8465574" cy="4525963"/>
          </a:xfrm>
        </p:spPr>
        <p:txBody>
          <a:bodyPr>
            <a:normAutofit fontScale="85000" lnSpcReduction="10000"/>
          </a:bodyPr>
          <a:lstStyle/>
          <a:p>
            <a:pPr marL="0" indent="0">
              <a:buNone/>
            </a:pPr>
            <a:r>
              <a:rPr lang="id-ID" b="1" err="1"/>
              <a:t>Array</a:t>
            </a:r>
            <a:r>
              <a:rPr lang="id-ID" b="1"/>
              <a:t> 2 Dimensi dan Fungsi</a:t>
            </a:r>
            <a:endParaRPr lang="en-US" b="1"/>
          </a:p>
          <a:p>
            <a:pPr marL="0" indent="0">
              <a:buNone/>
            </a:pPr>
            <a:r>
              <a:rPr lang="id-ID"/>
              <a:t>Bentuk umum dari deklarasi fungsi yang menggunakan </a:t>
            </a:r>
            <a:r>
              <a:rPr lang="id-ID" err="1"/>
              <a:t>array</a:t>
            </a:r>
            <a:r>
              <a:rPr lang="id-ID"/>
              <a:t> adalah:</a:t>
            </a:r>
          </a:p>
          <a:p>
            <a:pPr marL="0" indent="0">
              <a:buNone/>
            </a:pPr>
            <a:r>
              <a:rPr lang="en-US" b="1"/>
              <a:t>	</a:t>
            </a:r>
            <a:r>
              <a:rPr lang="id-ID" b="1"/>
              <a:t>VOID </a:t>
            </a:r>
            <a:r>
              <a:rPr lang="id-ID" b="1" err="1"/>
              <a:t>nama_fungsi</a:t>
            </a:r>
            <a:r>
              <a:rPr lang="id-ID" b="1"/>
              <a:t> (</a:t>
            </a:r>
            <a:r>
              <a:rPr lang="id-ID" b="1" err="1"/>
              <a:t>tipe_data_array</a:t>
            </a:r>
            <a:r>
              <a:rPr lang="id-ID" b="1"/>
              <a:t>[ ] [ ], </a:t>
            </a:r>
            <a:endParaRPr lang="en-US" b="1"/>
          </a:p>
          <a:p>
            <a:pPr marL="0" indent="0">
              <a:buNone/>
            </a:pPr>
            <a:r>
              <a:rPr lang="en-US" b="1"/>
              <a:t>	</a:t>
            </a:r>
            <a:r>
              <a:rPr lang="id-ID" b="1"/>
              <a:t>integer_1, integer_2, </a:t>
            </a:r>
            <a:r>
              <a:rPr lang="id-ID" b="1" err="1"/>
              <a:t>tipe_data_lain</a:t>
            </a:r>
            <a:r>
              <a:rPr lang="id-ID" b="1"/>
              <a:t>)</a:t>
            </a:r>
            <a:endParaRPr lang="id-ID"/>
          </a:p>
          <a:p>
            <a:pPr marL="0" indent="0">
              <a:buNone/>
            </a:pPr>
            <a:r>
              <a:rPr lang="id-ID" b="1"/>
              <a:t>atau	</a:t>
            </a:r>
            <a:endParaRPr lang="id-ID"/>
          </a:p>
          <a:p>
            <a:pPr marL="0" indent="0">
              <a:buNone/>
            </a:pPr>
            <a:r>
              <a:rPr lang="en-US" b="1"/>
              <a:t>	</a:t>
            </a:r>
            <a:r>
              <a:rPr lang="en-ID" b="1" err="1"/>
              <a:t>Tipe_hasil</a:t>
            </a:r>
            <a:r>
              <a:rPr lang="id-ID" b="1"/>
              <a:t>  </a:t>
            </a:r>
            <a:r>
              <a:rPr lang="id-ID" b="1" err="1"/>
              <a:t>nama_fungsi</a:t>
            </a:r>
            <a:r>
              <a:rPr lang="id-ID" b="1"/>
              <a:t> (</a:t>
            </a:r>
            <a:r>
              <a:rPr lang="id-ID" b="1" err="1"/>
              <a:t>tipe_data_array</a:t>
            </a:r>
            <a:r>
              <a:rPr lang="id-ID" b="1"/>
              <a:t>[ ] </a:t>
            </a:r>
            <a:endParaRPr lang="en-US" b="1"/>
          </a:p>
          <a:p>
            <a:pPr marL="0" indent="0">
              <a:buNone/>
            </a:pPr>
            <a:r>
              <a:rPr lang="en-US" b="1"/>
              <a:t>	</a:t>
            </a:r>
            <a:r>
              <a:rPr lang="id-ID" b="1"/>
              <a:t>[ ], integer_1, integer_2,</a:t>
            </a:r>
            <a:r>
              <a:rPr lang="en-US" b="1"/>
              <a:t> </a:t>
            </a:r>
            <a:r>
              <a:rPr lang="id-ID" b="1" err="1"/>
              <a:t>tipe_data_lain</a:t>
            </a:r>
            <a:r>
              <a:rPr lang="id-ID" b="1"/>
              <a:t>) </a:t>
            </a:r>
            <a:endParaRPr lang="id-ID"/>
          </a:p>
        </p:txBody>
      </p:sp>
    </p:spTree>
    <p:extLst>
      <p:ext uri="{BB962C8B-B14F-4D97-AF65-F5344CB8AC3E}">
        <p14:creationId xmlns:p14="http://schemas.microsoft.com/office/powerpoint/2010/main" val="4277681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solidFill>
                  <a:prstClr val="black"/>
                </a:solidFill>
              </a:rPr>
              <a:t>Array </a:t>
            </a:r>
            <a:r>
              <a:rPr lang="en-US">
                <a:solidFill>
                  <a:prstClr val="black"/>
                </a:solidFill>
              </a:rPr>
              <a:t>2 </a:t>
            </a:r>
            <a:r>
              <a:rPr lang="id-ID">
                <a:solidFill>
                  <a:prstClr val="black"/>
                </a:solidFill>
              </a:rPr>
              <a:t>Dimensi</a:t>
            </a:r>
            <a:r>
              <a:rPr lang="en-US">
                <a:solidFill>
                  <a:prstClr val="black"/>
                </a:solidFill>
              </a:rPr>
              <a:t> (14)</a:t>
            </a:r>
            <a:endParaRPr lang="id-ID"/>
          </a:p>
        </p:txBody>
      </p:sp>
      <p:sp>
        <p:nvSpPr>
          <p:cNvPr id="3" name="Content Placeholder 2"/>
          <p:cNvSpPr>
            <a:spLocks noGrp="1"/>
          </p:cNvSpPr>
          <p:nvPr>
            <p:ph idx="1"/>
          </p:nvPr>
        </p:nvSpPr>
        <p:spPr/>
        <p:txBody>
          <a:bodyPr/>
          <a:lstStyle/>
          <a:p>
            <a:pPr marL="0" indent="0">
              <a:buNone/>
            </a:pPr>
            <a:r>
              <a:rPr lang="id-ID" sz="3200"/>
              <a:t>Bentuk umum dari definisi fungsi yang menggunakan </a:t>
            </a:r>
            <a:r>
              <a:rPr lang="id-ID" sz="3200" err="1"/>
              <a:t>array</a:t>
            </a:r>
            <a:r>
              <a:rPr lang="id-ID" sz="3200"/>
              <a:t> sebagai parameternya:</a:t>
            </a:r>
          </a:p>
          <a:p>
            <a:r>
              <a:rPr lang="id-ID" sz="3200" b="1"/>
              <a:t>VOID </a:t>
            </a:r>
            <a:r>
              <a:rPr lang="id-ID" sz="3200" b="1" err="1"/>
              <a:t>nama_fungsi</a:t>
            </a:r>
            <a:r>
              <a:rPr lang="id-ID" sz="3200" b="1"/>
              <a:t> (</a:t>
            </a:r>
            <a:r>
              <a:rPr lang="id-ID" sz="3200" b="1" err="1"/>
              <a:t>nama_array</a:t>
            </a:r>
            <a:r>
              <a:rPr lang="id-ID" sz="3200" b="1"/>
              <a:t>[ ] [ ], baris, kolom, </a:t>
            </a:r>
            <a:r>
              <a:rPr lang="id-ID" sz="3200" b="1" err="1"/>
              <a:t>parameter_lain</a:t>
            </a:r>
            <a:r>
              <a:rPr lang="id-ID" sz="3200" b="1"/>
              <a:t>)</a:t>
            </a:r>
            <a:endParaRPr lang="id-ID" sz="3200"/>
          </a:p>
          <a:p>
            <a:pPr marL="0" indent="0">
              <a:buNone/>
            </a:pPr>
            <a:r>
              <a:rPr lang="id-ID" sz="3200" b="1"/>
              <a:t>atau	</a:t>
            </a:r>
            <a:endParaRPr lang="id-ID" sz="3200"/>
          </a:p>
          <a:p>
            <a:r>
              <a:rPr lang="en-ID" sz="3200" b="1" err="1"/>
              <a:t>Tipe_hasil</a:t>
            </a:r>
            <a:r>
              <a:rPr lang="id-ID" sz="3200" b="1"/>
              <a:t>  </a:t>
            </a:r>
            <a:r>
              <a:rPr lang="id-ID" sz="3200" b="1" err="1"/>
              <a:t>nama_fungsi</a:t>
            </a:r>
            <a:r>
              <a:rPr lang="id-ID" sz="3200" b="1"/>
              <a:t> (</a:t>
            </a:r>
            <a:r>
              <a:rPr lang="id-ID" sz="3200" b="1" err="1"/>
              <a:t>nama_array</a:t>
            </a:r>
            <a:r>
              <a:rPr lang="id-ID" sz="3200" b="1"/>
              <a:t>[ ] [ ], baris, kolom, </a:t>
            </a:r>
            <a:r>
              <a:rPr lang="id-ID" sz="3200" b="1" err="1"/>
              <a:t>parameter_lain</a:t>
            </a:r>
            <a:r>
              <a:rPr lang="id-ID" sz="3200" b="1"/>
              <a:t>)</a:t>
            </a:r>
            <a:endParaRPr lang="id-ID" sz="3200"/>
          </a:p>
        </p:txBody>
      </p:sp>
    </p:spTree>
    <p:extLst>
      <p:ext uri="{BB962C8B-B14F-4D97-AF65-F5344CB8AC3E}">
        <p14:creationId xmlns:p14="http://schemas.microsoft.com/office/powerpoint/2010/main" val="3447139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lstStyle/>
          <a:p>
            <a:r>
              <a:rPr lang="id-ID" sz="4400">
                <a:solidFill>
                  <a:prstClr val="black"/>
                </a:solidFill>
              </a:rPr>
              <a:t>Array </a:t>
            </a:r>
            <a:r>
              <a:rPr lang="en-US" sz="4400">
                <a:solidFill>
                  <a:prstClr val="black"/>
                </a:solidFill>
              </a:rPr>
              <a:t>2 </a:t>
            </a:r>
            <a:r>
              <a:rPr lang="id-ID" sz="4400">
                <a:solidFill>
                  <a:prstClr val="black"/>
                </a:solidFill>
              </a:rPr>
              <a:t>Dimensi</a:t>
            </a:r>
            <a:r>
              <a:rPr lang="en-US" sz="4400">
                <a:solidFill>
                  <a:prstClr val="black"/>
                </a:solidFill>
              </a:rPr>
              <a:t> (15)</a:t>
            </a:r>
            <a:endParaRPr lang="id-ID" sz="4400"/>
          </a:p>
        </p:txBody>
      </p:sp>
      <p:sp>
        <p:nvSpPr>
          <p:cNvPr id="3" name="Content Placeholder 2"/>
          <p:cNvSpPr>
            <a:spLocks noGrp="1"/>
          </p:cNvSpPr>
          <p:nvPr>
            <p:ph idx="1"/>
          </p:nvPr>
        </p:nvSpPr>
        <p:spPr>
          <a:xfrm>
            <a:off x="457200" y="1066801"/>
            <a:ext cx="8229600" cy="5059364"/>
          </a:xfrm>
        </p:spPr>
        <p:txBody>
          <a:bodyPr>
            <a:normAutofit fontScale="70000" lnSpcReduction="20000"/>
          </a:bodyPr>
          <a:lstStyle/>
          <a:p>
            <a:pPr marL="0" indent="0">
              <a:buNone/>
            </a:pPr>
            <a:r>
              <a:rPr lang="en-US"/>
              <a:t>C</a:t>
            </a:r>
            <a:r>
              <a:rPr lang="id-ID"/>
              <a:t>ontoh</a:t>
            </a:r>
            <a:r>
              <a:rPr lang="en-US"/>
              <a:t>:</a:t>
            </a:r>
            <a:r>
              <a:rPr lang="id-ID"/>
              <a:t> </a:t>
            </a:r>
            <a:endParaRPr lang="en-US"/>
          </a:p>
          <a:p>
            <a:r>
              <a:rPr lang="en-US"/>
              <a:t>B</a:t>
            </a:r>
            <a:r>
              <a:rPr lang="id-ID"/>
              <a:t>uat algoritma untuk membaca data 2 buah matriks yang berukuran 3 x 3, melakukan operasi tambah dan kali lalu menampilkan hasilnya. Seluruh proses dilakukan oleh fungsi</a:t>
            </a:r>
            <a:r>
              <a:rPr lang="en-US"/>
              <a:t>:</a:t>
            </a:r>
          </a:p>
          <a:p>
            <a:pPr marL="514350" indent="-514350">
              <a:buAutoNum type="arabicPeriod"/>
            </a:pPr>
            <a:r>
              <a:rPr lang="id-ID"/>
              <a:t>fungsi BACA_DATA</a:t>
            </a:r>
            <a:endParaRPr lang="en-US"/>
          </a:p>
          <a:p>
            <a:pPr marL="514350" indent="-514350">
              <a:buAutoNum type="arabicPeriod"/>
            </a:pPr>
            <a:r>
              <a:rPr lang="id-ID"/>
              <a:t>fungsi TAMBAH</a:t>
            </a:r>
            <a:endParaRPr lang="en-US"/>
          </a:p>
          <a:p>
            <a:pPr marL="514350" indent="-514350">
              <a:buAutoNum type="arabicPeriod"/>
            </a:pPr>
            <a:r>
              <a:rPr lang="id-ID"/>
              <a:t>fungsi KALI </a:t>
            </a:r>
            <a:endParaRPr lang="en-US"/>
          </a:p>
          <a:p>
            <a:pPr marL="514350" indent="-514350">
              <a:buAutoNum type="arabicPeriod"/>
            </a:pPr>
            <a:r>
              <a:rPr lang="id-ID"/>
              <a:t>fungsi CETAK_MAT</a:t>
            </a:r>
            <a:endParaRPr lang="en-US"/>
          </a:p>
          <a:p>
            <a:pPr>
              <a:buFont typeface="Wingdings" panose="05000000000000000000" pitchFamily="2" charset="2"/>
              <a:buChar char="Ø"/>
            </a:pPr>
            <a:r>
              <a:rPr lang="en-US"/>
              <a:t>A</a:t>
            </a:r>
            <a:r>
              <a:rPr lang="id-ID"/>
              <a:t>lgoritma utama hanya berisi instruksi untuk memanggil fungsi. </a:t>
            </a:r>
            <a:endParaRPr lang="en-US"/>
          </a:p>
          <a:p>
            <a:pPr>
              <a:buFont typeface="Wingdings" panose="05000000000000000000" pitchFamily="2" charset="2"/>
              <a:buChar char="Ø"/>
            </a:pPr>
            <a:r>
              <a:rPr lang="id-ID"/>
              <a:t>Hasil fungsi dikeluarkan melalui parameter output fungsi.</a:t>
            </a:r>
          </a:p>
        </p:txBody>
      </p:sp>
    </p:spTree>
    <p:extLst>
      <p:ext uri="{BB962C8B-B14F-4D97-AF65-F5344CB8AC3E}">
        <p14:creationId xmlns:p14="http://schemas.microsoft.com/office/powerpoint/2010/main" val="4226111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b="1"/>
              <a:t>Algoritma </a:t>
            </a:r>
            <a:r>
              <a:rPr lang="id-ID" sz="3600" b="1" err="1"/>
              <a:t>Sorting</a:t>
            </a:r>
            <a:r>
              <a:rPr lang="id-ID" sz="3600" b="1"/>
              <a:t> Sederhana</a:t>
            </a:r>
            <a:r>
              <a:rPr lang="en-ID" sz="3600" b="1"/>
              <a:t> (review)</a:t>
            </a:r>
            <a:endParaRPr lang="id-ID"/>
          </a:p>
        </p:txBody>
      </p:sp>
      <p:sp>
        <p:nvSpPr>
          <p:cNvPr id="3" name="Content Placeholder 2"/>
          <p:cNvSpPr>
            <a:spLocks noGrp="1"/>
          </p:cNvSpPr>
          <p:nvPr>
            <p:ph idx="1"/>
          </p:nvPr>
        </p:nvSpPr>
        <p:spPr/>
        <p:txBody>
          <a:bodyPr>
            <a:normAutofit fontScale="77500" lnSpcReduction="20000"/>
          </a:bodyPr>
          <a:lstStyle/>
          <a:p>
            <a:r>
              <a:rPr lang="en-US"/>
              <a:t>D</a:t>
            </a:r>
            <a:r>
              <a:rPr lang="id-ID" err="1"/>
              <a:t>efinisi</a:t>
            </a:r>
            <a:r>
              <a:rPr lang="en-US"/>
              <a:t>:</a:t>
            </a:r>
            <a:r>
              <a:rPr lang="id-ID"/>
              <a:t> kegiatan untuk mengatur urutan sekelompok data sedemikian sehingga data pertama lebih kecil dari data kedua, data kedua lebih kecil dari data ketiga dan seterusnya atau data terurut dari kecil ke besar. </a:t>
            </a:r>
            <a:endParaRPr lang="en-US"/>
          </a:p>
          <a:p>
            <a:r>
              <a:rPr lang="id-ID"/>
              <a:t>Urutan data seperti ini disebut urut naik (</a:t>
            </a:r>
            <a:r>
              <a:rPr lang="id-ID" i="1" err="1"/>
              <a:t>ascending</a:t>
            </a:r>
            <a:r>
              <a:rPr lang="id-ID"/>
              <a:t>). </a:t>
            </a:r>
            <a:endParaRPr lang="en-US"/>
          </a:p>
          <a:p>
            <a:r>
              <a:rPr lang="id-ID"/>
              <a:t>Selain urut naik, data juga dapat diurutkan mulai dari besar ke kecil atau disebut urut turun</a:t>
            </a:r>
            <a:r>
              <a:rPr lang="id-ID" i="1"/>
              <a:t> </a:t>
            </a:r>
            <a:r>
              <a:rPr lang="id-ID"/>
              <a:t>(</a:t>
            </a:r>
            <a:r>
              <a:rPr lang="id-ID" i="1" err="1"/>
              <a:t>decending</a:t>
            </a:r>
            <a:r>
              <a:rPr lang="id-ID"/>
              <a:t>). </a:t>
            </a:r>
          </a:p>
        </p:txBody>
      </p:sp>
    </p:spTree>
    <p:extLst>
      <p:ext uri="{BB962C8B-B14F-4D97-AF65-F5344CB8AC3E}">
        <p14:creationId xmlns:p14="http://schemas.microsoft.com/office/powerpoint/2010/main" val="740806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400">
                <a:solidFill>
                  <a:prstClr val="black"/>
                </a:solidFill>
              </a:rPr>
              <a:t>Array </a:t>
            </a:r>
            <a:r>
              <a:rPr lang="en-US" sz="4400">
                <a:solidFill>
                  <a:prstClr val="black"/>
                </a:solidFill>
              </a:rPr>
              <a:t>2 </a:t>
            </a:r>
            <a:r>
              <a:rPr lang="id-ID" sz="4400">
                <a:solidFill>
                  <a:prstClr val="black"/>
                </a:solidFill>
              </a:rPr>
              <a:t>Dimensi</a:t>
            </a:r>
            <a:r>
              <a:rPr lang="en-US" sz="4400">
                <a:solidFill>
                  <a:prstClr val="black"/>
                </a:solidFill>
              </a:rPr>
              <a:t> (16)</a:t>
            </a:r>
            <a:endParaRPr lang="id-ID" sz="440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0782" y="1557867"/>
            <a:ext cx="9144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10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591" y="914400"/>
            <a:ext cx="896758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7970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162" y="609600"/>
            <a:ext cx="837410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6110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902" y="381000"/>
            <a:ext cx="8824311"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8375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121" y="228600"/>
            <a:ext cx="5920108"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0" y="3733800"/>
            <a:ext cx="6490299"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117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773" y="135343"/>
            <a:ext cx="4353827" cy="6722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5155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310703"/>
            <a:ext cx="3962400" cy="623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368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a:solidFill>
                  <a:prstClr val="black"/>
                </a:solidFill>
              </a:rPr>
              <a:t>Array </a:t>
            </a:r>
            <a:r>
              <a:rPr lang="en-US" sz="4800">
                <a:solidFill>
                  <a:prstClr val="black"/>
                </a:solidFill>
              </a:rPr>
              <a:t>2 </a:t>
            </a:r>
            <a:r>
              <a:rPr lang="id-ID" sz="4800">
                <a:solidFill>
                  <a:prstClr val="black"/>
                </a:solidFill>
              </a:rPr>
              <a:t>Dimensi</a:t>
            </a:r>
            <a:r>
              <a:rPr lang="en-US" sz="4800">
                <a:solidFill>
                  <a:prstClr val="black"/>
                </a:solidFill>
              </a:rPr>
              <a:t> (17)</a:t>
            </a:r>
            <a:endParaRPr lang="id-ID" sz="4800"/>
          </a:p>
        </p:txBody>
      </p:sp>
      <p:sp>
        <p:nvSpPr>
          <p:cNvPr id="3" name="Content Placeholder 2"/>
          <p:cNvSpPr>
            <a:spLocks noGrp="1"/>
          </p:cNvSpPr>
          <p:nvPr>
            <p:ph idx="1"/>
          </p:nvPr>
        </p:nvSpPr>
        <p:spPr/>
        <p:txBody>
          <a:bodyPr>
            <a:normAutofit fontScale="92500" lnSpcReduction="20000"/>
          </a:bodyPr>
          <a:lstStyle/>
          <a:p>
            <a:pPr marL="0" indent="0">
              <a:buNone/>
            </a:pPr>
            <a:r>
              <a:rPr lang="en-US"/>
              <a:t>C</a:t>
            </a:r>
            <a:r>
              <a:rPr lang="id-ID"/>
              <a:t>ontoh</a:t>
            </a:r>
            <a:r>
              <a:rPr lang="en-US"/>
              <a:t>:</a:t>
            </a:r>
            <a:r>
              <a:rPr lang="id-ID"/>
              <a:t> buat algoritma untuk masalah berikut: </a:t>
            </a:r>
          </a:p>
          <a:p>
            <a:r>
              <a:rPr lang="id-ID"/>
              <a:t>Sebuah toko yang menjual alat rumah tangga ingin membuat laporan penjualan bulanan berdasarkan jenis dan banyaknya alat yang dijual. Data hasil penjualan tiap alat per minggu selama satu bulan dapat dilihat pada tabel 5.6 di bawah ini. </a:t>
            </a:r>
          </a:p>
        </p:txBody>
      </p:sp>
    </p:spTree>
    <p:extLst>
      <p:ext uri="{BB962C8B-B14F-4D97-AF65-F5344CB8AC3E}">
        <p14:creationId xmlns:p14="http://schemas.microsoft.com/office/powerpoint/2010/main" val="36362762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4800">
                <a:solidFill>
                  <a:prstClr val="black"/>
                </a:solidFill>
              </a:rPr>
              <a:t>Array </a:t>
            </a:r>
            <a:r>
              <a:rPr lang="en-US" sz="4800">
                <a:solidFill>
                  <a:prstClr val="black"/>
                </a:solidFill>
              </a:rPr>
              <a:t>2 </a:t>
            </a:r>
            <a:r>
              <a:rPr lang="id-ID" sz="4800">
                <a:solidFill>
                  <a:prstClr val="black"/>
                </a:solidFill>
              </a:rPr>
              <a:t>Dimensi</a:t>
            </a:r>
            <a:r>
              <a:rPr lang="en-US" sz="4800">
                <a:solidFill>
                  <a:prstClr val="black"/>
                </a:solidFill>
              </a:rPr>
              <a:t> (18)</a:t>
            </a:r>
            <a:endParaRPr lang="id-ID" sz="480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40724210"/>
              </p:ext>
            </p:extLst>
          </p:nvPr>
        </p:nvGraphicFramePr>
        <p:xfrm>
          <a:off x="457200" y="1600200"/>
          <a:ext cx="8229600" cy="2971800"/>
        </p:xfrm>
        <a:graphic>
          <a:graphicData uri="http://schemas.openxmlformats.org/drawingml/2006/table">
            <a:tbl>
              <a:tblPr/>
              <a:tblGrid>
                <a:gridCol w="1664939">
                  <a:extLst>
                    <a:ext uri="{9D8B030D-6E8A-4147-A177-3AD203B41FA5}">
                      <a16:colId xmlns:a16="http://schemas.microsoft.com/office/drawing/2014/main" val="20000"/>
                    </a:ext>
                  </a:extLst>
                </a:gridCol>
                <a:gridCol w="1419386">
                  <a:extLst>
                    <a:ext uri="{9D8B030D-6E8A-4147-A177-3AD203B41FA5}">
                      <a16:colId xmlns:a16="http://schemas.microsoft.com/office/drawing/2014/main" val="20001"/>
                    </a:ext>
                  </a:extLst>
                </a:gridCol>
                <a:gridCol w="1419386">
                  <a:extLst>
                    <a:ext uri="{9D8B030D-6E8A-4147-A177-3AD203B41FA5}">
                      <a16:colId xmlns:a16="http://schemas.microsoft.com/office/drawing/2014/main" val="20002"/>
                    </a:ext>
                  </a:extLst>
                </a:gridCol>
                <a:gridCol w="1419386">
                  <a:extLst>
                    <a:ext uri="{9D8B030D-6E8A-4147-A177-3AD203B41FA5}">
                      <a16:colId xmlns:a16="http://schemas.microsoft.com/office/drawing/2014/main" val="20003"/>
                    </a:ext>
                  </a:extLst>
                </a:gridCol>
                <a:gridCol w="1064540">
                  <a:extLst>
                    <a:ext uri="{9D8B030D-6E8A-4147-A177-3AD203B41FA5}">
                      <a16:colId xmlns:a16="http://schemas.microsoft.com/office/drawing/2014/main" val="20004"/>
                    </a:ext>
                  </a:extLst>
                </a:gridCol>
                <a:gridCol w="1241963">
                  <a:extLst>
                    <a:ext uri="{9D8B030D-6E8A-4147-A177-3AD203B41FA5}">
                      <a16:colId xmlns:a16="http://schemas.microsoft.com/office/drawing/2014/main" val="20005"/>
                    </a:ext>
                  </a:extLst>
                </a:gridCol>
              </a:tblGrid>
              <a:tr h="594360">
                <a:tc>
                  <a:txBody>
                    <a:bodyPr/>
                    <a:lstStyle/>
                    <a:p>
                      <a:pPr marL="0" marR="0" algn="ctr">
                        <a:lnSpc>
                          <a:spcPct val="150000"/>
                        </a:lnSpc>
                        <a:spcBef>
                          <a:spcPts val="0"/>
                        </a:spcBef>
                        <a:spcAft>
                          <a:spcPts val="0"/>
                        </a:spcAft>
                      </a:pPr>
                      <a:r>
                        <a:rPr lang="id-ID" sz="2000">
                          <a:effectLst/>
                          <a:latin typeface="Times New Roman"/>
                          <a:ea typeface="Times New Roman"/>
                        </a:rPr>
                        <a:t>Minggu ke-</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Mesin Cuci</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Blender</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Lemari Es</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Oven</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Televisi</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94360">
                <a:tc>
                  <a:txBody>
                    <a:bodyPr/>
                    <a:lstStyle/>
                    <a:p>
                      <a:pPr marL="0" marR="0" algn="ctr">
                        <a:lnSpc>
                          <a:spcPct val="150000"/>
                        </a:lnSpc>
                        <a:spcBef>
                          <a:spcPts val="0"/>
                        </a:spcBef>
                        <a:spcAft>
                          <a:spcPts val="0"/>
                        </a:spcAft>
                      </a:pPr>
                      <a:r>
                        <a:rPr lang="id-ID" sz="2000">
                          <a:effectLst/>
                          <a:latin typeface="Times New Roman"/>
                          <a:ea typeface="Times New Roman"/>
                        </a:rPr>
                        <a:t>1</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6</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4</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8</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9</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3</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4360">
                <a:tc>
                  <a:txBody>
                    <a:bodyPr/>
                    <a:lstStyle/>
                    <a:p>
                      <a:pPr marL="0" marR="0" algn="ctr">
                        <a:lnSpc>
                          <a:spcPct val="150000"/>
                        </a:lnSpc>
                        <a:spcBef>
                          <a:spcPts val="0"/>
                        </a:spcBef>
                        <a:spcAft>
                          <a:spcPts val="0"/>
                        </a:spcAft>
                      </a:pPr>
                      <a:r>
                        <a:rPr lang="id-ID" sz="2000">
                          <a:effectLst/>
                          <a:latin typeface="Times New Roman"/>
                          <a:ea typeface="Times New Roman"/>
                        </a:rPr>
                        <a:t>2</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7</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7</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10</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3</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5</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94360">
                <a:tc>
                  <a:txBody>
                    <a:bodyPr/>
                    <a:lstStyle/>
                    <a:p>
                      <a:pPr marL="0" marR="0" algn="ctr">
                        <a:lnSpc>
                          <a:spcPct val="150000"/>
                        </a:lnSpc>
                        <a:spcBef>
                          <a:spcPts val="0"/>
                        </a:spcBef>
                        <a:spcAft>
                          <a:spcPts val="0"/>
                        </a:spcAft>
                      </a:pPr>
                      <a:r>
                        <a:rPr lang="id-ID" sz="2000">
                          <a:effectLst/>
                          <a:latin typeface="Times New Roman"/>
                          <a:ea typeface="Times New Roman"/>
                        </a:rPr>
                        <a:t>3</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5</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3</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7</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8</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2</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94360">
                <a:tc>
                  <a:txBody>
                    <a:bodyPr/>
                    <a:lstStyle/>
                    <a:p>
                      <a:pPr marL="0" marR="0" algn="ctr">
                        <a:lnSpc>
                          <a:spcPct val="150000"/>
                        </a:lnSpc>
                        <a:spcBef>
                          <a:spcPts val="0"/>
                        </a:spcBef>
                        <a:spcAft>
                          <a:spcPts val="0"/>
                        </a:spcAft>
                      </a:pPr>
                      <a:r>
                        <a:rPr lang="id-ID" sz="2000">
                          <a:effectLst/>
                          <a:latin typeface="Times New Roman"/>
                          <a:ea typeface="Times New Roman"/>
                        </a:rPr>
                        <a:t>4</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50000"/>
                        </a:lnSpc>
                        <a:spcBef>
                          <a:spcPts val="0"/>
                        </a:spcBef>
                        <a:spcAft>
                          <a:spcPts val="0"/>
                        </a:spcAft>
                      </a:pPr>
                      <a:r>
                        <a:rPr lang="id-ID" sz="2000">
                          <a:effectLst/>
                          <a:latin typeface="Times New Roman"/>
                          <a:ea typeface="Times New Roman"/>
                        </a:rPr>
                        <a:t>8</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10</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15</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12</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id-ID" sz="2000">
                          <a:effectLst/>
                          <a:latin typeface="Times New Roman"/>
                          <a:ea typeface="Times New Roman"/>
                        </a:rPr>
                        <a:t>5</a:t>
                      </a:r>
                    </a:p>
                  </a:txBody>
                  <a:tcPr marL="71218" marR="712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5" y="5001491"/>
            <a:ext cx="868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222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658" y="914400"/>
            <a:ext cx="8605974"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0976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Searching</a:t>
            </a:r>
            <a:endParaRPr lang="id-ID" b="1"/>
          </a:p>
        </p:txBody>
      </p:sp>
      <p:sp>
        <p:nvSpPr>
          <p:cNvPr id="3" name="Content Placeholder 2"/>
          <p:cNvSpPr>
            <a:spLocks noGrp="1"/>
          </p:cNvSpPr>
          <p:nvPr>
            <p:ph idx="1"/>
          </p:nvPr>
        </p:nvSpPr>
        <p:spPr/>
        <p:txBody>
          <a:bodyPr>
            <a:normAutofit lnSpcReduction="10000"/>
          </a:bodyPr>
          <a:lstStyle/>
          <a:p>
            <a:r>
              <a:rPr lang="en-US"/>
              <a:t>M</a:t>
            </a:r>
            <a:r>
              <a:rPr lang="id-ID"/>
              <a:t>encari suatu data dalam kumpulannya sampai ketemu atau tidak ketemu</a:t>
            </a:r>
            <a:endParaRPr lang="en-US"/>
          </a:p>
          <a:p>
            <a:r>
              <a:rPr lang="en-US"/>
              <a:t>Ada </a:t>
            </a:r>
            <a:r>
              <a:rPr lang="en-US" err="1"/>
              <a:t>banyak</a:t>
            </a:r>
            <a:r>
              <a:rPr lang="en-US"/>
              <a:t> </a:t>
            </a:r>
            <a:r>
              <a:rPr lang="en-US" err="1"/>
              <a:t>algoritma</a:t>
            </a:r>
            <a:r>
              <a:rPr lang="en-US"/>
              <a:t> searching, 2 </a:t>
            </a:r>
            <a:r>
              <a:rPr lang="id-ID"/>
              <a:t>diantaranya adalah</a:t>
            </a:r>
            <a:r>
              <a:rPr lang="en-US"/>
              <a:t>:</a:t>
            </a:r>
          </a:p>
          <a:p>
            <a:pPr marL="514350" indent="-514350">
              <a:buFont typeface="+mj-lt"/>
              <a:buAutoNum type="arabicPeriod"/>
            </a:pPr>
            <a:r>
              <a:rPr lang="en-US"/>
              <a:t>Linear Search/Sequential Search</a:t>
            </a:r>
          </a:p>
          <a:p>
            <a:pPr marL="514350" lvl="0" indent="-514350">
              <a:buFont typeface="+mj-lt"/>
              <a:buAutoNum type="arabicPeriod"/>
            </a:pPr>
            <a:r>
              <a:rPr lang="en-US"/>
              <a:t>Binary Search: </a:t>
            </a:r>
            <a:endParaRPr lang="id-ID"/>
          </a:p>
          <a:p>
            <a:pPr marL="0" indent="0">
              <a:buNone/>
            </a:pPr>
            <a:endParaRPr lang="en-US" b="1"/>
          </a:p>
          <a:p>
            <a:endParaRPr lang="id-ID"/>
          </a:p>
        </p:txBody>
      </p:sp>
    </p:spTree>
    <p:extLst>
      <p:ext uri="{BB962C8B-B14F-4D97-AF65-F5344CB8AC3E}">
        <p14:creationId xmlns:p14="http://schemas.microsoft.com/office/powerpoint/2010/main" val="1866938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812" y="609600"/>
            <a:ext cx="8862868"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00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253479"/>
            <a:ext cx="7924799" cy="6348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787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a:t>PR 6.b</a:t>
            </a:r>
            <a:endParaRPr lang="id-ID"/>
          </a:p>
        </p:txBody>
      </p:sp>
      <p:sp>
        <p:nvSpPr>
          <p:cNvPr id="3" name="Content Placeholder 2"/>
          <p:cNvSpPr>
            <a:spLocks noGrp="1"/>
          </p:cNvSpPr>
          <p:nvPr>
            <p:ph idx="1"/>
          </p:nvPr>
        </p:nvSpPr>
        <p:spPr/>
        <p:txBody>
          <a:bodyPr/>
          <a:lstStyle/>
          <a:p>
            <a:pPr marL="0" indent="0">
              <a:buNone/>
            </a:pPr>
            <a:r>
              <a:rPr lang="en-US"/>
              <a:t>Latihan </a:t>
            </a:r>
            <a:r>
              <a:rPr lang="en-US" err="1"/>
              <a:t>Soal</a:t>
            </a:r>
            <a:r>
              <a:rPr lang="en-US"/>
              <a:t> </a:t>
            </a:r>
            <a:r>
              <a:rPr lang="en-US" err="1"/>
              <a:t>Subbab</a:t>
            </a:r>
            <a:r>
              <a:rPr lang="en-US"/>
              <a:t> 5</a:t>
            </a:r>
          </a:p>
          <a:p>
            <a:r>
              <a:rPr lang="en-ID"/>
              <a:t>NPM </a:t>
            </a:r>
            <a:r>
              <a:rPr lang="en-ID" err="1"/>
              <a:t>ganjil</a:t>
            </a:r>
            <a:r>
              <a:rPr lang="en-ID"/>
              <a:t>: 4, 7</a:t>
            </a:r>
          </a:p>
          <a:p>
            <a:r>
              <a:rPr lang="en-ID"/>
              <a:t>NPM </a:t>
            </a:r>
            <a:r>
              <a:rPr lang="en-ID" err="1"/>
              <a:t>genap</a:t>
            </a:r>
            <a:r>
              <a:rPr lang="en-ID"/>
              <a:t>: 5, 11</a:t>
            </a:r>
            <a:endParaRPr lang="id-ID"/>
          </a:p>
        </p:txBody>
      </p:sp>
    </p:spTree>
    <p:extLst>
      <p:ext uri="{BB962C8B-B14F-4D97-AF65-F5344CB8AC3E}">
        <p14:creationId xmlns:p14="http://schemas.microsoft.com/office/powerpoint/2010/main" val="41838870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err="1"/>
              <a:t>Terima</a:t>
            </a:r>
            <a:r>
              <a:rPr lang="en-US"/>
              <a:t> </a:t>
            </a:r>
            <a:r>
              <a:rPr lang="en-US" err="1"/>
              <a:t>kasih</a:t>
            </a:r>
            <a:endParaRPr lang="id-ID"/>
          </a:p>
        </p:txBody>
      </p:sp>
      <p:sp>
        <p:nvSpPr>
          <p:cNvPr id="5" name="Text Placeholder 4"/>
          <p:cNvSpPr>
            <a:spLocks noGrp="1"/>
          </p:cNvSpPr>
          <p:nvPr>
            <p:ph type="body" idx="1"/>
          </p:nvPr>
        </p:nvSpPr>
        <p:spPr/>
        <p:txBody>
          <a:bodyPr/>
          <a:lstStyle/>
          <a:p>
            <a:endParaRPr lang="id-ID"/>
          </a:p>
        </p:txBody>
      </p:sp>
    </p:spTree>
    <p:extLst>
      <p:ext uri="{BB962C8B-B14F-4D97-AF65-F5344CB8AC3E}">
        <p14:creationId xmlns:p14="http://schemas.microsoft.com/office/powerpoint/2010/main" val="1556516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704127"/>
          </a:xfrm>
        </p:spPr>
        <p:txBody>
          <a:bodyPr>
            <a:normAutofit/>
          </a:bodyPr>
          <a:lstStyle/>
          <a:p>
            <a:r>
              <a:rPr lang="en-US" sz="4000"/>
              <a:t>Searching (2)</a:t>
            </a:r>
            <a:endParaRPr lang="id-ID" sz="4000"/>
          </a:p>
        </p:txBody>
      </p:sp>
      <p:sp>
        <p:nvSpPr>
          <p:cNvPr id="3" name="Content Placeholder 2"/>
          <p:cNvSpPr>
            <a:spLocks noGrp="1"/>
          </p:cNvSpPr>
          <p:nvPr>
            <p:ph idx="1"/>
          </p:nvPr>
        </p:nvSpPr>
        <p:spPr>
          <a:xfrm>
            <a:off x="457200" y="943897"/>
            <a:ext cx="8229600" cy="5751871"/>
          </a:xfrm>
        </p:spPr>
        <p:txBody>
          <a:bodyPr>
            <a:normAutofit fontScale="55000" lnSpcReduction="20000"/>
          </a:bodyPr>
          <a:lstStyle/>
          <a:p>
            <a:pPr marL="0" indent="0">
              <a:buNone/>
            </a:pPr>
            <a:r>
              <a:rPr lang="en-US" sz="4400" b="1"/>
              <a:t>Linear Search:</a:t>
            </a:r>
            <a:r>
              <a:rPr lang="en-US" sz="4400"/>
              <a:t> </a:t>
            </a:r>
          </a:p>
          <a:p>
            <a:r>
              <a:rPr lang="en-US" sz="4400" err="1"/>
              <a:t>Algoritma</a:t>
            </a:r>
            <a:r>
              <a:rPr lang="en-US" sz="4400"/>
              <a:t> </a:t>
            </a:r>
            <a:r>
              <a:rPr lang="en-US" sz="4400" err="1"/>
              <a:t>pencari</a:t>
            </a:r>
            <a:r>
              <a:rPr lang="en-US" sz="4400"/>
              <a:t> yang paling </a:t>
            </a:r>
            <a:r>
              <a:rPr lang="en-US" sz="4400" err="1"/>
              <a:t>sederhana</a:t>
            </a:r>
            <a:r>
              <a:rPr lang="en-US" sz="4400"/>
              <a:t>, </a:t>
            </a:r>
            <a:r>
              <a:rPr lang="en-US" sz="4400" err="1"/>
              <a:t>hanya</a:t>
            </a:r>
            <a:r>
              <a:rPr lang="en-US" sz="4400"/>
              <a:t> </a:t>
            </a:r>
            <a:r>
              <a:rPr lang="en-US" sz="4400" err="1"/>
              <a:t>terdiri</a:t>
            </a:r>
            <a:r>
              <a:rPr lang="en-US" sz="4400"/>
              <a:t> </a:t>
            </a:r>
            <a:r>
              <a:rPr lang="en-US" sz="4400" err="1"/>
              <a:t>dari</a:t>
            </a:r>
            <a:r>
              <a:rPr lang="en-US" sz="4400"/>
              <a:t> 2 </a:t>
            </a:r>
            <a:r>
              <a:rPr lang="en-US" sz="4400" err="1"/>
              <a:t>langkah</a:t>
            </a:r>
            <a:r>
              <a:rPr lang="en-US" sz="4400"/>
              <a:t>:</a:t>
            </a:r>
          </a:p>
          <a:p>
            <a:pPr marL="514350" indent="-514350">
              <a:buFont typeface="+mj-lt"/>
              <a:buAutoNum type="arabicPeriod"/>
            </a:pPr>
            <a:r>
              <a:rPr lang="en-US" sz="4400" err="1"/>
              <a:t>membaca</a:t>
            </a:r>
            <a:r>
              <a:rPr lang="en-US" sz="4400"/>
              <a:t> </a:t>
            </a:r>
            <a:r>
              <a:rPr lang="en-US" sz="4400" err="1"/>
              <a:t>elemen</a:t>
            </a:r>
            <a:r>
              <a:rPr lang="en-US" sz="4400"/>
              <a:t> </a:t>
            </a:r>
            <a:r>
              <a:rPr lang="en-US" sz="4400" err="1"/>
              <a:t>dalam</a:t>
            </a:r>
            <a:r>
              <a:rPr lang="en-US" sz="4400"/>
              <a:t> array </a:t>
            </a:r>
            <a:r>
              <a:rPr lang="en-US" sz="4400" err="1"/>
              <a:t>lalu</a:t>
            </a:r>
            <a:r>
              <a:rPr lang="en-US" sz="4400"/>
              <a:t> </a:t>
            </a:r>
          </a:p>
          <a:p>
            <a:pPr marL="514350" indent="-514350">
              <a:buFont typeface="+mj-lt"/>
              <a:buAutoNum type="arabicPeriod"/>
            </a:pPr>
            <a:r>
              <a:rPr lang="en-US" sz="4400" err="1"/>
              <a:t>membandingkan</a:t>
            </a:r>
            <a:r>
              <a:rPr lang="en-US" sz="4400"/>
              <a:t> </a:t>
            </a:r>
            <a:r>
              <a:rPr lang="en-US" sz="4400" err="1"/>
              <a:t>elemen</a:t>
            </a:r>
            <a:r>
              <a:rPr lang="en-US" sz="4400"/>
              <a:t> yang </a:t>
            </a:r>
            <a:r>
              <a:rPr lang="en-US" sz="4400" err="1"/>
              <a:t>dibaca</a:t>
            </a:r>
            <a:r>
              <a:rPr lang="en-US" sz="4400"/>
              <a:t> </a:t>
            </a:r>
            <a:r>
              <a:rPr lang="en-US" sz="4400" err="1"/>
              <a:t>dengan</a:t>
            </a:r>
            <a:r>
              <a:rPr lang="en-US" sz="4400"/>
              <a:t> key yang </a:t>
            </a:r>
            <a:r>
              <a:rPr lang="en-US" sz="4400" err="1"/>
              <a:t>dicari</a:t>
            </a:r>
            <a:r>
              <a:rPr lang="en-US" sz="4400"/>
              <a:t>. </a:t>
            </a:r>
          </a:p>
          <a:p>
            <a:pPr marL="0" indent="0">
              <a:buNone/>
            </a:pPr>
            <a:r>
              <a:rPr lang="en-US" sz="4400" err="1"/>
              <a:t>Hasilnya</a:t>
            </a:r>
            <a:r>
              <a:rPr lang="en-US" sz="4400"/>
              <a:t>:</a:t>
            </a:r>
          </a:p>
          <a:p>
            <a:pPr marL="514350" indent="-514350">
              <a:buFont typeface="+mj-lt"/>
              <a:buAutoNum type="alphaLcPeriod"/>
            </a:pPr>
            <a:r>
              <a:rPr lang="en-US" sz="4400"/>
              <a:t>Jika </a:t>
            </a:r>
            <a:r>
              <a:rPr lang="en-US" sz="4400" err="1"/>
              <a:t>sama</a:t>
            </a:r>
            <a:r>
              <a:rPr lang="en-US" sz="4400"/>
              <a:t> (key yang </a:t>
            </a:r>
            <a:r>
              <a:rPr lang="en-US" sz="4400" err="1"/>
              <a:t>dicari</a:t>
            </a:r>
            <a:r>
              <a:rPr lang="en-US" sz="4400"/>
              <a:t> </a:t>
            </a:r>
            <a:r>
              <a:rPr lang="en-US" sz="4400" err="1"/>
              <a:t>ditemukan</a:t>
            </a:r>
            <a:r>
              <a:rPr lang="en-US" sz="4400"/>
              <a:t>) </a:t>
            </a:r>
            <a:r>
              <a:rPr lang="en-US" sz="4400" err="1"/>
              <a:t>maka</a:t>
            </a:r>
            <a:r>
              <a:rPr lang="en-US" sz="4400"/>
              <a:t> </a:t>
            </a:r>
            <a:r>
              <a:rPr lang="en-US" sz="4400" err="1"/>
              <a:t>pencarian</a:t>
            </a:r>
            <a:r>
              <a:rPr lang="en-US" sz="4400"/>
              <a:t> </a:t>
            </a:r>
            <a:r>
              <a:rPr lang="en-US" sz="4400" err="1"/>
              <a:t>selesai</a:t>
            </a:r>
            <a:r>
              <a:rPr lang="en-US" sz="4400"/>
              <a:t>, dan </a:t>
            </a:r>
            <a:r>
              <a:rPr lang="en-US" sz="4400" err="1"/>
              <a:t>dihasilkan</a:t>
            </a:r>
            <a:r>
              <a:rPr lang="en-US" sz="4400"/>
              <a:t> </a:t>
            </a:r>
            <a:r>
              <a:rPr lang="en-US" sz="4400" err="1"/>
              <a:t>posisi</a:t>
            </a:r>
            <a:r>
              <a:rPr lang="en-US" sz="4400"/>
              <a:t> key </a:t>
            </a:r>
            <a:r>
              <a:rPr lang="en-US" sz="4400" err="1"/>
              <a:t>dalam</a:t>
            </a:r>
            <a:r>
              <a:rPr lang="en-US" sz="4400"/>
              <a:t> array</a:t>
            </a:r>
          </a:p>
          <a:p>
            <a:pPr marL="514350" indent="-514350">
              <a:buFont typeface="+mj-lt"/>
              <a:buAutoNum type="alphaLcPeriod"/>
            </a:pPr>
            <a:r>
              <a:rPr lang="en-US" sz="4400" err="1"/>
              <a:t>jika</a:t>
            </a:r>
            <a:r>
              <a:rPr lang="en-US" sz="4400"/>
              <a:t> </a:t>
            </a:r>
            <a:r>
              <a:rPr lang="en-US" sz="4400" err="1"/>
              <a:t>tidak</a:t>
            </a:r>
            <a:r>
              <a:rPr lang="en-US" sz="4400"/>
              <a:t> </a:t>
            </a:r>
            <a:r>
              <a:rPr lang="en-US" sz="4400" err="1"/>
              <a:t>sama</a:t>
            </a:r>
            <a:r>
              <a:rPr lang="en-US" sz="4400"/>
              <a:t> </a:t>
            </a:r>
            <a:r>
              <a:rPr lang="en-US" sz="4400" err="1"/>
              <a:t>maka</a:t>
            </a:r>
            <a:r>
              <a:rPr lang="en-US" sz="4400"/>
              <a:t> </a:t>
            </a:r>
            <a:r>
              <a:rPr lang="en-US" sz="4400" err="1"/>
              <a:t>lanjutkan</a:t>
            </a:r>
            <a:r>
              <a:rPr lang="en-US" sz="4400"/>
              <a:t> </a:t>
            </a:r>
            <a:r>
              <a:rPr lang="en-US" sz="4400" err="1"/>
              <a:t>pembacaan</a:t>
            </a:r>
            <a:r>
              <a:rPr lang="en-US" sz="4400"/>
              <a:t> dan </a:t>
            </a:r>
            <a:r>
              <a:rPr lang="en-US" sz="4400" err="1"/>
              <a:t>bandingkan</a:t>
            </a:r>
            <a:r>
              <a:rPr lang="en-US" sz="4400"/>
              <a:t> key </a:t>
            </a:r>
            <a:r>
              <a:rPr lang="en-US" sz="4400" err="1"/>
              <a:t>dengan</a:t>
            </a:r>
            <a:r>
              <a:rPr lang="en-US" sz="4400"/>
              <a:t> </a:t>
            </a:r>
            <a:r>
              <a:rPr lang="en-US" sz="4400" err="1"/>
              <a:t>elemen</a:t>
            </a:r>
            <a:r>
              <a:rPr lang="en-US" sz="4400"/>
              <a:t> </a:t>
            </a:r>
            <a:r>
              <a:rPr lang="en-US" sz="4400" err="1"/>
              <a:t>berikutnya</a:t>
            </a:r>
            <a:r>
              <a:rPr lang="en-US" sz="4400"/>
              <a:t> </a:t>
            </a:r>
            <a:r>
              <a:rPr lang="en-US" sz="4400" err="1"/>
              <a:t>dalam</a:t>
            </a:r>
            <a:r>
              <a:rPr lang="en-US" sz="4400"/>
              <a:t> array </a:t>
            </a:r>
            <a:r>
              <a:rPr lang="en-US" sz="4400" err="1"/>
              <a:t>sampai</a:t>
            </a:r>
            <a:r>
              <a:rPr lang="en-US" sz="4400"/>
              <a:t> </a:t>
            </a:r>
            <a:r>
              <a:rPr lang="en-US" sz="4400" err="1"/>
              <a:t>ditemukan</a:t>
            </a:r>
            <a:r>
              <a:rPr lang="en-US" sz="4400"/>
              <a:t> </a:t>
            </a:r>
            <a:r>
              <a:rPr lang="en-US" sz="4400" err="1"/>
              <a:t>atau</a:t>
            </a:r>
            <a:r>
              <a:rPr lang="en-US" sz="4400"/>
              <a:t> </a:t>
            </a:r>
            <a:r>
              <a:rPr lang="en-US" sz="4400" err="1"/>
              <a:t>tidak</a:t>
            </a:r>
            <a:r>
              <a:rPr lang="en-US" sz="4400"/>
              <a:t> </a:t>
            </a:r>
            <a:r>
              <a:rPr lang="en-US" sz="4400" err="1"/>
              <a:t>ditemukan</a:t>
            </a:r>
            <a:r>
              <a:rPr lang="en-US" sz="4400"/>
              <a:t> key yang </a:t>
            </a:r>
            <a:r>
              <a:rPr lang="en-US" sz="4400" err="1"/>
              <a:t>dicari</a:t>
            </a:r>
            <a:r>
              <a:rPr lang="en-US" sz="4400"/>
              <a:t>. </a:t>
            </a:r>
          </a:p>
          <a:p>
            <a:pPr marL="514350" indent="-514350">
              <a:buFont typeface="+mj-lt"/>
              <a:buAutoNum type="alphaLcPeriod"/>
            </a:pPr>
            <a:r>
              <a:rPr lang="en-US" sz="4400"/>
              <a:t>Jika </a:t>
            </a:r>
            <a:r>
              <a:rPr lang="en-US" sz="4400" err="1"/>
              <a:t>tidak</a:t>
            </a:r>
            <a:r>
              <a:rPr lang="en-US" sz="4400"/>
              <a:t> </a:t>
            </a:r>
            <a:r>
              <a:rPr lang="en-US" sz="4400" err="1"/>
              <a:t>ditemukan</a:t>
            </a:r>
            <a:r>
              <a:rPr lang="en-US" sz="4400"/>
              <a:t> </a:t>
            </a:r>
            <a:r>
              <a:rPr lang="en-US" sz="4400" err="1"/>
              <a:t>elemen</a:t>
            </a:r>
            <a:r>
              <a:rPr lang="en-US" sz="4400"/>
              <a:t> array yang </a:t>
            </a:r>
            <a:r>
              <a:rPr lang="en-US" sz="4400" err="1"/>
              <a:t>sama</a:t>
            </a:r>
            <a:r>
              <a:rPr lang="en-US" sz="4400"/>
              <a:t> </a:t>
            </a:r>
            <a:r>
              <a:rPr lang="en-US" sz="4400" err="1"/>
              <a:t>dengan</a:t>
            </a:r>
            <a:r>
              <a:rPr lang="en-US" sz="4400"/>
              <a:t> key </a:t>
            </a:r>
            <a:r>
              <a:rPr lang="en-US" sz="4400" err="1"/>
              <a:t>maka</a:t>
            </a:r>
            <a:r>
              <a:rPr lang="en-US" sz="4400"/>
              <a:t> </a:t>
            </a:r>
            <a:r>
              <a:rPr lang="en-US" sz="4400" err="1"/>
              <a:t>dihasilkan</a:t>
            </a:r>
            <a:r>
              <a:rPr lang="en-US" sz="4400"/>
              <a:t> 0, </a:t>
            </a:r>
          </a:p>
          <a:p>
            <a:pPr marL="0" indent="0">
              <a:buNone/>
            </a:pPr>
            <a:r>
              <a:rPr lang="en-US" sz="4400">
                <a:sym typeface="Wingdings" panose="05000000000000000000" pitchFamily="2" charset="2"/>
              </a:rPr>
              <a:t> 	</a:t>
            </a:r>
            <a:r>
              <a:rPr lang="en-US" sz="4400" err="1"/>
              <a:t>dapat</a:t>
            </a:r>
            <a:r>
              <a:rPr lang="en-US" sz="4400"/>
              <a:t> </a:t>
            </a:r>
            <a:r>
              <a:rPr lang="en-US" sz="4400" err="1"/>
              <a:t>dilakukan</a:t>
            </a:r>
            <a:r>
              <a:rPr lang="en-US" sz="4400"/>
              <a:t> pada </a:t>
            </a:r>
            <a:r>
              <a:rPr lang="en-US" sz="4400" err="1"/>
              <a:t>kumpulan</a:t>
            </a:r>
            <a:r>
              <a:rPr lang="en-US" sz="4400"/>
              <a:t> data yang </a:t>
            </a:r>
            <a:r>
              <a:rPr lang="en-US" sz="4400" err="1"/>
              <a:t>sudah</a:t>
            </a:r>
            <a:r>
              <a:rPr lang="en-US" sz="4400"/>
              <a:t> </a:t>
            </a:r>
            <a:r>
              <a:rPr lang="en-US" sz="4400" err="1"/>
              <a:t>terurut</a:t>
            </a:r>
            <a:r>
              <a:rPr lang="en-US" sz="4400"/>
              <a:t> 	</a:t>
            </a:r>
            <a:r>
              <a:rPr lang="en-US" sz="4400" err="1"/>
              <a:t>maupun</a:t>
            </a:r>
            <a:r>
              <a:rPr lang="en-US" sz="4400"/>
              <a:t> </a:t>
            </a:r>
            <a:r>
              <a:rPr lang="en-US" sz="4400" err="1"/>
              <a:t>kumpulan</a:t>
            </a:r>
            <a:r>
              <a:rPr lang="en-US" sz="4400"/>
              <a:t> data yang </a:t>
            </a:r>
            <a:r>
              <a:rPr lang="en-US" sz="4400" err="1"/>
              <a:t>acak</a:t>
            </a:r>
            <a:r>
              <a:rPr lang="en-US" sz="4400"/>
              <a:t>.</a:t>
            </a:r>
            <a:endParaRPr lang="id-ID" sz="4400"/>
          </a:p>
          <a:p>
            <a:endParaRPr lang="id-ID"/>
          </a:p>
        </p:txBody>
      </p:sp>
    </p:spTree>
    <p:extLst>
      <p:ext uri="{BB962C8B-B14F-4D97-AF65-F5344CB8AC3E}">
        <p14:creationId xmlns:p14="http://schemas.microsoft.com/office/powerpoint/2010/main" val="4441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z="4000">
                <a:solidFill>
                  <a:prstClr val="black"/>
                </a:solidFill>
              </a:rPr>
              <a:t>Searching</a:t>
            </a:r>
            <a:r>
              <a:rPr lang="en-US" sz="3600">
                <a:solidFill>
                  <a:prstClr val="black"/>
                </a:solidFill>
              </a:rPr>
              <a:t> (3)</a:t>
            </a:r>
            <a:endParaRPr lang="id-ID"/>
          </a:p>
        </p:txBody>
      </p:sp>
      <p:sp>
        <p:nvSpPr>
          <p:cNvPr id="3" name="Content Placeholder 2"/>
          <p:cNvSpPr>
            <a:spLocks noGrp="1"/>
          </p:cNvSpPr>
          <p:nvPr>
            <p:ph idx="1"/>
          </p:nvPr>
        </p:nvSpPr>
        <p:spPr>
          <a:xfrm>
            <a:off x="457200" y="990601"/>
            <a:ext cx="8229600" cy="5181600"/>
          </a:xfrm>
        </p:spPr>
        <p:txBody>
          <a:bodyPr>
            <a:normAutofit fontScale="62500" lnSpcReduction="20000"/>
          </a:bodyPr>
          <a:lstStyle/>
          <a:p>
            <a:pPr marL="0" lvl="0" indent="0">
              <a:buNone/>
            </a:pPr>
            <a:r>
              <a:rPr lang="en-US" b="1"/>
              <a:t>Binary Search</a:t>
            </a:r>
            <a:r>
              <a:rPr lang="en-US"/>
              <a:t>: </a:t>
            </a:r>
            <a:endParaRPr lang="id-ID"/>
          </a:p>
          <a:p>
            <a:r>
              <a:rPr lang="id-ID"/>
              <a:t>Jika data makin banyak, maka mencari data dengan </a:t>
            </a:r>
            <a:r>
              <a:rPr lang="en-US" err="1"/>
              <a:t>algoritma</a:t>
            </a:r>
            <a:r>
              <a:rPr lang="en-US"/>
              <a:t> </a:t>
            </a:r>
            <a:r>
              <a:rPr lang="id-ID"/>
              <a:t>Linear Search akan memerlukan waktu yang lama. </a:t>
            </a:r>
            <a:endParaRPr lang="en-US"/>
          </a:p>
          <a:p>
            <a:r>
              <a:rPr lang="id-ID"/>
              <a:t>Karena itu untuk data yang banyak </a:t>
            </a:r>
            <a:r>
              <a:rPr lang="en-US"/>
              <a:t>&amp; </a:t>
            </a:r>
            <a:r>
              <a:rPr lang="id-ID"/>
              <a:t>disimpan dalam keadaan terurut</a:t>
            </a:r>
            <a:r>
              <a:rPr lang="en-US"/>
              <a:t>,</a:t>
            </a:r>
            <a:r>
              <a:rPr lang="id-ID"/>
              <a:t> </a:t>
            </a:r>
            <a:r>
              <a:rPr lang="en-US" err="1"/>
              <a:t>digunakan</a:t>
            </a:r>
            <a:r>
              <a:rPr lang="en-US"/>
              <a:t> </a:t>
            </a:r>
            <a:r>
              <a:rPr lang="en-US" err="1"/>
              <a:t>algoritma</a:t>
            </a:r>
            <a:r>
              <a:rPr lang="en-US"/>
              <a:t> Binary search. </a:t>
            </a:r>
          </a:p>
          <a:p>
            <a:r>
              <a:rPr lang="id-ID"/>
              <a:t>Binary Search hanya memeriksa sebagian dari data sehingga waktu yang diperlukan untuk menemukan data pada umumnya lebih singkat dibanding Linear Search</a:t>
            </a:r>
            <a:r>
              <a:rPr lang="en-US"/>
              <a:t>.</a:t>
            </a:r>
          </a:p>
          <a:p>
            <a:r>
              <a:rPr lang="id-ID"/>
              <a:t>Binary Search memulai proses pencarian dari elemen yang berada di tengah array. Jika elemen yang dicari (X) lebih kecil dari elemen tengah, maka pencarian dilanjutkan pada bagian array di sebelah kiri elemen tengah. Sebaliknya jika lebih besar, maka pencarian dilanjutkan pada bagian array di sebelah kanan elemen tengah. Begitu seterusnya sampai X ditemukan atau tidak ditemukan.</a:t>
            </a:r>
          </a:p>
        </p:txBody>
      </p:sp>
    </p:spTree>
    <p:extLst>
      <p:ext uri="{BB962C8B-B14F-4D97-AF65-F5344CB8AC3E}">
        <p14:creationId xmlns:p14="http://schemas.microsoft.com/office/powerpoint/2010/main" val="257062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DA2659-B7A8-C260-8A87-DF150F7AD226}"/>
              </a:ext>
            </a:extLst>
          </p:cNvPr>
          <p:cNvPicPr>
            <a:picLocks noChangeAspect="1"/>
          </p:cNvPicPr>
          <p:nvPr/>
        </p:nvPicPr>
        <p:blipFill>
          <a:blip r:embed="rId2"/>
          <a:stretch>
            <a:fillRect/>
          </a:stretch>
        </p:blipFill>
        <p:spPr>
          <a:xfrm>
            <a:off x="0" y="759542"/>
            <a:ext cx="8965707" cy="5338916"/>
          </a:xfrm>
          <a:prstGeom prst="rect">
            <a:avLst/>
          </a:prstGeom>
        </p:spPr>
      </p:pic>
    </p:spTree>
    <p:extLst>
      <p:ext uri="{BB962C8B-B14F-4D97-AF65-F5344CB8AC3E}">
        <p14:creationId xmlns:p14="http://schemas.microsoft.com/office/powerpoint/2010/main" val="270345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EFF1CB-6BA5-0CD3-10E4-D4BEADD0D2D1}"/>
              </a:ext>
            </a:extLst>
          </p:cNvPr>
          <p:cNvPicPr>
            <a:picLocks noChangeAspect="1"/>
          </p:cNvPicPr>
          <p:nvPr/>
        </p:nvPicPr>
        <p:blipFill>
          <a:blip r:embed="rId2"/>
          <a:stretch>
            <a:fillRect/>
          </a:stretch>
        </p:blipFill>
        <p:spPr>
          <a:xfrm>
            <a:off x="821371" y="427703"/>
            <a:ext cx="7717946" cy="6002594"/>
          </a:xfrm>
          <a:prstGeom prst="rect">
            <a:avLst/>
          </a:prstGeom>
        </p:spPr>
      </p:pic>
    </p:spTree>
    <p:extLst>
      <p:ext uri="{BB962C8B-B14F-4D97-AF65-F5344CB8AC3E}">
        <p14:creationId xmlns:p14="http://schemas.microsoft.com/office/powerpoint/2010/main" val="3006112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sz="4000">
                <a:solidFill>
                  <a:prstClr val="black"/>
                </a:solidFill>
              </a:rPr>
              <a:t>Searching</a:t>
            </a:r>
            <a:r>
              <a:rPr lang="en-US" sz="3600">
                <a:solidFill>
                  <a:prstClr val="black"/>
                </a:solidFill>
              </a:rPr>
              <a:t> (4)</a:t>
            </a:r>
            <a:endParaRPr lang="id-ID"/>
          </a:p>
        </p:txBody>
      </p:sp>
      <p:sp>
        <p:nvSpPr>
          <p:cNvPr id="3" name="Content Placeholder 2"/>
          <p:cNvSpPr>
            <a:spLocks noGrp="1"/>
          </p:cNvSpPr>
          <p:nvPr>
            <p:ph idx="1"/>
          </p:nvPr>
        </p:nvSpPr>
        <p:spPr>
          <a:xfrm>
            <a:off x="457200" y="685800"/>
            <a:ext cx="8229600" cy="5440365"/>
          </a:xfrm>
        </p:spPr>
        <p:txBody>
          <a:bodyPr>
            <a:normAutofit/>
          </a:bodyPr>
          <a:lstStyle/>
          <a:p>
            <a:pPr marL="0" indent="0" hangingPunct="0">
              <a:buNone/>
            </a:pPr>
            <a:r>
              <a:rPr lang="en-US" sz="2800"/>
              <a:t>Loop behavior table </a:t>
            </a:r>
            <a:r>
              <a:rPr lang="en-US" sz="2800" err="1"/>
              <a:t>untuk</a:t>
            </a:r>
            <a:r>
              <a:rPr lang="en-US" sz="2800"/>
              <a:t> </a:t>
            </a:r>
            <a:r>
              <a:rPr lang="en-US" sz="2800" err="1"/>
              <a:t>menemukan</a:t>
            </a:r>
            <a:r>
              <a:rPr lang="en-US" sz="2800"/>
              <a:t> key = 19 </a:t>
            </a:r>
            <a:r>
              <a:rPr lang="en-US" sz="2800" err="1"/>
              <a:t>dari</a:t>
            </a:r>
            <a:r>
              <a:rPr lang="en-US" sz="2800"/>
              <a:t> array A </a:t>
            </a:r>
            <a:r>
              <a:rPr lang="en-US" sz="2800" err="1"/>
              <a:t>berikut</a:t>
            </a:r>
            <a:r>
              <a:rPr lang="en-US" sz="2800"/>
              <a:t> </a:t>
            </a:r>
            <a:r>
              <a:rPr lang="en-US" sz="2800" err="1"/>
              <a:t>ini</a:t>
            </a:r>
            <a:r>
              <a:rPr lang="en-US" sz="2800"/>
              <a:t> (</a:t>
            </a:r>
            <a:r>
              <a:rPr lang="en-US" sz="2800" err="1"/>
              <a:t>diasumsikan</a:t>
            </a:r>
            <a:r>
              <a:rPr lang="en-US" sz="2800"/>
              <a:t> </a:t>
            </a:r>
            <a:r>
              <a:rPr lang="en-US" sz="2800" err="1"/>
              <a:t>elemen</a:t>
            </a:r>
            <a:r>
              <a:rPr lang="en-US" sz="2800"/>
              <a:t> array </a:t>
            </a:r>
            <a:r>
              <a:rPr lang="en-US" sz="2800" err="1"/>
              <a:t>disimpan</a:t>
            </a:r>
            <a:r>
              <a:rPr lang="en-US" sz="2800"/>
              <a:t> </a:t>
            </a:r>
            <a:r>
              <a:rPr lang="en-US" sz="2800" err="1"/>
              <a:t>mulai</a:t>
            </a:r>
            <a:r>
              <a:rPr lang="en-US" sz="2800"/>
              <a:t> </a:t>
            </a:r>
            <a:r>
              <a:rPr lang="en-US" sz="2800" err="1"/>
              <a:t>indeks</a:t>
            </a:r>
            <a:r>
              <a:rPr lang="en-US" sz="2800"/>
              <a:t> 1):</a:t>
            </a:r>
            <a:endParaRPr lang="id-ID" sz="2800"/>
          </a:p>
        </p:txBody>
      </p:sp>
      <p:pic>
        <p:nvPicPr>
          <p:cNvPr id="41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242" y="2161152"/>
            <a:ext cx="8458201"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058657"/>
            <a:ext cx="1114877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5904588"/>
            <a:ext cx="14229590" cy="65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187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9047B0E2BF334387B5F58598CAE1A8" ma:contentTypeVersion="10" ma:contentTypeDescription="Create a new document." ma:contentTypeScope="" ma:versionID="9177e12f100e5b814898fe6470a265bc">
  <xsd:schema xmlns:xsd="http://www.w3.org/2001/XMLSchema" xmlns:xs="http://www.w3.org/2001/XMLSchema" xmlns:p="http://schemas.microsoft.com/office/2006/metadata/properties" xmlns:ns2="30de03bc-2bf8-4483-84d2-de8f126d8457" xmlns:ns3="316ab0cf-5cdc-43c8-ae81-5077c16592b9" targetNamespace="http://schemas.microsoft.com/office/2006/metadata/properties" ma:root="true" ma:fieldsID="e52400e5bef804487b430d9bcc700a76" ns2:_="" ns3:_="">
    <xsd:import namespace="30de03bc-2bf8-4483-84d2-de8f126d8457"/>
    <xsd:import namespace="316ab0cf-5cdc-43c8-ae81-5077c16592b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de03bc-2bf8-4483-84d2-de8f126d8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6ab0cf-5cdc-43c8-ae81-5077c16592b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C764A7-F15D-45D3-ADD0-9DA7E9472BF4}">
  <ds:schemaRefs>
    <ds:schemaRef ds:uri="http://schemas.microsoft.com/sharepoint/v3/contenttype/forms"/>
  </ds:schemaRefs>
</ds:datastoreItem>
</file>

<file path=customXml/itemProps2.xml><?xml version="1.0" encoding="utf-8"?>
<ds:datastoreItem xmlns:ds="http://schemas.openxmlformats.org/officeDocument/2006/customXml" ds:itemID="{7E3845E9-92DD-47A4-8F42-E686C941FFCC}"/>
</file>

<file path=customXml/itemProps3.xml><?xml version="1.0" encoding="utf-8"?>
<ds:datastoreItem xmlns:ds="http://schemas.openxmlformats.org/officeDocument/2006/customXml" ds:itemID="{C3341E63-7C59-46A5-ACFD-A7B436CF374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43</Slides>
  <Notes>1</Notes>
  <HiddenSlides>0</HiddenSlide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Office Theme</vt:lpstr>
      <vt:lpstr>Theme2</vt:lpstr>
      <vt:lpstr>ALGORITHM TK13027  Jeanny Pragantha Novario Jaya Perdana   Program Studi Teknik Informatika FAKULTAS TEKNOLOGI INFORMASI    </vt:lpstr>
      <vt:lpstr>   BAB V Struktur Data Array (lanjutan)     </vt:lpstr>
      <vt:lpstr>Algoritma Sorting Sederhana (review)</vt:lpstr>
      <vt:lpstr>Searching</vt:lpstr>
      <vt:lpstr>Searching (2)</vt:lpstr>
      <vt:lpstr>Searching (3)</vt:lpstr>
      <vt:lpstr>PowerPoint Presentation</vt:lpstr>
      <vt:lpstr>PowerPoint Presentation</vt:lpstr>
      <vt:lpstr>Searching (4)</vt:lpstr>
      <vt:lpstr>Searching (5)</vt:lpstr>
      <vt:lpstr>Array 2 Dimensi</vt:lpstr>
      <vt:lpstr>PR 6.a</vt:lpstr>
      <vt:lpstr>Array 2 Dimensi (2)</vt:lpstr>
      <vt:lpstr>Array 2 Dimensi (3)</vt:lpstr>
      <vt:lpstr>Array 2 Dimensi (4)</vt:lpstr>
      <vt:lpstr>Array 2 Dimensi (5)</vt:lpstr>
      <vt:lpstr>Array 2 Dimensi (6)</vt:lpstr>
      <vt:lpstr>Array 2 Dimensi (7)</vt:lpstr>
      <vt:lpstr>Array 2 Dimensi (8)</vt:lpstr>
      <vt:lpstr>  Array 2 Dimensi (9)   </vt:lpstr>
      <vt:lpstr>Array 2 Dimensi (10)</vt:lpstr>
      <vt:lpstr>Array 2 Dimensi (11)</vt:lpstr>
      <vt:lpstr>PowerPoint Presentation</vt:lpstr>
      <vt:lpstr>PowerPoint Presentation</vt:lpstr>
      <vt:lpstr>Array 2 Dimensi (12)</vt:lpstr>
      <vt:lpstr>PowerPoint Presentation</vt:lpstr>
      <vt:lpstr>Array 2 Dimensi (13)</vt:lpstr>
      <vt:lpstr>Array 2 Dimensi (14)</vt:lpstr>
      <vt:lpstr>Array 2 Dimensi (15)</vt:lpstr>
      <vt:lpstr>Array 2 Dimensi (16)</vt:lpstr>
      <vt:lpstr>PowerPoint Presentation</vt:lpstr>
      <vt:lpstr>PowerPoint Presentation</vt:lpstr>
      <vt:lpstr>PowerPoint Presentation</vt:lpstr>
      <vt:lpstr>PowerPoint Presentation</vt:lpstr>
      <vt:lpstr>PowerPoint Presentation</vt:lpstr>
      <vt:lpstr>PowerPoint Presentation</vt:lpstr>
      <vt:lpstr>Array 2 Dimensi (17)</vt:lpstr>
      <vt:lpstr>Array 2 Dimensi (18)</vt:lpstr>
      <vt:lpstr>PowerPoint Presentation</vt:lpstr>
      <vt:lpstr>PowerPoint Presentation</vt:lpstr>
      <vt:lpstr>PowerPoint Presentation</vt:lpstr>
      <vt:lpstr>PR 6.b</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TK13020  Jeanny Pragantha Novario Jaya Perdana  Program Studi Teknik Informatika FAKULTAS TEKNOLOGI INFORMASI</dc:title>
  <dc:creator>Pono</dc:creator>
  <cp:revision>4</cp:revision>
  <dcterms:created xsi:type="dcterms:W3CDTF">2020-10-04T13:05:27Z</dcterms:created>
  <dcterms:modified xsi:type="dcterms:W3CDTF">2024-01-26T12:07:52Z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0x0101006D9047B0E2BF334387B5F58598CAE1A8</vt:lpwstr>
  </property>
</Properties>
</file>