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sldIdLst>
    <p:sldId id="257" r:id="rId6"/>
    <p:sldId id="258" r:id="rId7"/>
    <p:sldId id="333" r:id="rId8"/>
    <p:sldId id="256" r:id="rId9"/>
    <p:sldId id="260" r:id="rId10"/>
    <p:sldId id="261" r:id="rId11"/>
    <p:sldId id="263" r:id="rId12"/>
    <p:sldId id="262" r:id="rId13"/>
    <p:sldId id="264" r:id="rId14"/>
    <p:sldId id="265" r:id="rId15"/>
    <p:sldId id="267" r:id="rId16"/>
    <p:sldId id="269" r:id="rId17"/>
    <p:sldId id="271" r:id="rId18"/>
    <p:sldId id="270" r:id="rId19"/>
    <p:sldId id="266" r:id="rId20"/>
    <p:sldId id="268" r:id="rId21"/>
    <p:sldId id="272" r:id="rId22"/>
    <p:sldId id="273" r:id="rId23"/>
    <p:sldId id="274" r:id="rId24"/>
    <p:sldId id="276" r:id="rId25"/>
    <p:sldId id="277" r:id="rId26"/>
    <p:sldId id="275" r:id="rId27"/>
    <p:sldId id="278" r:id="rId28"/>
    <p:sldId id="282" r:id="rId29"/>
    <p:sldId id="283" r:id="rId30"/>
    <p:sldId id="279" r:id="rId31"/>
    <p:sldId id="280" r:id="rId32"/>
    <p:sldId id="281" r:id="rId33"/>
    <p:sldId id="284" r:id="rId34"/>
    <p:sldId id="285" r:id="rId35"/>
    <p:sldId id="287" r:id="rId36"/>
    <p:sldId id="286" r:id="rId37"/>
    <p:sldId id="288" r:id="rId38"/>
    <p:sldId id="289" r:id="rId39"/>
    <p:sldId id="290" r:id="rId40"/>
    <p:sldId id="291" r:id="rId41"/>
    <p:sldId id="293" r:id="rId42"/>
    <p:sldId id="295" r:id="rId43"/>
    <p:sldId id="294" r:id="rId44"/>
    <p:sldId id="292" r:id="rId45"/>
    <p:sldId id="296" r:id="rId46"/>
    <p:sldId id="297" r:id="rId47"/>
    <p:sldId id="298" r:id="rId48"/>
    <p:sldId id="299" r:id="rId49"/>
    <p:sldId id="300" r:id="rId50"/>
    <p:sldId id="302" r:id="rId51"/>
    <p:sldId id="303" r:id="rId52"/>
    <p:sldId id="304" r:id="rId53"/>
    <p:sldId id="305" r:id="rId54"/>
    <p:sldId id="306" r:id="rId55"/>
    <p:sldId id="308" r:id="rId56"/>
    <p:sldId id="335" r:id="rId57"/>
    <p:sldId id="307" r:id="rId58"/>
    <p:sldId id="309" r:id="rId59"/>
    <p:sldId id="301" r:id="rId60"/>
    <p:sldId id="310" r:id="rId61"/>
    <p:sldId id="311" r:id="rId62"/>
    <p:sldId id="312" r:id="rId63"/>
    <p:sldId id="313" r:id="rId64"/>
    <p:sldId id="314" r:id="rId65"/>
    <p:sldId id="315" r:id="rId66"/>
    <p:sldId id="318" r:id="rId67"/>
    <p:sldId id="316" r:id="rId68"/>
    <p:sldId id="317" r:id="rId69"/>
    <p:sldId id="320" r:id="rId70"/>
    <p:sldId id="319" r:id="rId71"/>
    <p:sldId id="321" r:id="rId72"/>
    <p:sldId id="330" r:id="rId73"/>
    <p:sldId id="323" r:id="rId74"/>
    <p:sldId id="331" r:id="rId75"/>
    <p:sldId id="326" r:id="rId76"/>
    <p:sldId id="324" r:id="rId77"/>
    <p:sldId id="332" r:id="rId78"/>
    <p:sldId id="325" r:id="rId79"/>
    <p:sldId id="334" r:id="rId80"/>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8F9980-2B29-4FC2-97E9-5AF7B72F320B}" v="1" dt="2023-09-19T02:45:32.554"/>
    <p1510:client id="{5F2AC063-9C53-E93D-820D-249B307C6E65}" v="1" dt="2023-09-18T15:51:36.298"/>
    <p1510:client id="{C7CC129F-FAF9-4C88-90E0-C3CEF4960201}" v="1" dt="2023-09-15T04:36:35.492"/>
    <p1510:client id="{DA28FA1A-E0E9-8298-D06E-A90902B5D3F3}" v="1" dt="2023-10-02T14:53:06.9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tableStyles" Target="tableStyles.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presProps" Target="presProps.xml"/><Relationship Id="rId86"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61" Type="http://schemas.openxmlformats.org/officeDocument/2006/relationships/slide" Target="slides/slide56.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GATHAN AL GHIFARI" userId="7fe237e8-ed2d-42dd-bb99-c5a486345ad6" providerId="ADAL" clId="{C7CC129F-FAF9-4C88-90E0-C3CEF4960201}"/>
    <pc:docChg chg="undo custSel modSld">
      <pc:chgData name="MUHAMMAD GATHAN AL GHIFARI" userId="7fe237e8-ed2d-42dd-bb99-c5a486345ad6" providerId="ADAL" clId="{C7CC129F-FAF9-4C88-90E0-C3CEF4960201}" dt="2023-09-15T04:36:35.492" v="11" actId="1076"/>
      <pc:docMkLst>
        <pc:docMk/>
      </pc:docMkLst>
      <pc:sldChg chg="modSp">
        <pc:chgData name="MUHAMMAD GATHAN AL GHIFARI" userId="7fe237e8-ed2d-42dd-bb99-c5a486345ad6" providerId="ADAL" clId="{C7CC129F-FAF9-4C88-90E0-C3CEF4960201}" dt="2023-09-15T04:36:35.492" v="11" actId="1076"/>
        <pc:sldMkLst>
          <pc:docMk/>
          <pc:sldMk cId="1695522194" sldId="294"/>
        </pc:sldMkLst>
        <pc:picChg chg="mod">
          <ac:chgData name="MUHAMMAD GATHAN AL GHIFARI" userId="7fe237e8-ed2d-42dd-bb99-c5a486345ad6" providerId="ADAL" clId="{C7CC129F-FAF9-4C88-90E0-C3CEF4960201}" dt="2023-09-15T04:36:35.492" v="11" actId="1076"/>
          <ac:picMkLst>
            <pc:docMk/>
            <pc:sldMk cId="1695522194" sldId="294"/>
            <ac:picMk id="11266" creationId="{00000000-0000-0000-0000-000000000000}"/>
          </ac:picMkLst>
        </pc:picChg>
      </pc:sldChg>
      <pc:sldChg chg="addSp delSp modSp mod">
        <pc:chgData name="MUHAMMAD GATHAN AL GHIFARI" userId="7fe237e8-ed2d-42dd-bb99-c5a486345ad6" providerId="ADAL" clId="{C7CC129F-FAF9-4C88-90E0-C3CEF4960201}" dt="2023-09-15T04:32:10.229" v="10" actId="22"/>
        <pc:sldMkLst>
          <pc:docMk/>
          <pc:sldMk cId="3221044736" sldId="302"/>
        </pc:sldMkLst>
        <pc:spChg chg="add del">
          <ac:chgData name="MUHAMMAD GATHAN AL GHIFARI" userId="7fe237e8-ed2d-42dd-bb99-c5a486345ad6" providerId="ADAL" clId="{C7CC129F-FAF9-4C88-90E0-C3CEF4960201}" dt="2023-09-15T04:31:13.680" v="2" actId="22"/>
          <ac:spMkLst>
            <pc:docMk/>
            <pc:sldMk cId="3221044736" sldId="302"/>
            <ac:spMk id="4" creationId="{AD3CC83C-4C1D-961D-8D86-8A7AAAD1ECB6}"/>
          </ac:spMkLst>
        </pc:spChg>
        <pc:spChg chg="add del mod">
          <ac:chgData name="MUHAMMAD GATHAN AL GHIFARI" userId="7fe237e8-ed2d-42dd-bb99-c5a486345ad6" providerId="ADAL" clId="{C7CC129F-FAF9-4C88-90E0-C3CEF4960201}" dt="2023-09-15T04:32:10.229" v="10" actId="22"/>
          <ac:spMkLst>
            <pc:docMk/>
            <pc:sldMk cId="3221044736" sldId="302"/>
            <ac:spMk id="6" creationId="{52C255EF-93FA-8293-544F-51ADED21609D}"/>
          </ac:spMkLst>
        </pc:spChg>
        <pc:picChg chg="mod">
          <ac:chgData name="MUHAMMAD GATHAN AL GHIFARI" userId="7fe237e8-ed2d-42dd-bb99-c5a486345ad6" providerId="ADAL" clId="{C7CC129F-FAF9-4C88-90E0-C3CEF4960201}" dt="2023-09-15T04:32:09.780" v="9" actId="1076"/>
          <ac:picMkLst>
            <pc:docMk/>
            <pc:sldMk cId="3221044736" sldId="302"/>
            <ac:picMk id="3" creationId="{A17D149E-3AAD-71A1-2FB0-4A7866B7B196}"/>
          </ac:picMkLst>
        </pc:picChg>
      </pc:sldChg>
    </pc:docChg>
  </pc:docChgLst>
  <pc:docChgLst>
    <pc:chgData name="IFHAL FAIZI" userId="S::ifhal.535230196@stu.untar.ac.id::99d18849-f2b2-4208-8ade-96b66052cb4f" providerId="AD" clId="Web-{DA28FA1A-E0E9-8298-D06E-A90902B5D3F3}"/>
    <pc:docChg chg="sldOrd">
      <pc:chgData name="IFHAL FAIZI" userId="S::ifhal.535230196@stu.untar.ac.id::99d18849-f2b2-4208-8ade-96b66052cb4f" providerId="AD" clId="Web-{DA28FA1A-E0E9-8298-D06E-A90902B5D3F3}" dt="2023-10-02T14:53:06.925" v="0"/>
      <pc:docMkLst>
        <pc:docMk/>
      </pc:docMkLst>
      <pc:sldChg chg="ord">
        <pc:chgData name="IFHAL FAIZI" userId="S::ifhal.535230196@stu.untar.ac.id::99d18849-f2b2-4208-8ade-96b66052cb4f" providerId="AD" clId="Web-{DA28FA1A-E0E9-8298-D06E-A90902B5D3F3}" dt="2023-10-02T14:53:06.925" v="0"/>
        <pc:sldMkLst>
          <pc:docMk/>
          <pc:sldMk cId="4183887073" sldId="326"/>
        </pc:sldMkLst>
      </pc:sldChg>
    </pc:docChg>
  </pc:docChgLst>
  <pc:docChgLst>
    <pc:chgData name="HIZKIA RAHUEL ANGLIE" userId="S::hizkia.535230073@stu.untar.ac.id::8fd121bc-9b7a-48c4-baf2-22d0c5fda7b1" providerId="AD" clId="Web-{5F2AC063-9C53-E93D-820D-249B307C6E65}"/>
    <pc:docChg chg="sldOrd">
      <pc:chgData name="HIZKIA RAHUEL ANGLIE" userId="S::hizkia.535230073@stu.untar.ac.id::8fd121bc-9b7a-48c4-baf2-22d0c5fda7b1" providerId="AD" clId="Web-{5F2AC063-9C53-E93D-820D-249B307C6E65}" dt="2023-09-18T15:51:36.298" v="0"/>
      <pc:docMkLst>
        <pc:docMk/>
      </pc:docMkLst>
      <pc:sldChg chg="ord">
        <pc:chgData name="HIZKIA RAHUEL ANGLIE" userId="S::hizkia.535230073@stu.untar.ac.id::8fd121bc-9b7a-48c4-baf2-22d0c5fda7b1" providerId="AD" clId="Web-{5F2AC063-9C53-E93D-820D-249B307C6E65}" dt="2023-09-18T15:51:36.298" v="0"/>
        <pc:sldMkLst>
          <pc:docMk/>
          <pc:sldMk cId="662595355" sldId="319"/>
        </pc:sldMkLst>
      </pc:sldChg>
    </pc:docChg>
  </pc:docChgLst>
  <pc:docChgLst>
    <pc:chgData name="ERIC WIRAATMADJA HANDOKO" userId="S::eric.535230081@stu.untar.ac.id::62211f51-844e-4f64-b961-ad6a20e18f99" providerId="AD" clId="Web-{398F9980-2B29-4FC2-97E9-5AF7B72F320B}"/>
    <pc:docChg chg="sldOrd">
      <pc:chgData name="ERIC WIRAATMADJA HANDOKO" userId="S::eric.535230081@stu.untar.ac.id::62211f51-844e-4f64-b961-ad6a20e18f99" providerId="AD" clId="Web-{398F9980-2B29-4FC2-97E9-5AF7B72F320B}" dt="2023-09-19T02:45:32.554" v="0"/>
      <pc:docMkLst>
        <pc:docMk/>
      </pc:docMkLst>
      <pc:sldChg chg="ord">
        <pc:chgData name="ERIC WIRAATMADJA HANDOKO" userId="S::eric.535230081@stu.untar.ac.id::62211f51-844e-4f64-b961-ad6a20e18f99" providerId="AD" clId="Web-{398F9980-2B29-4FC2-97E9-5AF7B72F320B}" dt="2023-09-19T02:45:32.554" v="0"/>
        <pc:sldMkLst>
          <pc:docMk/>
          <pc:sldMk cId="2297808084" sldId="26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E7D0F571-5407-4A7E-B86C-D002EBE034A1}" type="datetimeFigureOut">
              <a:rPr lang="id-ID" smtClean="0"/>
              <a:t>02/10/2023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2FF8EEC-36F6-4287-B123-D660C1DC4099}" type="slidenum">
              <a:rPr lang="id-ID" smtClean="0"/>
              <a:t>‹#›</a:t>
            </a:fld>
            <a:endParaRPr lang="id-ID"/>
          </a:p>
        </p:txBody>
      </p:sp>
    </p:spTree>
    <p:extLst>
      <p:ext uri="{BB962C8B-B14F-4D97-AF65-F5344CB8AC3E}">
        <p14:creationId xmlns:p14="http://schemas.microsoft.com/office/powerpoint/2010/main" val="4274335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E7D0F571-5407-4A7E-B86C-D002EBE034A1}" type="datetimeFigureOut">
              <a:rPr lang="id-ID" smtClean="0"/>
              <a:t>02/10/2023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2FF8EEC-36F6-4287-B123-D660C1DC4099}" type="slidenum">
              <a:rPr lang="id-ID" smtClean="0"/>
              <a:t>‹#›</a:t>
            </a:fld>
            <a:endParaRPr lang="id-ID"/>
          </a:p>
        </p:txBody>
      </p:sp>
    </p:spTree>
    <p:extLst>
      <p:ext uri="{BB962C8B-B14F-4D97-AF65-F5344CB8AC3E}">
        <p14:creationId xmlns:p14="http://schemas.microsoft.com/office/powerpoint/2010/main" val="1516899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E7D0F571-5407-4A7E-B86C-D002EBE034A1}" type="datetimeFigureOut">
              <a:rPr lang="id-ID" smtClean="0"/>
              <a:t>02/10/2023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2FF8EEC-36F6-4287-B123-D660C1DC4099}" type="slidenum">
              <a:rPr lang="id-ID" smtClean="0"/>
              <a:t>‹#›</a:t>
            </a:fld>
            <a:endParaRPr lang="id-ID"/>
          </a:p>
        </p:txBody>
      </p:sp>
    </p:spTree>
    <p:extLst>
      <p:ext uri="{BB962C8B-B14F-4D97-AF65-F5344CB8AC3E}">
        <p14:creationId xmlns:p14="http://schemas.microsoft.com/office/powerpoint/2010/main" val="176167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562722" indent="0" algn="ctr">
              <a:buNone/>
              <a:defRPr>
                <a:solidFill>
                  <a:schemeClr val="tx1">
                    <a:tint val="75000"/>
                  </a:schemeClr>
                </a:solidFill>
              </a:defRPr>
            </a:lvl2pPr>
            <a:lvl3pPr marL="1125444" indent="0" algn="ctr">
              <a:buNone/>
              <a:defRPr>
                <a:solidFill>
                  <a:schemeClr val="tx1">
                    <a:tint val="75000"/>
                  </a:schemeClr>
                </a:solidFill>
              </a:defRPr>
            </a:lvl3pPr>
            <a:lvl4pPr marL="1688165" indent="0" algn="ctr">
              <a:buNone/>
              <a:defRPr>
                <a:solidFill>
                  <a:schemeClr val="tx1">
                    <a:tint val="75000"/>
                  </a:schemeClr>
                </a:solidFill>
              </a:defRPr>
            </a:lvl4pPr>
            <a:lvl5pPr marL="2250887" indent="0" algn="ctr">
              <a:buNone/>
              <a:defRPr>
                <a:solidFill>
                  <a:schemeClr val="tx1">
                    <a:tint val="75000"/>
                  </a:schemeClr>
                </a:solidFill>
              </a:defRPr>
            </a:lvl5pPr>
            <a:lvl6pPr marL="2813609" indent="0" algn="ctr">
              <a:buNone/>
              <a:defRPr>
                <a:solidFill>
                  <a:schemeClr val="tx1">
                    <a:tint val="75000"/>
                  </a:schemeClr>
                </a:solidFill>
              </a:defRPr>
            </a:lvl6pPr>
            <a:lvl7pPr marL="3376331" indent="0" algn="ctr">
              <a:buNone/>
              <a:defRPr>
                <a:solidFill>
                  <a:schemeClr val="tx1">
                    <a:tint val="75000"/>
                  </a:schemeClr>
                </a:solidFill>
              </a:defRPr>
            </a:lvl7pPr>
            <a:lvl8pPr marL="3939052" indent="0" algn="ctr">
              <a:buNone/>
              <a:defRPr>
                <a:solidFill>
                  <a:schemeClr val="tx1">
                    <a:tint val="75000"/>
                  </a:schemeClr>
                </a:solidFill>
              </a:defRPr>
            </a:lvl8pPr>
            <a:lvl9pPr marL="450177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CAE910FD-3BD6-451D-8E34-893A6784257D}" type="datetimeFigureOut">
              <a:rPr lang="en-US" smtClean="0"/>
              <a:pPr/>
              <a:t>10/2/2023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9F730B5-B70C-42D3-A7BC-F1334D91BE0A}" type="slidenum">
              <a:rPr lang="en-US" smtClean="0"/>
              <a:pPr/>
              <a:t>‹#›</a:t>
            </a:fld>
            <a:endParaRPr lang="en-US"/>
          </a:p>
        </p:txBody>
      </p:sp>
    </p:spTree>
    <p:extLst>
      <p:ext uri="{BB962C8B-B14F-4D97-AF65-F5344CB8AC3E}">
        <p14:creationId xmlns:p14="http://schemas.microsoft.com/office/powerpoint/2010/main" val="2631818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7" descr="template presentation Isi02.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CAE910FD-3BD6-451D-8E34-893A6784257D}" type="datetimeFigureOut">
              <a:rPr lang="en-US" smtClean="0"/>
              <a:pPr/>
              <a:t>10/2/2023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9F730B5-B70C-42D3-A7BC-F1334D91BE0A}" type="slidenum">
              <a:rPr lang="en-US" smtClean="0"/>
              <a:pPr/>
              <a:t>‹#›</a:t>
            </a:fld>
            <a:endParaRPr lang="en-US"/>
          </a:p>
        </p:txBody>
      </p:sp>
    </p:spTree>
    <p:extLst>
      <p:ext uri="{BB962C8B-B14F-4D97-AF65-F5344CB8AC3E}">
        <p14:creationId xmlns:p14="http://schemas.microsoft.com/office/powerpoint/2010/main" val="120795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7" descr="template presentation Isi01.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4"/>
            <a:ext cx="7772400" cy="1362075"/>
          </a:xfrm>
        </p:spPr>
        <p:txBody>
          <a:bodyPr anchor="t"/>
          <a:lstStyle>
            <a:lvl1pPr algn="l">
              <a:defRPr sz="4923"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462">
                <a:solidFill>
                  <a:schemeClr val="tx1">
                    <a:tint val="75000"/>
                  </a:schemeClr>
                </a:solidFill>
              </a:defRPr>
            </a:lvl1pPr>
            <a:lvl2pPr marL="562722" indent="0">
              <a:buNone/>
              <a:defRPr sz="2215">
                <a:solidFill>
                  <a:schemeClr val="tx1">
                    <a:tint val="75000"/>
                  </a:schemeClr>
                </a:solidFill>
              </a:defRPr>
            </a:lvl2pPr>
            <a:lvl3pPr marL="1125444" indent="0">
              <a:buNone/>
              <a:defRPr sz="1969">
                <a:solidFill>
                  <a:schemeClr val="tx1">
                    <a:tint val="75000"/>
                  </a:schemeClr>
                </a:solidFill>
              </a:defRPr>
            </a:lvl3pPr>
            <a:lvl4pPr marL="1688165" indent="0">
              <a:buNone/>
              <a:defRPr sz="1723">
                <a:solidFill>
                  <a:schemeClr val="tx1">
                    <a:tint val="75000"/>
                  </a:schemeClr>
                </a:solidFill>
              </a:defRPr>
            </a:lvl4pPr>
            <a:lvl5pPr marL="2250887" indent="0">
              <a:buNone/>
              <a:defRPr sz="1723">
                <a:solidFill>
                  <a:schemeClr val="tx1">
                    <a:tint val="75000"/>
                  </a:schemeClr>
                </a:solidFill>
              </a:defRPr>
            </a:lvl5pPr>
            <a:lvl6pPr marL="2813609" indent="0">
              <a:buNone/>
              <a:defRPr sz="1723">
                <a:solidFill>
                  <a:schemeClr val="tx1">
                    <a:tint val="75000"/>
                  </a:schemeClr>
                </a:solidFill>
              </a:defRPr>
            </a:lvl6pPr>
            <a:lvl7pPr marL="3376331" indent="0">
              <a:buNone/>
              <a:defRPr sz="1723">
                <a:solidFill>
                  <a:schemeClr val="tx1">
                    <a:tint val="75000"/>
                  </a:schemeClr>
                </a:solidFill>
              </a:defRPr>
            </a:lvl7pPr>
            <a:lvl8pPr marL="3939052" indent="0">
              <a:buNone/>
              <a:defRPr sz="1723">
                <a:solidFill>
                  <a:schemeClr val="tx1">
                    <a:tint val="75000"/>
                  </a:schemeClr>
                </a:solidFill>
              </a:defRPr>
            </a:lvl8pPr>
            <a:lvl9pPr marL="4501774" indent="0">
              <a:buNone/>
              <a:defRPr sz="1723">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CAE910FD-3BD6-451D-8E34-893A6784257D}" type="datetimeFigureOut">
              <a:rPr lang="en-US" smtClean="0"/>
              <a:pPr/>
              <a:t>10/2/2023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9F730B5-B70C-42D3-A7BC-F1334D91BE0A}" type="slidenum">
              <a:rPr lang="en-US" smtClean="0"/>
              <a:pPr/>
              <a:t>‹#›</a:t>
            </a:fld>
            <a:endParaRPr lang="en-US"/>
          </a:p>
        </p:txBody>
      </p:sp>
    </p:spTree>
    <p:extLst>
      <p:ext uri="{BB962C8B-B14F-4D97-AF65-F5344CB8AC3E}">
        <p14:creationId xmlns:p14="http://schemas.microsoft.com/office/powerpoint/2010/main" val="368063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3446"/>
            </a:lvl1pPr>
            <a:lvl2pPr>
              <a:defRPr sz="2954"/>
            </a:lvl2pPr>
            <a:lvl3pPr>
              <a:defRPr sz="2462"/>
            </a:lvl3pPr>
            <a:lvl4pPr>
              <a:defRPr sz="2215"/>
            </a:lvl4pPr>
            <a:lvl5pPr>
              <a:defRPr sz="2215"/>
            </a:lvl5pPr>
            <a:lvl6pPr>
              <a:defRPr sz="2215"/>
            </a:lvl6pPr>
            <a:lvl7pPr>
              <a:defRPr sz="2215"/>
            </a:lvl7pPr>
            <a:lvl8pPr>
              <a:defRPr sz="2215"/>
            </a:lvl8pPr>
            <a:lvl9pPr>
              <a:defRPr sz="221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3446"/>
            </a:lvl1pPr>
            <a:lvl2pPr>
              <a:defRPr sz="2954"/>
            </a:lvl2pPr>
            <a:lvl3pPr>
              <a:defRPr sz="2462"/>
            </a:lvl3pPr>
            <a:lvl4pPr>
              <a:defRPr sz="2215"/>
            </a:lvl4pPr>
            <a:lvl5pPr>
              <a:defRPr sz="2215"/>
            </a:lvl5pPr>
            <a:lvl6pPr>
              <a:defRPr sz="2215"/>
            </a:lvl6pPr>
            <a:lvl7pPr>
              <a:defRPr sz="2215"/>
            </a:lvl7pPr>
            <a:lvl8pPr>
              <a:defRPr sz="2215"/>
            </a:lvl8pPr>
            <a:lvl9pPr>
              <a:defRPr sz="221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CAE910FD-3BD6-451D-8E34-893A6784257D}" type="datetimeFigureOut">
              <a:rPr lang="en-US" smtClean="0"/>
              <a:pPr/>
              <a:t>10/2/2023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9F730B5-B70C-42D3-A7BC-F1334D91BE0A}" type="slidenum">
              <a:rPr lang="en-US" smtClean="0"/>
              <a:pPr/>
              <a:t>‹#›</a:t>
            </a:fld>
            <a:endParaRPr lang="en-US"/>
          </a:p>
        </p:txBody>
      </p:sp>
    </p:spTree>
    <p:extLst>
      <p:ext uri="{BB962C8B-B14F-4D97-AF65-F5344CB8AC3E}">
        <p14:creationId xmlns:p14="http://schemas.microsoft.com/office/powerpoint/2010/main" val="4252195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CAE910FD-3BD6-451D-8E34-893A6784257D}" type="datetimeFigureOut">
              <a:rPr lang="en-US" smtClean="0"/>
              <a:pPr/>
              <a:t>10/2/2023</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19F730B5-B70C-42D3-A7BC-F1334D91BE0A}" type="slidenum">
              <a:rPr lang="en-US" smtClean="0"/>
              <a:pPr/>
              <a:t>‹#›</a:t>
            </a:fld>
            <a:endParaRPr lang="en-US"/>
          </a:p>
        </p:txBody>
      </p:sp>
    </p:spTree>
    <p:extLst>
      <p:ext uri="{BB962C8B-B14F-4D97-AF65-F5344CB8AC3E}">
        <p14:creationId xmlns:p14="http://schemas.microsoft.com/office/powerpoint/2010/main" val="5967674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AE910FD-3BD6-451D-8E34-893A6784257D}" type="datetimeFigureOut">
              <a:rPr lang="en-US" smtClean="0"/>
              <a:pPr/>
              <a:t>10/2/2023</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19F730B5-B70C-42D3-A7BC-F1334D91BE0A}" type="slidenum">
              <a:rPr lang="en-US" smtClean="0"/>
              <a:pPr/>
              <a:t>‹#›</a:t>
            </a:fld>
            <a:endParaRPr lang="en-US"/>
          </a:p>
        </p:txBody>
      </p:sp>
    </p:spTree>
    <p:extLst>
      <p:ext uri="{BB962C8B-B14F-4D97-AF65-F5344CB8AC3E}">
        <p14:creationId xmlns:p14="http://schemas.microsoft.com/office/powerpoint/2010/main" val="14274748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AE910FD-3BD6-451D-8E34-893A6784257D}" type="datetimeFigureOut">
              <a:rPr lang="en-US" smtClean="0"/>
              <a:pPr/>
              <a:t>10/2/2023</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19F730B5-B70C-42D3-A7BC-F1334D91BE0A}" type="slidenum">
              <a:rPr lang="en-US" smtClean="0"/>
              <a:pPr/>
              <a:t>‹#›</a:t>
            </a:fld>
            <a:endParaRPr lang="en-US"/>
          </a:p>
        </p:txBody>
      </p:sp>
    </p:spTree>
    <p:extLst>
      <p:ext uri="{BB962C8B-B14F-4D97-AF65-F5344CB8AC3E}">
        <p14:creationId xmlns:p14="http://schemas.microsoft.com/office/powerpoint/2010/main" val="9031935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462"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939"/>
            </a:lvl1pPr>
            <a:lvl2pPr>
              <a:defRPr sz="3446"/>
            </a:lvl2pPr>
            <a:lvl3pPr>
              <a:defRPr sz="2954"/>
            </a:lvl3pPr>
            <a:lvl4pPr>
              <a:defRPr sz="2462"/>
            </a:lvl4pPr>
            <a:lvl5pPr>
              <a:defRPr sz="2462"/>
            </a:lvl5pPr>
            <a:lvl6pPr>
              <a:defRPr sz="2462"/>
            </a:lvl6pPr>
            <a:lvl7pPr>
              <a:defRPr sz="2462"/>
            </a:lvl7pPr>
            <a:lvl8pPr>
              <a:defRPr sz="2462"/>
            </a:lvl8pPr>
            <a:lvl9pPr>
              <a:defRPr sz="24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3"/>
            <a:ext cx="3008313" cy="4691063"/>
          </a:xfr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CAE910FD-3BD6-451D-8E34-893A6784257D}" type="datetimeFigureOut">
              <a:rPr lang="en-US" smtClean="0"/>
              <a:pPr/>
              <a:t>10/2/2023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9F730B5-B70C-42D3-A7BC-F1334D91BE0A}" type="slidenum">
              <a:rPr lang="en-US" smtClean="0"/>
              <a:pPr/>
              <a:t>‹#›</a:t>
            </a:fld>
            <a:endParaRPr lang="en-US"/>
          </a:p>
        </p:txBody>
      </p:sp>
    </p:spTree>
    <p:extLst>
      <p:ext uri="{BB962C8B-B14F-4D97-AF65-F5344CB8AC3E}">
        <p14:creationId xmlns:p14="http://schemas.microsoft.com/office/powerpoint/2010/main" val="3097865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E7D0F571-5407-4A7E-B86C-D002EBE034A1}" type="datetimeFigureOut">
              <a:rPr lang="id-ID" smtClean="0"/>
              <a:t>02/10/2023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2FF8EEC-36F6-4287-B123-D660C1DC4099}" type="slidenum">
              <a:rPr lang="id-ID" smtClean="0"/>
              <a:t>‹#›</a:t>
            </a:fld>
            <a:endParaRPr lang="id-ID"/>
          </a:p>
        </p:txBody>
      </p:sp>
    </p:spTree>
    <p:extLst>
      <p:ext uri="{BB962C8B-B14F-4D97-AF65-F5344CB8AC3E}">
        <p14:creationId xmlns:p14="http://schemas.microsoft.com/office/powerpoint/2010/main" val="19223227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462"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939"/>
            </a:lvl1pPr>
            <a:lvl2pPr marL="562722" indent="0">
              <a:buNone/>
              <a:defRPr sz="3446"/>
            </a:lvl2pPr>
            <a:lvl3pPr marL="1125444" indent="0">
              <a:buNone/>
              <a:defRPr sz="2954"/>
            </a:lvl3pPr>
            <a:lvl4pPr marL="1688165" indent="0">
              <a:buNone/>
              <a:defRPr sz="2462"/>
            </a:lvl4pPr>
            <a:lvl5pPr marL="2250887" indent="0">
              <a:buNone/>
              <a:defRPr sz="2462"/>
            </a:lvl5pPr>
            <a:lvl6pPr marL="2813609" indent="0">
              <a:buNone/>
              <a:defRPr sz="2462"/>
            </a:lvl6pPr>
            <a:lvl7pPr marL="3376331" indent="0">
              <a:buNone/>
              <a:defRPr sz="2462"/>
            </a:lvl7pPr>
            <a:lvl8pPr marL="3939052" indent="0">
              <a:buNone/>
              <a:defRPr sz="2462"/>
            </a:lvl8pPr>
            <a:lvl9pPr marL="4501774" indent="0">
              <a:buNone/>
              <a:defRPr sz="2462"/>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CAE910FD-3BD6-451D-8E34-893A6784257D}" type="datetimeFigureOut">
              <a:rPr lang="en-US" smtClean="0"/>
              <a:pPr/>
              <a:t>10/2/2023</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9F730B5-B70C-42D3-A7BC-F1334D91BE0A}" type="slidenum">
              <a:rPr lang="en-US" smtClean="0"/>
              <a:pPr/>
              <a:t>‹#›</a:t>
            </a:fld>
            <a:endParaRPr lang="en-US"/>
          </a:p>
        </p:txBody>
      </p:sp>
    </p:spTree>
    <p:extLst>
      <p:ext uri="{BB962C8B-B14F-4D97-AF65-F5344CB8AC3E}">
        <p14:creationId xmlns:p14="http://schemas.microsoft.com/office/powerpoint/2010/main" val="4650730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AE910FD-3BD6-451D-8E34-893A6784257D}" type="datetimeFigureOut">
              <a:rPr lang="en-US" smtClean="0"/>
              <a:pPr/>
              <a:t>10/2/2023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9F730B5-B70C-42D3-A7BC-F1334D91BE0A}" type="slidenum">
              <a:rPr lang="en-US" smtClean="0"/>
              <a:pPr/>
              <a:t>‹#›</a:t>
            </a:fld>
            <a:endParaRPr lang="en-US"/>
          </a:p>
        </p:txBody>
      </p:sp>
    </p:spTree>
    <p:extLst>
      <p:ext uri="{BB962C8B-B14F-4D97-AF65-F5344CB8AC3E}">
        <p14:creationId xmlns:p14="http://schemas.microsoft.com/office/powerpoint/2010/main" val="29724511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AE910FD-3BD6-451D-8E34-893A6784257D}" type="datetimeFigureOut">
              <a:rPr lang="en-US" smtClean="0"/>
              <a:pPr/>
              <a:t>10/2/2023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9F730B5-B70C-42D3-A7BC-F1334D91BE0A}" type="slidenum">
              <a:rPr lang="en-US" smtClean="0"/>
              <a:pPr/>
              <a:t>‹#›</a:t>
            </a:fld>
            <a:endParaRPr lang="en-US"/>
          </a:p>
        </p:txBody>
      </p:sp>
    </p:spTree>
    <p:extLst>
      <p:ext uri="{BB962C8B-B14F-4D97-AF65-F5344CB8AC3E}">
        <p14:creationId xmlns:p14="http://schemas.microsoft.com/office/powerpoint/2010/main" val="5603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D0F571-5407-4A7E-B86C-D002EBE034A1}" type="datetimeFigureOut">
              <a:rPr lang="id-ID" smtClean="0"/>
              <a:t>02/10/2023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2FF8EEC-36F6-4287-B123-D660C1DC4099}" type="slidenum">
              <a:rPr lang="id-ID" smtClean="0"/>
              <a:t>‹#›</a:t>
            </a:fld>
            <a:endParaRPr lang="id-ID"/>
          </a:p>
        </p:txBody>
      </p:sp>
    </p:spTree>
    <p:extLst>
      <p:ext uri="{BB962C8B-B14F-4D97-AF65-F5344CB8AC3E}">
        <p14:creationId xmlns:p14="http://schemas.microsoft.com/office/powerpoint/2010/main" val="2822377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E7D0F571-5407-4A7E-B86C-D002EBE034A1}" type="datetimeFigureOut">
              <a:rPr lang="id-ID" smtClean="0"/>
              <a:t>02/10/2023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2FF8EEC-36F6-4287-B123-D660C1DC4099}" type="slidenum">
              <a:rPr lang="id-ID" smtClean="0"/>
              <a:t>‹#›</a:t>
            </a:fld>
            <a:endParaRPr lang="id-ID"/>
          </a:p>
        </p:txBody>
      </p:sp>
    </p:spTree>
    <p:extLst>
      <p:ext uri="{BB962C8B-B14F-4D97-AF65-F5344CB8AC3E}">
        <p14:creationId xmlns:p14="http://schemas.microsoft.com/office/powerpoint/2010/main" val="2612123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E7D0F571-5407-4A7E-B86C-D002EBE034A1}" type="datetimeFigureOut">
              <a:rPr lang="id-ID" smtClean="0"/>
              <a:t>02/10/2023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B2FF8EEC-36F6-4287-B123-D660C1DC4099}" type="slidenum">
              <a:rPr lang="id-ID" smtClean="0"/>
              <a:t>‹#›</a:t>
            </a:fld>
            <a:endParaRPr lang="id-ID"/>
          </a:p>
        </p:txBody>
      </p:sp>
    </p:spTree>
    <p:extLst>
      <p:ext uri="{BB962C8B-B14F-4D97-AF65-F5344CB8AC3E}">
        <p14:creationId xmlns:p14="http://schemas.microsoft.com/office/powerpoint/2010/main" val="3728829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E7D0F571-5407-4A7E-B86C-D002EBE034A1}" type="datetimeFigureOut">
              <a:rPr lang="id-ID" smtClean="0"/>
              <a:t>02/10/2023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B2FF8EEC-36F6-4287-B123-D660C1DC4099}" type="slidenum">
              <a:rPr lang="id-ID" smtClean="0"/>
              <a:t>‹#›</a:t>
            </a:fld>
            <a:endParaRPr lang="id-ID"/>
          </a:p>
        </p:txBody>
      </p:sp>
    </p:spTree>
    <p:extLst>
      <p:ext uri="{BB962C8B-B14F-4D97-AF65-F5344CB8AC3E}">
        <p14:creationId xmlns:p14="http://schemas.microsoft.com/office/powerpoint/2010/main" val="287188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D0F571-5407-4A7E-B86C-D002EBE034A1}" type="datetimeFigureOut">
              <a:rPr lang="id-ID" smtClean="0"/>
              <a:t>02/10/2023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B2FF8EEC-36F6-4287-B123-D660C1DC4099}" type="slidenum">
              <a:rPr lang="id-ID" smtClean="0"/>
              <a:t>‹#›</a:t>
            </a:fld>
            <a:endParaRPr lang="id-ID"/>
          </a:p>
        </p:txBody>
      </p:sp>
    </p:spTree>
    <p:extLst>
      <p:ext uri="{BB962C8B-B14F-4D97-AF65-F5344CB8AC3E}">
        <p14:creationId xmlns:p14="http://schemas.microsoft.com/office/powerpoint/2010/main" val="1022994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D0F571-5407-4A7E-B86C-D002EBE034A1}" type="datetimeFigureOut">
              <a:rPr lang="id-ID" smtClean="0"/>
              <a:t>02/10/2023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2FF8EEC-36F6-4287-B123-D660C1DC4099}" type="slidenum">
              <a:rPr lang="id-ID" smtClean="0"/>
              <a:t>‹#›</a:t>
            </a:fld>
            <a:endParaRPr lang="id-ID"/>
          </a:p>
        </p:txBody>
      </p:sp>
    </p:spTree>
    <p:extLst>
      <p:ext uri="{BB962C8B-B14F-4D97-AF65-F5344CB8AC3E}">
        <p14:creationId xmlns:p14="http://schemas.microsoft.com/office/powerpoint/2010/main" val="3064231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D0F571-5407-4A7E-B86C-D002EBE034A1}" type="datetimeFigureOut">
              <a:rPr lang="id-ID" smtClean="0"/>
              <a:t>02/10/2023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2FF8EEC-36F6-4287-B123-D660C1DC4099}" type="slidenum">
              <a:rPr lang="id-ID" smtClean="0"/>
              <a:t>‹#›</a:t>
            </a:fld>
            <a:endParaRPr lang="id-ID"/>
          </a:p>
        </p:txBody>
      </p:sp>
    </p:spTree>
    <p:extLst>
      <p:ext uri="{BB962C8B-B14F-4D97-AF65-F5344CB8AC3E}">
        <p14:creationId xmlns:p14="http://schemas.microsoft.com/office/powerpoint/2010/main" val="4110349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D0F571-5407-4A7E-B86C-D002EBE034A1}" type="datetimeFigureOut">
              <a:rPr lang="id-ID" smtClean="0"/>
              <a:t>02/10/2023</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FF8EEC-36F6-4287-B123-D660C1DC4099}" type="slidenum">
              <a:rPr lang="id-ID" smtClean="0"/>
              <a:t>‹#›</a:t>
            </a:fld>
            <a:endParaRPr lang="id-ID"/>
          </a:p>
        </p:txBody>
      </p:sp>
    </p:spTree>
    <p:extLst>
      <p:ext uri="{BB962C8B-B14F-4D97-AF65-F5344CB8AC3E}">
        <p14:creationId xmlns:p14="http://schemas.microsoft.com/office/powerpoint/2010/main" val="2473027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template presentation-Judul.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457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wrap="square" lIns="91440" tIns="45720" rIns="91440" bIns="45720" numCol="1" anchor="ctr" anchorCtr="0" compatLnSpc="1">
            <a:prstTxWarp prst="textNoShape">
              <a:avLst/>
            </a:prstTxWarp>
          </a:bodyPr>
          <a:lstStyle>
            <a:lvl1pPr>
              <a:defRPr sz="1400">
                <a:solidFill>
                  <a:srgbClr val="898989"/>
                </a:solidFill>
                <a:latin typeface="Calibri" pitchFamily="34" charset="0"/>
              </a:defRPr>
            </a:lvl1pPr>
          </a:lstStyle>
          <a:p>
            <a:fld id="{CAE910FD-3BD6-451D-8E34-893A6784257D}" type="datetimeFigureOut">
              <a:rPr lang="en-US" smtClean="0"/>
              <a:pPr/>
              <a:t>10/2/2023</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400">
                <a:solidFill>
                  <a:srgbClr val="898989"/>
                </a:solidFill>
                <a:latin typeface="Calibri" pitchFamily="34" charset="0"/>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400">
                <a:solidFill>
                  <a:srgbClr val="898989"/>
                </a:solidFill>
                <a:latin typeface="Calibri" pitchFamily="34" charset="0"/>
              </a:defRPr>
            </a:lvl1pPr>
          </a:lstStyle>
          <a:p>
            <a:fld id="{19F730B5-B70C-42D3-A7BC-F1334D91BE0A}" type="slidenum">
              <a:rPr lang="en-US" smtClean="0"/>
              <a:pPr/>
              <a:t>‹#›</a:t>
            </a:fld>
            <a:endParaRPr lang="en-US"/>
          </a:p>
        </p:txBody>
      </p:sp>
    </p:spTree>
    <p:extLst>
      <p:ext uri="{BB962C8B-B14F-4D97-AF65-F5344CB8AC3E}">
        <p14:creationId xmlns:p14="http://schemas.microsoft.com/office/powerpoint/2010/main" val="17654253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561975" rtl="0" eaLnBrk="1" fontAlgn="base" hangingPunct="1">
        <a:spcBef>
          <a:spcPct val="0"/>
        </a:spcBef>
        <a:spcAft>
          <a:spcPct val="0"/>
        </a:spcAft>
        <a:defRPr sz="5400" kern="1200">
          <a:solidFill>
            <a:schemeClr val="tx1"/>
          </a:solidFill>
          <a:latin typeface="+mj-lt"/>
          <a:ea typeface="+mj-ea"/>
          <a:cs typeface="+mj-cs"/>
        </a:defRPr>
      </a:lvl1pPr>
      <a:lvl2pPr algn="ctr" defTabSz="561975" rtl="0" eaLnBrk="1" fontAlgn="base" hangingPunct="1">
        <a:spcBef>
          <a:spcPct val="0"/>
        </a:spcBef>
        <a:spcAft>
          <a:spcPct val="0"/>
        </a:spcAft>
        <a:defRPr sz="5400">
          <a:solidFill>
            <a:schemeClr val="tx1"/>
          </a:solidFill>
          <a:latin typeface="Calibri" pitchFamily="34" charset="0"/>
        </a:defRPr>
      </a:lvl2pPr>
      <a:lvl3pPr algn="ctr" defTabSz="561975" rtl="0" eaLnBrk="1" fontAlgn="base" hangingPunct="1">
        <a:spcBef>
          <a:spcPct val="0"/>
        </a:spcBef>
        <a:spcAft>
          <a:spcPct val="0"/>
        </a:spcAft>
        <a:defRPr sz="5400">
          <a:solidFill>
            <a:schemeClr val="tx1"/>
          </a:solidFill>
          <a:latin typeface="Calibri" pitchFamily="34" charset="0"/>
        </a:defRPr>
      </a:lvl3pPr>
      <a:lvl4pPr algn="ctr" defTabSz="561975" rtl="0" eaLnBrk="1" fontAlgn="base" hangingPunct="1">
        <a:spcBef>
          <a:spcPct val="0"/>
        </a:spcBef>
        <a:spcAft>
          <a:spcPct val="0"/>
        </a:spcAft>
        <a:defRPr sz="5400">
          <a:solidFill>
            <a:schemeClr val="tx1"/>
          </a:solidFill>
          <a:latin typeface="Calibri" pitchFamily="34" charset="0"/>
        </a:defRPr>
      </a:lvl4pPr>
      <a:lvl5pPr algn="ctr" defTabSz="561975" rtl="0" eaLnBrk="1" fontAlgn="base" hangingPunct="1">
        <a:spcBef>
          <a:spcPct val="0"/>
        </a:spcBef>
        <a:spcAft>
          <a:spcPct val="0"/>
        </a:spcAft>
        <a:defRPr sz="5400">
          <a:solidFill>
            <a:schemeClr val="tx1"/>
          </a:solidFill>
          <a:latin typeface="Calibri" pitchFamily="34" charset="0"/>
        </a:defRPr>
      </a:lvl5pPr>
      <a:lvl6pPr marL="457200" algn="ctr" defTabSz="561975" rtl="0" eaLnBrk="1" fontAlgn="base" hangingPunct="1">
        <a:spcBef>
          <a:spcPct val="0"/>
        </a:spcBef>
        <a:spcAft>
          <a:spcPct val="0"/>
        </a:spcAft>
        <a:defRPr sz="5400">
          <a:solidFill>
            <a:schemeClr val="tx1"/>
          </a:solidFill>
          <a:latin typeface="Calibri" pitchFamily="34" charset="0"/>
        </a:defRPr>
      </a:lvl6pPr>
      <a:lvl7pPr marL="914400" algn="ctr" defTabSz="561975" rtl="0" eaLnBrk="1" fontAlgn="base" hangingPunct="1">
        <a:spcBef>
          <a:spcPct val="0"/>
        </a:spcBef>
        <a:spcAft>
          <a:spcPct val="0"/>
        </a:spcAft>
        <a:defRPr sz="5400">
          <a:solidFill>
            <a:schemeClr val="tx1"/>
          </a:solidFill>
          <a:latin typeface="Calibri" pitchFamily="34" charset="0"/>
        </a:defRPr>
      </a:lvl7pPr>
      <a:lvl8pPr marL="1371600" algn="ctr" defTabSz="561975" rtl="0" eaLnBrk="1" fontAlgn="base" hangingPunct="1">
        <a:spcBef>
          <a:spcPct val="0"/>
        </a:spcBef>
        <a:spcAft>
          <a:spcPct val="0"/>
        </a:spcAft>
        <a:defRPr sz="5400">
          <a:solidFill>
            <a:schemeClr val="tx1"/>
          </a:solidFill>
          <a:latin typeface="Calibri" pitchFamily="34" charset="0"/>
        </a:defRPr>
      </a:lvl8pPr>
      <a:lvl9pPr marL="1828800" algn="ctr" defTabSz="561975" rtl="0" eaLnBrk="1" fontAlgn="base" hangingPunct="1">
        <a:spcBef>
          <a:spcPct val="0"/>
        </a:spcBef>
        <a:spcAft>
          <a:spcPct val="0"/>
        </a:spcAft>
        <a:defRPr sz="5400">
          <a:solidFill>
            <a:schemeClr val="tx1"/>
          </a:solidFill>
          <a:latin typeface="Calibri" pitchFamily="34" charset="0"/>
        </a:defRPr>
      </a:lvl9pPr>
    </p:titleStyle>
    <p:bodyStyle>
      <a:lvl1pPr marL="420688" indent="-420688" algn="l" defTabSz="561975" rtl="0" eaLnBrk="1" fontAlgn="base" hangingPunct="1">
        <a:spcBef>
          <a:spcPct val="20000"/>
        </a:spcBef>
        <a:spcAft>
          <a:spcPct val="0"/>
        </a:spcAft>
        <a:buFont typeface="Arial" charset="0"/>
        <a:buChar char="•"/>
        <a:defRPr sz="3900" kern="1200">
          <a:solidFill>
            <a:schemeClr val="tx1"/>
          </a:solidFill>
          <a:latin typeface="+mn-lt"/>
          <a:ea typeface="+mn-ea"/>
          <a:cs typeface="+mn-cs"/>
        </a:defRPr>
      </a:lvl1pPr>
      <a:lvl2pPr marL="914400" indent="-350838" algn="l" defTabSz="561975" rtl="0" eaLnBrk="1" fontAlgn="base" hangingPunct="1">
        <a:spcBef>
          <a:spcPct val="20000"/>
        </a:spcBef>
        <a:spcAft>
          <a:spcPct val="0"/>
        </a:spcAft>
        <a:buFont typeface="Arial" charset="0"/>
        <a:buChar char="–"/>
        <a:defRPr sz="3400" kern="1200">
          <a:solidFill>
            <a:schemeClr val="tx1"/>
          </a:solidFill>
          <a:latin typeface="+mn-lt"/>
          <a:ea typeface="+mn-ea"/>
          <a:cs typeface="+mn-cs"/>
        </a:defRPr>
      </a:lvl2pPr>
      <a:lvl3pPr marL="1406525" indent="-280988" algn="l" defTabSz="561975" rtl="0" eaLnBrk="1" fontAlgn="base" hangingPunct="1">
        <a:spcBef>
          <a:spcPct val="20000"/>
        </a:spcBef>
        <a:spcAft>
          <a:spcPct val="0"/>
        </a:spcAft>
        <a:buFont typeface="Arial" charset="0"/>
        <a:buChar char="•"/>
        <a:defRPr sz="2900" kern="1200">
          <a:solidFill>
            <a:schemeClr val="tx1"/>
          </a:solidFill>
          <a:latin typeface="+mn-lt"/>
          <a:ea typeface="+mn-ea"/>
          <a:cs typeface="+mn-cs"/>
        </a:defRPr>
      </a:lvl3pPr>
      <a:lvl4pPr marL="1968500" indent="-280988" algn="l" defTabSz="561975" rtl="0" eaLnBrk="1" fontAlgn="base" hangingPunct="1">
        <a:spcBef>
          <a:spcPct val="20000"/>
        </a:spcBef>
        <a:spcAft>
          <a:spcPct val="0"/>
        </a:spcAft>
        <a:buFont typeface="Arial" charset="0"/>
        <a:buChar char="–"/>
        <a:defRPr sz="2400" kern="1200">
          <a:solidFill>
            <a:schemeClr val="tx1"/>
          </a:solidFill>
          <a:latin typeface="+mn-lt"/>
          <a:ea typeface="+mn-ea"/>
          <a:cs typeface="+mn-cs"/>
        </a:defRPr>
      </a:lvl4pPr>
      <a:lvl5pPr marL="2532063" indent="-280988" algn="l" defTabSz="561975" rtl="0" eaLnBrk="1" fontAlgn="base" hangingPunct="1">
        <a:spcBef>
          <a:spcPct val="20000"/>
        </a:spcBef>
        <a:spcAft>
          <a:spcPct val="0"/>
        </a:spcAft>
        <a:buFont typeface="Arial" charset="0"/>
        <a:buChar char="»"/>
        <a:defRPr sz="2400" kern="1200">
          <a:solidFill>
            <a:schemeClr val="tx1"/>
          </a:solidFill>
          <a:latin typeface="+mn-lt"/>
          <a:ea typeface="+mn-ea"/>
          <a:cs typeface="+mn-cs"/>
        </a:defRPr>
      </a:lvl5pPr>
      <a:lvl6pPr marL="3094970" indent="-281361" algn="l" defTabSz="562722" rtl="0" eaLnBrk="1" latinLnBrk="0" hangingPunct="1">
        <a:spcBef>
          <a:spcPct val="20000"/>
        </a:spcBef>
        <a:buFont typeface="Arial"/>
        <a:buChar char="•"/>
        <a:defRPr sz="2462" kern="1200">
          <a:solidFill>
            <a:schemeClr val="tx1"/>
          </a:solidFill>
          <a:latin typeface="+mn-lt"/>
          <a:ea typeface="+mn-ea"/>
          <a:cs typeface="+mn-cs"/>
        </a:defRPr>
      </a:lvl6pPr>
      <a:lvl7pPr marL="3657691" indent="-281361" algn="l" defTabSz="562722" rtl="0" eaLnBrk="1" latinLnBrk="0" hangingPunct="1">
        <a:spcBef>
          <a:spcPct val="20000"/>
        </a:spcBef>
        <a:buFont typeface="Arial"/>
        <a:buChar char="•"/>
        <a:defRPr sz="2462" kern="1200">
          <a:solidFill>
            <a:schemeClr val="tx1"/>
          </a:solidFill>
          <a:latin typeface="+mn-lt"/>
          <a:ea typeface="+mn-ea"/>
          <a:cs typeface="+mn-cs"/>
        </a:defRPr>
      </a:lvl7pPr>
      <a:lvl8pPr marL="4220413" indent="-281361" algn="l" defTabSz="562722" rtl="0" eaLnBrk="1" latinLnBrk="0" hangingPunct="1">
        <a:spcBef>
          <a:spcPct val="20000"/>
        </a:spcBef>
        <a:buFont typeface="Arial"/>
        <a:buChar char="•"/>
        <a:defRPr sz="2462" kern="1200">
          <a:solidFill>
            <a:schemeClr val="tx1"/>
          </a:solidFill>
          <a:latin typeface="+mn-lt"/>
          <a:ea typeface="+mn-ea"/>
          <a:cs typeface="+mn-cs"/>
        </a:defRPr>
      </a:lvl8pPr>
      <a:lvl9pPr marL="4783135" indent="-281361" algn="l" defTabSz="562722" rtl="0" eaLnBrk="1" latinLnBrk="0" hangingPunct="1">
        <a:spcBef>
          <a:spcPct val="20000"/>
        </a:spcBef>
        <a:buFont typeface="Arial"/>
        <a:buChar char="•"/>
        <a:defRPr sz="2462" kern="1200">
          <a:solidFill>
            <a:schemeClr val="tx1"/>
          </a:solidFill>
          <a:latin typeface="+mn-lt"/>
          <a:ea typeface="+mn-ea"/>
          <a:cs typeface="+mn-cs"/>
        </a:defRPr>
      </a:lvl9pPr>
    </p:bodyStyle>
    <p:otherStyle>
      <a:defPPr>
        <a:defRPr lang="en-US"/>
      </a:defPPr>
      <a:lvl1pPr marL="0" algn="l" defTabSz="562722" rtl="0" eaLnBrk="1" latinLnBrk="0" hangingPunct="1">
        <a:defRPr sz="2215" kern="1200">
          <a:solidFill>
            <a:schemeClr val="tx1"/>
          </a:solidFill>
          <a:latin typeface="+mn-lt"/>
          <a:ea typeface="+mn-ea"/>
          <a:cs typeface="+mn-cs"/>
        </a:defRPr>
      </a:lvl1pPr>
      <a:lvl2pPr marL="562722" algn="l" defTabSz="562722" rtl="0" eaLnBrk="1" latinLnBrk="0" hangingPunct="1">
        <a:defRPr sz="2215" kern="1200">
          <a:solidFill>
            <a:schemeClr val="tx1"/>
          </a:solidFill>
          <a:latin typeface="+mn-lt"/>
          <a:ea typeface="+mn-ea"/>
          <a:cs typeface="+mn-cs"/>
        </a:defRPr>
      </a:lvl2pPr>
      <a:lvl3pPr marL="1125444" algn="l" defTabSz="562722" rtl="0" eaLnBrk="1" latinLnBrk="0" hangingPunct="1">
        <a:defRPr sz="2215" kern="1200">
          <a:solidFill>
            <a:schemeClr val="tx1"/>
          </a:solidFill>
          <a:latin typeface="+mn-lt"/>
          <a:ea typeface="+mn-ea"/>
          <a:cs typeface="+mn-cs"/>
        </a:defRPr>
      </a:lvl3pPr>
      <a:lvl4pPr marL="1688165" algn="l" defTabSz="562722" rtl="0" eaLnBrk="1" latinLnBrk="0" hangingPunct="1">
        <a:defRPr sz="2215" kern="1200">
          <a:solidFill>
            <a:schemeClr val="tx1"/>
          </a:solidFill>
          <a:latin typeface="+mn-lt"/>
          <a:ea typeface="+mn-ea"/>
          <a:cs typeface="+mn-cs"/>
        </a:defRPr>
      </a:lvl4pPr>
      <a:lvl5pPr marL="2250887" algn="l" defTabSz="562722" rtl="0" eaLnBrk="1" latinLnBrk="0" hangingPunct="1">
        <a:defRPr sz="2215" kern="1200">
          <a:solidFill>
            <a:schemeClr val="tx1"/>
          </a:solidFill>
          <a:latin typeface="+mn-lt"/>
          <a:ea typeface="+mn-ea"/>
          <a:cs typeface="+mn-cs"/>
        </a:defRPr>
      </a:lvl5pPr>
      <a:lvl6pPr marL="2813609" algn="l" defTabSz="562722" rtl="0" eaLnBrk="1" latinLnBrk="0" hangingPunct="1">
        <a:defRPr sz="2215" kern="1200">
          <a:solidFill>
            <a:schemeClr val="tx1"/>
          </a:solidFill>
          <a:latin typeface="+mn-lt"/>
          <a:ea typeface="+mn-ea"/>
          <a:cs typeface="+mn-cs"/>
        </a:defRPr>
      </a:lvl6pPr>
      <a:lvl7pPr marL="3376331" algn="l" defTabSz="562722" rtl="0" eaLnBrk="1" latinLnBrk="0" hangingPunct="1">
        <a:defRPr sz="2215" kern="1200">
          <a:solidFill>
            <a:schemeClr val="tx1"/>
          </a:solidFill>
          <a:latin typeface="+mn-lt"/>
          <a:ea typeface="+mn-ea"/>
          <a:cs typeface="+mn-cs"/>
        </a:defRPr>
      </a:lvl7pPr>
      <a:lvl8pPr marL="3939052" algn="l" defTabSz="562722" rtl="0" eaLnBrk="1" latinLnBrk="0" hangingPunct="1">
        <a:defRPr sz="2215" kern="1200">
          <a:solidFill>
            <a:schemeClr val="tx1"/>
          </a:solidFill>
          <a:latin typeface="+mn-lt"/>
          <a:ea typeface="+mn-ea"/>
          <a:cs typeface="+mn-cs"/>
        </a:defRPr>
      </a:lvl8pPr>
      <a:lvl9pPr marL="4501774" algn="l" defTabSz="562722" rtl="0" eaLnBrk="1" latinLnBrk="0" hangingPunct="1">
        <a:defRPr sz="22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3">
            <a:extLst>
              <a:ext uri="{FF2B5EF4-FFF2-40B4-BE49-F238E27FC236}">
                <a16:creationId xmlns:a16="http://schemas.microsoft.com/office/drawing/2014/main" id="{128F25F1-679A-49BA-A5CA-0EF87995E6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13" y="-26988"/>
            <a:ext cx="9251951" cy="6985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itle 1">
            <a:extLst>
              <a:ext uri="{FF2B5EF4-FFF2-40B4-BE49-F238E27FC236}">
                <a16:creationId xmlns:a16="http://schemas.microsoft.com/office/drawing/2014/main" id="{659F9890-D890-4CF4-9E58-774D1CF8FB7B}"/>
              </a:ext>
            </a:extLst>
          </p:cNvPr>
          <p:cNvSpPr>
            <a:spLocks noGrp="1"/>
          </p:cNvSpPr>
          <p:nvPr>
            <p:ph type="ctrTitle"/>
          </p:nvPr>
        </p:nvSpPr>
        <p:spPr>
          <a:xfrm>
            <a:off x="0" y="762000"/>
            <a:ext cx="9144000" cy="5762625"/>
          </a:xfrm>
        </p:spPr>
        <p:txBody>
          <a:bodyPr>
            <a:normAutofit fontScale="90000"/>
          </a:bodyPr>
          <a:lstStyle/>
          <a:p>
            <a:pPr eaLnBrk="1" hangingPunct="1"/>
            <a:br>
              <a:rPr lang="en-AU" altLang="en-US" sz="3600">
                <a:solidFill>
                  <a:schemeClr val="bg1"/>
                </a:solidFill>
              </a:rPr>
            </a:br>
            <a:br>
              <a:rPr lang="en-AU" altLang="en-US" sz="3600">
                <a:solidFill>
                  <a:schemeClr val="bg1"/>
                </a:solidFill>
              </a:rPr>
            </a:br>
            <a:br>
              <a:rPr lang="en-AU" altLang="en-US" sz="3600">
                <a:solidFill>
                  <a:schemeClr val="bg1"/>
                </a:solidFill>
              </a:rPr>
            </a:br>
            <a:r>
              <a:rPr lang="en-AU" altLang="en-US" sz="4800" b="1">
                <a:solidFill>
                  <a:schemeClr val="bg1"/>
                </a:solidFill>
              </a:rPr>
              <a:t>ALGORITHM</a:t>
            </a:r>
            <a:br>
              <a:rPr lang="en-AU" altLang="en-US" sz="4800" b="1">
                <a:solidFill>
                  <a:schemeClr val="bg1"/>
                </a:solidFill>
              </a:rPr>
            </a:br>
            <a:r>
              <a:rPr lang="en-AU" altLang="en-US" sz="4800" b="1">
                <a:solidFill>
                  <a:schemeClr val="bg1"/>
                </a:solidFill>
              </a:rPr>
              <a:t>TK13027</a:t>
            </a:r>
            <a:br>
              <a:rPr lang="en-AU" altLang="en-US" sz="4800" b="1">
                <a:solidFill>
                  <a:schemeClr val="bg1"/>
                </a:solidFill>
              </a:rPr>
            </a:br>
            <a:br>
              <a:rPr lang="en-AU" altLang="en-US" sz="3600">
                <a:solidFill>
                  <a:schemeClr val="bg1"/>
                </a:solidFill>
              </a:rPr>
            </a:br>
            <a:r>
              <a:rPr lang="en-AU" altLang="en-US" sz="3600">
                <a:solidFill>
                  <a:schemeClr val="bg1"/>
                </a:solidFill>
              </a:rPr>
              <a:t>Jeanny Pragantha</a:t>
            </a:r>
            <a:br>
              <a:rPr lang="en-AU" altLang="en-US" sz="3600">
                <a:solidFill>
                  <a:schemeClr val="bg1"/>
                </a:solidFill>
              </a:rPr>
            </a:br>
            <a:r>
              <a:rPr lang="en-AU" altLang="en-US" sz="3600" err="1">
                <a:solidFill>
                  <a:schemeClr val="bg1"/>
                </a:solidFill>
              </a:rPr>
              <a:t>Novario</a:t>
            </a:r>
            <a:r>
              <a:rPr lang="en-AU" altLang="en-US" sz="3600">
                <a:solidFill>
                  <a:schemeClr val="bg1"/>
                </a:solidFill>
              </a:rPr>
              <a:t> Jaya Perdana</a:t>
            </a:r>
            <a:br>
              <a:rPr lang="en-AU" altLang="en-US" sz="3600">
                <a:solidFill>
                  <a:schemeClr val="bg1"/>
                </a:solidFill>
              </a:rPr>
            </a:br>
            <a:br>
              <a:rPr lang="en-AU" altLang="en-US" sz="3600">
                <a:solidFill>
                  <a:schemeClr val="bg1"/>
                </a:solidFill>
              </a:rPr>
            </a:br>
            <a:br>
              <a:rPr lang="en-AU" altLang="en-US" sz="3600">
                <a:solidFill>
                  <a:schemeClr val="bg1"/>
                </a:solidFill>
              </a:rPr>
            </a:br>
            <a:r>
              <a:rPr lang="en-AU" altLang="en-US" sz="3600">
                <a:solidFill>
                  <a:schemeClr val="bg1"/>
                </a:solidFill>
              </a:rPr>
              <a:t>Program </a:t>
            </a:r>
            <a:r>
              <a:rPr lang="en-AU" altLang="en-US" sz="3600" err="1">
                <a:solidFill>
                  <a:schemeClr val="bg1"/>
                </a:solidFill>
              </a:rPr>
              <a:t>Studi</a:t>
            </a:r>
            <a:r>
              <a:rPr lang="en-AU" altLang="en-US" sz="3600">
                <a:solidFill>
                  <a:schemeClr val="bg1"/>
                </a:solidFill>
              </a:rPr>
              <a:t> Teknik </a:t>
            </a:r>
            <a:r>
              <a:rPr lang="en-AU" altLang="en-US" sz="3600" err="1">
                <a:solidFill>
                  <a:schemeClr val="bg1"/>
                </a:solidFill>
              </a:rPr>
              <a:t>Informatika</a:t>
            </a:r>
            <a:br>
              <a:rPr lang="en-AU" altLang="en-US" sz="3600">
                <a:solidFill>
                  <a:schemeClr val="bg1"/>
                </a:solidFill>
              </a:rPr>
            </a:br>
            <a:r>
              <a:rPr lang="en-AU" altLang="en-US" sz="3200">
                <a:solidFill>
                  <a:schemeClr val="bg1"/>
                </a:solidFill>
              </a:rPr>
              <a:t>FAKULTAS TEKNOLOGI INFORMASI</a:t>
            </a:r>
            <a:br>
              <a:rPr lang="en-AU" altLang="en-US" sz="3200">
                <a:solidFill>
                  <a:schemeClr val="bg1"/>
                </a:solidFill>
              </a:rPr>
            </a:br>
            <a:r>
              <a:rPr lang="en-AU" altLang="en-US" sz="2800">
                <a:solidFill>
                  <a:schemeClr val="bg1"/>
                </a:solidFill>
              </a:rPr>
              <a:t> </a:t>
            </a:r>
            <a:br>
              <a:rPr lang="en-AU" altLang="en-US" sz="2800">
                <a:solidFill>
                  <a:schemeClr val="bg1"/>
                </a:solidFill>
              </a:rPr>
            </a:br>
            <a:br>
              <a:rPr lang="en-AU" altLang="en-US" sz="2800">
                <a:solidFill>
                  <a:schemeClr val="bg1"/>
                </a:solidFill>
              </a:rPr>
            </a:br>
            <a:endParaRPr lang="en-US" altLang="en-US" sz="2400">
              <a:solidFill>
                <a:schemeClr val="bg1"/>
              </a:solidFill>
            </a:endParaRPr>
          </a:p>
        </p:txBody>
      </p:sp>
      <p:sp>
        <p:nvSpPr>
          <p:cNvPr id="4100" name="Slide Number Placeholder 1">
            <a:extLst>
              <a:ext uri="{FF2B5EF4-FFF2-40B4-BE49-F238E27FC236}">
                <a16:creationId xmlns:a16="http://schemas.microsoft.com/office/drawing/2014/main" id="{0C40792B-2385-4202-A584-509510EF2E1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5E297C8-3B72-497A-8C3B-EB3859048B37}" type="slidenum">
              <a:rPr lang="en-US" altLang="en-US" sz="1200" smtClean="0">
                <a:solidFill>
                  <a:srgbClr val="898989"/>
                </a:solidFill>
              </a:rPr>
              <a:pPr>
                <a:spcBef>
                  <a:spcPct val="0"/>
                </a:spcBef>
                <a:buFontTx/>
                <a:buNone/>
              </a:pPr>
              <a:t>1</a:t>
            </a:fld>
            <a:endParaRPr lang="en-US" altLang="en-US" sz="1200">
              <a:solidFill>
                <a:srgbClr val="898989"/>
              </a:solidFill>
            </a:endParaRPr>
          </a:p>
        </p:txBody>
      </p:sp>
    </p:spTree>
    <p:extLst>
      <p:ext uri="{BB962C8B-B14F-4D97-AF65-F5344CB8AC3E}">
        <p14:creationId xmlns:p14="http://schemas.microsoft.com/office/powerpoint/2010/main" val="690115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id-ID" sz="4000"/>
              <a:t>Array 1 Dimensi</a:t>
            </a:r>
            <a:r>
              <a:rPr lang="en-US" sz="4000"/>
              <a:t> (2)</a:t>
            </a:r>
            <a:endParaRPr lang="id-ID" sz="4000"/>
          </a:p>
        </p:txBody>
      </p:sp>
      <p:sp>
        <p:nvSpPr>
          <p:cNvPr id="3" name="Content Placeholder 2"/>
          <p:cNvSpPr>
            <a:spLocks noGrp="1"/>
          </p:cNvSpPr>
          <p:nvPr>
            <p:ph idx="1"/>
          </p:nvPr>
        </p:nvSpPr>
        <p:spPr>
          <a:xfrm>
            <a:off x="381000" y="1295400"/>
            <a:ext cx="8229600" cy="4525963"/>
          </a:xfrm>
        </p:spPr>
        <p:txBody>
          <a:bodyPr/>
          <a:lstStyle/>
          <a:p>
            <a:r>
              <a:rPr lang="en-US" sz="3200"/>
              <a:t>T</a:t>
            </a:r>
            <a:r>
              <a:rPr lang="id-ID" sz="3200"/>
              <a:t>iap komponen array mempunyai tempat sendiri</a:t>
            </a:r>
            <a:endParaRPr lang="en-US" sz="3200"/>
          </a:p>
          <a:p>
            <a:pPr>
              <a:buFont typeface="Wingdings"/>
              <a:buChar char="à"/>
            </a:pPr>
            <a:r>
              <a:rPr lang="en-US" sz="3200"/>
              <a:t> </a:t>
            </a:r>
            <a:r>
              <a:rPr lang="id-ID" sz="3200"/>
              <a:t>tiap komponen array dapat diperlakukan sebagai variabel tunggal. </a:t>
            </a:r>
            <a:endParaRPr lang="en-US" sz="3200"/>
          </a:p>
          <a:p>
            <a:pPr>
              <a:buFont typeface="Wingdings"/>
              <a:buChar char="à"/>
            </a:pPr>
            <a:r>
              <a:rPr lang="en-US" sz="3200"/>
              <a:t>C</a:t>
            </a:r>
            <a:r>
              <a:rPr lang="id-ID" sz="3200"/>
              <a:t>ontoh:</a:t>
            </a:r>
          </a:p>
          <a:p>
            <a:pPr marL="0" indent="0">
              <a:buNone/>
            </a:pPr>
            <a:r>
              <a:rPr lang="id-ID" sz="3200"/>
              <a:t>	NILAI[5]  =   9.1</a:t>
            </a:r>
            <a:endParaRPr lang="en-US" sz="3200"/>
          </a:p>
          <a:p>
            <a:pPr marL="0" indent="0">
              <a:buNone/>
            </a:pPr>
            <a:r>
              <a:rPr lang="en-US" sz="3200"/>
              <a:t>	</a:t>
            </a:r>
            <a:r>
              <a:rPr lang="id-ID" sz="3200"/>
              <a:t>WRITE (NILAI[20])</a:t>
            </a:r>
          </a:p>
          <a:p>
            <a:pPr marL="0" indent="0">
              <a:buNone/>
            </a:pPr>
            <a:r>
              <a:rPr lang="en-US" sz="3200"/>
              <a:t>(</a:t>
            </a:r>
            <a:r>
              <a:rPr lang="en-US" sz="3200" err="1"/>
              <a:t>lihat</a:t>
            </a:r>
            <a:r>
              <a:rPr lang="en-US" sz="3200"/>
              <a:t> </a:t>
            </a:r>
            <a:r>
              <a:rPr lang="en-US" sz="3200" err="1"/>
              <a:t>ilustrasi</a:t>
            </a:r>
            <a:r>
              <a:rPr lang="en-US" sz="3200"/>
              <a:t> </a:t>
            </a:r>
            <a:r>
              <a:rPr lang="en-US" sz="3200" err="1"/>
              <a:t>gambar</a:t>
            </a:r>
            <a:r>
              <a:rPr lang="en-US" sz="3200"/>
              <a:t> 5.7)</a:t>
            </a:r>
            <a:endParaRPr lang="id-ID" sz="3200"/>
          </a:p>
          <a:p>
            <a:pPr marL="0" indent="0">
              <a:buNone/>
            </a:pPr>
            <a:endParaRPr lang="id-ID"/>
          </a:p>
        </p:txBody>
      </p:sp>
    </p:spTree>
    <p:extLst>
      <p:ext uri="{BB962C8B-B14F-4D97-AF65-F5344CB8AC3E}">
        <p14:creationId xmlns:p14="http://schemas.microsoft.com/office/powerpoint/2010/main" val="1005750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id-ID" sz="3600"/>
              <a:t>Array 1 Dimensi</a:t>
            </a:r>
            <a:r>
              <a:rPr lang="en-US" sz="3600"/>
              <a:t> (3)</a:t>
            </a:r>
            <a:endParaRPr lang="id-ID" sz="3600"/>
          </a:p>
        </p:txBody>
      </p:sp>
      <p:sp>
        <p:nvSpPr>
          <p:cNvPr id="3" name="Content Placeholder 2"/>
          <p:cNvSpPr>
            <a:spLocks noGrp="1"/>
          </p:cNvSpPr>
          <p:nvPr>
            <p:ph idx="1"/>
          </p:nvPr>
        </p:nvSpPr>
        <p:spPr>
          <a:xfrm>
            <a:off x="457200" y="990600"/>
            <a:ext cx="8229600" cy="5638800"/>
          </a:xfrm>
        </p:spPr>
        <p:txBody>
          <a:bodyPr/>
          <a:lstStyle/>
          <a:p>
            <a:pPr marL="514350" indent="-514350">
              <a:buAutoNum type="arabicPeriod"/>
            </a:pPr>
            <a:r>
              <a:rPr lang="id-ID" b="1"/>
              <a:t>Operasi input/output dengan array</a:t>
            </a:r>
            <a:endParaRPr lang="en-US" b="1"/>
          </a:p>
          <a:p>
            <a:r>
              <a:rPr lang="id-ID"/>
              <a:t>Untuk memasukkan atau menampilkan sebuah komponen array</a:t>
            </a:r>
            <a:r>
              <a:rPr lang="en-US"/>
              <a:t>:</a:t>
            </a:r>
          </a:p>
          <a:p>
            <a:pPr marL="0" indent="0">
              <a:buNone/>
            </a:pPr>
            <a:r>
              <a:rPr lang="en-US"/>
              <a:t>	</a:t>
            </a:r>
            <a:r>
              <a:rPr lang="en-US" sz="2800"/>
              <a:t>Integer X[9]</a:t>
            </a:r>
          </a:p>
          <a:p>
            <a:pPr marL="0" indent="0">
              <a:buNone/>
            </a:pPr>
            <a:r>
              <a:rPr lang="en-US" sz="2800"/>
              <a:t>	X[1] = 10</a:t>
            </a:r>
          </a:p>
          <a:p>
            <a:pPr marL="0" indent="0">
              <a:buNone/>
            </a:pPr>
            <a:r>
              <a:rPr lang="en-US" sz="2800"/>
              <a:t>	</a:t>
            </a:r>
            <a:r>
              <a:rPr lang="id-ID" sz="2800"/>
              <a:t>Read(X[3]) 	</a:t>
            </a:r>
            <a:endParaRPr lang="en-US" sz="2800"/>
          </a:p>
          <a:p>
            <a:pPr marL="0" indent="0">
              <a:buNone/>
            </a:pPr>
            <a:r>
              <a:rPr lang="en-US" sz="2800"/>
              <a:t>	</a:t>
            </a:r>
            <a:r>
              <a:rPr lang="id-ID" sz="2800"/>
              <a:t>Write(X[1])</a:t>
            </a:r>
            <a:endParaRPr lang="en-US" sz="2800"/>
          </a:p>
          <a:p>
            <a:pPr marL="0" indent="0">
              <a:buNone/>
            </a:pPr>
            <a:r>
              <a:rPr lang="en-US" sz="2400"/>
              <a:t>Array X:</a:t>
            </a:r>
            <a:endParaRPr lang="id-ID" sz="2400"/>
          </a:p>
        </p:txBody>
      </p:sp>
      <p:graphicFrame>
        <p:nvGraphicFramePr>
          <p:cNvPr id="6" name="Table 5"/>
          <p:cNvGraphicFramePr>
            <a:graphicFrameLocks noGrp="1"/>
          </p:cNvGraphicFramePr>
          <p:nvPr>
            <p:extLst>
              <p:ext uri="{D42A27DB-BD31-4B8C-83A1-F6EECF244321}">
                <p14:modId xmlns:p14="http://schemas.microsoft.com/office/powerpoint/2010/main" val="612809760"/>
              </p:ext>
            </p:extLst>
          </p:nvPr>
        </p:nvGraphicFramePr>
        <p:xfrm>
          <a:off x="2168236" y="5029200"/>
          <a:ext cx="6515100" cy="1143000"/>
        </p:xfrm>
        <a:graphic>
          <a:graphicData uri="http://schemas.openxmlformats.org/drawingml/2006/table">
            <a:tbl>
              <a:tblPr firstRow="1" bandRow="1">
                <a:tableStyleId>{BC89EF96-8CEA-46FF-86C4-4CE0E7609802}</a:tableStyleId>
              </a:tblPr>
              <a:tblGrid>
                <a:gridCol w="7239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723900">
                  <a:extLst>
                    <a:ext uri="{9D8B030D-6E8A-4147-A177-3AD203B41FA5}">
                      <a16:colId xmlns:a16="http://schemas.microsoft.com/office/drawing/2014/main" val="20005"/>
                    </a:ext>
                  </a:extLst>
                </a:gridCol>
                <a:gridCol w="723900">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723900">
                  <a:extLst>
                    <a:ext uri="{9D8B030D-6E8A-4147-A177-3AD203B41FA5}">
                      <a16:colId xmlns:a16="http://schemas.microsoft.com/office/drawing/2014/main" val="20008"/>
                    </a:ext>
                  </a:extLst>
                </a:gridCol>
              </a:tblGrid>
              <a:tr h="552510">
                <a:tc>
                  <a:txBody>
                    <a:bodyPr/>
                    <a:lstStyle/>
                    <a:p>
                      <a:pPr algn="ctr"/>
                      <a:r>
                        <a:rPr lang="en-US" sz="2000"/>
                        <a:t>0</a:t>
                      </a:r>
                      <a:endParaRPr lang="id-ID" sz="2000"/>
                    </a:p>
                  </a:txBody>
                  <a:tcPr/>
                </a:tc>
                <a:tc>
                  <a:txBody>
                    <a:bodyPr/>
                    <a:lstStyle/>
                    <a:p>
                      <a:pPr algn="ctr"/>
                      <a:r>
                        <a:rPr lang="en-US" sz="2000"/>
                        <a:t>1</a:t>
                      </a:r>
                      <a:endParaRPr lang="id-ID" sz="2000"/>
                    </a:p>
                  </a:txBody>
                  <a:tcPr/>
                </a:tc>
                <a:tc>
                  <a:txBody>
                    <a:bodyPr/>
                    <a:lstStyle/>
                    <a:p>
                      <a:pPr algn="ctr"/>
                      <a:r>
                        <a:rPr lang="en-US" sz="2000"/>
                        <a:t>2</a:t>
                      </a:r>
                      <a:endParaRPr lang="id-ID" sz="2000"/>
                    </a:p>
                  </a:txBody>
                  <a:tcPr/>
                </a:tc>
                <a:tc>
                  <a:txBody>
                    <a:bodyPr/>
                    <a:lstStyle/>
                    <a:p>
                      <a:pPr algn="ctr"/>
                      <a:r>
                        <a:rPr lang="en-US" sz="2000"/>
                        <a:t>3</a:t>
                      </a:r>
                      <a:endParaRPr lang="id-ID" sz="2000"/>
                    </a:p>
                  </a:txBody>
                  <a:tcPr/>
                </a:tc>
                <a:tc>
                  <a:txBody>
                    <a:bodyPr/>
                    <a:lstStyle/>
                    <a:p>
                      <a:pPr algn="ctr"/>
                      <a:r>
                        <a:rPr lang="en-US" sz="2000"/>
                        <a:t>4</a:t>
                      </a:r>
                      <a:endParaRPr lang="id-ID" sz="2000"/>
                    </a:p>
                  </a:txBody>
                  <a:tcPr/>
                </a:tc>
                <a:tc>
                  <a:txBody>
                    <a:bodyPr/>
                    <a:lstStyle/>
                    <a:p>
                      <a:pPr algn="ctr"/>
                      <a:r>
                        <a:rPr lang="en-US" sz="2000"/>
                        <a:t>5</a:t>
                      </a:r>
                      <a:endParaRPr lang="id-ID" sz="2000"/>
                    </a:p>
                  </a:txBody>
                  <a:tcPr/>
                </a:tc>
                <a:tc>
                  <a:txBody>
                    <a:bodyPr/>
                    <a:lstStyle/>
                    <a:p>
                      <a:pPr algn="ctr"/>
                      <a:r>
                        <a:rPr lang="en-US" sz="2000"/>
                        <a:t>6</a:t>
                      </a:r>
                      <a:endParaRPr lang="id-ID" sz="2000"/>
                    </a:p>
                  </a:txBody>
                  <a:tcPr/>
                </a:tc>
                <a:tc>
                  <a:txBody>
                    <a:bodyPr/>
                    <a:lstStyle/>
                    <a:p>
                      <a:pPr algn="ctr"/>
                      <a:r>
                        <a:rPr lang="en-US" sz="2000"/>
                        <a:t>7</a:t>
                      </a:r>
                      <a:endParaRPr lang="id-ID" sz="2000"/>
                    </a:p>
                  </a:txBody>
                  <a:tcPr/>
                </a:tc>
                <a:tc>
                  <a:txBody>
                    <a:bodyPr/>
                    <a:lstStyle/>
                    <a:p>
                      <a:pPr algn="ctr"/>
                      <a:r>
                        <a:rPr lang="en-US" sz="2000"/>
                        <a:t>8</a:t>
                      </a:r>
                      <a:endParaRPr lang="id-ID" sz="2000"/>
                    </a:p>
                  </a:txBody>
                  <a:tcPr/>
                </a:tc>
                <a:extLst>
                  <a:ext uri="{0D108BD9-81ED-4DB2-BD59-A6C34878D82A}">
                    <a16:rowId xmlns:a16="http://schemas.microsoft.com/office/drawing/2014/main" val="10000"/>
                  </a:ext>
                </a:extLst>
              </a:tr>
              <a:tr h="590490">
                <a:tc>
                  <a:txBody>
                    <a:bodyPr/>
                    <a:lstStyle/>
                    <a:p>
                      <a:endParaRPr lang="id-ID" sz="2000"/>
                    </a:p>
                  </a:txBody>
                  <a:tcPr/>
                </a:tc>
                <a:tc>
                  <a:txBody>
                    <a:bodyPr/>
                    <a:lstStyle/>
                    <a:p>
                      <a:r>
                        <a:rPr lang="en-US" sz="2000"/>
                        <a:t>10</a:t>
                      </a:r>
                      <a:endParaRPr lang="id-ID" sz="2000"/>
                    </a:p>
                  </a:txBody>
                  <a:tcPr/>
                </a:tc>
                <a:tc>
                  <a:txBody>
                    <a:bodyPr/>
                    <a:lstStyle/>
                    <a:p>
                      <a:endParaRPr lang="id-ID" sz="2000"/>
                    </a:p>
                  </a:txBody>
                  <a:tcPr/>
                </a:tc>
                <a:tc>
                  <a:txBody>
                    <a:bodyPr/>
                    <a:lstStyle/>
                    <a:p>
                      <a:r>
                        <a:rPr lang="en-US" sz="2000"/>
                        <a:t>50</a:t>
                      </a:r>
                      <a:endParaRPr lang="id-ID" sz="2000"/>
                    </a:p>
                  </a:txBody>
                  <a:tcPr/>
                </a:tc>
                <a:tc>
                  <a:txBody>
                    <a:bodyPr/>
                    <a:lstStyle/>
                    <a:p>
                      <a:endParaRPr lang="id-ID" sz="2000"/>
                    </a:p>
                  </a:txBody>
                  <a:tcPr/>
                </a:tc>
                <a:tc>
                  <a:txBody>
                    <a:bodyPr/>
                    <a:lstStyle/>
                    <a:p>
                      <a:endParaRPr lang="id-ID" sz="2000"/>
                    </a:p>
                  </a:txBody>
                  <a:tcPr/>
                </a:tc>
                <a:tc>
                  <a:txBody>
                    <a:bodyPr/>
                    <a:lstStyle/>
                    <a:p>
                      <a:endParaRPr lang="id-ID" sz="2000"/>
                    </a:p>
                  </a:txBody>
                  <a:tcPr/>
                </a:tc>
                <a:tc>
                  <a:txBody>
                    <a:bodyPr/>
                    <a:lstStyle/>
                    <a:p>
                      <a:endParaRPr lang="id-ID" sz="2000"/>
                    </a:p>
                  </a:txBody>
                  <a:tcPr/>
                </a:tc>
                <a:tc>
                  <a:txBody>
                    <a:bodyPr/>
                    <a:lstStyle/>
                    <a:p>
                      <a:endParaRPr lang="id-ID" sz="2000"/>
                    </a:p>
                  </a:txBody>
                  <a:tcPr/>
                </a:tc>
                <a:extLst>
                  <a:ext uri="{0D108BD9-81ED-4DB2-BD59-A6C34878D82A}">
                    <a16:rowId xmlns:a16="http://schemas.microsoft.com/office/drawing/2014/main" val="10001"/>
                  </a:ext>
                </a:extLst>
              </a:tr>
            </a:tbl>
          </a:graphicData>
        </a:graphic>
      </p:graphicFrame>
      <p:sp>
        <p:nvSpPr>
          <p:cNvPr id="7" name="TextBox 6"/>
          <p:cNvSpPr txBox="1"/>
          <p:nvPr/>
        </p:nvSpPr>
        <p:spPr>
          <a:xfrm>
            <a:off x="613064" y="5106236"/>
            <a:ext cx="1447800" cy="400110"/>
          </a:xfrm>
          <a:prstGeom prst="rect">
            <a:avLst/>
          </a:prstGeom>
          <a:noFill/>
        </p:spPr>
        <p:txBody>
          <a:bodyPr wrap="square" rtlCol="0">
            <a:spAutoFit/>
          </a:bodyPr>
          <a:lstStyle/>
          <a:p>
            <a:r>
              <a:rPr lang="en-US" sz="2000" err="1"/>
              <a:t>Indeks</a:t>
            </a:r>
            <a:r>
              <a:rPr lang="en-US" sz="2000"/>
              <a:t>:</a:t>
            </a:r>
            <a:endParaRPr lang="id-ID" sz="2000"/>
          </a:p>
        </p:txBody>
      </p:sp>
      <p:sp>
        <p:nvSpPr>
          <p:cNvPr id="8" name="TextBox 7"/>
          <p:cNvSpPr txBox="1"/>
          <p:nvPr/>
        </p:nvSpPr>
        <p:spPr>
          <a:xfrm>
            <a:off x="564573" y="5657910"/>
            <a:ext cx="1461655" cy="400110"/>
          </a:xfrm>
          <a:prstGeom prst="rect">
            <a:avLst/>
          </a:prstGeom>
          <a:noFill/>
        </p:spPr>
        <p:txBody>
          <a:bodyPr wrap="square" rtlCol="0">
            <a:spAutoFit/>
          </a:bodyPr>
          <a:lstStyle/>
          <a:p>
            <a:r>
              <a:rPr lang="en-US" sz="2000" err="1"/>
              <a:t>Komponen</a:t>
            </a:r>
            <a:r>
              <a:rPr lang="en-US" sz="2000"/>
              <a:t>:</a:t>
            </a:r>
            <a:endParaRPr lang="id-ID" sz="2000"/>
          </a:p>
        </p:txBody>
      </p:sp>
    </p:spTree>
    <p:extLst>
      <p:ext uri="{BB962C8B-B14F-4D97-AF65-F5344CB8AC3E}">
        <p14:creationId xmlns:p14="http://schemas.microsoft.com/office/powerpoint/2010/main" val="3246278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82"/>
            <a:ext cx="8229600" cy="893618"/>
          </a:xfrm>
        </p:spPr>
        <p:txBody>
          <a:bodyPr>
            <a:normAutofit/>
          </a:bodyPr>
          <a:lstStyle/>
          <a:p>
            <a:r>
              <a:rPr lang="id-ID" sz="4000">
                <a:solidFill>
                  <a:prstClr val="black"/>
                </a:solidFill>
              </a:rPr>
              <a:t>Array 1 Dimensi</a:t>
            </a:r>
            <a:r>
              <a:rPr lang="en-US" sz="4000">
                <a:solidFill>
                  <a:prstClr val="black"/>
                </a:solidFill>
              </a:rPr>
              <a:t> (4)</a:t>
            </a:r>
            <a:endParaRPr lang="id-ID" sz="4000"/>
          </a:p>
        </p:txBody>
      </p:sp>
      <p:sp>
        <p:nvSpPr>
          <p:cNvPr id="3" name="Content Placeholder 2"/>
          <p:cNvSpPr>
            <a:spLocks noGrp="1"/>
          </p:cNvSpPr>
          <p:nvPr>
            <p:ph idx="1"/>
          </p:nvPr>
        </p:nvSpPr>
        <p:spPr>
          <a:xfrm>
            <a:off x="457200" y="1066801"/>
            <a:ext cx="8229600" cy="5059364"/>
          </a:xfrm>
        </p:spPr>
        <p:txBody>
          <a:bodyPr/>
          <a:lstStyle/>
          <a:p>
            <a:r>
              <a:rPr lang="id-ID" sz="3600"/>
              <a:t>Untuk memasukkan atau menampilkan seluruh komponen dalam array linier</a:t>
            </a:r>
            <a:r>
              <a:rPr lang="en-US" sz="3600"/>
              <a:t>:</a:t>
            </a:r>
          </a:p>
          <a:p>
            <a:pPr marL="514350" indent="-514350">
              <a:buFont typeface="+mj-lt"/>
              <a:buAutoNum type="alphaLcPeriod"/>
            </a:pPr>
            <a:r>
              <a:rPr lang="id-ID" sz="3600"/>
              <a:t>Menggunakan nama array beserta indeksnya dalam perintah I/O </a:t>
            </a:r>
          </a:p>
          <a:p>
            <a:pPr marL="514350" indent="-514350">
              <a:buFont typeface="+mj-lt"/>
              <a:buAutoNum type="alphaLcPeriod"/>
            </a:pPr>
            <a:r>
              <a:rPr lang="id-ID" sz="3600"/>
              <a:t>Menggunakan struktur pengulangan yang mengandung perintah I/O</a:t>
            </a:r>
            <a:endParaRPr lang="en-US" sz="3600"/>
          </a:p>
          <a:p>
            <a:pPr marL="0" indent="0">
              <a:buNone/>
            </a:pPr>
            <a:endParaRPr lang="en-US" sz="2000"/>
          </a:p>
          <a:p>
            <a:pPr marL="0" indent="0">
              <a:buNone/>
            </a:pPr>
            <a:r>
              <a:rPr lang="en-US" sz="3600" err="1"/>
              <a:t>Diketahui</a:t>
            </a:r>
            <a:r>
              <a:rPr lang="en-US" sz="3600"/>
              <a:t>: REAL VELO[10]</a:t>
            </a:r>
            <a:endParaRPr lang="id-ID" sz="3600"/>
          </a:p>
          <a:p>
            <a:pPr marL="514350" indent="-514350">
              <a:buFont typeface="+mj-lt"/>
              <a:buAutoNum type="arabicPeriod"/>
            </a:pPr>
            <a:endParaRPr lang="id-ID"/>
          </a:p>
        </p:txBody>
      </p:sp>
    </p:spTree>
    <p:extLst>
      <p:ext uri="{BB962C8B-B14F-4D97-AF65-F5344CB8AC3E}">
        <p14:creationId xmlns:p14="http://schemas.microsoft.com/office/powerpoint/2010/main" val="3743192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4636"/>
            <a:ext cx="8229600" cy="1143000"/>
          </a:xfrm>
        </p:spPr>
        <p:txBody>
          <a:bodyPr>
            <a:normAutofit/>
          </a:bodyPr>
          <a:lstStyle/>
          <a:p>
            <a:r>
              <a:rPr lang="id-ID" sz="4000">
                <a:solidFill>
                  <a:prstClr val="black"/>
                </a:solidFill>
              </a:rPr>
              <a:t>Array 1 Dimensi</a:t>
            </a:r>
            <a:r>
              <a:rPr lang="en-US" sz="4000">
                <a:solidFill>
                  <a:prstClr val="black"/>
                </a:solidFill>
              </a:rPr>
              <a:t> (5)</a:t>
            </a:r>
            <a:endParaRPr lang="id-ID" sz="4000"/>
          </a:p>
        </p:txBody>
      </p:sp>
      <p:sp>
        <p:nvSpPr>
          <p:cNvPr id="3" name="Content Placeholder 2"/>
          <p:cNvSpPr>
            <a:spLocks noGrp="1"/>
          </p:cNvSpPr>
          <p:nvPr>
            <p:ph idx="1"/>
          </p:nvPr>
        </p:nvSpPr>
        <p:spPr>
          <a:xfrm>
            <a:off x="457200" y="1066800"/>
            <a:ext cx="8458200" cy="5333999"/>
          </a:xfrm>
        </p:spPr>
        <p:txBody>
          <a:bodyPr>
            <a:normAutofit fontScale="47500" lnSpcReduction="20000"/>
          </a:bodyPr>
          <a:lstStyle/>
          <a:p>
            <a:pPr marL="0" indent="0">
              <a:buNone/>
            </a:pPr>
            <a:r>
              <a:rPr lang="en-US" sz="5900"/>
              <a:t>a.  </a:t>
            </a:r>
            <a:r>
              <a:rPr lang="id-ID" sz="5900"/>
              <a:t>Dengan menggunakan nama array beserta indeksnya:</a:t>
            </a:r>
          </a:p>
          <a:p>
            <a:pPr marL="0" indent="0">
              <a:buNone/>
            </a:pPr>
            <a:r>
              <a:rPr lang="id-ID" sz="5100"/>
              <a:t> </a:t>
            </a:r>
            <a:endParaRPr lang="id-ID" sz="4200"/>
          </a:p>
          <a:p>
            <a:pPr marL="0" indent="0">
              <a:buNone/>
            </a:pPr>
            <a:r>
              <a:rPr lang="en-US" sz="5100"/>
              <a:t>	</a:t>
            </a:r>
            <a:r>
              <a:rPr lang="id-ID" sz="5900"/>
              <a:t>READ (VELO[0]) </a:t>
            </a:r>
            <a:r>
              <a:rPr lang="en-US" sz="5900"/>
              <a:t>			</a:t>
            </a:r>
            <a:endParaRPr lang="id-ID" sz="5900"/>
          </a:p>
          <a:p>
            <a:pPr marL="0" indent="0">
              <a:buNone/>
            </a:pPr>
            <a:r>
              <a:rPr lang="en-US" sz="5900"/>
              <a:t>	</a:t>
            </a:r>
            <a:r>
              <a:rPr lang="id-ID" sz="5900"/>
              <a:t>READ (VELO[1])</a:t>
            </a:r>
          </a:p>
          <a:p>
            <a:pPr marL="0" indent="0">
              <a:buNone/>
            </a:pPr>
            <a:r>
              <a:rPr lang="en-US" sz="5900"/>
              <a:t>	</a:t>
            </a:r>
            <a:r>
              <a:rPr lang="id-ID" sz="5900"/>
              <a:t>READ (VELO[2])</a:t>
            </a:r>
          </a:p>
          <a:p>
            <a:pPr marL="0" indent="0">
              <a:buNone/>
            </a:pPr>
            <a:r>
              <a:rPr lang="en-US" sz="5900"/>
              <a:t>	</a:t>
            </a:r>
            <a:r>
              <a:rPr lang="id-ID" sz="5900"/>
              <a:t>READ (VELO[3])</a:t>
            </a:r>
          </a:p>
          <a:p>
            <a:pPr marL="0" indent="0">
              <a:buNone/>
            </a:pPr>
            <a:r>
              <a:rPr lang="en-US" sz="5900"/>
              <a:t>	</a:t>
            </a:r>
            <a:r>
              <a:rPr lang="id-ID" sz="5900"/>
              <a:t>READ (VELO[4])</a:t>
            </a:r>
          </a:p>
          <a:p>
            <a:pPr marL="0" indent="0">
              <a:buNone/>
            </a:pPr>
            <a:r>
              <a:rPr lang="en-US" sz="5900"/>
              <a:t>	</a:t>
            </a:r>
            <a:r>
              <a:rPr lang="id-ID" sz="5900"/>
              <a:t>READ (VELO[5])</a:t>
            </a:r>
          </a:p>
          <a:p>
            <a:pPr marL="0" indent="0">
              <a:buNone/>
            </a:pPr>
            <a:r>
              <a:rPr lang="en-US" sz="5900"/>
              <a:t>	</a:t>
            </a:r>
            <a:r>
              <a:rPr lang="id-ID" sz="5900"/>
              <a:t>READ (VELO[6])</a:t>
            </a:r>
          </a:p>
          <a:p>
            <a:pPr marL="0" indent="0">
              <a:buNone/>
            </a:pPr>
            <a:r>
              <a:rPr lang="en-US" sz="5900"/>
              <a:t>	</a:t>
            </a:r>
            <a:r>
              <a:rPr lang="id-ID" sz="5900"/>
              <a:t>READ (VELO[7])</a:t>
            </a:r>
          </a:p>
          <a:p>
            <a:pPr marL="0" indent="0">
              <a:buNone/>
            </a:pPr>
            <a:r>
              <a:rPr lang="en-US" sz="5900"/>
              <a:t>	</a:t>
            </a:r>
            <a:r>
              <a:rPr lang="id-ID" sz="5900"/>
              <a:t>READ (VELO[8])</a:t>
            </a:r>
          </a:p>
          <a:p>
            <a:pPr marL="0" indent="0">
              <a:buNone/>
            </a:pPr>
            <a:r>
              <a:rPr lang="en-US" sz="5900"/>
              <a:t>	</a:t>
            </a:r>
            <a:r>
              <a:rPr lang="id-ID" sz="5900"/>
              <a:t>READ (VELO[9]) </a:t>
            </a:r>
          </a:p>
          <a:p>
            <a:endParaRPr lang="id-ID"/>
          </a:p>
        </p:txBody>
      </p:sp>
    </p:spTree>
    <p:extLst>
      <p:ext uri="{BB962C8B-B14F-4D97-AF65-F5344CB8AC3E}">
        <p14:creationId xmlns:p14="http://schemas.microsoft.com/office/powerpoint/2010/main" val="706490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a:solidFill>
                  <a:prstClr val="black"/>
                </a:solidFill>
              </a:rPr>
              <a:t>Array 1 Dimensi</a:t>
            </a:r>
            <a:r>
              <a:rPr lang="en-US">
                <a:solidFill>
                  <a:prstClr val="black"/>
                </a:solidFill>
              </a:rPr>
              <a:t> (6)</a:t>
            </a:r>
            <a:endParaRPr lang="id-ID"/>
          </a:p>
        </p:txBody>
      </p:sp>
      <p:sp>
        <p:nvSpPr>
          <p:cNvPr id="3" name="Content Placeholder 2"/>
          <p:cNvSpPr>
            <a:spLocks noGrp="1"/>
          </p:cNvSpPr>
          <p:nvPr>
            <p:ph idx="1"/>
          </p:nvPr>
        </p:nvSpPr>
        <p:spPr/>
        <p:txBody>
          <a:bodyPr/>
          <a:lstStyle/>
          <a:p>
            <a:pPr marL="0" indent="0">
              <a:buNone/>
            </a:pPr>
            <a:r>
              <a:rPr lang="en-US"/>
              <a:t>b.  </a:t>
            </a:r>
            <a:r>
              <a:rPr lang="id-ID"/>
              <a:t>Dengan menggunakan instruksi pengulangan:</a:t>
            </a:r>
          </a:p>
          <a:p>
            <a:pPr marL="0" indent="0">
              <a:buNone/>
            </a:pPr>
            <a:r>
              <a:rPr lang="id-ID" sz="2000"/>
              <a:t> </a:t>
            </a:r>
          </a:p>
          <a:p>
            <a:pPr marL="0" indent="0">
              <a:buNone/>
            </a:pPr>
            <a:r>
              <a:rPr lang="id-ID"/>
              <a:t>	FOR  (I = 0 ; I &lt; 10 ; I ++)</a:t>
            </a:r>
          </a:p>
          <a:p>
            <a:pPr marL="0" indent="0">
              <a:buNone/>
            </a:pPr>
            <a:r>
              <a:rPr lang="id-ID"/>
              <a:t>	{	</a:t>
            </a:r>
          </a:p>
          <a:p>
            <a:pPr marL="0" indent="0">
              <a:buNone/>
            </a:pPr>
            <a:r>
              <a:rPr lang="en-US"/>
              <a:t>		</a:t>
            </a:r>
            <a:r>
              <a:rPr lang="id-ID"/>
              <a:t>READ (VELO[I])</a:t>
            </a:r>
          </a:p>
          <a:p>
            <a:pPr marL="0" indent="0">
              <a:buNone/>
            </a:pPr>
            <a:r>
              <a:rPr lang="id-ID"/>
              <a:t>	}</a:t>
            </a:r>
          </a:p>
          <a:p>
            <a:endParaRPr lang="id-ID"/>
          </a:p>
        </p:txBody>
      </p:sp>
    </p:spTree>
    <p:extLst>
      <p:ext uri="{BB962C8B-B14F-4D97-AF65-F5344CB8AC3E}">
        <p14:creationId xmlns:p14="http://schemas.microsoft.com/office/powerpoint/2010/main" val="630843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27"/>
            <a:ext cx="8229600" cy="921327"/>
          </a:xfrm>
        </p:spPr>
        <p:txBody>
          <a:bodyPr>
            <a:noAutofit/>
          </a:bodyPr>
          <a:lstStyle/>
          <a:p>
            <a:r>
              <a:rPr lang="id-ID" sz="4000"/>
              <a:t>Array 1 Dimensi</a:t>
            </a:r>
            <a:r>
              <a:rPr lang="en-US" sz="4000"/>
              <a:t> (7)</a:t>
            </a:r>
            <a:endParaRPr lang="id-ID" sz="4000"/>
          </a:p>
        </p:txBody>
      </p:sp>
      <p:sp>
        <p:nvSpPr>
          <p:cNvPr id="3" name="Content Placeholder 2"/>
          <p:cNvSpPr>
            <a:spLocks noGrp="1"/>
          </p:cNvSpPr>
          <p:nvPr>
            <p:ph idx="1"/>
          </p:nvPr>
        </p:nvSpPr>
        <p:spPr>
          <a:xfrm>
            <a:off x="457200" y="990601"/>
            <a:ext cx="8229600" cy="5135564"/>
          </a:xfrm>
        </p:spPr>
        <p:txBody>
          <a:bodyPr>
            <a:normAutofit fontScale="77500" lnSpcReduction="20000"/>
          </a:bodyPr>
          <a:lstStyle/>
          <a:p>
            <a:pPr marL="0" indent="0">
              <a:buNone/>
            </a:pPr>
            <a:r>
              <a:rPr lang="en-US"/>
              <a:t>2.  </a:t>
            </a:r>
            <a:r>
              <a:rPr lang="en-US" b="1" err="1"/>
              <a:t>Indeks</a:t>
            </a:r>
            <a:r>
              <a:rPr lang="en-US" b="1"/>
              <a:t> Array</a:t>
            </a:r>
          </a:p>
          <a:p>
            <a:r>
              <a:rPr lang="id-ID"/>
              <a:t>dapat berupa variabel integer atau berupa ekspresi aritmatika (integer) yang sederhana</a:t>
            </a:r>
            <a:r>
              <a:rPr lang="en-US"/>
              <a:t>:</a:t>
            </a:r>
            <a:r>
              <a:rPr lang="id-ID"/>
              <a:t> </a:t>
            </a:r>
            <a:endParaRPr lang="en-US"/>
          </a:p>
          <a:p>
            <a:pPr marL="0" indent="0">
              <a:buNone/>
            </a:pPr>
            <a:r>
              <a:rPr lang="en-US"/>
              <a:t>    --&gt;   </a:t>
            </a:r>
            <a:r>
              <a:rPr lang="id-ID"/>
              <a:t>n, k, k </a:t>
            </a:r>
            <a:r>
              <a:rPr lang="id-ID">
                <a:sym typeface="Symbol"/>
              </a:rPr>
              <a:t></a:t>
            </a:r>
            <a:r>
              <a:rPr lang="id-ID"/>
              <a:t> n, k * n, k * n </a:t>
            </a:r>
            <a:r>
              <a:rPr lang="id-ID">
                <a:sym typeface="Symbol"/>
              </a:rPr>
              <a:t></a:t>
            </a:r>
            <a:r>
              <a:rPr lang="id-ID"/>
              <a:t> m</a:t>
            </a:r>
            <a:endParaRPr lang="en-US"/>
          </a:p>
          <a:p>
            <a:r>
              <a:rPr lang="id-ID"/>
              <a:t>Contoh: A adalah array linier </a:t>
            </a:r>
            <a:r>
              <a:rPr lang="en-US"/>
              <a:t>yang </a:t>
            </a:r>
            <a:r>
              <a:rPr lang="en-US" err="1"/>
              <a:t>bertipe</a:t>
            </a:r>
            <a:r>
              <a:rPr lang="en-US"/>
              <a:t> integer, </a:t>
            </a:r>
            <a:r>
              <a:rPr lang="id-ID"/>
              <a:t>yang juga merupakan Deret Fibonacci :</a:t>
            </a:r>
          </a:p>
          <a:p>
            <a:pPr marL="0" indent="0">
              <a:buNone/>
            </a:pPr>
            <a:r>
              <a:rPr lang="id-ID"/>
              <a:t>		</a:t>
            </a:r>
            <a:r>
              <a:rPr lang="en-US"/>
              <a:t>Integer A[10]</a:t>
            </a:r>
            <a:endParaRPr lang="id-ID"/>
          </a:p>
          <a:p>
            <a:pPr marL="0" indent="0">
              <a:buNone/>
            </a:pPr>
            <a:r>
              <a:rPr lang="id-ID"/>
              <a:t>		A[0] = 0</a:t>
            </a:r>
          </a:p>
          <a:p>
            <a:pPr marL="0" indent="0">
              <a:buNone/>
            </a:pPr>
            <a:r>
              <a:rPr lang="id-ID"/>
              <a:t>		A[1] = 1</a:t>
            </a:r>
          </a:p>
          <a:p>
            <a:pPr marL="0" indent="0">
              <a:buNone/>
            </a:pPr>
            <a:r>
              <a:rPr lang="en-US"/>
              <a:t>	</a:t>
            </a:r>
            <a:r>
              <a:rPr lang="id-ID"/>
              <a:t>A[J] = A[J – 2] + A[J – 1]  untuk  J &gt; 1</a:t>
            </a:r>
            <a:endParaRPr lang="en-US"/>
          </a:p>
          <a:p>
            <a:pPr marL="0" indent="0">
              <a:buNone/>
            </a:pPr>
            <a:r>
              <a:rPr lang="en-US"/>
              <a:t>    </a:t>
            </a:r>
            <a:r>
              <a:rPr lang="en-US">
                <a:sym typeface="Wingdings" panose="05000000000000000000" pitchFamily="2" charset="2"/>
              </a:rPr>
              <a:t> </a:t>
            </a:r>
            <a:r>
              <a:rPr lang="en-US" err="1">
                <a:sym typeface="Wingdings" panose="05000000000000000000" pitchFamily="2" charset="2"/>
              </a:rPr>
              <a:t>berapa</a:t>
            </a:r>
            <a:r>
              <a:rPr lang="en-US">
                <a:sym typeface="Wingdings" panose="05000000000000000000" pitchFamily="2" charset="2"/>
              </a:rPr>
              <a:t> </a:t>
            </a:r>
            <a:r>
              <a:rPr lang="en-US" err="1">
                <a:sym typeface="Wingdings" panose="05000000000000000000" pitchFamily="2" charset="2"/>
              </a:rPr>
              <a:t>nilai</a:t>
            </a:r>
            <a:r>
              <a:rPr lang="en-US">
                <a:sym typeface="Wingdings" panose="05000000000000000000" pitchFamily="2" charset="2"/>
              </a:rPr>
              <a:t> A[2] </a:t>
            </a:r>
            <a:r>
              <a:rPr lang="en-US" err="1">
                <a:sym typeface="Wingdings" panose="05000000000000000000" pitchFamily="2" charset="2"/>
              </a:rPr>
              <a:t>sampai</a:t>
            </a:r>
            <a:r>
              <a:rPr lang="en-US">
                <a:sym typeface="Wingdings" panose="05000000000000000000" pitchFamily="2" charset="2"/>
              </a:rPr>
              <a:t> A[9]?</a:t>
            </a:r>
            <a:endParaRPr lang="id-ID"/>
          </a:p>
          <a:p>
            <a:endParaRPr lang="id-ID"/>
          </a:p>
        </p:txBody>
      </p:sp>
    </p:spTree>
    <p:extLst>
      <p:ext uri="{BB962C8B-B14F-4D97-AF65-F5344CB8AC3E}">
        <p14:creationId xmlns:p14="http://schemas.microsoft.com/office/powerpoint/2010/main" val="1893344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id-ID" sz="4000"/>
              <a:t>Array 1 Dimensi</a:t>
            </a:r>
            <a:r>
              <a:rPr lang="en-US" sz="4000"/>
              <a:t> (8)</a:t>
            </a:r>
            <a:endParaRPr lang="id-ID" sz="4000"/>
          </a:p>
        </p:txBody>
      </p:sp>
      <p:sp>
        <p:nvSpPr>
          <p:cNvPr id="3" name="Content Placeholder 2"/>
          <p:cNvSpPr>
            <a:spLocks noGrp="1"/>
          </p:cNvSpPr>
          <p:nvPr>
            <p:ph idx="1"/>
          </p:nvPr>
        </p:nvSpPr>
        <p:spPr/>
        <p:txBody>
          <a:bodyPr>
            <a:normAutofit/>
          </a:bodyPr>
          <a:lstStyle/>
          <a:p>
            <a:pPr marL="0" indent="0">
              <a:buNone/>
            </a:pPr>
            <a:r>
              <a:rPr lang="en-US"/>
              <a:t>	Integer A[10]</a:t>
            </a:r>
            <a:endParaRPr lang="id-ID"/>
          </a:p>
          <a:p>
            <a:pPr marL="0" indent="0">
              <a:buNone/>
            </a:pPr>
            <a:r>
              <a:rPr lang="id-ID"/>
              <a:t>		A[0] = 0</a:t>
            </a:r>
          </a:p>
          <a:p>
            <a:pPr marL="0" indent="0">
              <a:buNone/>
            </a:pPr>
            <a:r>
              <a:rPr lang="id-ID"/>
              <a:t>		A[1] = 1</a:t>
            </a:r>
          </a:p>
          <a:p>
            <a:pPr marL="0" indent="0">
              <a:buNone/>
            </a:pPr>
            <a:r>
              <a:rPr lang="en-US"/>
              <a:t>	</a:t>
            </a:r>
            <a:r>
              <a:rPr lang="id-ID"/>
              <a:t>A[J] = A[J – 2] + A[J – 1]  untuk  J &gt; 1</a:t>
            </a:r>
            <a:endParaRPr lang="en-US"/>
          </a:p>
          <a:p>
            <a:pPr marL="0" indent="0">
              <a:buNone/>
            </a:pPr>
            <a:endParaRPr lang="en-US" sz="2000"/>
          </a:p>
          <a:p>
            <a:pPr marL="0" indent="0">
              <a:buNone/>
            </a:pPr>
            <a:r>
              <a:rPr lang="en-US"/>
              <a:t>Array A:</a:t>
            </a:r>
          </a:p>
          <a:p>
            <a:pPr marL="0" indent="0">
              <a:buNone/>
            </a:pPr>
            <a:r>
              <a:rPr lang="en-US" sz="2000" err="1"/>
              <a:t>Indeks</a:t>
            </a:r>
            <a:r>
              <a:rPr lang="en-US" sz="2000"/>
              <a:t>:</a:t>
            </a:r>
          </a:p>
          <a:p>
            <a:pPr marL="0" indent="0">
              <a:buNone/>
            </a:pPr>
            <a:r>
              <a:rPr lang="en-US" sz="2000" err="1"/>
              <a:t>Komponen</a:t>
            </a:r>
            <a:r>
              <a:rPr lang="en-US" sz="2000"/>
              <a:t>:</a:t>
            </a:r>
            <a:endParaRPr lang="id-ID" sz="2000"/>
          </a:p>
        </p:txBody>
      </p:sp>
      <p:graphicFrame>
        <p:nvGraphicFramePr>
          <p:cNvPr id="4" name="Table 3"/>
          <p:cNvGraphicFramePr>
            <a:graphicFrameLocks noGrp="1"/>
          </p:cNvGraphicFramePr>
          <p:nvPr>
            <p:extLst>
              <p:ext uri="{D42A27DB-BD31-4B8C-83A1-F6EECF244321}">
                <p14:modId xmlns:p14="http://schemas.microsoft.com/office/powerpoint/2010/main" val="4118001080"/>
              </p:ext>
            </p:extLst>
          </p:nvPr>
        </p:nvGraphicFramePr>
        <p:xfrm>
          <a:off x="1828800" y="4876800"/>
          <a:ext cx="6781800" cy="817880"/>
        </p:xfrm>
        <a:graphic>
          <a:graphicData uri="http://schemas.openxmlformats.org/drawingml/2006/table">
            <a:tbl>
              <a:tblPr firstRow="1" bandRow="1">
                <a:tableStyleId>{5DA37D80-6434-44D0-A028-1B22A696006F}</a:tableStyleId>
              </a:tblPr>
              <a:tblGrid>
                <a:gridCol w="678180">
                  <a:extLst>
                    <a:ext uri="{9D8B030D-6E8A-4147-A177-3AD203B41FA5}">
                      <a16:colId xmlns:a16="http://schemas.microsoft.com/office/drawing/2014/main" val="20000"/>
                    </a:ext>
                  </a:extLst>
                </a:gridCol>
                <a:gridCol w="678180">
                  <a:extLst>
                    <a:ext uri="{9D8B030D-6E8A-4147-A177-3AD203B41FA5}">
                      <a16:colId xmlns:a16="http://schemas.microsoft.com/office/drawing/2014/main" val="20001"/>
                    </a:ext>
                  </a:extLst>
                </a:gridCol>
                <a:gridCol w="678180">
                  <a:extLst>
                    <a:ext uri="{9D8B030D-6E8A-4147-A177-3AD203B41FA5}">
                      <a16:colId xmlns:a16="http://schemas.microsoft.com/office/drawing/2014/main" val="20002"/>
                    </a:ext>
                  </a:extLst>
                </a:gridCol>
                <a:gridCol w="678180">
                  <a:extLst>
                    <a:ext uri="{9D8B030D-6E8A-4147-A177-3AD203B41FA5}">
                      <a16:colId xmlns:a16="http://schemas.microsoft.com/office/drawing/2014/main" val="20003"/>
                    </a:ext>
                  </a:extLst>
                </a:gridCol>
                <a:gridCol w="678180">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gridCol w="708660">
                  <a:extLst>
                    <a:ext uri="{9D8B030D-6E8A-4147-A177-3AD203B41FA5}">
                      <a16:colId xmlns:a16="http://schemas.microsoft.com/office/drawing/2014/main" val="20006"/>
                    </a:ext>
                  </a:extLst>
                </a:gridCol>
                <a:gridCol w="678180">
                  <a:extLst>
                    <a:ext uri="{9D8B030D-6E8A-4147-A177-3AD203B41FA5}">
                      <a16:colId xmlns:a16="http://schemas.microsoft.com/office/drawing/2014/main" val="20007"/>
                    </a:ext>
                  </a:extLst>
                </a:gridCol>
                <a:gridCol w="678180">
                  <a:extLst>
                    <a:ext uri="{9D8B030D-6E8A-4147-A177-3AD203B41FA5}">
                      <a16:colId xmlns:a16="http://schemas.microsoft.com/office/drawing/2014/main" val="20008"/>
                    </a:ext>
                  </a:extLst>
                </a:gridCol>
                <a:gridCol w="678180">
                  <a:extLst>
                    <a:ext uri="{9D8B030D-6E8A-4147-A177-3AD203B41FA5}">
                      <a16:colId xmlns:a16="http://schemas.microsoft.com/office/drawing/2014/main" val="20009"/>
                    </a:ext>
                  </a:extLst>
                </a:gridCol>
              </a:tblGrid>
              <a:tr h="408940">
                <a:tc>
                  <a:txBody>
                    <a:bodyPr/>
                    <a:lstStyle/>
                    <a:p>
                      <a:r>
                        <a:rPr lang="en-US" sz="2000"/>
                        <a:t>0</a:t>
                      </a:r>
                      <a:endParaRPr lang="id-ID" sz="2000"/>
                    </a:p>
                  </a:txBody>
                  <a:tcPr/>
                </a:tc>
                <a:tc>
                  <a:txBody>
                    <a:bodyPr/>
                    <a:lstStyle/>
                    <a:p>
                      <a:r>
                        <a:rPr lang="en-US" sz="2000"/>
                        <a:t>1</a:t>
                      </a:r>
                      <a:endParaRPr lang="id-ID" sz="2000"/>
                    </a:p>
                  </a:txBody>
                  <a:tcPr/>
                </a:tc>
                <a:tc>
                  <a:txBody>
                    <a:bodyPr/>
                    <a:lstStyle/>
                    <a:p>
                      <a:r>
                        <a:rPr lang="en-US" sz="2000"/>
                        <a:t>2</a:t>
                      </a:r>
                      <a:endParaRPr lang="id-ID" sz="2000"/>
                    </a:p>
                  </a:txBody>
                  <a:tcPr/>
                </a:tc>
                <a:tc>
                  <a:txBody>
                    <a:bodyPr/>
                    <a:lstStyle/>
                    <a:p>
                      <a:r>
                        <a:rPr lang="en-US" sz="2000"/>
                        <a:t>3</a:t>
                      </a:r>
                      <a:endParaRPr lang="id-ID" sz="2000"/>
                    </a:p>
                  </a:txBody>
                  <a:tcPr/>
                </a:tc>
                <a:tc>
                  <a:txBody>
                    <a:bodyPr/>
                    <a:lstStyle/>
                    <a:p>
                      <a:r>
                        <a:rPr lang="en-US" sz="2000"/>
                        <a:t>4</a:t>
                      </a:r>
                      <a:endParaRPr lang="id-ID" sz="2000"/>
                    </a:p>
                  </a:txBody>
                  <a:tcPr/>
                </a:tc>
                <a:tc>
                  <a:txBody>
                    <a:bodyPr/>
                    <a:lstStyle/>
                    <a:p>
                      <a:r>
                        <a:rPr lang="en-US" sz="2000"/>
                        <a:t>5</a:t>
                      </a:r>
                      <a:endParaRPr lang="id-ID" sz="2000"/>
                    </a:p>
                  </a:txBody>
                  <a:tcPr/>
                </a:tc>
                <a:tc>
                  <a:txBody>
                    <a:bodyPr/>
                    <a:lstStyle/>
                    <a:p>
                      <a:r>
                        <a:rPr lang="en-US" sz="2000"/>
                        <a:t>6</a:t>
                      </a:r>
                      <a:endParaRPr lang="id-ID" sz="2000"/>
                    </a:p>
                  </a:txBody>
                  <a:tcPr/>
                </a:tc>
                <a:tc>
                  <a:txBody>
                    <a:bodyPr/>
                    <a:lstStyle/>
                    <a:p>
                      <a:r>
                        <a:rPr lang="en-US" sz="2000"/>
                        <a:t>7</a:t>
                      </a:r>
                      <a:endParaRPr lang="id-ID" sz="2000"/>
                    </a:p>
                  </a:txBody>
                  <a:tcPr/>
                </a:tc>
                <a:tc>
                  <a:txBody>
                    <a:bodyPr/>
                    <a:lstStyle/>
                    <a:p>
                      <a:r>
                        <a:rPr lang="en-US" sz="2000"/>
                        <a:t>8</a:t>
                      </a:r>
                      <a:endParaRPr lang="id-ID" sz="2000"/>
                    </a:p>
                  </a:txBody>
                  <a:tcPr/>
                </a:tc>
                <a:tc>
                  <a:txBody>
                    <a:bodyPr/>
                    <a:lstStyle/>
                    <a:p>
                      <a:r>
                        <a:rPr lang="en-US" sz="2000"/>
                        <a:t>9</a:t>
                      </a:r>
                      <a:endParaRPr lang="id-ID" sz="2000"/>
                    </a:p>
                  </a:txBody>
                  <a:tcPr/>
                </a:tc>
                <a:extLst>
                  <a:ext uri="{0D108BD9-81ED-4DB2-BD59-A6C34878D82A}">
                    <a16:rowId xmlns:a16="http://schemas.microsoft.com/office/drawing/2014/main" val="10000"/>
                  </a:ext>
                </a:extLst>
              </a:tr>
              <a:tr h="408940">
                <a:tc>
                  <a:txBody>
                    <a:bodyPr/>
                    <a:lstStyle/>
                    <a:p>
                      <a:r>
                        <a:rPr lang="en-US" sz="2000"/>
                        <a:t>0</a:t>
                      </a:r>
                      <a:endParaRPr lang="id-ID" sz="2000"/>
                    </a:p>
                  </a:txBody>
                  <a:tcPr/>
                </a:tc>
                <a:tc>
                  <a:txBody>
                    <a:bodyPr/>
                    <a:lstStyle/>
                    <a:p>
                      <a:r>
                        <a:rPr lang="en-US" sz="2000"/>
                        <a:t>1</a:t>
                      </a:r>
                      <a:endParaRPr lang="id-ID" sz="2000"/>
                    </a:p>
                  </a:txBody>
                  <a:tcPr/>
                </a:tc>
                <a:tc>
                  <a:txBody>
                    <a:bodyPr/>
                    <a:lstStyle/>
                    <a:p>
                      <a:endParaRPr lang="id-ID" sz="2000"/>
                    </a:p>
                  </a:txBody>
                  <a:tcPr/>
                </a:tc>
                <a:tc>
                  <a:txBody>
                    <a:bodyPr/>
                    <a:lstStyle/>
                    <a:p>
                      <a:endParaRPr lang="id-ID" sz="2000"/>
                    </a:p>
                  </a:txBody>
                  <a:tcPr/>
                </a:tc>
                <a:tc>
                  <a:txBody>
                    <a:bodyPr/>
                    <a:lstStyle/>
                    <a:p>
                      <a:endParaRPr lang="id-ID" sz="2000"/>
                    </a:p>
                  </a:txBody>
                  <a:tcPr/>
                </a:tc>
                <a:tc>
                  <a:txBody>
                    <a:bodyPr/>
                    <a:lstStyle/>
                    <a:p>
                      <a:endParaRPr lang="id-ID" sz="2000"/>
                    </a:p>
                  </a:txBody>
                  <a:tcPr/>
                </a:tc>
                <a:tc>
                  <a:txBody>
                    <a:bodyPr/>
                    <a:lstStyle/>
                    <a:p>
                      <a:endParaRPr lang="id-ID" sz="2000"/>
                    </a:p>
                  </a:txBody>
                  <a:tcPr/>
                </a:tc>
                <a:tc>
                  <a:txBody>
                    <a:bodyPr/>
                    <a:lstStyle/>
                    <a:p>
                      <a:endParaRPr lang="id-ID" sz="2000"/>
                    </a:p>
                  </a:txBody>
                  <a:tcPr/>
                </a:tc>
                <a:tc>
                  <a:txBody>
                    <a:bodyPr/>
                    <a:lstStyle/>
                    <a:p>
                      <a:endParaRPr lang="id-ID" sz="2000"/>
                    </a:p>
                  </a:txBody>
                  <a:tcPr/>
                </a:tc>
                <a:tc>
                  <a:txBody>
                    <a:bodyPr/>
                    <a:lstStyle/>
                    <a:p>
                      <a:endParaRPr lang="id-ID" sz="200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15118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4636"/>
            <a:ext cx="8229600" cy="803564"/>
          </a:xfrm>
        </p:spPr>
        <p:txBody>
          <a:bodyPr/>
          <a:lstStyle/>
          <a:p>
            <a:r>
              <a:rPr lang="id-ID" sz="4000"/>
              <a:t>Array 1 Dimensi</a:t>
            </a:r>
            <a:r>
              <a:rPr lang="en-US" sz="4000"/>
              <a:t> (9)</a:t>
            </a:r>
            <a:endParaRPr lang="id-ID"/>
          </a:p>
        </p:txBody>
      </p:sp>
      <p:sp>
        <p:nvSpPr>
          <p:cNvPr id="3" name="Content Placeholder 2"/>
          <p:cNvSpPr>
            <a:spLocks noGrp="1"/>
          </p:cNvSpPr>
          <p:nvPr>
            <p:ph idx="1"/>
          </p:nvPr>
        </p:nvSpPr>
        <p:spPr>
          <a:xfrm>
            <a:off x="457200" y="990601"/>
            <a:ext cx="8229600" cy="5135564"/>
          </a:xfrm>
        </p:spPr>
        <p:txBody>
          <a:bodyPr>
            <a:normAutofit fontScale="70000" lnSpcReduction="20000"/>
          </a:bodyPr>
          <a:lstStyle/>
          <a:p>
            <a:r>
              <a:rPr lang="en-US"/>
              <a:t>Y</a:t>
            </a:r>
            <a:r>
              <a:rPr lang="id-ID"/>
              <a:t>ang perlu diperhatikan dalam menentukan indeks array yaitu:</a:t>
            </a:r>
          </a:p>
          <a:p>
            <a:pPr marL="514350" lvl="0" indent="-514350">
              <a:buFont typeface="+mj-lt"/>
              <a:buAutoNum type="alphaLcPeriod"/>
            </a:pPr>
            <a:r>
              <a:rPr lang="id-ID"/>
              <a:t>Banyaknya komponen array harus terbatas. </a:t>
            </a:r>
          </a:p>
          <a:p>
            <a:pPr marL="514350" lvl="0" indent="-514350">
              <a:buFont typeface="+mj-lt"/>
              <a:buAutoNum type="alphaLcPeriod"/>
            </a:pPr>
            <a:r>
              <a:rPr lang="id-ID"/>
              <a:t>Karena indeks selalu dimulai dari 0 maka maksimum indeks array adalah </a:t>
            </a:r>
            <a:r>
              <a:rPr lang="en-US"/>
              <a:t>(</a:t>
            </a:r>
            <a:r>
              <a:rPr lang="id-ID"/>
              <a:t>banyaknya komponen – 1</a:t>
            </a:r>
            <a:r>
              <a:rPr lang="en-US"/>
              <a:t>)</a:t>
            </a:r>
            <a:r>
              <a:rPr lang="id-ID"/>
              <a:t>.</a:t>
            </a:r>
          </a:p>
          <a:p>
            <a:pPr marL="514350" lvl="0" indent="-514350">
              <a:buFont typeface="+mj-lt"/>
              <a:buAutoNum type="alphaLcPeriod"/>
            </a:pPr>
            <a:r>
              <a:rPr lang="id-ID"/>
              <a:t>Jika array X adalah deretan komponen: X[L], X[L+1], …, X[H] dengan L dan H adalah integer dan L </a:t>
            </a:r>
            <a:r>
              <a:rPr lang="id-ID">
                <a:sym typeface="Symbol"/>
              </a:rPr>
              <a:t></a:t>
            </a:r>
            <a:r>
              <a:rPr lang="id-ID"/>
              <a:t> H maka</a:t>
            </a:r>
            <a:r>
              <a:rPr lang="en-US"/>
              <a:t>:</a:t>
            </a:r>
          </a:p>
          <a:p>
            <a:pPr marL="0" lvl="0" indent="0">
              <a:buNone/>
            </a:pPr>
            <a:r>
              <a:rPr lang="en-US"/>
              <a:t>	</a:t>
            </a:r>
            <a:r>
              <a:rPr lang="id-ID"/>
              <a:t>L disebut batas bawah array X dan </a:t>
            </a:r>
            <a:endParaRPr lang="en-US"/>
          </a:p>
          <a:p>
            <a:pPr marL="0" lvl="0" indent="0">
              <a:buNone/>
            </a:pPr>
            <a:r>
              <a:rPr lang="en-US"/>
              <a:t>	</a:t>
            </a:r>
            <a:r>
              <a:rPr lang="id-ID"/>
              <a:t>H disebut batas atas array X.</a:t>
            </a:r>
            <a:endParaRPr lang="en-US"/>
          </a:p>
          <a:p>
            <a:pPr marL="514350" lvl="0" indent="-514350">
              <a:buFont typeface="+mj-lt"/>
              <a:buAutoNum type="alphaLcPeriod" startAt="4"/>
            </a:pPr>
            <a:r>
              <a:rPr lang="en-US"/>
              <a:t>Range </a:t>
            </a:r>
            <a:r>
              <a:rPr lang="en-US" err="1"/>
              <a:t>dapat</a:t>
            </a:r>
            <a:r>
              <a:rPr lang="en-US"/>
              <a:t> </a:t>
            </a:r>
            <a:r>
              <a:rPr lang="en-US" err="1"/>
              <a:t>didefinisikan</a:t>
            </a:r>
            <a:r>
              <a:rPr lang="en-US"/>
              <a:t> </a:t>
            </a:r>
            <a:r>
              <a:rPr lang="en-US" err="1"/>
              <a:t>sebagai</a:t>
            </a:r>
            <a:r>
              <a:rPr lang="en-US"/>
              <a:t> </a:t>
            </a:r>
            <a:r>
              <a:rPr lang="en-US" err="1"/>
              <a:t>banyaknya</a:t>
            </a:r>
            <a:r>
              <a:rPr lang="en-US"/>
              <a:t> </a:t>
            </a:r>
            <a:r>
              <a:rPr lang="en-US" err="1"/>
              <a:t>komponen</a:t>
            </a:r>
            <a:r>
              <a:rPr lang="en-US"/>
              <a:t> array</a:t>
            </a:r>
            <a:endParaRPr lang="id-ID"/>
          </a:p>
          <a:p>
            <a:pPr marL="0" indent="0">
              <a:buNone/>
            </a:pPr>
            <a:r>
              <a:rPr lang="en-US"/>
              <a:t>	Range = H – L + 1</a:t>
            </a:r>
            <a:endParaRPr lang="id-ID"/>
          </a:p>
          <a:p>
            <a:pPr marL="0" lvl="0" indent="0">
              <a:buNone/>
            </a:pPr>
            <a:endParaRPr lang="id-ID"/>
          </a:p>
          <a:p>
            <a:endParaRPr lang="id-ID"/>
          </a:p>
        </p:txBody>
      </p:sp>
    </p:spTree>
    <p:extLst>
      <p:ext uri="{BB962C8B-B14F-4D97-AF65-F5344CB8AC3E}">
        <p14:creationId xmlns:p14="http://schemas.microsoft.com/office/powerpoint/2010/main" val="1781015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927"/>
            <a:ext cx="8229600" cy="755073"/>
          </a:xfrm>
        </p:spPr>
        <p:txBody>
          <a:bodyPr>
            <a:normAutofit/>
          </a:bodyPr>
          <a:lstStyle/>
          <a:p>
            <a:r>
              <a:rPr lang="id-ID" sz="4000">
                <a:solidFill>
                  <a:prstClr val="black"/>
                </a:solidFill>
              </a:rPr>
              <a:t>Array 1 Dimensi</a:t>
            </a:r>
            <a:r>
              <a:rPr lang="en-US" sz="4000">
                <a:solidFill>
                  <a:prstClr val="black"/>
                </a:solidFill>
              </a:rPr>
              <a:t> (10)</a:t>
            </a:r>
            <a:endParaRPr lang="id-ID" sz="4000"/>
          </a:p>
        </p:txBody>
      </p:sp>
      <p:sp>
        <p:nvSpPr>
          <p:cNvPr id="3" name="Content Placeholder 2"/>
          <p:cNvSpPr>
            <a:spLocks noGrp="1"/>
          </p:cNvSpPr>
          <p:nvPr>
            <p:ph idx="1"/>
          </p:nvPr>
        </p:nvSpPr>
        <p:spPr>
          <a:xfrm>
            <a:off x="457200" y="914401"/>
            <a:ext cx="8229600" cy="5211764"/>
          </a:xfrm>
        </p:spPr>
        <p:txBody>
          <a:bodyPr/>
          <a:lstStyle/>
          <a:p>
            <a:pPr marL="514350" indent="-514350">
              <a:buAutoNum type="arabicPeriod" startAt="3"/>
            </a:pPr>
            <a:r>
              <a:rPr lang="id-ID" sz="3200" b="1"/>
              <a:t>Perbedaan variabel primitif dan variabel array</a:t>
            </a:r>
            <a:endParaRPr lang="en-US" sz="3200" b="1"/>
          </a:p>
          <a:p>
            <a:r>
              <a:rPr lang="en-US" sz="3200" err="1"/>
              <a:t>Contoh</a:t>
            </a:r>
            <a:r>
              <a:rPr lang="en-US" sz="3200"/>
              <a:t> </a:t>
            </a:r>
            <a:r>
              <a:rPr lang="id-ID" sz="3200"/>
              <a:t>masalah :</a:t>
            </a:r>
          </a:p>
          <a:p>
            <a:r>
              <a:rPr lang="id-ID" sz="3200"/>
              <a:t>Menghitung nilai rata-rata dari sejumlah data mahasiswa (yang terdiri dari nama mahasiswa dan nilainya), lalu mencetak daftar nama dan nilai mahasiswa yang mempunyai nilai akhir di atas nilai rata-rata.</a:t>
            </a:r>
            <a:endParaRPr lang="en-US" sz="3200"/>
          </a:p>
          <a:p>
            <a:endParaRPr lang="id-ID"/>
          </a:p>
          <a:p>
            <a:endParaRPr lang="id-ID"/>
          </a:p>
        </p:txBody>
      </p:sp>
    </p:spTree>
    <p:extLst>
      <p:ext uri="{BB962C8B-B14F-4D97-AF65-F5344CB8AC3E}">
        <p14:creationId xmlns:p14="http://schemas.microsoft.com/office/powerpoint/2010/main" val="146027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normAutofit/>
          </a:bodyPr>
          <a:lstStyle/>
          <a:p>
            <a:r>
              <a:rPr lang="id-ID" sz="4000"/>
              <a:t>Array 1 Dimensi</a:t>
            </a:r>
            <a:r>
              <a:rPr lang="en-US" sz="4000"/>
              <a:t> (11)</a:t>
            </a:r>
            <a:endParaRPr lang="id-ID" sz="4000"/>
          </a:p>
        </p:txBody>
      </p:sp>
      <p:sp>
        <p:nvSpPr>
          <p:cNvPr id="3" name="Content Placeholder 2"/>
          <p:cNvSpPr>
            <a:spLocks noGrp="1"/>
          </p:cNvSpPr>
          <p:nvPr>
            <p:ph idx="1"/>
          </p:nvPr>
        </p:nvSpPr>
        <p:spPr>
          <a:xfrm>
            <a:off x="457200" y="1066801"/>
            <a:ext cx="8229600" cy="5059364"/>
          </a:xfrm>
        </p:spPr>
        <p:txBody>
          <a:bodyPr/>
          <a:lstStyle/>
          <a:p>
            <a:r>
              <a:rPr lang="en-US"/>
              <a:t> </a:t>
            </a:r>
            <a:r>
              <a:rPr lang="en-US" sz="3200" err="1"/>
              <a:t>Untuk</a:t>
            </a:r>
            <a:r>
              <a:rPr lang="en-US" sz="3200"/>
              <a:t> </a:t>
            </a:r>
            <a:r>
              <a:rPr lang="en-US" sz="3200" err="1"/>
              <a:t>menghitung</a:t>
            </a:r>
            <a:r>
              <a:rPr lang="en-US" sz="3200"/>
              <a:t> data </a:t>
            </a:r>
            <a:r>
              <a:rPr lang="en-US" sz="3200" err="1"/>
              <a:t>dari</a:t>
            </a:r>
            <a:r>
              <a:rPr lang="en-US" sz="3200"/>
              <a:t> 5 </a:t>
            </a:r>
            <a:r>
              <a:rPr lang="en-US" sz="3200" err="1"/>
              <a:t>mahasiswa</a:t>
            </a:r>
            <a:r>
              <a:rPr lang="en-US" sz="3200"/>
              <a:t>:</a:t>
            </a:r>
          </a:p>
          <a:p>
            <a:pPr>
              <a:buFont typeface="Wingdings" panose="05000000000000000000" pitchFamily="2" charset="2"/>
              <a:buChar char="Ø"/>
            </a:pPr>
            <a:r>
              <a:rPr lang="id-ID" sz="3200"/>
              <a:t>diperlukan 10 variabel untuk menyimpan data mahasiswa yaitu</a:t>
            </a:r>
            <a:r>
              <a:rPr lang="en-US" sz="3200"/>
              <a:t>:</a:t>
            </a:r>
          </a:p>
          <a:p>
            <a:pPr>
              <a:buFont typeface="Wingdings" panose="05000000000000000000" pitchFamily="2" charset="2"/>
              <a:buChar char="Ø"/>
            </a:pPr>
            <a:r>
              <a:rPr lang="id-ID" sz="3200"/>
              <a:t> NAME1, NAME2, NAME3, NAME4, dan NAME5 untuk menyimpan data nama </a:t>
            </a:r>
            <a:endParaRPr lang="en-US" sz="3200"/>
          </a:p>
          <a:p>
            <a:pPr>
              <a:buFont typeface="Wingdings" panose="05000000000000000000" pitchFamily="2" charset="2"/>
              <a:buChar char="Ø"/>
            </a:pPr>
            <a:r>
              <a:rPr lang="id-ID" sz="3200"/>
              <a:t>GRADE1, GRADE2, GRADE3, GRADE4, dan GRADE5 untuk menyimpan data nilai.</a:t>
            </a:r>
          </a:p>
        </p:txBody>
      </p:sp>
    </p:spTree>
    <p:extLst>
      <p:ext uri="{BB962C8B-B14F-4D97-AF65-F5344CB8AC3E}">
        <p14:creationId xmlns:p14="http://schemas.microsoft.com/office/powerpoint/2010/main" val="2228072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3">
            <a:extLst>
              <a:ext uri="{FF2B5EF4-FFF2-40B4-BE49-F238E27FC236}">
                <a16:creationId xmlns:a16="http://schemas.microsoft.com/office/drawing/2014/main" id="{128F25F1-679A-49BA-A5CA-0EF87995E6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13" y="-26988"/>
            <a:ext cx="9251951" cy="6985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itle 1">
            <a:extLst>
              <a:ext uri="{FF2B5EF4-FFF2-40B4-BE49-F238E27FC236}">
                <a16:creationId xmlns:a16="http://schemas.microsoft.com/office/drawing/2014/main" id="{659F9890-D890-4CF4-9E58-774D1CF8FB7B}"/>
              </a:ext>
            </a:extLst>
          </p:cNvPr>
          <p:cNvSpPr>
            <a:spLocks noGrp="1"/>
          </p:cNvSpPr>
          <p:nvPr>
            <p:ph type="ctrTitle"/>
          </p:nvPr>
        </p:nvSpPr>
        <p:spPr>
          <a:xfrm>
            <a:off x="0" y="838200"/>
            <a:ext cx="9144000" cy="5686425"/>
          </a:xfrm>
        </p:spPr>
        <p:txBody>
          <a:bodyPr>
            <a:normAutofit/>
          </a:bodyPr>
          <a:lstStyle/>
          <a:p>
            <a:pPr eaLnBrk="1" hangingPunct="1"/>
            <a:br>
              <a:rPr lang="en-AU" altLang="en-US" sz="3600">
                <a:solidFill>
                  <a:schemeClr val="bg1"/>
                </a:solidFill>
              </a:rPr>
            </a:br>
            <a:br>
              <a:rPr lang="en-AU" altLang="en-US" sz="3600">
                <a:solidFill>
                  <a:schemeClr val="bg1"/>
                </a:solidFill>
              </a:rPr>
            </a:br>
            <a:br>
              <a:rPr lang="en-AU" altLang="en-US" sz="3600">
                <a:solidFill>
                  <a:schemeClr val="bg1"/>
                </a:solidFill>
              </a:rPr>
            </a:br>
            <a:r>
              <a:rPr lang="en-AU" altLang="en-US" sz="5400" b="1">
                <a:solidFill>
                  <a:schemeClr val="bg1"/>
                </a:solidFill>
              </a:rPr>
              <a:t>BAB V</a:t>
            </a:r>
            <a:br>
              <a:rPr lang="en-AU" altLang="en-US" sz="5400" b="1">
                <a:solidFill>
                  <a:schemeClr val="bg1"/>
                </a:solidFill>
              </a:rPr>
            </a:br>
            <a:r>
              <a:rPr lang="en-AU" altLang="en-US" sz="5400" b="1" err="1">
                <a:solidFill>
                  <a:schemeClr val="bg1"/>
                </a:solidFill>
              </a:rPr>
              <a:t>Struktur</a:t>
            </a:r>
            <a:r>
              <a:rPr lang="en-AU" altLang="en-US" sz="5400" b="1">
                <a:solidFill>
                  <a:schemeClr val="bg1"/>
                </a:solidFill>
              </a:rPr>
              <a:t> Data Array</a:t>
            </a:r>
            <a:br>
              <a:rPr lang="en-AU" altLang="en-US" sz="5400" b="1">
                <a:solidFill>
                  <a:schemeClr val="bg1"/>
                </a:solidFill>
              </a:rPr>
            </a:br>
            <a:br>
              <a:rPr lang="en-AU" altLang="en-US" sz="3600">
                <a:solidFill>
                  <a:schemeClr val="bg1"/>
                </a:solidFill>
              </a:rPr>
            </a:br>
            <a:br>
              <a:rPr lang="en-AU" altLang="en-US" sz="3200">
                <a:solidFill>
                  <a:schemeClr val="bg1"/>
                </a:solidFill>
              </a:rPr>
            </a:br>
            <a:r>
              <a:rPr lang="en-AU" altLang="en-US" sz="2800">
                <a:solidFill>
                  <a:schemeClr val="bg1"/>
                </a:solidFill>
              </a:rPr>
              <a:t> </a:t>
            </a:r>
            <a:br>
              <a:rPr lang="en-AU" altLang="en-US" sz="2800">
                <a:solidFill>
                  <a:schemeClr val="bg1"/>
                </a:solidFill>
              </a:rPr>
            </a:br>
            <a:br>
              <a:rPr lang="en-AU" altLang="en-US" sz="2800">
                <a:solidFill>
                  <a:schemeClr val="bg1"/>
                </a:solidFill>
              </a:rPr>
            </a:br>
            <a:endParaRPr lang="en-US" altLang="en-US" sz="2400">
              <a:solidFill>
                <a:schemeClr val="bg1"/>
              </a:solidFill>
            </a:endParaRPr>
          </a:p>
        </p:txBody>
      </p:sp>
      <p:sp>
        <p:nvSpPr>
          <p:cNvPr id="4100" name="Slide Number Placeholder 1">
            <a:extLst>
              <a:ext uri="{FF2B5EF4-FFF2-40B4-BE49-F238E27FC236}">
                <a16:creationId xmlns:a16="http://schemas.microsoft.com/office/drawing/2014/main" id="{0C40792B-2385-4202-A584-509510EF2E1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5E297C8-3B72-497A-8C3B-EB3859048B37}" type="slidenum">
              <a:rPr lang="en-US" altLang="en-US" sz="1200" smtClean="0">
                <a:solidFill>
                  <a:srgbClr val="898989"/>
                </a:solidFill>
              </a:rPr>
              <a:pPr>
                <a:spcBef>
                  <a:spcPct val="0"/>
                </a:spcBef>
                <a:buFontTx/>
                <a:buNone/>
              </a:pPr>
              <a:t>2</a:t>
            </a:fld>
            <a:endParaRPr lang="en-US" altLang="en-US" sz="1200">
              <a:solidFill>
                <a:srgbClr val="898989"/>
              </a:solidFill>
            </a:endParaRPr>
          </a:p>
        </p:txBody>
      </p:sp>
    </p:spTree>
    <p:extLst>
      <p:ext uri="{BB962C8B-B14F-4D97-AF65-F5344CB8AC3E}">
        <p14:creationId xmlns:p14="http://schemas.microsoft.com/office/powerpoint/2010/main" val="2582219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182" y="533400"/>
            <a:ext cx="881865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2044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338" y="-50800"/>
            <a:ext cx="4505325" cy="696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1843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4000">
                <a:solidFill>
                  <a:prstClr val="black"/>
                </a:solidFill>
              </a:rPr>
              <a:t>Array 1 Dimensi</a:t>
            </a:r>
            <a:r>
              <a:rPr lang="en-US" sz="4000">
                <a:solidFill>
                  <a:prstClr val="black"/>
                </a:solidFill>
              </a:rPr>
              <a:t> (12)</a:t>
            </a:r>
            <a:endParaRPr lang="id-ID"/>
          </a:p>
        </p:txBody>
      </p:sp>
      <p:sp>
        <p:nvSpPr>
          <p:cNvPr id="3" name="Content Placeholder 2"/>
          <p:cNvSpPr>
            <a:spLocks noGrp="1"/>
          </p:cNvSpPr>
          <p:nvPr>
            <p:ph idx="1"/>
          </p:nvPr>
        </p:nvSpPr>
        <p:spPr/>
        <p:txBody>
          <a:bodyPr>
            <a:normAutofit fontScale="92500" lnSpcReduction="20000"/>
          </a:bodyPr>
          <a:lstStyle/>
          <a:p>
            <a:r>
              <a:rPr lang="id-ID"/>
              <a:t>Jika banyaknya mahasiswa berubah menjadi 100 orang, dengan cara yang sama seperti di atas, maka diperlukan 200 variabel untuk menyimpan data nama dan nilai mahasiswa. Dengan demikian algoritma di atas perlu direvisi menjadi algoritma CLASS_STAT_revisi_1</a:t>
            </a:r>
            <a:endParaRPr lang="en-US"/>
          </a:p>
          <a:p>
            <a:pPr>
              <a:buFont typeface="Wingdings" pitchFamily="2" charset="2"/>
              <a:buChar char="à"/>
            </a:pPr>
            <a:r>
              <a:rPr lang="en-US" err="1">
                <a:sym typeface="Wingdings" panose="05000000000000000000" pitchFamily="2" charset="2"/>
              </a:rPr>
              <a:t>Lihat</a:t>
            </a:r>
            <a:r>
              <a:rPr lang="en-US">
                <a:sym typeface="Wingdings" panose="05000000000000000000" pitchFamily="2" charset="2"/>
              </a:rPr>
              <a:t> </a:t>
            </a:r>
            <a:r>
              <a:rPr lang="en-US" err="1">
                <a:sym typeface="Wingdings" panose="05000000000000000000" pitchFamily="2" charset="2"/>
              </a:rPr>
              <a:t>Algoritma</a:t>
            </a:r>
            <a:r>
              <a:rPr lang="en-US">
                <a:sym typeface="Wingdings" panose="05000000000000000000" pitchFamily="2" charset="2"/>
              </a:rPr>
              <a:t> CLASS_STAT_revisi_1 di </a:t>
            </a:r>
            <a:r>
              <a:rPr lang="en-US" err="1">
                <a:sym typeface="Wingdings" panose="05000000000000000000" pitchFamily="2" charset="2"/>
              </a:rPr>
              <a:t>bab</a:t>
            </a:r>
            <a:r>
              <a:rPr lang="en-US">
                <a:sym typeface="Wingdings" panose="05000000000000000000" pitchFamily="2" charset="2"/>
              </a:rPr>
              <a:t> 5.3.3</a:t>
            </a:r>
          </a:p>
          <a:p>
            <a:pPr marL="0" indent="0">
              <a:buNone/>
            </a:pPr>
            <a:endParaRPr lang="id-ID"/>
          </a:p>
        </p:txBody>
      </p:sp>
    </p:spTree>
    <p:extLst>
      <p:ext uri="{BB962C8B-B14F-4D97-AF65-F5344CB8AC3E}">
        <p14:creationId xmlns:p14="http://schemas.microsoft.com/office/powerpoint/2010/main" val="3980366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4000">
                <a:solidFill>
                  <a:prstClr val="black"/>
                </a:solidFill>
              </a:rPr>
              <a:t>Array 1 Dimensi</a:t>
            </a:r>
            <a:r>
              <a:rPr lang="en-US" sz="4000">
                <a:solidFill>
                  <a:prstClr val="black"/>
                </a:solidFill>
              </a:rPr>
              <a:t> (13)</a:t>
            </a:r>
            <a:endParaRPr lang="id-ID"/>
          </a:p>
        </p:txBody>
      </p:sp>
      <p:sp>
        <p:nvSpPr>
          <p:cNvPr id="3" name="Content Placeholder 2"/>
          <p:cNvSpPr>
            <a:spLocks noGrp="1"/>
          </p:cNvSpPr>
          <p:nvPr>
            <p:ph idx="1"/>
          </p:nvPr>
        </p:nvSpPr>
        <p:spPr/>
        <p:txBody>
          <a:bodyPr>
            <a:normAutofit fontScale="92500" lnSpcReduction="20000"/>
          </a:bodyPr>
          <a:lstStyle/>
          <a:p>
            <a:r>
              <a:rPr lang="id-ID"/>
              <a:t>Algoritma CLASS_STAT_revisi_1 di atas kelihatan tidak fleksibel dan tidak praktis terutama untuk jumlah mahasiswa yang bervariasi karena setiap kali ada perubahan jumlah mahasiswa maka algoritma tersebut harus ditulis ulang. </a:t>
            </a:r>
            <a:endParaRPr lang="en-US"/>
          </a:p>
          <a:p>
            <a:r>
              <a:rPr lang="id-ID"/>
              <a:t>Untuk mengatasi masalah ini, data nama dan nilai mahasiswa disimpan dalam variabel array NAME dan GRADE</a:t>
            </a:r>
          </a:p>
        </p:txBody>
      </p:sp>
    </p:spTree>
    <p:extLst>
      <p:ext uri="{BB962C8B-B14F-4D97-AF65-F5344CB8AC3E}">
        <p14:creationId xmlns:p14="http://schemas.microsoft.com/office/powerpoint/2010/main" val="2343847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2875" y="228600"/>
            <a:ext cx="8590846"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2648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113" y="204788"/>
            <a:ext cx="5057775" cy="644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5927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id-ID" sz="4000">
                <a:solidFill>
                  <a:prstClr val="black"/>
                </a:solidFill>
              </a:rPr>
              <a:t>Array 1 Dimensi</a:t>
            </a:r>
            <a:r>
              <a:rPr lang="en-US" sz="4000">
                <a:solidFill>
                  <a:prstClr val="black"/>
                </a:solidFill>
              </a:rPr>
              <a:t> (14)</a:t>
            </a:r>
            <a:endParaRPr lang="id-ID"/>
          </a:p>
        </p:txBody>
      </p:sp>
      <p:sp>
        <p:nvSpPr>
          <p:cNvPr id="3" name="Content Placeholder 2"/>
          <p:cNvSpPr>
            <a:spLocks noGrp="1"/>
          </p:cNvSpPr>
          <p:nvPr>
            <p:ph idx="1"/>
          </p:nvPr>
        </p:nvSpPr>
        <p:spPr>
          <a:xfrm>
            <a:off x="457200" y="1066801"/>
            <a:ext cx="8229600" cy="5059364"/>
          </a:xfrm>
        </p:spPr>
        <p:txBody>
          <a:bodyPr>
            <a:normAutofit fontScale="70000" lnSpcReduction="20000"/>
          </a:bodyPr>
          <a:lstStyle/>
          <a:p>
            <a:r>
              <a:rPr lang="en-US" err="1"/>
              <a:t>Untuk</a:t>
            </a:r>
            <a:r>
              <a:rPr lang="en-US"/>
              <a:t> </a:t>
            </a:r>
            <a:r>
              <a:rPr lang="en-US" err="1"/>
              <a:t>lebih</a:t>
            </a:r>
            <a:r>
              <a:rPr lang="en-US"/>
              <a:t> </a:t>
            </a:r>
            <a:r>
              <a:rPr lang="en-US" err="1"/>
              <a:t>memahami</a:t>
            </a:r>
            <a:r>
              <a:rPr lang="en-US"/>
              <a:t> </a:t>
            </a:r>
            <a:r>
              <a:rPr lang="en-US" err="1"/>
              <a:t>algoritma</a:t>
            </a:r>
            <a:r>
              <a:rPr lang="en-US"/>
              <a:t> di </a:t>
            </a:r>
            <a:r>
              <a:rPr lang="en-US" err="1"/>
              <a:t>atas</a:t>
            </a:r>
            <a:r>
              <a:rPr lang="en-US"/>
              <a:t>, </a:t>
            </a:r>
            <a:r>
              <a:rPr lang="en-US" err="1"/>
              <a:t>dimasukkan</a:t>
            </a:r>
            <a:r>
              <a:rPr lang="en-US"/>
              <a:t> </a:t>
            </a:r>
            <a:r>
              <a:rPr lang="en-US" err="1"/>
              <a:t>contah</a:t>
            </a:r>
            <a:r>
              <a:rPr lang="en-US"/>
              <a:t> data </a:t>
            </a:r>
            <a:r>
              <a:rPr lang="en-US" err="1"/>
              <a:t>nama</a:t>
            </a:r>
            <a:r>
              <a:rPr lang="en-US"/>
              <a:t> </a:t>
            </a:r>
            <a:r>
              <a:rPr lang="en-US" err="1"/>
              <a:t>dan</a:t>
            </a:r>
            <a:r>
              <a:rPr lang="en-US"/>
              <a:t> grade </a:t>
            </a:r>
            <a:r>
              <a:rPr lang="en-US" err="1"/>
              <a:t>berikut</a:t>
            </a:r>
            <a:r>
              <a:rPr lang="en-US"/>
              <a:t> </a:t>
            </a:r>
            <a:r>
              <a:rPr lang="en-US" err="1"/>
              <a:t>ini</a:t>
            </a:r>
            <a:r>
              <a:rPr lang="en-US"/>
              <a:t> </a:t>
            </a:r>
            <a:r>
              <a:rPr lang="en-US" err="1"/>
              <a:t>untuk</a:t>
            </a:r>
            <a:r>
              <a:rPr lang="en-US"/>
              <a:t> </a:t>
            </a:r>
            <a:r>
              <a:rPr lang="en-US" err="1"/>
              <a:t>diproses</a:t>
            </a:r>
            <a:r>
              <a:rPr lang="en-US"/>
              <a:t> </a:t>
            </a:r>
            <a:r>
              <a:rPr lang="en-US" err="1"/>
              <a:t>dan</a:t>
            </a:r>
            <a:r>
              <a:rPr lang="en-US"/>
              <a:t> </a:t>
            </a:r>
            <a:r>
              <a:rPr lang="en-US" err="1"/>
              <a:t>dibuat</a:t>
            </a:r>
            <a:r>
              <a:rPr lang="en-US"/>
              <a:t> trace table-</a:t>
            </a:r>
            <a:r>
              <a:rPr lang="en-US" err="1"/>
              <a:t>nya</a:t>
            </a:r>
            <a:r>
              <a:rPr lang="en-US"/>
              <a:t>.</a:t>
            </a:r>
          </a:p>
          <a:p>
            <a:endParaRPr lang="id-ID"/>
          </a:p>
          <a:p>
            <a:pPr marL="0" indent="0">
              <a:buNone/>
            </a:pPr>
            <a:r>
              <a:rPr lang="en-US"/>
              <a:t>	</a:t>
            </a:r>
            <a:r>
              <a:rPr lang="en-US" u="sng" err="1"/>
              <a:t>Nomor</a:t>
            </a:r>
            <a:r>
              <a:rPr lang="en-US" u="sng"/>
              <a:t>		Nama		Grade</a:t>
            </a:r>
            <a:endParaRPr lang="id-ID"/>
          </a:p>
          <a:p>
            <a:pPr marL="0" indent="0">
              <a:buNone/>
            </a:pPr>
            <a:r>
              <a:rPr lang="en-US"/>
              <a:t>	     1			Ani		  	7.2</a:t>
            </a:r>
            <a:endParaRPr lang="id-ID"/>
          </a:p>
          <a:p>
            <a:pPr marL="0" indent="0">
              <a:buNone/>
            </a:pPr>
            <a:r>
              <a:rPr lang="en-US"/>
              <a:t>             2			Ben		  	8.3</a:t>
            </a:r>
            <a:endParaRPr lang="id-ID"/>
          </a:p>
          <a:p>
            <a:pPr marL="0" indent="0">
              <a:buNone/>
            </a:pPr>
            <a:r>
              <a:rPr lang="en-US"/>
              <a:t>	     3		       	</a:t>
            </a:r>
            <a:r>
              <a:rPr lang="en-US" err="1"/>
              <a:t>Cie</a:t>
            </a:r>
            <a:r>
              <a:rPr lang="en-US"/>
              <a:t>			9.5</a:t>
            </a:r>
            <a:endParaRPr lang="id-ID"/>
          </a:p>
          <a:p>
            <a:pPr marL="0" indent="0">
              <a:buNone/>
            </a:pPr>
            <a:r>
              <a:rPr lang="en-US"/>
              <a:t>	     4			</a:t>
            </a:r>
            <a:r>
              <a:rPr lang="en-US" err="1"/>
              <a:t>Dik</a:t>
            </a:r>
            <a:r>
              <a:rPr lang="en-US"/>
              <a:t>		  	8.6</a:t>
            </a:r>
            <a:endParaRPr lang="id-ID"/>
          </a:p>
          <a:p>
            <a:pPr marL="0" indent="0">
              <a:buNone/>
            </a:pPr>
            <a:r>
              <a:rPr lang="en-US"/>
              <a:t>	     5			</a:t>
            </a:r>
            <a:r>
              <a:rPr lang="en-US" err="1"/>
              <a:t>Eis</a:t>
            </a:r>
            <a:r>
              <a:rPr lang="en-US"/>
              <a:t>			7.4	</a:t>
            </a:r>
          </a:p>
          <a:p>
            <a:pPr marL="0" indent="0">
              <a:buNone/>
            </a:pPr>
            <a:endParaRPr lang="en-US"/>
          </a:p>
          <a:p>
            <a:r>
              <a:rPr lang="en-US" err="1"/>
              <a:t>Lihat</a:t>
            </a:r>
            <a:r>
              <a:rPr lang="en-US"/>
              <a:t> </a:t>
            </a:r>
            <a:r>
              <a:rPr lang="en-US" err="1"/>
              <a:t>tabel</a:t>
            </a:r>
            <a:r>
              <a:rPr lang="en-US"/>
              <a:t>  5.1</a:t>
            </a:r>
            <a:endParaRPr lang="id-ID"/>
          </a:p>
          <a:p>
            <a:endParaRPr lang="id-ID"/>
          </a:p>
        </p:txBody>
      </p:sp>
    </p:spTree>
    <p:extLst>
      <p:ext uri="{BB962C8B-B14F-4D97-AF65-F5344CB8AC3E}">
        <p14:creationId xmlns:p14="http://schemas.microsoft.com/office/powerpoint/2010/main" val="983189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82"/>
            <a:ext cx="8229600" cy="741218"/>
          </a:xfrm>
        </p:spPr>
        <p:txBody>
          <a:bodyPr>
            <a:normAutofit/>
          </a:bodyPr>
          <a:lstStyle/>
          <a:p>
            <a:r>
              <a:rPr lang="id-ID" sz="4000">
                <a:solidFill>
                  <a:prstClr val="black"/>
                </a:solidFill>
              </a:rPr>
              <a:t>Array 1 Dimensi</a:t>
            </a:r>
            <a:r>
              <a:rPr lang="en-US" sz="4000">
                <a:solidFill>
                  <a:prstClr val="black"/>
                </a:solidFill>
              </a:rPr>
              <a:t> (15)</a:t>
            </a:r>
            <a:endParaRPr lang="id-ID" sz="4000"/>
          </a:p>
        </p:txBody>
      </p:sp>
      <p:sp>
        <p:nvSpPr>
          <p:cNvPr id="3" name="Content Placeholder 2"/>
          <p:cNvSpPr>
            <a:spLocks noGrp="1"/>
          </p:cNvSpPr>
          <p:nvPr>
            <p:ph idx="1"/>
          </p:nvPr>
        </p:nvSpPr>
        <p:spPr>
          <a:xfrm>
            <a:off x="457200" y="838201"/>
            <a:ext cx="8534400" cy="5287964"/>
          </a:xfrm>
        </p:spPr>
        <p:txBody>
          <a:bodyPr>
            <a:noAutofit/>
          </a:bodyPr>
          <a:lstStyle/>
          <a:p>
            <a:r>
              <a:rPr lang="id-ID" sz="2400"/>
              <a:t>Untuk mengantisipasi adanya perubahan dalam banyaknya mahasiswa, NUM_STUDENT di</a:t>
            </a:r>
            <a:r>
              <a:rPr lang="en-US" sz="2400"/>
              <a:t>input </a:t>
            </a:r>
            <a:r>
              <a:rPr lang="en-US" sz="2400" err="1"/>
              <a:t>ketika</a:t>
            </a:r>
            <a:r>
              <a:rPr lang="en-US" sz="2400"/>
              <a:t> </a:t>
            </a:r>
            <a:r>
              <a:rPr lang="en-US" sz="2400" err="1"/>
              <a:t>algoritma</a:t>
            </a:r>
            <a:r>
              <a:rPr lang="en-US" sz="2400"/>
              <a:t> </a:t>
            </a:r>
            <a:r>
              <a:rPr lang="en-US" sz="2400" err="1"/>
              <a:t>dijalankan</a:t>
            </a:r>
            <a:endParaRPr lang="en-US" sz="2400"/>
          </a:p>
          <a:p>
            <a:r>
              <a:rPr lang="en-US" sz="2400"/>
              <a:t>B</a:t>
            </a:r>
            <a:r>
              <a:rPr lang="id-ID" sz="2400"/>
              <a:t>anyaknya komponen array harus dideklarasikan ketika algoritma dibuat</a:t>
            </a:r>
            <a:r>
              <a:rPr lang="en-US" sz="2400"/>
              <a:t> </a:t>
            </a:r>
            <a:r>
              <a:rPr lang="en-US" sz="2400">
                <a:sym typeface="Wingdings" panose="05000000000000000000" pitchFamily="2" charset="2"/>
              </a:rPr>
              <a:t> </a:t>
            </a:r>
            <a:r>
              <a:rPr lang="id-ID" sz="2400"/>
              <a:t> pertimbangkan maksimum banyaknya mahasiswa yang akan diproses oleh algoritma ini. </a:t>
            </a:r>
            <a:endParaRPr lang="en-US" sz="2400"/>
          </a:p>
          <a:p>
            <a:r>
              <a:rPr lang="en-US" sz="2400"/>
              <a:t>A</a:t>
            </a:r>
            <a:r>
              <a:rPr lang="id-ID" sz="2400"/>
              <a:t>lgoritma akan digunakan untuk mem</a:t>
            </a:r>
            <a:r>
              <a:rPr lang="en-US" sz="2400"/>
              <a:t>p</a:t>
            </a:r>
            <a:r>
              <a:rPr lang="id-ID" sz="2400"/>
              <a:t>roses data mahasiswa dalam satu kelas</a:t>
            </a:r>
            <a:r>
              <a:rPr lang="en-US" sz="2400"/>
              <a:t> </a:t>
            </a:r>
            <a:r>
              <a:rPr lang="en-US" sz="2400">
                <a:sym typeface="Wingdings" panose="05000000000000000000" pitchFamily="2" charset="2"/>
              </a:rPr>
              <a:t></a:t>
            </a:r>
            <a:r>
              <a:rPr lang="id-ID" sz="2400"/>
              <a:t>banyaknya mahasiswa dalam satu kelas tidak lebih dari 100 orang. </a:t>
            </a:r>
            <a:endParaRPr lang="en-US" sz="2400"/>
          </a:p>
          <a:p>
            <a:r>
              <a:rPr lang="id-ID" sz="2400"/>
              <a:t>Dengan demikian angka 100 dapat digunakan sebagai banyaknya komponen array NAME dan GRADE</a:t>
            </a:r>
            <a:r>
              <a:rPr lang="en-US" sz="2400"/>
              <a:t> </a:t>
            </a:r>
            <a:r>
              <a:rPr lang="en-US" sz="2400" err="1"/>
              <a:t>ketika</a:t>
            </a:r>
            <a:r>
              <a:rPr lang="en-US" sz="2400"/>
              <a:t> </a:t>
            </a:r>
            <a:r>
              <a:rPr lang="en-US" sz="2400" err="1"/>
              <a:t>dideklarasikan</a:t>
            </a:r>
            <a:r>
              <a:rPr lang="id-ID" sz="2400"/>
              <a:t>. </a:t>
            </a:r>
            <a:endParaRPr lang="en-US" sz="2400"/>
          </a:p>
          <a:p>
            <a:r>
              <a:rPr lang="id-ID" sz="2400"/>
              <a:t>Hasil revisi dilihat pada algoritma CLASS_STAT_revisi_3 dan ilustrasi flowchart-nya dapat dilihat pada gambar 5.</a:t>
            </a:r>
            <a:r>
              <a:rPr lang="en-US" sz="2400"/>
              <a:t>11</a:t>
            </a:r>
            <a:r>
              <a:rPr lang="id-ID" sz="2400"/>
              <a:t>.</a:t>
            </a:r>
          </a:p>
        </p:txBody>
      </p:sp>
    </p:spTree>
    <p:extLst>
      <p:ext uri="{BB962C8B-B14F-4D97-AF65-F5344CB8AC3E}">
        <p14:creationId xmlns:p14="http://schemas.microsoft.com/office/powerpoint/2010/main" val="583214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4000">
                <a:solidFill>
                  <a:prstClr val="black"/>
                </a:solidFill>
              </a:rPr>
              <a:t>Array 1 Dimensi</a:t>
            </a:r>
            <a:r>
              <a:rPr lang="en-US" sz="4000">
                <a:solidFill>
                  <a:prstClr val="black"/>
                </a:solidFill>
              </a:rPr>
              <a:t> (16)</a:t>
            </a:r>
            <a:endParaRPr lang="id-ID"/>
          </a:p>
        </p:txBody>
      </p:sp>
      <p:sp>
        <p:nvSpPr>
          <p:cNvPr id="3" name="Content Placeholder 2"/>
          <p:cNvSpPr>
            <a:spLocks noGrp="1"/>
          </p:cNvSpPr>
          <p:nvPr>
            <p:ph idx="1"/>
          </p:nvPr>
        </p:nvSpPr>
        <p:spPr/>
        <p:txBody>
          <a:bodyPr>
            <a:normAutofit fontScale="92500" lnSpcReduction="20000"/>
          </a:bodyPr>
          <a:lstStyle/>
          <a:p>
            <a:pPr marL="514350" indent="-514350">
              <a:buAutoNum type="arabicPeriod" startAt="4"/>
            </a:pPr>
            <a:r>
              <a:rPr lang="id-ID" b="1"/>
              <a:t>Contoh penggunaan array 1 dimensi</a:t>
            </a:r>
            <a:endParaRPr lang="en-US"/>
          </a:p>
          <a:p>
            <a:pPr marL="0" indent="0">
              <a:buNone/>
            </a:pPr>
            <a:r>
              <a:rPr lang="en-US" err="1"/>
              <a:t>Buat</a:t>
            </a:r>
            <a:r>
              <a:rPr lang="en-US"/>
              <a:t> </a:t>
            </a:r>
            <a:r>
              <a:rPr lang="id-ID"/>
              <a:t>algoritma dan flowchart untuk membaca data, menghitung rata-rata nilai data dan mencari nilai terbesar dari data yang dimasukkan. </a:t>
            </a:r>
            <a:endParaRPr lang="en-US"/>
          </a:p>
          <a:p>
            <a:pPr marL="0" indent="0">
              <a:buNone/>
            </a:pPr>
            <a:r>
              <a:rPr lang="id-ID"/>
              <a:t>Diasumsikan banyaknya data yang dimasukkan tidak lebih dari 500 data sehingga array dideklarasikan untuk menampung maksimum 500 data</a:t>
            </a:r>
          </a:p>
        </p:txBody>
      </p:sp>
    </p:spTree>
    <p:extLst>
      <p:ext uri="{BB962C8B-B14F-4D97-AF65-F5344CB8AC3E}">
        <p14:creationId xmlns:p14="http://schemas.microsoft.com/office/powerpoint/2010/main" val="3235472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184" y="228600"/>
            <a:ext cx="8816463"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1992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4636"/>
            <a:ext cx="8229600" cy="955964"/>
          </a:xfrm>
        </p:spPr>
        <p:txBody>
          <a:bodyPr/>
          <a:lstStyle/>
          <a:p>
            <a:r>
              <a:rPr lang="id-ID" sz="4800" b="1">
                <a:solidFill>
                  <a:prstClr val="black"/>
                </a:solidFill>
              </a:rPr>
              <a:t>Pendahuluan</a:t>
            </a:r>
            <a:endParaRPr lang="id-ID" sz="4800"/>
          </a:p>
        </p:txBody>
      </p:sp>
      <p:sp>
        <p:nvSpPr>
          <p:cNvPr id="3" name="Content Placeholder 2"/>
          <p:cNvSpPr>
            <a:spLocks noGrp="1"/>
          </p:cNvSpPr>
          <p:nvPr>
            <p:ph idx="1"/>
          </p:nvPr>
        </p:nvSpPr>
        <p:spPr>
          <a:xfrm>
            <a:off x="457200" y="990600"/>
            <a:ext cx="8229600" cy="5135565"/>
          </a:xfrm>
        </p:spPr>
        <p:txBody>
          <a:bodyPr/>
          <a:lstStyle/>
          <a:p>
            <a:r>
              <a:rPr lang="id-ID" sz="3200"/>
              <a:t>Tipe data sederhana adalah data yang nilai datanya hanya terdiri satu data atomik, yaitu data yang hanya terdiri dari sebuah data tunggal yang tidak dapat dipecah-pecah lagi</a:t>
            </a:r>
            <a:endParaRPr lang="en-US" sz="3200"/>
          </a:p>
          <a:p>
            <a:pPr>
              <a:buFont typeface="Wingdings"/>
              <a:buChar char="à"/>
            </a:pPr>
            <a:r>
              <a:rPr lang="en-US" sz="3200" err="1">
                <a:sym typeface="Wingdings" panose="05000000000000000000" pitchFamily="2" charset="2"/>
              </a:rPr>
              <a:t>Struktur</a:t>
            </a:r>
            <a:r>
              <a:rPr lang="en-US" sz="3200">
                <a:sym typeface="Wingdings" panose="05000000000000000000" pitchFamily="2" charset="2"/>
              </a:rPr>
              <a:t> data </a:t>
            </a:r>
            <a:r>
              <a:rPr lang="en-US" sz="3200" err="1">
                <a:sym typeface="Wingdings" panose="05000000000000000000" pitchFamily="2" charset="2"/>
              </a:rPr>
              <a:t>primitif</a:t>
            </a:r>
            <a:endParaRPr lang="en-US" sz="3200">
              <a:sym typeface="Wingdings" panose="05000000000000000000" pitchFamily="2" charset="2"/>
            </a:endParaRPr>
          </a:p>
          <a:p>
            <a:pPr>
              <a:buFont typeface="Wingdings"/>
              <a:buChar char="à"/>
            </a:pPr>
            <a:r>
              <a:rPr lang="id-ID" sz="3200"/>
              <a:t>struktur data dalam bentuk paling dasar yang sudah dikodekan dalam memori komputer menjadi deretan angka biner</a:t>
            </a:r>
            <a:r>
              <a:rPr lang="en-US" sz="3200"/>
              <a:t>, c</a:t>
            </a:r>
            <a:r>
              <a:rPr lang="id-ID" sz="3200"/>
              <a:t>ontoh integer, real, karakter, logika, pointer, dan </a:t>
            </a:r>
            <a:r>
              <a:rPr lang="id-ID" sz="3200" i="1"/>
              <a:t>enumeration</a:t>
            </a:r>
            <a:endParaRPr lang="en-US" sz="3200"/>
          </a:p>
          <a:p>
            <a:endParaRPr lang="id-ID" sz="3200"/>
          </a:p>
        </p:txBody>
      </p:sp>
      <p:sp>
        <p:nvSpPr>
          <p:cNvPr id="4" name="Slide Number Placeholder 3"/>
          <p:cNvSpPr>
            <a:spLocks noGrp="1"/>
          </p:cNvSpPr>
          <p:nvPr>
            <p:ph type="sldNum" sz="quarter" idx="12"/>
          </p:nvPr>
        </p:nvSpPr>
        <p:spPr/>
        <p:txBody>
          <a:bodyPr/>
          <a:lstStyle/>
          <a:p>
            <a:pPr>
              <a:defRPr/>
            </a:pPr>
            <a:fld id="{D3801A9C-E5F1-4322-A73E-E3D1C8C6417E}" type="slidenum">
              <a:rPr lang="en-US" altLang="en-US" smtClean="0"/>
              <a:pPr>
                <a:defRPr/>
              </a:pPr>
              <a:t>3</a:t>
            </a:fld>
            <a:endParaRPr lang="en-US" altLang="en-US"/>
          </a:p>
        </p:txBody>
      </p:sp>
    </p:spTree>
    <p:extLst>
      <p:ext uri="{BB962C8B-B14F-4D97-AF65-F5344CB8AC3E}">
        <p14:creationId xmlns:p14="http://schemas.microsoft.com/office/powerpoint/2010/main" val="14974045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492" y="145294"/>
            <a:ext cx="5082108" cy="6636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38546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noAutofit/>
          </a:bodyPr>
          <a:lstStyle/>
          <a:p>
            <a:r>
              <a:rPr lang="id-ID" sz="3600">
                <a:solidFill>
                  <a:prstClr val="black"/>
                </a:solidFill>
              </a:rPr>
              <a:t>Array 1 Dimensi</a:t>
            </a:r>
            <a:r>
              <a:rPr lang="en-US" sz="3600">
                <a:solidFill>
                  <a:prstClr val="black"/>
                </a:solidFill>
              </a:rPr>
              <a:t> (17)</a:t>
            </a:r>
            <a:endParaRPr lang="id-ID" sz="3600"/>
          </a:p>
        </p:txBody>
      </p:sp>
      <p:sp>
        <p:nvSpPr>
          <p:cNvPr id="3" name="Content Placeholder 2"/>
          <p:cNvSpPr>
            <a:spLocks noGrp="1"/>
          </p:cNvSpPr>
          <p:nvPr>
            <p:ph idx="1"/>
          </p:nvPr>
        </p:nvSpPr>
        <p:spPr>
          <a:xfrm>
            <a:off x="457200" y="990601"/>
            <a:ext cx="8229600" cy="5135564"/>
          </a:xfrm>
        </p:spPr>
        <p:txBody>
          <a:bodyPr>
            <a:normAutofit fontScale="70000" lnSpcReduction="20000"/>
          </a:bodyPr>
          <a:lstStyle/>
          <a:p>
            <a:r>
              <a:rPr lang="en-US"/>
              <a:t>B</a:t>
            </a:r>
            <a:r>
              <a:rPr lang="id-ID"/>
              <a:t>uat algoritma dan flowchart untuk menghitung jawaban dari sebuah hasil survey. </a:t>
            </a:r>
            <a:endParaRPr lang="en-US"/>
          </a:p>
          <a:p>
            <a:r>
              <a:rPr lang="id-ID"/>
              <a:t>Diasumsikan banyaknya responden ada </a:t>
            </a:r>
            <a:r>
              <a:rPr lang="en-US"/>
              <a:t>4</a:t>
            </a:r>
            <a:r>
              <a:rPr lang="id-ID"/>
              <a:t>0 orang. Tiap responden menjawab </a:t>
            </a:r>
            <a:r>
              <a:rPr lang="en-US"/>
              <a:t>'</a:t>
            </a:r>
            <a:r>
              <a:rPr lang="id-ID"/>
              <a:t>Y” jika ia setuju dengan pernyataan,  atau “T” jika ia tidak setuju dengan pernyataan atau “A” jika ia tidak mempunyai pendapat atas pertanyaan yang diajukan (tidak menjawab).</a:t>
            </a:r>
            <a:endParaRPr lang="en-US"/>
          </a:p>
          <a:p>
            <a:r>
              <a:rPr lang="id-ID"/>
              <a:t>Jawaba</a:t>
            </a:r>
            <a:r>
              <a:rPr lang="en-US"/>
              <a:t>n</a:t>
            </a:r>
            <a:r>
              <a:rPr lang="id-ID"/>
              <a:t> responden disimpan dalam array JWB[</a:t>
            </a:r>
            <a:r>
              <a:rPr lang="en-US"/>
              <a:t>4</a:t>
            </a:r>
            <a:r>
              <a:rPr lang="id-ID"/>
              <a:t>0] yang bertipe character. </a:t>
            </a:r>
            <a:endParaRPr lang="en-US"/>
          </a:p>
          <a:p>
            <a:r>
              <a:rPr lang="id-ID"/>
              <a:t>Algoritma akan menyimpan jawaban seluruh responden lebih dulu, kemudian dianalisis</a:t>
            </a:r>
            <a:r>
              <a:rPr lang="en-US"/>
              <a:t> </a:t>
            </a:r>
            <a:r>
              <a:rPr lang="en-US" err="1"/>
              <a:t>hasil</a:t>
            </a:r>
            <a:r>
              <a:rPr lang="en-US"/>
              <a:t> </a:t>
            </a:r>
            <a:r>
              <a:rPr lang="en-US" err="1"/>
              <a:t>surveynya</a:t>
            </a:r>
            <a:r>
              <a:rPr lang="id-ID"/>
              <a:t>. </a:t>
            </a:r>
            <a:endParaRPr lang="en-US"/>
          </a:p>
          <a:p>
            <a:r>
              <a:rPr lang="id-ID"/>
              <a:t>Hasil analisis adalah banyaknya dan persentase responden yang menjawab Y, T atau A.</a:t>
            </a:r>
          </a:p>
        </p:txBody>
      </p:sp>
    </p:spTree>
    <p:extLst>
      <p:ext uri="{BB962C8B-B14F-4D97-AF65-F5344CB8AC3E}">
        <p14:creationId xmlns:p14="http://schemas.microsoft.com/office/powerpoint/2010/main" val="3665535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298" y="76200"/>
            <a:ext cx="8085539"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0093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055" y="51722"/>
            <a:ext cx="5835545" cy="6806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72511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62000"/>
          </a:xfrm>
        </p:spPr>
        <p:txBody>
          <a:bodyPr>
            <a:normAutofit/>
          </a:bodyPr>
          <a:lstStyle/>
          <a:p>
            <a:r>
              <a:rPr lang="id-ID" sz="4000">
                <a:solidFill>
                  <a:prstClr val="black"/>
                </a:solidFill>
              </a:rPr>
              <a:t>Array 1 Dimensi</a:t>
            </a:r>
            <a:r>
              <a:rPr lang="en-US" sz="4000">
                <a:solidFill>
                  <a:prstClr val="black"/>
                </a:solidFill>
              </a:rPr>
              <a:t> (18)</a:t>
            </a:r>
            <a:endParaRPr lang="id-ID" sz="4000"/>
          </a:p>
        </p:txBody>
      </p:sp>
      <p:sp>
        <p:nvSpPr>
          <p:cNvPr id="3" name="Content Placeholder 2"/>
          <p:cNvSpPr>
            <a:spLocks noGrp="1"/>
          </p:cNvSpPr>
          <p:nvPr>
            <p:ph idx="1"/>
          </p:nvPr>
        </p:nvSpPr>
        <p:spPr>
          <a:xfrm>
            <a:off x="457200" y="990601"/>
            <a:ext cx="8229600" cy="5135564"/>
          </a:xfrm>
        </p:spPr>
        <p:txBody>
          <a:bodyPr/>
          <a:lstStyle/>
          <a:p>
            <a:r>
              <a:rPr lang="en-US" sz="3200" err="1"/>
              <a:t>Buat</a:t>
            </a:r>
            <a:r>
              <a:rPr lang="en-US" sz="3200"/>
              <a:t> </a:t>
            </a:r>
            <a:r>
              <a:rPr lang="id-ID" sz="3200"/>
              <a:t>algoritma untuk </a:t>
            </a:r>
            <a:r>
              <a:rPr lang="en-US" sz="3200" err="1"/>
              <a:t>membaca</a:t>
            </a:r>
            <a:r>
              <a:rPr lang="en-US" sz="3200"/>
              <a:t> data </a:t>
            </a:r>
            <a:r>
              <a:rPr lang="en-US" sz="3200" err="1"/>
              <a:t>curah</a:t>
            </a:r>
            <a:r>
              <a:rPr lang="en-US" sz="3200"/>
              <a:t> </a:t>
            </a:r>
            <a:r>
              <a:rPr lang="en-US" sz="3200" err="1"/>
              <a:t>hujan</a:t>
            </a:r>
            <a:r>
              <a:rPr lang="en-US" sz="3200"/>
              <a:t> </a:t>
            </a:r>
            <a:r>
              <a:rPr lang="en-US" sz="3200" err="1"/>
              <a:t>dari</a:t>
            </a:r>
            <a:r>
              <a:rPr lang="en-US" sz="3200"/>
              <a:t> </a:t>
            </a:r>
            <a:r>
              <a:rPr lang="en-US" sz="3200" err="1"/>
              <a:t>suatu</a:t>
            </a:r>
            <a:r>
              <a:rPr lang="en-US" sz="3200"/>
              <a:t> </a:t>
            </a:r>
            <a:r>
              <a:rPr lang="en-US" sz="3200" err="1"/>
              <a:t>stasiun</a:t>
            </a:r>
            <a:r>
              <a:rPr lang="en-US" sz="3200"/>
              <a:t> </a:t>
            </a:r>
            <a:r>
              <a:rPr lang="en-US" sz="3200" err="1"/>
              <a:t>pengamat</a:t>
            </a:r>
            <a:r>
              <a:rPr lang="en-US" sz="3200"/>
              <a:t> </a:t>
            </a:r>
            <a:r>
              <a:rPr lang="en-US" sz="3200" err="1"/>
              <a:t>cuaca</a:t>
            </a:r>
            <a:r>
              <a:rPr lang="en-US" sz="3200"/>
              <a:t> </a:t>
            </a:r>
            <a:r>
              <a:rPr lang="en-US" sz="3200" err="1"/>
              <a:t>dan</a:t>
            </a:r>
            <a:r>
              <a:rPr lang="en-US" sz="3200"/>
              <a:t> </a:t>
            </a:r>
            <a:r>
              <a:rPr lang="id-ID" sz="3200"/>
              <a:t>mengelompokkan stasiun pengamat cuaca berdasarkan curah hujan dan menghitung banyaknya stasiun cuaca dalam suatu kelompok sesuai contoh tabel 5.</a:t>
            </a:r>
            <a:r>
              <a:rPr lang="en-US" sz="3200"/>
              <a:t>2 </a:t>
            </a:r>
            <a:r>
              <a:rPr lang="id-ID" sz="3200"/>
              <a:t>di bawah ini. Diasumsikan curah hujan yang diukur oleh seluruh stasiun berada di antara 0 sampai 49 cm. </a:t>
            </a:r>
          </a:p>
          <a:p>
            <a:endParaRPr lang="id-ID"/>
          </a:p>
        </p:txBody>
      </p:sp>
    </p:spTree>
    <p:extLst>
      <p:ext uri="{BB962C8B-B14F-4D97-AF65-F5344CB8AC3E}">
        <p14:creationId xmlns:p14="http://schemas.microsoft.com/office/powerpoint/2010/main" val="24791424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4000">
                <a:solidFill>
                  <a:prstClr val="black"/>
                </a:solidFill>
              </a:rPr>
              <a:t>Array 1 Dimensi</a:t>
            </a:r>
            <a:r>
              <a:rPr lang="en-US" sz="4000">
                <a:solidFill>
                  <a:prstClr val="black"/>
                </a:solidFill>
              </a:rPr>
              <a:t> (19)</a:t>
            </a:r>
            <a:endParaRPr lang="id-ID"/>
          </a:p>
        </p:txBody>
      </p:sp>
      <p:pic>
        <p:nvPicPr>
          <p:cNvPr id="9219"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30793" y="1676400"/>
            <a:ext cx="8878571"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2954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id-ID" sz="4000">
                <a:solidFill>
                  <a:prstClr val="black"/>
                </a:solidFill>
              </a:rPr>
              <a:t>Array 1 Dimensi</a:t>
            </a:r>
            <a:r>
              <a:rPr lang="en-US" sz="4000">
                <a:solidFill>
                  <a:prstClr val="black"/>
                </a:solidFill>
              </a:rPr>
              <a:t> (20)</a:t>
            </a:r>
            <a:endParaRPr lang="id-ID"/>
          </a:p>
        </p:txBody>
      </p:sp>
      <p:sp>
        <p:nvSpPr>
          <p:cNvPr id="3" name="Content Placeholder 2"/>
          <p:cNvSpPr>
            <a:spLocks noGrp="1"/>
          </p:cNvSpPr>
          <p:nvPr>
            <p:ph idx="1"/>
          </p:nvPr>
        </p:nvSpPr>
        <p:spPr>
          <a:xfrm>
            <a:off x="457200" y="1143001"/>
            <a:ext cx="8229600" cy="4983164"/>
          </a:xfrm>
        </p:spPr>
        <p:txBody>
          <a:bodyPr>
            <a:normAutofit fontScale="70000" lnSpcReduction="20000"/>
          </a:bodyPr>
          <a:lstStyle/>
          <a:p>
            <a:r>
              <a:rPr lang="id-ID"/>
              <a:t>Sebagai input adalah nama stasiun dan curah hujan yang diukurnya. </a:t>
            </a:r>
            <a:endParaRPr lang="en-US"/>
          </a:p>
          <a:p>
            <a:r>
              <a:rPr lang="id-ID"/>
              <a:t>Contoh data input dapat dilihat pada tabel 5.3 . </a:t>
            </a:r>
            <a:endParaRPr lang="en-US"/>
          </a:p>
          <a:p>
            <a:r>
              <a:rPr lang="id-ID"/>
              <a:t>Diasumsikan semua data bertipe integer.  </a:t>
            </a:r>
            <a:endParaRPr lang="en-US"/>
          </a:p>
          <a:p>
            <a:r>
              <a:rPr lang="id-ID"/>
              <a:t>Sebagai output adalah nomor kelompok dan banyaknya stasiun yang ada dalam kelompok tersebut, format output dapat dilihat pada tabel 5.4 .</a:t>
            </a:r>
            <a:endParaRPr lang="en-US"/>
          </a:p>
          <a:p>
            <a:r>
              <a:rPr lang="id-ID"/>
              <a:t>Untuk mengetahui kelompok dari suatu stasiun digunakan statement IF bertingkat. Kondisi yang digunakan untuk mengelompokkan stasiun adalah range curah hujan pada tabel 5.2 di atas</a:t>
            </a:r>
            <a:endParaRPr lang="en-US"/>
          </a:p>
          <a:p>
            <a:pPr>
              <a:buFont typeface="Wingdings" panose="05000000000000000000" pitchFamily="2" charset="2"/>
              <a:buChar char="Ø"/>
            </a:pPr>
            <a:r>
              <a:rPr lang="en-US" err="1"/>
              <a:t>Lihat</a:t>
            </a:r>
            <a:r>
              <a:rPr lang="en-US"/>
              <a:t> </a:t>
            </a:r>
            <a:r>
              <a:rPr lang="en-US" err="1"/>
              <a:t>algoritma</a:t>
            </a:r>
            <a:r>
              <a:rPr lang="en-US"/>
              <a:t> </a:t>
            </a:r>
            <a:r>
              <a:rPr lang="en-US" err="1"/>
              <a:t>Kelompok_Stasiun</a:t>
            </a:r>
            <a:endParaRPr lang="id-ID"/>
          </a:p>
        </p:txBody>
      </p:sp>
    </p:spTree>
    <p:extLst>
      <p:ext uri="{BB962C8B-B14F-4D97-AF65-F5344CB8AC3E}">
        <p14:creationId xmlns:p14="http://schemas.microsoft.com/office/powerpoint/2010/main" val="375276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2905" y="57300"/>
            <a:ext cx="6163296" cy="664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97850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id-ID" sz="4000">
                <a:solidFill>
                  <a:prstClr val="black"/>
                </a:solidFill>
              </a:rPr>
              <a:t>Array 1 Dimensi</a:t>
            </a:r>
            <a:r>
              <a:rPr lang="en-US" sz="4000">
                <a:solidFill>
                  <a:prstClr val="black"/>
                </a:solidFill>
              </a:rPr>
              <a:t> (21)</a:t>
            </a:r>
            <a:endParaRPr lang="id-ID" sz="4000"/>
          </a:p>
        </p:txBody>
      </p:sp>
      <p:sp>
        <p:nvSpPr>
          <p:cNvPr id="3" name="Content Placeholder 2"/>
          <p:cNvSpPr>
            <a:spLocks noGrp="1"/>
          </p:cNvSpPr>
          <p:nvPr>
            <p:ph idx="1"/>
          </p:nvPr>
        </p:nvSpPr>
        <p:spPr>
          <a:xfrm>
            <a:off x="457200" y="990601"/>
            <a:ext cx="8229600" cy="5135564"/>
          </a:xfrm>
        </p:spPr>
        <p:txBody>
          <a:bodyPr>
            <a:normAutofit fontScale="70000" lnSpcReduction="20000"/>
          </a:bodyPr>
          <a:lstStyle/>
          <a:p>
            <a:r>
              <a:rPr lang="id-ID"/>
              <a:t>Penentuan kelompok suatu stasiun pada langkah 3.a di atas dapat disederhanakan dengan menggunakan operator div. </a:t>
            </a:r>
            <a:endParaRPr lang="en-US"/>
          </a:p>
          <a:p>
            <a:r>
              <a:rPr lang="id-ID"/>
              <a:t>Caranya dengan membagi (div) angka curah hujan dengan 5 sehingga didapat kelompok dari curah hujan ters</a:t>
            </a:r>
            <a:r>
              <a:rPr lang="en-US"/>
              <a:t>e</a:t>
            </a:r>
            <a:r>
              <a:rPr lang="id-ID"/>
              <a:t>but. </a:t>
            </a:r>
            <a:endParaRPr lang="en-US"/>
          </a:p>
          <a:p>
            <a:r>
              <a:rPr lang="id-ID"/>
              <a:t>Kelompok yang didapat </a:t>
            </a:r>
            <a:r>
              <a:rPr lang="en-US" err="1"/>
              <a:t>sekaligus</a:t>
            </a:r>
            <a:r>
              <a:rPr lang="en-US"/>
              <a:t> </a:t>
            </a:r>
            <a:r>
              <a:rPr lang="id-ID"/>
              <a:t>merupakan indeks array yang digunakan </a:t>
            </a:r>
            <a:r>
              <a:rPr lang="en-US" err="1"/>
              <a:t>untuk</a:t>
            </a:r>
            <a:r>
              <a:rPr lang="en-US"/>
              <a:t> </a:t>
            </a:r>
            <a:r>
              <a:rPr lang="id-ID"/>
              <a:t>menentukan kelompok suatu stasiun berdasarkan curah hujannya. </a:t>
            </a:r>
            <a:endParaRPr lang="en-US"/>
          </a:p>
          <a:p>
            <a:r>
              <a:rPr lang="id-ID"/>
              <a:t>Dengan demikian langkah 3.a dapat ditulis menjadi:</a:t>
            </a:r>
          </a:p>
          <a:p>
            <a:pPr marL="0" indent="0">
              <a:buNone/>
            </a:pPr>
            <a:r>
              <a:rPr lang="id-ID"/>
              <a:t>3.a.	[menentukan kelompok berdasarkan curah hujan]</a:t>
            </a:r>
          </a:p>
          <a:p>
            <a:pPr marL="0" indent="0">
              <a:buNone/>
            </a:pPr>
            <a:r>
              <a:rPr lang="en-US"/>
              <a:t>	</a:t>
            </a:r>
            <a:r>
              <a:rPr lang="id-ID"/>
              <a:t>J = (CURAH_HUJAN div 5)</a:t>
            </a:r>
          </a:p>
          <a:p>
            <a:pPr marL="0" indent="0">
              <a:buNone/>
            </a:pPr>
            <a:r>
              <a:rPr lang="en-US"/>
              <a:t>	</a:t>
            </a:r>
            <a:r>
              <a:rPr lang="id-ID"/>
              <a:t>KELOMPOK[J] = KELOMPOK[J] + 1</a:t>
            </a:r>
          </a:p>
        </p:txBody>
      </p:sp>
    </p:spTree>
    <p:extLst>
      <p:ext uri="{BB962C8B-B14F-4D97-AF65-F5344CB8AC3E}">
        <p14:creationId xmlns:p14="http://schemas.microsoft.com/office/powerpoint/2010/main" val="15967531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608" y="329381"/>
            <a:ext cx="8894783"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5522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err="1"/>
              <a:t>Pendahuluan</a:t>
            </a:r>
            <a:r>
              <a:rPr lang="en-US"/>
              <a:t> (2)</a:t>
            </a:r>
            <a:endParaRPr lang="id-ID"/>
          </a:p>
        </p:txBody>
      </p:sp>
      <p:sp>
        <p:nvSpPr>
          <p:cNvPr id="5" name="Content Placeholder 4"/>
          <p:cNvSpPr>
            <a:spLocks noGrp="1"/>
          </p:cNvSpPr>
          <p:nvPr>
            <p:ph idx="1"/>
          </p:nvPr>
        </p:nvSpPr>
        <p:spPr/>
        <p:txBody>
          <a:bodyPr>
            <a:normAutofit fontScale="85000" lnSpcReduction="10000"/>
          </a:bodyPr>
          <a:lstStyle/>
          <a:p>
            <a:r>
              <a:rPr lang="id-ID"/>
              <a:t>Struktur data</a:t>
            </a:r>
            <a:r>
              <a:rPr lang="en-US"/>
              <a:t>:</a:t>
            </a:r>
            <a:r>
              <a:rPr lang="id-ID"/>
              <a:t> kumpulan dari item data dan bagaimana data tersebut saling berhubungan secara logik. </a:t>
            </a:r>
            <a:endParaRPr lang="en-US"/>
          </a:p>
          <a:p>
            <a:r>
              <a:rPr lang="id-ID"/>
              <a:t>Secara umum struktur data dikelompokkan menjadi</a:t>
            </a:r>
            <a:r>
              <a:rPr lang="en-US"/>
              <a:t>:</a:t>
            </a:r>
          </a:p>
          <a:p>
            <a:pPr marL="514350" indent="-514350">
              <a:buAutoNum type="arabicPeriod"/>
            </a:pPr>
            <a:r>
              <a:rPr lang="id-ID"/>
              <a:t>struktur data sederhana/primitif dan </a:t>
            </a:r>
            <a:endParaRPr lang="en-US"/>
          </a:p>
          <a:p>
            <a:pPr marL="514350" indent="-514350">
              <a:buAutoNum type="arabicPeriod"/>
            </a:pPr>
            <a:r>
              <a:rPr lang="id-ID"/>
              <a:t>struktur data komposit/non primitif. </a:t>
            </a:r>
            <a:endParaRPr lang="en-US"/>
          </a:p>
          <a:p>
            <a:r>
              <a:rPr lang="id-ID"/>
              <a:t>Struktur data non promitif/komposit</a:t>
            </a:r>
            <a:r>
              <a:rPr lang="en-US"/>
              <a:t>: </a:t>
            </a:r>
            <a:r>
              <a:rPr lang="id-ID"/>
              <a:t>mengandung lebih dari satu struktur data primitif, atau struktur data yang dapat diuraikan lebih lanjut menjadi lebih dari satu atau struktur data primitif</a:t>
            </a:r>
            <a:r>
              <a:rPr lang="en-US"/>
              <a:t>, </a:t>
            </a:r>
            <a:r>
              <a:rPr lang="en-US" err="1"/>
              <a:t>contoh</a:t>
            </a:r>
            <a:r>
              <a:rPr lang="en-US"/>
              <a:t> array, struct, list, tree dan lain-lain</a:t>
            </a:r>
            <a:endParaRPr lang="id-ID"/>
          </a:p>
          <a:p>
            <a:endParaRPr lang="id-ID"/>
          </a:p>
        </p:txBody>
      </p:sp>
    </p:spTree>
    <p:extLst>
      <p:ext uri="{BB962C8B-B14F-4D97-AF65-F5344CB8AC3E}">
        <p14:creationId xmlns:p14="http://schemas.microsoft.com/office/powerpoint/2010/main" val="26371189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4783" y="156898"/>
            <a:ext cx="5710238" cy="6701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05893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1143000"/>
          </a:xfrm>
        </p:spPr>
        <p:txBody>
          <a:bodyPr>
            <a:normAutofit/>
          </a:bodyPr>
          <a:lstStyle/>
          <a:p>
            <a:r>
              <a:rPr lang="id-ID" sz="4000">
                <a:solidFill>
                  <a:prstClr val="black"/>
                </a:solidFill>
              </a:rPr>
              <a:t>Array 1 Dimensi</a:t>
            </a:r>
            <a:r>
              <a:rPr lang="en-US" sz="4000">
                <a:solidFill>
                  <a:prstClr val="black"/>
                </a:solidFill>
              </a:rPr>
              <a:t> (22)</a:t>
            </a:r>
            <a:endParaRPr lang="id-ID"/>
          </a:p>
        </p:txBody>
      </p:sp>
      <p:sp>
        <p:nvSpPr>
          <p:cNvPr id="3" name="Content Placeholder 2"/>
          <p:cNvSpPr>
            <a:spLocks noGrp="1"/>
          </p:cNvSpPr>
          <p:nvPr>
            <p:ph idx="1"/>
          </p:nvPr>
        </p:nvSpPr>
        <p:spPr>
          <a:xfrm>
            <a:off x="457200" y="1295401"/>
            <a:ext cx="8229600" cy="4830764"/>
          </a:xfrm>
        </p:spPr>
        <p:txBody>
          <a:bodyPr>
            <a:normAutofit fontScale="77500" lnSpcReduction="20000"/>
          </a:bodyPr>
          <a:lstStyle/>
          <a:p>
            <a:pPr marL="514350" indent="-514350">
              <a:buAutoNum type="arabicPeriod" startAt="5"/>
            </a:pPr>
            <a:r>
              <a:rPr lang="id-ID" b="1"/>
              <a:t>Array dan Fungsi</a:t>
            </a:r>
            <a:endParaRPr lang="en-US" b="1"/>
          </a:p>
          <a:p>
            <a:r>
              <a:rPr lang="en-US"/>
              <a:t>A</a:t>
            </a:r>
            <a:r>
              <a:rPr lang="id-ID"/>
              <a:t>rray dapat digunakan sebagai </a:t>
            </a:r>
            <a:r>
              <a:rPr lang="en-US"/>
              <a:t>parameter </a:t>
            </a:r>
            <a:r>
              <a:rPr lang="id-ID"/>
              <a:t>fungsi.</a:t>
            </a:r>
            <a:endParaRPr lang="en-US"/>
          </a:p>
          <a:p>
            <a:r>
              <a:rPr lang="en-US"/>
              <a:t>D</a:t>
            </a:r>
            <a:r>
              <a:rPr lang="id-ID"/>
              <a:t>ata yang disimpan dalam arrray akan “diserahkan” ke fungsi untuk diproses. </a:t>
            </a:r>
            <a:endParaRPr lang="en-US"/>
          </a:p>
          <a:p>
            <a:r>
              <a:rPr lang="id-ID"/>
              <a:t>Bentuk umum dari deklarasi fungsi yang menggunakan array adalah sebagai berikut:</a:t>
            </a:r>
          </a:p>
          <a:p>
            <a:pPr marL="0" indent="0">
              <a:buNone/>
            </a:pPr>
            <a:r>
              <a:rPr lang="id-ID" b="1"/>
              <a:t>VOID nama_fungsi ( tipe_data_array[ ], integer, </a:t>
            </a:r>
            <a:r>
              <a:rPr lang="en-US" b="1"/>
              <a:t>parameter</a:t>
            </a:r>
            <a:r>
              <a:rPr lang="id-ID" b="1"/>
              <a:t>_lain)</a:t>
            </a:r>
            <a:endParaRPr lang="id-ID"/>
          </a:p>
          <a:p>
            <a:pPr marL="0" indent="0">
              <a:buNone/>
            </a:pPr>
            <a:r>
              <a:rPr lang="en-US" b="1"/>
              <a:t>	</a:t>
            </a:r>
            <a:r>
              <a:rPr lang="id-ID" b="1"/>
              <a:t>atau	</a:t>
            </a:r>
            <a:endParaRPr lang="id-ID"/>
          </a:p>
          <a:p>
            <a:pPr marL="0" indent="0">
              <a:buNone/>
            </a:pPr>
            <a:r>
              <a:rPr lang="en-ID" b="1" err="1"/>
              <a:t>Tipe_hasil</a:t>
            </a:r>
            <a:r>
              <a:rPr lang="id-ID" b="1"/>
              <a:t>  nama_fungsi (tipe_data_array[ ], integer, parameter_lain) </a:t>
            </a:r>
          </a:p>
        </p:txBody>
      </p:sp>
    </p:spTree>
    <p:extLst>
      <p:ext uri="{BB962C8B-B14F-4D97-AF65-F5344CB8AC3E}">
        <p14:creationId xmlns:p14="http://schemas.microsoft.com/office/powerpoint/2010/main" val="37002517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3600">
                <a:solidFill>
                  <a:prstClr val="black"/>
                </a:solidFill>
              </a:rPr>
              <a:t>Array 1 Dimensi</a:t>
            </a:r>
            <a:r>
              <a:rPr lang="en-US" sz="3600">
                <a:solidFill>
                  <a:prstClr val="black"/>
                </a:solidFill>
              </a:rPr>
              <a:t> (23)</a:t>
            </a:r>
            <a:endParaRPr lang="id-ID"/>
          </a:p>
        </p:txBody>
      </p:sp>
      <p:sp>
        <p:nvSpPr>
          <p:cNvPr id="3" name="Content Placeholder 2"/>
          <p:cNvSpPr>
            <a:spLocks noGrp="1"/>
          </p:cNvSpPr>
          <p:nvPr>
            <p:ph idx="1"/>
          </p:nvPr>
        </p:nvSpPr>
        <p:spPr/>
        <p:txBody>
          <a:bodyPr>
            <a:normAutofit/>
          </a:bodyPr>
          <a:lstStyle/>
          <a:p>
            <a:pPr lvl="0"/>
            <a:r>
              <a:rPr lang="en-ID" sz="3200"/>
              <a:t>REAL </a:t>
            </a:r>
            <a:r>
              <a:rPr lang="id-ID" sz="3200"/>
              <a:t>RATA (REAL[ ], INTEGER)</a:t>
            </a:r>
          </a:p>
          <a:p>
            <a:pPr>
              <a:buFont typeface="Wingdings" panose="05000000000000000000" pitchFamily="2" charset="2"/>
              <a:buChar char="Ø"/>
            </a:pPr>
            <a:r>
              <a:rPr lang="id-ID" sz="3200"/>
              <a:t>Nama fungsi: RATA, mempunyai 2 parameter, yaitu array 1 dimensi yang berisi bilangan real dan data integer</a:t>
            </a:r>
          </a:p>
          <a:p>
            <a:pPr lvl="0"/>
            <a:r>
              <a:rPr lang="en-ID" sz="3200"/>
              <a:t>REAL </a:t>
            </a:r>
            <a:r>
              <a:rPr lang="id-ID" sz="3200"/>
              <a:t>STD_DEV (REAL[ ], INTEGER, REAL) </a:t>
            </a:r>
          </a:p>
          <a:p>
            <a:pPr lvl="0">
              <a:buFont typeface="Wingdings" panose="05000000000000000000" pitchFamily="2" charset="2"/>
              <a:buChar char="Ø"/>
            </a:pPr>
            <a:r>
              <a:rPr lang="id-ID" sz="3200"/>
              <a:t>Nama fungsi: STD_DEV, mempunyai 3 parameter, yaitu array 1 dimensi yang berisi bilangan real, data integer dan data real</a:t>
            </a:r>
          </a:p>
        </p:txBody>
      </p:sp>
    </p:spTree>
    <p:extLst>
      <p:ext uri="{BB962C8B-B14F-4D97-AF65-F5344CB8AC3E}">
        <p14:creationId xmlns:p14="http://schemas.microsoft.com/office/powerpoint/2010/main" val="11760954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id-ID" sz="4000">
                <a:solidFill>
                  <a:prstClr val="black"/>
                </a:solidFill>
              </a:rPr>
              <a:t>Array 1 Dimensi</a:t>
            </a:r>
            <a:r>
              <a:rPr lang="en-US" sz="4000">
                <a:solidFill>
                  <a:prstClr val="black"/>
                </a:solidFill>
              </a:rPr>
              <a:t> (24)</a:t>
            </a:r>
            <a:endParaRPr lang="id-ID" sz="4000"/>
          </a:p>
        </p:txBody>
      </p:sp>
      <p:sp>
        <p:nvSpPr>
          <p:cNvPr id="3" name="Content Placeholder 2"/>
          <p:cNvSpPr>
            <a:spLocks noGrp="1"/>
          </p:cNvSpPr>
          <p:nvPr>
            <p:ph idx="1"/>
          </p:nvPr>
        </p:nvSpPr>
        <p:spPr>
          <a:xfrm>
            <a:off x="457200" y="1066801"/>
            <a:ext cx="8229600" cy="5059364"/>
          </a:xfrm>
        </p:spPr>
        <p:txBody>
          <a:bodyPr/>
          <a:lstStyle/>
          <a:p>
            <a:r>
              <a:rPr lang="id-ID" sz="3600"/>
              <a:t>Bentuk umum dari definisi fungsi yang menggunakan array sebagai </a:t>
            </a:r>
            <a:r>
              <a:rPr lang="en-US" sz="3600"/>
              <a:t>parameter</a:t>
            </a:r>
            <a:r>
              <a:rPr lang="id-ID" sz="3600"/>
              <a:t>nya adalah:</a:t>
            </a:r>
          </a:p>
          <a:p>
            <a:pPr marL="0" indent="0">
              <a:buNone/>
            </a:pPr>
            <a:r>
              <a:rPr lang="id-ID" sz="3600" b="1"/>
              <a:t>VOID nama_fungsi (nama_array[ ], banyak, </a:t>
            </a:r>
            <a:r>
              <a:rPr lang="en-US" sz="3600" b="1"/>
              <a:t>parameter</a:t>
            </a:r>
            <a:r>
              <a:rPr lang="id-ID" sz="3600" b="1"/>
              <a:t>_lain)</a:t>
            </a:r>
            <a:endParaRPr lang="en-US" sz="3600"/>
          </a:p>
          <a:p>
            <a:pPr marL="0" indent="0">
              <a:buNone/>
            </a:pPr>
            <a:r>
              <a:rPr lang="id-ID" sz="3600" b="1"/>
              <a:t>atau	</a:t>
            </a:r>
            <a:endParaRPr lang="en-US" sz="3600"/>
          </a:p>
          <a:p>
            <a:pPr marL="0" indent="0">
              <a:buNone/>
            </a:pPr>
            <a:r>
              <a:rPr lang="en-ID" sz="3600" b="1" err="1"/>
              <a:t>Tipe_hasil</a:t>
            </a:r>
            <a:r>
              <a:rPr lang="en-ID" sz="3600" b="1"/>
              <a:t> </a:t>
            </a:r>
            <a:r>
              <a:rPr lang="id-ID" sz="3600" b="1" err="1"/>
              <a:t>nama_fungsi</a:t>
            </a:r>
            <a:r>
              <a:rPr lang="id-ID" sz="3600" b="1"/>
              <a:t> (nama_array[ ], banyak, </a:t>
            </a:r>
            <a:r>
              <a:rPr lang="en-US" sz="3600" b="1"/>
              <a:t>parameter</a:t>
            </a:r>
            <a:r>
              <a:rPr lang="id-ID" sz="3600" b="1"/>
              <a:t>_lain) </a:t>
            </a:r>
            <a:endParaRPr lang="id-ID" sz="3600"/>
          </a:p>
        </p:txBody>
      </p:sp>
    </p:spTree>
    <p:extLst>
      <p:ext uri="{BB962C8B-B14F-4D97-AF65-F5344CB8AC3E}">
        <p14:creationId xmlns:p14="http://schemas.microsoft.com/office/powerpoint/2010/main" val="32667581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838200"/>
          </a:xfrm>
        </p:spPr>
        <p:txBody>
          <a:bodyPr/>
          <a:lstStyle/>
          <a:p>
            <a:r>
              <a:rPr lang="id-ID" sz="4000">
                <a:solidFill>
                  <a:prstClr val="black"/>
                </a:solidFill>
              </a:rPr>
              <a:t>Array 1 Dimensi</a:t>
            </a:r>
            <a:r>
              <a:rPr lang="en-US" sz="4000">
                <a:solidFill>
                  <a:prstClr val="black"/>
                </a:solidFill>
              </a:rPr>
              <a:t> (25)</a:t>
            </a:r>
            <a:endParaRPr lang="id-ID" sz="4000"/>
          </a:p>
        </p:txBody>
      </p:sp>
      <p:sp>
        <p:nvSpPr>
          <p:cNvPr id="3" name="Content Placeholder 2"/>
          <p:cNvSpPr>
            <a:spLocks noGrp="1"/>
          </p:cNvSpPr>
          <p:nvPr>
            <p:ph idx="1"/>
          </p:nvPr>
        </p:nvSpPr>
        <p:spPr>
          <a:xfrm>
            <a:off x="457200" y="1066801"/>
            <a:ext cx="8229600" cy="5059364"/>
          </a:xfrm>
        </p:spPr>
        <p:txBody>
          <a:bodyPr/>
          <a:lstStyle/>
          <a:p>
            <a:r>
              <a:rPr lang="en-US" sz="3200"/>
              <a:t>C</a:t>
            </a:r>
            <a:r>
              <a:rPr lang="id-ID" sz="3200"/>
              <a:t>ontoh penggunaan array sebagai </a:t>
            </a:r>
            <a:r>
              <a:rPr lang="en-US" sz="3200"/>
              <a:t>parameter </a:t>
            </a:r>
            <a:r>
              <a:rPr lang="id-ID" sz="3200"/>
              <a:t>dari fungsi</a:t>
            </a:r>
            <a:r>
              <a:rPr lang="en-US" sz="3200"/>
              <a:t>: </a:t>
            </a:r>
            <a:r>
              <a:rPr lang="en-US" sz="3200" err="1"/>
              <a:t>meng</a:t>
            </a:r>
            <a:r>
              <a:rPr lang="id-ID" sz="3200"/>
              <a:t>hitung deviasi standar (</a:t>
            </a:r>
            <a:r>
              <a:rPr lang="id-ID" sz="3200" i="1"/>
              <a:t>standard deviation</a:t>
            </a:r>
            <a:r>
              <a:rPr lang="id-ID" sz="3200"/>
              <a:t>) dari sejumlah data yang disimpan dalam array. </a:t>
            </a:r>
            <a:endParaRPr lang="en-US" sz="3200"/>
          </a:p>
          <a:p>
            <a:r>
              <a:rPr lang="id-ID" sz="3200"/>
              <a:t>Rumus untuk menghitung deviasi standar adalah:</a:t>
            </a:r>
          </a:p>
          <a:p>
            <a:pPr marL="0" indent="0">
              <a:buNone/>
            </a:pPr>
            <a:r>
              <a:rPr lang="id-ID"/>
              <a:t> </a:t>
            </a:r>
          </a:p>
          <a:p>
            <a:endParaRPr lang="id-ID"/>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27" y="4114800"/>
            <a:ext cx="8382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25181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4000">
                <a:solidFill>
                  <a:prstClr val="black"/>
                </a:solidFill>
              </a:rPr>
              <a:t>Array 1 Dimensi</a:t>
            </a:r>
            <a:r>
              <a:rPr lang="en-US" sz="4000">
                <a:solidFill>
                  <a:prstClr val="black"/>
                </a:solidFill>
              </a:rPr>
              <a:t> (26)</a:t>
            </a:r>
            <a:endParaRPr lang="id-ID" sz="4000"/>
          </a:p>
        </p:txBody>
      </p:sp>
      <p:sp>
        <p:nvSpPr>
          <p:cNvPr id="3" name="Content Placeholder 2"/>
          <p:cNvSpPr>
            <a:spLocks noGrp="1"/>
          </p:cNvSpPr>
          <p:nvPr>
            <p:ph idx="1"/>
          </p:nvPr>
        </p:nvSpPr>
        <p:spPr/>
        <p:txBody>
          <a:bodyPr>
            <a:normAutofit fontScale="70000" lnSpcReduction="20000"/>
          </a:bodyPr>
          <a:lstStyle/>
          <a:p>
            <a:r>
              <a:rPr lang="id-ID"/>
              <a:t>Untuk menghitung deviasi standar ini digunakan 2 buah fungsi yang mengembalikan sebuah hasil yaitu</a:t>
            </a:r>
            <a:r>
              <a:rPr lang="en-US"/>
              <a:t>:</a:t>
            </a:r>
          </a:p>
          <a:p>
            <a:pPr marL="514350" indent="-514350">
              <a:buAutoNum type="arabicPeriod"/>
            </a:pPr>
            <a:r>
              <a:rPr lang="id-ID"/>
              <a:t>fungsi RATA untuk menghitung rata-rata </a:t>
            </a:r>
            <a:r>
              <a:rPr lang="en-US" err="1"/>
              <a:t>dari</a:t>
            </a:r>
            <a:r>
              <a:rPr lang="en-US"/>
              <a:t> data yang </a:t>
            </a:r>
            <a:r>
              <a:rPr lang="en-US" err="1"/>
              <a:t>disimpan</a:t>
            </a:r>
            <a:r>
              <a:rPr lang="en-US"/>
              <a:t> </a:t>
            </a:r>
            <a:r>
              <a:rPr lang="en-US" err="1"/>
              <a:t>dalam</a:t>
            </a:r>
            <a:r>
              <a:rPr lang="en-US"/>
              <a:t> array </a:t>
            </a:r>
            <a:r>
              <a:rPr lang="id-ID"/>
              <a:t>dan </a:t>
            </a:r>
            <a:endParaRPr lang="en-US"/>
          </a:p>
          <a:p>
            <a:pPr marL="514350" indent="-514350">
              <a:buAutoNum type="arabicPeriod"/>
            </a:pPr>
            <a:r>
              <a:rPr lang="id-ID"/>
              <a:t>fungsi STD_DEV untuk menghitung deviasi standar. </a:t>
            </a:r>
            <a:endParaRPr lang="en-US"/>
          </a:p>
          <a:p>
            <a:pPr marL="0" indent="0">
              <a:buNone/>
            </a:pPr>
            <a:endParaRPr lang="en-US"/>
          </a:p>
          <a:p>
            <a:r>
              <a:rPr lang="id-ID"/>
              <a:t>Banyaknya data yang dapat diproses oleh algoritma ini dibatasi untuk 1000 data</a:t>
            </a:r>
            <a:endParaRPr lang="en-US"/>
          </a:p>
          <a:p>
            <a:r>
              <a:rPr lang="id-ID"/>
              <a:t>Algoritma utama </a:t>
            </a:r>
            <a:r>
              <a:rPr lang="en-US" err="1"/>
              <a:t>berisi</a:t>
            </a:r>
            <a:r>
              <a:rPr lang="en-US"/>
              <a:t> statement </a:t>
            </a:r>
            <a:r>
              <a:rPr lang="en-US" err="1"/>
              <a:t>untuk</a:t>
            </a:r>
            <a:r>
              <a:rPr lang="en-US"/>
              <a:t> </a:t>
            </a:r>
            <a:r>
              <a:rPr lang="id-ID"/>
              <a:t>memasukkan data, memanggil fungsi dan mencetak hasil perhitungan.</a:t>
            </a:r>
          </a:p>
        </p:txBody>
      </p:sp>
    </p:spTree>
    <p:extLst>
      <p:ext uri="{BB962C8B-B14F-4D97-AF65-F5344CB8AC3E}">
        <p14:creationId xmlns:p14="http://schemas.microsoft.com/office/powerpoint/2010/main" val="2140982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7D149E-3AAD-71A1-2FB0-4A7866B7B196}"/>
              </a:ext>
            </a:extLst>
          </p:cNvPr>
          <p:cNvPicPr>
            <a:picLocks noChangeAspect="1"/>
          </p:cNvPicPr>
          <p:nvPr/>
        </p:nvPicPr>
        <p:blipFill>
          <a:blip r:embed="rId2"/>
          <a:stretch>
            <a:fillRect/>
          </a:stretch>
        </p:blipFill>
        <p:spPr>
          <a:xfrm>
            <a:off x="76200" y="457200"/>
            <a:ext cx="9125942" cy="5943600"/>
          </a:xfrm>
          <a:prstGeom prst="rect">
            <a:avLst/>
          </a:prstGeom>
        </p:spPr>
      </p:pic>
    </p:spTree>
    <p:extLst>
      <p:ext uri="{BB962C8B-B14F-4D97-AF65-F5344CB8AC3E}">
        <p14:creationId xmlns:p14="http://schemas.microsoft.com/office/powerpoint/2010/main" val="32210447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607AF0-62F3-E798-66B4-3834CE8FFF63}"/>
              </a:ext>
            </a:extLst>
          </p:cNvPr>
          <p:cNvPicPr>
            <a:picLocks noChangeAspect="1"/>
          </p:cNvPicPr>
          <p:nvPr/>
        </p:nvPicPr>
        <p:blipFill>
          <a:blip r:embed="rId2"/>
          <a:stretch>
            <a:fillRect/>
          </a:stretch>
        </p:blipFill>
        <p:spPr>
          <a:xfrm>
            <a:off x="304801" y="761999"/>
            <a:ext cx="8674586" cy="5249169"/>
          </a:xfrm>
          <a:prstGeom prst="rect">
            <a:avLst/>
          </a:prstGeom>
        </p:spPr>
      </p:pic>
    </p:spTree>
    <p:extLst>
      <p:ext uri="{BB962C8B-B14F-4D97-AF65-F5344CB8AC3E}">
        <p14:creationId xmlns:p14="http://schemas.microsoft.com/office/powerpoint/2010/main" val="33260958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0CC59A-A4EB-9110-9B65-83DFF1379EAC}"/>
              </a:ext>
            </a:extLst>
          </p:cNvPr>
          <p:cNvPicPr>
            <a:picLocks noChangeAspect="1"/>
          </p:cNvPicPr>
          <p:nvPr/>
        </p:nvPicPr>
        <p:blipFill>
          <a:blip r:embed="rId2"/>
          <a:stretch>
            <a:fillRect/>
          </a:stretch>
        </p:blipFill>
        <p:spPr>
          <a:xfrm>
            <a:off x="40943" y="685800"/>
            <a:ext cx="9062114" cy="5486400"/>
          </a:xfrm>
          <a:prstGeom prst="rect">
            <a:avLst/>
          </a:prstGeom>
        </p:spPr>
      </p:pic>
    </p:spTree>
    <p:extLst>
      <p:ext uri="{BB962C8B-B14F-4D97-AF65-F5344CB8AC3E}">
        <p14:creationId xmlns:p14="http://schemas.microsoft.com/office/powerpoint/2010/main" val="41152384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0"/>
            <a:ext cx="4620788" cy="6796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5468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a:t>Array</a:t>
            </a:r>
            <a:endParaRPr lang="id-ID"/>
          </a:p>
        </p:txBody>
      </p:sp>
      <p:sp>
        <p:nvSpPr>
          <p:cNvPr id="3" name="Content Placeholder 2"/>
          <p:cNvSpPr>
            <a:spLocks noGrp="1"/>
          </p:cNvSpPr>
          <p:nvPr>
            <p:ph idx="1"/>
          </p:nvPr>
        </p:nvSpPr>
        <p:spPr/>
        <p:txBody>
          <a:bodyPr>
            <a:normAutofit fontScale="85000" lnSpcReduction="20000"/>
          </a:bodyPr>
          <a:lstStyle/>
          <a:p>
            <a:r>
              <a:rPr lang="id-ID"/>
              <a:t>Array atau larik didefinisikan sebagai sejumlah tertentu deretan data yang homogen dan terdiri dari dua macam data yaitu:</a:t>
            </a:r>
          </a:p>
          <a:p>
            <a:pPr marL="514350" lvl="0" indent="-514350">
              <a:buFont typeface="+mj-lt"/>
              <a:buAutoNum type="arabicPeriod"/>
            </a:pPr>
            <a:r>
              <a:rPr lang="id-ID" i="1"/>
              <a:t>Base</a:t>
            </a:r>
            <a:r>
              <a:rPr lang="id-ID"/>
              <a:t>/komponen: data yang disimpan dalam array, dapat bertipe integer, real, karakter dan sebagainya.</a:t>
            </a:r>
          </a:p>
          <a:p>
            <a:pPr marL="514350" lvl="0" indent="-514350">
              <a:buFont typeface="+mj-lt"/>
              <a:buAutoNum type="arabicPeriod"/>
            </a:pPr>
            <a:r>
              <a:rPr lang="id-ID" i="1"/>
              <a:t>Subscript</a:t>
            </a:r>
            <a:r>
              <a:rPr lang="id-ID"/>
              <a:t>/indeks: untuk menunjukkan posisi data dalam array, bertipe integer, selalu dimulai dari angka 0.</a:t>
            </a:r>
          </a:p>
          <a:p>
            <a:endParaRPr lang="id-ID"/>
          </a:p>
        </p:txBody>
      </p:sp>
    </p:spTree>
    <p:extLst>
      <p:ext uri="{BB962C8B-B14F-4D97-AF65-F5344CB8AC3E}">
        <p14:creationId xmlns:p14="http://schemas.microsoft.com/office/powerpoint/2010/main" val="5289812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09827"/>
            <a:ext cx="6172200" cy="6518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84635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 5.a.</a:t>
            </a:r>
            <a:endParaRPr lang="id-ID"/>
          </a:p>
        </p:txBody>
      </p:sp>
      <p:sp>
        <p:nvSpPr>
          <p:cNvPr id="3" name="Content Placeholder 2"/>
          <p:cNvSpPr>
            <a:spLocks noGrp="1"/>
          </p:cNvSpPr>
          <p:nvPr>
            <p:ph idx="1"/>
          </p:nvPr>
        </p:nvSpPr>
        <p:spPr/>
        <p:txBody>
          <a:bodyPr/>
          <a:lstStyle/>
          <a:p>
            <a:pPr marL="0" indent="0">
              <a:buNone/>
            </a:pPr>
            <a:r>
              <a:rPr lang="en-US"/>
              <a:t>Latihan </a:t>
            </a:r>
            <a:r>
              <a:rPr lang="en-US" err="1"/>
              <a:t>Soal</a:t>
            </a:r>
            <a:r>
              <a:rPr lang="en-US"/>
              <a:t> </a:t>
            </a:r>
            <a:r>
              <a:rPr lang="en-US" err="1"/>
              <a:t>Subbab</a:t>
            </a:r>
            <a:r>
              <a:rPr lang="en-US"/>
              <a:t> 5.4</a:t>
            </a:r>
          </a:p>
          <a:p>
            <a:r>
              <a:rPr lang="en-ID"/>
              <a:t>NPM </a:t>
            </a:r>
            <a:r>
              <a:rPr lang="en-ID" err="1"/>
              <a:t>ganjil</a:t>
            </a:r>
            <a:r>
              <a:rPr lang="en-ID"/>
              <a:t>: 9b, 12</a:t>
            </a:r>
          </a:p>
          <a:p>
            <a:r>
              <a:rPr lang="en-ID"/>
              <a:t>NPM </a:t>
            </a:r>
            <a:r>
              <a:rPr lang="en-ID" err="1"/>
              <a:t>genap</a:t>
            </a:r>
            <a:r>
              <a:rPr lang="en-ID"/>
              <a:t>: 9c, 13</a:t>
            </a:r>
            <a:endParaRPr lang="id-ID"/>
          </a:p>
        </p:txBody>
      </p:sp>
    </p:spTree>
    <p:extLst>
      <p:ext uri="{BB962C8B-B14F-4D97-AF65-F5344CB8AC3E}">
        <p14:creationId xmlns:p14="http://schemas.microsoft.com/office/powerpoint/2010/main" val="35219733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E8EF-5709-5B8F-3036-938A857443DA}"/>
              </a:ext>
            </a:extLst>
          </p:cNvPr>
          <p:cNvSpPr>
            <a:spLocks noGrp="1"/>
          </p:cNvSpPr>
          <p:nvPr>
            <p:ph type="title"/>
          </p:nvPr>
        </p:nvSpPr>
        <p:spPr/>
        <p:txBody>
          <a:bodyPr/>
          <a:lstStyle/>
          <a:p>
            <a:r>
              <a:rPr lang="en-ID" err="1"/>
              <a:t>Rehat</a:t>
            </a:r>
            <a:r>
              <a:rPr lang="en-ID"/>
              <a:t> SEJENAK</a:t>
            </a:r>
            <a:endParaRPr lang="id-ID"/>
          </a:p>
        </p:txBody>
      </p:sp>
      <p:sp>
        <p:nvSpPr>
          <p:cNvPr id="3" name="Text Placeholder 2">
            <a:extLst>
              <a:ext uri="{FF2B5EF4-FFF2-40B4-BE49-F238E27FC236}">
                <a16:creationId xmlns:a16="http://schemas.microsoft.com/office/drawing/2014/main" id="{27F36E32-C3E5-D70F-C20E-5F98BD3798E1}"/>
              </a:ext>
            </a:extLst>
          </p:cNvPr>
          <p:cNvSpPr>
            <a:spLocks noGrp="1"/>
          </p:cNvSpPr>
          <p:nvPr>
            <p:ph type="body" idx="1"/>
          </p:nvPr>
        </p:nvSpPr>
        <p:spPr/>
        <p:txBody>
          <a:bodyPr/>
          <a:lstStyle/>
          <a:p>
            <a:endParaRPr lang="id-ID"/>
          </a:p>
        </p:txBody>
      </p:sp>
    </p:spTree>
    <p:extLst>
      <p:ext uri="{BB962C8B-B14F-4D97-AF65-F5344CB8AC3E}">
        <p14:creationId xmlns:p14="http://schemas.microsoft.com/office/powerpoint/2010/main" val="6553859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String</a:t>
            </a:r>
            <a:endParaRPr lang="id-ID" b="1"/>
          </a:p>
        </p:txBody>
      </p:sp>
      <p:sp>
        <p:nvSpPr>
          <p:cNvPr id="3" name="Content Placeholder 2"/>
          <p:cNvSpPr>
            <a:spLocks noGrp="1"/>
          </p:cNvSpPr>
          <p:nvPr>
            <p:ph idx="1"/>
          </p:nvPr>
        </p:nvSpPr>
        <p:spPr/>
        <p:txBody>
          <a:bodyPr>
            <a:normAutofit fontScale="70000" lnSpcReduction="20000"/>
          </a:bodyPr>
          <a:lstStyle/>
          <a:p>
            <a:pPr hangingPunct="0"/>
            <a:r>
              <a:rPr lang="en-US" err="1"/>
              <a:t>Struktur</a:t>
            </a:r>
            <a:r>
              <a:rPr lang="en-US"/>
              <a:t> data array linier yang </a:t>
            </a:r>
            <a:r>
              <a:rPr lang="en-US" err="1"/>
              <a:t>komponennya</a:t>
            </a:r>
            <a:r>
              <a:rPr lang="en-US"/>
              <a:t> </a:t>
            </a:r>
            <a:r>
              <a:rPr lang="en-US" err="1"/>
              <a:t>berjenis</a:t>
            </a:r>
            <a:r>
              <a:rPr lang="en-US"/>
              <a:t> </a:t>
            </a:r>
            <a:r>
              <a:rPr lang="en-US" err="1"/>
              <a:t>karakter</a:t>
            </a:r>
            <a:r>
              <a:rPr lang="en-US"/>
              <a:t> (</a:t>
            </a:r>
            <a:r>
              <a:rPr lang="en-US" i="1"/>
              <a:t>character</a:t>
            </a:r>
            <a:r>
              <a:rPr lang="en-US"/>
              <a:t>) </a:t>
            </a:r>
            <a:r>
              <a:rPr lang="en-US" err="1"/>
              <a:t>sehingga</a:t>
            </a:r>
            <a:r>
              <a:rPr lang="en-US"/>
              <a:t> </a:t>
            </a:r>
            <a:r>
              <a:rPr lang="en-US" err="1"/>
              <a:t>sering</a:t>
            </a:r>
            <a:r>
              <a:rPr lang="en-US"/>
              <a:t> juga </a:t>
            </a:r>
            <a:r>
              <a:rPr lang="en-US" err="1"/>
              <a:t>disebut</a:t>
            </a:r>
            <a:r>
              <a:rPr lang="en-US"/>
              <a:t> </a:t>
            </a:r>
            <a:r>
              <a:rPr lang="en-US" err="1"/>
              <a:t>sebagai</a:t>
            </a:r>
            <a:r>
              <a:rPr lang="en-US"/>
              <a:t> </a:t>
            </a:r>
            <a:r>
              <a:rPr lang="en-US" err="1"/>
              <a:t>deretan</a:t>
            </a:r>
            <a:r>
              <a:rPr lang="en-US"/>
              <a:t> </a:t>
            </a:r>
            <a:r>
              <a:rPr lang="en-US" err="1"/>
              <a:t>karakter</a:t>
            </a:r>
            <a:r>
              <a:rPr lang="en-US"/>
              <a:t> (</a:t>
            </a:r>
            <a:r>
              <a:rPr lang="en-US" i="1"/>
              <a:t>character string</a:t>
            </a:r>
            <a:r>
              <a:rPr lang="en-US"/>
              <a:t>). </a:t>
            </a:r>
          </a:p>
          <a:p>
            <a:pPr hangingPunct="0"/>
            <a:r>
              <a:rPr lang="en-US" err="1"/>
              <a:t>Pada</a:t>
            </a:r>
            <a:r>
              <a:rPr lang="en-US"/>
              <a:t> </a:t>
            </a:r>
            <a:r>
              <a:rPr lang="en-US" err="1"/>
              <a:t>umumnya</a:t>
            </a:r>
            <a:r>
              <a:rPr lang="en-US"/>
              <a:t> string </a:t>
            </a:r>
            <a:r>
              <a:rPr lang="en-US" err="1"/>
              <a:t>digunakan</a:t>
            </a:r>
            <a:r>
              <a:rPr lang="en-US"/>
              <a:t> </a:t>
            </a:r>
            <a:r>
              <a:rPr lang="en-US" err="1"/>
              <a:t>untuk</a:t>
            </a:r>
            <a:r>
              <a:rPr lang="en-US"/>
              <a:t> </a:t>
            </a:r>
            <a:r>
              <a:rPr lang="en-US" err="1"/>
              <a:t>menyimpan</a:t>
            </a:r>
            <a:r>
              <a:rPr lang="en-US"/>
              <a:t> data yang </a:t>
            </a:r>
            <a:r>
              <a:rPr lang="en-US" err="1"/>
              <a:t>berbentuk</a:t>
            </a:r>
            <a:r>
              <a:rPr lang="en-US"/>
              <a:t> </a:t>
            </a:r>
            <a:r>
              <a:rPr lang="en-US" err="1"/>
              <a:t>teks</a:t>
            </a:r>
            <a:r>
              <a:rPr lang="en-US"/>
              <a:t> (</a:t>
            </a:r>
            <a:r>
              <a:rPr lang="en-US" i="1"/>
              <a:t>textual data</a:t>
            </a:r>
            <a:r>
              <a:rPr lang="en-US"/>
              <a:t>) </a:t>
            </a:r>
            <a:r>
              <a:rPr lang="en-US" err="1"/>
              <a:t>seperti</a:t>
            </a:r>
            <a:r>
              <a:rPr lang="en-US"/>
              <a:t> </a:t>
            </a:r>
            <a:r>
              <a:rPr lang="en-US" err="1"/>
              <a:t>sebuah</a:t>
            </a:r>
            <a:r>
              <a:rPr lang="en-US"/>
              <a:t> kata, </a:t>
            </a:r>
            <a:r>
              <a:rPr lang="en-US" err="1"/>
              <a:t>nama</a:t>
            </a:r>
            <a:r>
              <a:rPr lang="en-US"/>
              <a:t> orang, </a:t>
            </a:r>
            <a:r>
              <a:rPr lang="en-US" err="1"/>
              <a:t>judul</a:t>
            </a:r>
            <a:r>
              <a:rPr lang="en-US"/>
              <a:t> </a:t>
            </a:r>
            <a:r>
              <a:rPr lang="en-US" err="1"/>
              <a:t>lagu</a:t>
            </a:r>
            <a:r>
              <a:rPr lang="en-US"/>
              <a:t>, </a:t>
            </a:r>
            <a:r>
              <a:rPr lang="en-US" err="1"/>
              <a:t>atau</a:t>
            </a:r>
            <a:r>
              <a:rPr lang="en-US"/>
              <a:t> paragraph. </a:t>
            </a:r>
          </a:p>
          <a:p>
            <a:pPr hangingPunct="0"/>
            <a:r>
              <a:rPr lang="en-US" err="1"/>
              <a:t>Dalam</a:t>
            </a:r>
            <a:r>
              <a:rPr lang="en-US"/>
              <a:t> </a:t>
            </a:r>
            <a:r>
              <a:rPr lang="en-US" err="1"/>
              <a:t>bahasa</a:t>
            </a:r>
            <a:r>
              <a:rPr lang="en-US"/>
              <a:t> </a:t>
            </a:r>
            <a:r>
              <a:rPr lang="en-US" err="1"/>
              <a:t>pemrograman</a:t>
            </a:r>
            <a:r>
              <a:rPr lang="en-US"/>
              <a:t> C++ </a:t>
            </a:r>
            <a:r>
              <a:rPr lang="en-US" err="1"/>
              <a:t>struktur</a:t>
            </a:r>
            <a:r>
              <a:rPr lang="en-US"/>
              <a:t> data string </a:t>
            </a:r>
            <a:r>
              <a:rPr lang="en-US" err="1"/>
              <a:t>didefinisikan</a:t>
            </a:r>
            <a:r>
              <a:rPr lang="en-US"/>
              <a:t> </a:t>
            </a:r>
            <a:r>
              <a:rPr lang="en-US" err="1"/>
              <a:t>sebagai</a:t>
            </a:r>
            <a:r>
              <a:rPr lang="en-US"/>
              <a:t> </a:t>
            </a:r>
            <a:r>
              <a:rPr lang="en-US" err="1"/>
              <a:t>deretan</a:t>
            </a:r>
            <a:r>
              <a:rPr lang="en-US"/>
              <a:t> </a:t>
            </a:r>
            <a:r>
              <a:rPr lang="en-US" err="1"/>
              <a:t>karakter</a:t>
            </a:r>
            <a:r>
              <a:rPr lang="en-US"/>
              <a:t> yang </a:t>
            </a:r>
            <a:r>
              <a:rPr lang="en-US" err="1"/>
              <a:t>disimpan</a:t>
            </a:r>
            <a:r>
              <a:rPr lang="en-US"/>
              <a:t> </a:t>
            </a:r>
            <a:r>
              <a:rPr lang="en-US" err="1"/>
              <a:t>dalam</a:t>
            </a:r>
            <a:r>
              <a:rPr lang="en-US"/>
              <a:t> </a:t>
            </a:r>
            <a:r>
              <a:rPr lang="en-US" err="1"/>
              <a:t>lokasi</a:t>
            </a:r>
            <a:r>
              <a:rPr lang="en-US"/>
              <a:t> </a:t>
            </a:r>
            <a:r>
              <a:rPr lang="en-US" err="1"/>
              <a:t>memori</a:t>
            </a:r>
            <a:r>
              <a:rPr lang="en-US"/>
              <a:t> yang </a:t>
            </a:r>
            <a:r>
              <a:rPr lang="en-US" err="1"/>
              <a:t>berurutan</a:t>
            </a:r>
            <a:r>
              <a:rPr lang="en-US"/>
              <a:t> </a:t>
            </a:r>
            <a:r>
              <a:rPr lang="en-US" err="1"/>
              <a:t>dan</a:t>
            </a:r>
            <a:r>
              <a:rPr lang="en-US"/>
              <a:t> </a:t>
            </a:r>
            <a:r>
              <a:rPr lang="en-US" err="1"/>
              <a:t>diakhiri</a:t>
            </a:r>
            <a:r>
              <a:rPr lang="en-US"/>
              <a:t> </a:t>
            </a:r>
            <a:r>
              <a:rPr lang="en-US" err="1"/>
              <a:t>oleh</a:t>
            </a:r>
            <a:r>
              <a:rPr lang="en-US"/>
              <a:t> </a:t>
            </a:r>
            <a:r>
              <a:rPr lang="en-US" err="1"/>
              <a:t>karakter</a:t>
            </a:r>
            <a:r>
              <a:rPr lang="en-US"/>
              <a:t> ‘\0’ (null terminator). </a:t>
            </a:r>
          </a:p>
          <a:p>
            <a:pPr hangingPunct="0"/>
            <a:r>
              <a:rPr lang="en-US" err="1"/>
              <a:t>Operasi</a:t>
            </a:r>
            <a:r>
              <a:rPr lang="en-US"/>
              <a:t> yang </a:t>
            </a:r>
            <a:r>
              <a:rPr lang="en-US" err="1"/>
              <a:t>khusus</a:t>
            </a:r>
            <a:r>
              <a:rPr lang="en-US"/>
              <a:t> </a:t>
            </a:r>
            <a:r>
              <a:rPr lang="en-US" err="1"/>
              <a:t>didefinisikan</a:t>
            </a:r>
            <a:r>
              <a:rPr lang="en-US"/>
              <a:t> </a:t>
            </a:r>
            <a:r>
              <a:rPr lang="en-US" err="1"/>
              <a:t>untuk</a:t>
            </a:r>
            <a:r>
              <a:rPr lang="en-US"/>
              <a:t> </a:t>
            </a:r>
            <a:r>
              <a:rPr lang="en-US" err="1"/>
              <a:t>struktur</a:t>
            </a:r>
            <a:r>
              <a:rPr lang="en-US"/>
              <a:t> data string </a:t>
            </a:r>
            <a:r>
              <a:rPr lang="en-US" err="1"/>
              <a:t>dapat</a:t>
            </a:r>
            <a:r>
              <a:rPr lang="en-US"/>
              <a:t> </a:t>
            </a:r>
            <a:r>
              <a:rPr lang="en-US" err="1"/>
              <a:t>dilihat</a:t>
            </a:r>
            <a:r>
              <a:rPr lang="en-US"/>
              <a:t> </a:t>
            </a:r>
            <a:r>
              <a:rPr lang="en-US" err="1"/>
              <a:t>pada</a:t>
            </a:r>
            <a:r>
              <a:rPr lang="en-US"/>
              <a:t> library function </a:t>
            </a:r>
            <a:r>
              <a:rPr lang="en-US" err="1"/>
              <a:t>string.h</a:t>
            </a:r>
            <a:r>
              <a:rPr lang="en-US"/>
              <a:t>. </a:t>
            </a:r>
            <a:endParaRPr lang="id-ID" i="1"/>
          </a:p>
          <a:p>
            <a:pPr hangingPunct="0"/>
            <a:endParaRPr lang="id-ID"/>
          </a:p>
        </p:txBody>
      </p:sp>
    </p:spTree>
    <p:extLst>
      <p:ext uri="{BB962C8B-B14F-4D97-AF65-F5344CB8AC3E}">
        <p14:creationId xmlns:p14="http://schemas.microsoft.com/office/powerpoint/2010/main" val="41520811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295400"/>
          </a:xfrm>
        </p:spPr>
        <p:txBody>
          <a:bodyPr/>
          <a:lstStyle/>
          <a:p>
            <a:r>
              <a:rPr lang="en-US" sz="4400"/>
              <a:t>String (2)</a:t>
            </a:r>
            <a:endParaRPr lang="id-ID" sz="4400"/>
          </a:p>
        </p:txBody>
      </p:sp>
      <p:sp>
        <p:nvSpPr>
          <p:cNvPr id="3" name="Content Placeholder 2"/>
          <p:cNvSpPr>
            <a:spLocks noGrp="1"/>
          </p:cNvSpPr>
          <p:nvPr>
            <p:ph idx="1"/>
          </p:nvPr>
        </p:nvSpPr>
        <p:spPr>
          <a:xfrm>
            <a:off x="457200" y="1371600"/>
            <a:ext cx="8229600" cy="5135564"/>
          </a:xfrm>
        </p:spPr>
        <p:txBody>
          <a:bodyPr/>
          <a:lstStyle/>
          <a:p>
            <a:pPr hangingPunct="0"/>
            <a:r>
              <a:rPr lang="en-US" sz="3200" err="1"/>
              <a:t>Karakter-karakter</a:t>
            </a:r>
            <a:r>
              <a:rPr lang="en-US" sz="3200"/>
              <a:t> yang </a:t>
            </a:r>
            <a:r>
              <a:rPr lang="en-US" sz="3200" err="1"/>
              <a:t>membentuk</a:t>
            </a:r>
            <a:r>
              <a:rPr lang="en-US" sz="3200"/>
              <a:t> string </a:t>
            </a:r>
            <a:r>
              <a:rPr lang="en-US" sz="3200" err="1"/>
              <a:t>atau</a:t>
            </a:r>
            <a:r>
              <a:rPr lang="en-US" sz="3200"/>
              <a:t> </a:t>
            </a:r>
            <a:r>
              <a:rPr lang="en-US" sz="3200" err="1"/>
              <a:t>teks</a:t>
            </a:r>
            <a:r>
              <a:rPr lang="en-US" sz="3200"/>
              <a:t> </a:t>
            </a:r>
            <a:r>
              <a:rPr lang="en-US" sz="3200" err="1"/>
              <a:t>diambil</a:t>
            </a:r>
            <a:r>
              <a:rPr lang="en-US" sz="3200"/>
              <a:t> </a:t>
            </a:r>
            <a:r>
              <a:rPr lang="en-US" sz="3200" err="1"/>
              <a:t>dari</a:t>
            </a:r>
            <a:r>
              <a:rPr lang="en-US" sz="3200"/>
              <a:t> </a:t>
            </a:r>
            <a:r>
              <a:rPr lang="en-US" sz="3200" err="1"/>
              <a:t>suatu</a:t>
            </a:r>
            <a:r>
              <a:rPr lang="en-US" sz="3200"/>
              <a:t> </a:t>
            </a:r>
            <a:r>
              <a:rPr lang="en-US" sz="3200" err="1"/>
              <a:t>himpunan</a:t>
            </a:r>
            <a:r>
              <a:rPr lang="en-US" sz="3200"/>
              <a:t> </a:t>
            </a:r>
            <a:r>
              <a:rPr lang="en-US" sz="3200" err="1"/>
              <a:t>karakter</a:t>
            </a:r>
            <a:r>
              <a:rPr lang="en-US" sz="3200"/>
              <a:t> </a:t>
            </a:r>
            <a:r>
              <a:rPr lang="en-US" sz="3200" err="1"/>
              <a:t>seperti</a:t>
            </a:r>
            <a:r>
              <a:rPr lang="en-US" sz="3200"/>
              <a:t> </a:t>
            </a:r>
            <a:r>
              <a:rPr lang="en-US" sz="3200" err="1"/>
              <a:t>karakter</a:t>
            </a:r>
            <a:r>
              <a:rPr lang="en-US" sz="3200"/>
              <a:t> </a:t>
            </a:r>
            <a:r>
              <a:rPr lang="en-US" sz="3200" err="1"/>
              <a:t>dalam</a:t>
            </a:r>
            <a:r>
              <a:rPr lang="en-US" sz="3200"/>
              <a:t> </a:t>
            </a:r>
            <a:r>
              <a:rPr lang="en-US" sz="3200" err="1"/>
              <a:t>bahasa</a:t>
            </a:r>
            <a:r>
              <a:rPr lang="en-US" sz="3200"/>
              <a:t> </a:t>
            </a:r>
            <a:r>
              <a:rPr lang="en-US" sz="3200" err="1"/>
              <a:t>latin</a:t>
            </a:r>
            <a:r>
              <a:rPr lang="en-US" sz="3200"/>
              <a:t> (</a:t>
            </a:r>
            <a:r>
              <a:rPr lang="en-US" sz="3200" err="1"/>
              <a:t>alfabet</a:t>
            </a:r>
            <a:r>
              <a:rPr lang="en-US" sz="3200"/>
              <a:t>), </a:t>
            </a:r>
            <a:r>
              <a:rPr lang="en-US" sz="3200" err="1"/>
              <a:t>karakter</a:t>
            </a:r>
            <a:r>
              <a:rPr lang="en-US" sz="3200"/>
              <a:t> </a:t>
            </a:r>
            <a:r>
              <a:rPr lang="en-US" sz="3200" err="1"/>
              <a:t>dalam</a:t>
            </a:r>
            <a:r>
              <a:rPr lang="en-US" sz="3200"/>
              <a:t> </a:t>
            </a:r>
            <a:r>
              <a:rPr lang="en-US" sz="3200" err="1"/>
              <a:t>bahasa</a:t>
            </a:r>
            <a:r>
              <a:rPr lang="en-US" sz="3200"/>
              <a:t> </a:t>
            </a:r>
            <a:r>
              <a:rPr lang="en-US" sz="3200" err="1"/>
              <a:t>Yunani</a:t>
            </a:r>
            <a:r>
              <a:rPr lang="en-US" sz="3200"/>
              <a:t>, </a:t>
            </a:r>
            <a:r>
              <a:rPr lang="en-US" sz="3200" err="1"/>
              <a:t>karakter</a:t>
            </a:r>
            <a:r>
              <a:rPr lang="en-US" sz="3200"/>
              <a:t> </a:t>
            </a:r>
            <a:r>
              <a:rPr lang="en-US" sz="3200" err="1"/>
              <a:t>dalam</a:t>
            </a:r>
            <a:r>
              <a:rPr lang="en-US" sz="3200"/>
              <a:t> braille, </a:t>
            </a:r>
            <a:r>
              <a:rPr lang="en-US" sz="3200" err="1"/>
              <a:t>dan</a:t>
            </a:r>
            <a:r>
              <a:rPr lang="en-US" sz="3200"/>
              <a:t> </a:t>
            </a:r>
            <a:r>
              <a:rPr lang="en-US" sz="3200" err="1"/>
              <a:t>sebagainya</a:t>
            </a:r>
            <a:r>
              <a:rPr lang="en-US" sz="3200"/>
              <a:t>. </a:t>
            </a:r>
          </a:p>
          <a:p>
            <a:pPr hangingPunct="0"/>
            <a:r>
              <a:rPr lang="en-US" sz="3200" err="1"/>
              <a:t>Dalam</a:t>
            </a:r>
            <a:r>
              <a:rPr lang="en-US" sz="3200"/>
              <a:t> </a:t>
            </a:r>
            <a:r>
              <a:rPr lang="en-US" sz="3200" err="1"/>
              <a:t>dunia</a:t>
            </a:r>
            <a:r>
              <a:rPr lang="en-US" sz="3200"/>
              <a:t> </a:t>
            </a:r>
            <a:r>
              <a:rPr lang="en-US" sz="3200" err="1"/>
              <a:t>komputer</a:t>
            </a:r>
            <a:r>
              <a:rPr lang="en-US" sz="3200"/>
              <a:t>, </a:t>
            </a:r>
            <a:r>
              <a:rPr lang="en-US" sz="3200" err="1"/>
              <a:t>himpunan</a:t>
            </a:r>
            <a:r>
              <a:rPr lang="en-US" sz="3200"/>
              <a:t> </a:t>
            </a:r>
            <a:r>
              <a:rPr lang="en-US" sz="3200" err="1"/>
              <a:t>karakter</a:t>
            </a:r>
            <a:r>
              <a:rPr lang="en-US" sz="3200"/>
              <a:t> yang </a:t>
            </a:r>
            <a:r>
              <a:rPr lang="en-US" sz="3200" err="1"/>
              <a:t>digunakan</a:t>
            </a:r>
            <a:r>
              <a:rPr lang="en-US" sz="3200"/>
              <a:t> </a:t>
            </a:r>
            <a:r>
              <a:rPr lang="en-US" sz="3200" err="1"/>
              <a:t>adalah</a:t>
            </a:r>
            <a:r>
              <a:rPr lang="en-US" sz="3200"/>
              <a:t> ASCII, EBCDIC </a:t>
            </a:r>
            <a:r>
              <a:rPr lang="en-US" sz="3200" err="1"/>
              <a:t>atau</a:t>
            </a:r>
            <a:r>
              <a:rPr lang="en-US" sz="3200"/>
              <a:t> Unicode.</a:t>
            </a:r>
            <a:endParaRPr lang="id-ID" sz="3200"/>
          </a:p>
        </p:txBody>
      </p:sp>
    </p:spTree>
    <p:extLst>
      <p:ext uri="{BB962C8B-B14F-4D97-AF65-F5344CB8AC3E}">
        <p14:creationId xmlns:p14="http://schemas.microsoft.com/office/powerpoint/2010/main" val="31929850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44562"/>
          </a:xfrm>
        </p:spPr>
        <p:txBody>
          <a:bodyPr/>
          <a:lstStyle/>
          <a:p>
            <a:r>
              <a:rPr lang="en-US" sz="4400"/>
              <a:t>String (3)</a:t>
            </a:r>
            <a:endParaRPr lang="id-ID" sz="4400"/>
          </a:p>
        </p:txBody>
      </p:sp>
      <p:sp>
        <p:nvSpPr>
          <p:cNvPr id="3" name="Content Placeholder 2"/>
          <p:cNvSpPr>
            <a:spLocks noGrp="1"/>
          </p:cNvSpPr>
          <p:nvPr>
            <p:ph idx="1"/>
          </p:nvPr>
        </p:nvSpPr>
        <p:spPr>
          <a:xfrm>
            <a:off x="457200" y="990601"/>
            <a:ext cx="8229600" cy="5135564"/>
          </a:xfrm>
        </p:spPr>
        <p:txBody>
          <a:bodyPr/>
          <a:lstStyle/>
          <a:p>
            <a:pPr hangingPunct="0"/>
            <a:r>
              <a:rPr lang="id-ID" sz="3600"/>
              <a:t>Konstanta string (</a:t>
            </a:r>
            <a:r>
              <a:rPr lang="id-ID" sz="3600" i="1"/>
              <a:t>string constant</a:t>
            </a:r>
            <a:r>
              <a:rPr lang="id-ID" sz="3600"/>
              <a:t> atau </a:t>
            </a:r>
            <a:r>
              <a:rPr lang="id-ID" sz="3600" i="1"/>
              <a:t>string literal</a:t>
            </a:r>
            <a:r>
              <a:rPr lang="id-ID" sz="3600"/>
              <a:t>) didefinisikan sebagai deretan karakter yang ditulis di antara tanda petik. </a:t>
            </a:r>
          </a:p>
          <a:p>
            <a:pPr lvl="0" hangingPunct="0">
              <a:buFont typeface="Wingdings" panose="05000000000000000000" pitchFamily="2" charset="2"/>
              <a:buChar char="Ø"/>
            </a:pPr>
            <a:r>
              <a:rPr lang="id-ID" sz="3600"/>
              <a:t>”Siapa nama anda?”. </a:t>
            </a:r>
          </a:p>
          <a:p>
            <a:pPr lvl="0" hangingPunct="0">
              <a:buFont typeface="Wingdings" panose="05000000000000000000" pitchFamily="2" charset="2"/>
              <a:buChar char="Ø"/>
            </a:pPr>
            <a:r>
              <a:rPr lang="id-ID" sz="3600"/>
              <a:t>”Fakultas Teknologi Informasi”</a:t>
            </a:r>
          </a:p>
          <a:p>
            <a:pPr lvl="0" hangingPunct="0">
              <a:buFont typeface="Wingdings" panose="05000000000000000000" pitchFamily="2" charset="2"/>
              <a:buChar char="Ø"/>
            </a:pPr>
            <a:r>
              <a:rPr lang="id-ID" sz="3600"/>
              <a:t>”Kode pos: 11440”</a:t>
            </a:r>
          </a:p>
          <a:p>
            <a:pPr lvl="0" hangingPunct="0">
              <a:buFont typeface="Wingdings" panose="05000000000000000000" pitchFamily="2" charset="2"/>
              <a:buChar char="Ø"/>
            </a:pPr>
            <a:r>
              <a:rPr lang="id-ID" sz="3600"/>
              <a:t>”Jakarta”</a:t>
            </a:r>
          </a:p>
        </p:txBody>
      </p:sp>
    </p:spTree>
    <p:extLst>
      <p:ext uri="{BB962C8B-B14F-4D97-AF65-F5344CB8AC3E}">
        <p14:creationId xmlns:p14="http://schemas.microsoft.com/office/powerpoint/2010/main" val="11406865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sz="4400">
                <a:solidFill>
                  <a:prstClr val="black"/>
                </a:solidFill>
              </a:rPr>
              <a:t>String (4)</a:t>
            </a:r>
            <a:endParaRPr lang="id-ID" sz="4400"/>
          </a:p>
        </p:txBody>
      </p:sp>
      <p:sp>
        <p:nvSpPr>
          <p:cNvPr id="3" name="Content Placeholder 2"/>
          <p:cNvSpPr>
            <a:spLocks noGrp="1"/>
          </p:cNvSpPr>
          <p:nvPr>
            <p:ph idx="1"/>
          </p:nvPr>
        </p:nvSpPr>
        <p:spPr>
          <a:xfrm>
            <a:off x="457200" y="1295401"/>
            <a:ext cx="8229600" cy="4830764"/>
          </a:xfrm>
        </p:spPr>
        <p:txBody>
          <a:bodyPr/>
          <a:lstStyle/>
          <a:p>
            <a:pPr hangingPunct="0"/>
            <a:r>
              <a:rPr lang="en-US" sz="3200" err="1"/>
              <a:t>Beberapa</a:t>
            </a:r>
            <a:r>
              <a:rPr lang="en-US" sz="3200"/>
              <a:t> </a:t>
            </a:r>
            <a:r>
              <a:rPr lang="en-US" sz="3200" err="1"/>
              <a:t>operasi</a:t>
            </a:r>
            <a:r>
              <a:rPr lang="en-US" sz="3200"/>
              <a:t> yang </a:t>
            </a:r>
            <a:r>
              <a:rPr lang="en-US" sz="3200" err="1"/>
              <a:t>didefinisikan</a:t>
            </a:r>
            <a:r>
              <a:rPr lang="en-US" sz="3200"/>
              <a:t> </a:t>
            </a:r>
            <a:r>
              <a:rPr lang="en-US" sz="3200" err="1"/>
              <a:t>untuk</a:t>
            </a:r>
            <a:r>
              <a:rPr lang="en-US" sz="3200"/>
              <a:t> </a:t>
            </a:r>
            <a:r>
              <a:rPr lang="en-US" sz="3200" err="1"/>
              <a:t>struktur</a:t>
            </a:r>
            <a:r>
              <a:rPr lang="en-US" sz="3200"/>
              <a:t> data string </a:t>
            </a:r>
            <a:r>
              <a:rPr lang="en-US" sz="3200" err="1"/>
              <a:t>adalah</a:t>
            </a:r>
            <a:r>
              <a:rPr lang="en-US" sz="3200"/>
              <a:t>:</a:t>
            </a:r>
            <a:endParaRPr lang="id-ID" sz="3200"/>
          </a:p>
          <a:p>
            <a:pPr lvl="0" hangingPunct="0"/>
            <a:r>
              <a:rPr lang="en-US" sz="3200" err="1"/>
              <a:t>mendeklarasikan</a:t>
            </a:r>
            <a:r>
              <a:rPr lang="en-US" sz="3200"/>
              <a:t> string </a:t>
            </a:r>
            <a:endParaRPr lang="id-ID" sz="3200"/>
          </a:p>
          <a:p>
            <a:pPr lvl="0" hangingPunct="0"/>
            <a:r>
              <a:rPr lang="en-US" sz="3200" err="1"/>
              <a:t>menghitung</a:t>
            </a:r>
            <a:r>
              <a:rPr lang="en-US" sz="3200"/>
              <a:t> </a:t>
            </a:r>
            <a:r>
              <a:rPr lang="en-US" sz="3200" err="1"/>
              <a:t>panjang</a:t>
            </a:r>
            <a:r>
              <a:rPr lang="en-US" sz="3200"/>
              <a:t> string (</a:t>
            </a:r>
            <a:r>
              <a:rPr lang="en-US" sz="3200" err="1"/>
              <a:t>banyaknya</a:t>
            </a:r>
            <a:r>
              <a:rPr lang="en-US" sz="3200"/>
              <a:t> </a:t>
            </a:r>
            <a:r>
              <a:rPr lang="en-US" sz="3200" err="1"/>
              <a:t>karakter</a:t>
            </a:r>
            <a:r>
              <a:rPr lang="en-US" sz="3200"/>
              <a:t> yang </a:t>
            </a:r>
            <a:r>
              <a:rPr lang="en-US" sz="3200" err="1"/>
              <a:t>menyusun</a:t>
            </a:r>
            <a:r>
              <a:rPr lang="en-US" sz="3200"/>
              <a:t> string) </a:t>
            </a:r>
            <a:endParaRPr lang="id-ID" sz="3200"/>
          </a:p>
          <a:p>
            <a:pPr lvl="0" hangingPunct="0"/>
            <a:r>
              <a:rPr lang="en-US" sz="3200" err="1"/>
              <a:t>menggabungkan</a:t>
            </a:r>
            <a:r>
              <a:rPr lang="en-US" sz="3200"/>
              <a:t> 2 </a:t>
            </a:r>
            <a:r>
              <a:rPr lang="en-US" sz="3200" err="1"/>
              <a:t>buah</a:t>
            </a:r>
            <a:r>
              <a:rPr lang="en-US" sz="3200"/>
              <a:t> string </a:t>
            </a:r>
            <a:r>
              <a:rPr lang="en-US" sz="3200" err="1"/>
              <a:t>menjadi</a:t>
            </a:r>
            <a:r>
              <a:rPr lang="en-US" sz="3200"/>
              <a:t> </a:t>
            </a:r>
            <a:r>
              <a:rPr lang="en-US" sz="3200" err="1"/>
              <a:t>sebuah</a:t>
            </a:r>
            <a:r>
              <a:rPr lang="en-US" sz="3200"/>
              <a:t> string</a:t>
            </a:r>
            <a:endParaRPr lang="id-ID" sz="3200"/>
          </a:p>
          <a:p>
            <a:pPr lvl="0" hangingPunct="0"/>
            <a:r>
              <a:rPr lang="en-US" sz="3200" err="1"/>
              <a:t>menyalin</a:t>
            </a:r>
            <a:r>
              <a:rPr lang="en-US" sz="3200"/>
              <a:t> string</a:t>
            </a:r>
            <a:endParaRPr lang="id-ID" sz="3200"/>
          </a:p>
          <a:p>
            <a:endParaRPr lang="id-ID"/>
          </a:p>
        </p:txBody>
      </p:sp>
    </p:spTree>
    <p:extLst>
      <p:ext uri="{BB962C8B-B14F-4D97-AF65-F5344CB8AC3E}">
        <p14:creationId xmlns:p14="http://schemas.microsoft.com/office/powerpoint/2010/main" val="37499595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a:solidFill>
                  <a:prstClr val="black"/>
                </a:solidFill>
              </a:rPr>
              <a:t>String (5)</a:t>
            </a:r>
            <a:endParaRPr lang="id-ID"/>
          </a:p>
        </p:txBody>
      </p:sp>
      <p:sp>
        <p:nvSpPr>
          <p:cNvPr id="3" name="Content Placeholder 2"/>
          <p:cNvSpPr>
            <a:spLocks noGrp="1"/>
          </p:cNvSpPr>
          <p:nvPr>
            <p:ph idx="1"/>
          </p:nvPr>
        </p:nvSpPr>
        <p:spPr>
          <a:xfrm>
            <a:off x="457200" y="990600"/>
            <a:ext cx="8229600" cy="5135563"/>
          </a:xfrm>
        </p:spPr>
        <p:txBody>
          <a:bodyPr>
            <a:normAutofit/>
          </a:bodyPr>
          <a:lstStyle/>
          <a:p>
            <a:pPr marL="514350" indent="-514350">
              <a:buAutoNum type="arabicPlain"/>
            </a:pPr>
            <a:r>
              <a:rPr lang="id-ID" b="1"/>
              <a:t>Mendeklarasikan string</a:t>
            </a:r>
            <a:endParaRPr lang="en-US" b="1"/>
          </a:p>
          <a:p>
            <a:pPr hangingPunct="0"/>
            <a:r>
              <a:rPr lang="en-US"/>
              <a:t>M</a:t>
            </a:r>
            <a:r>
              <a:rPr lang="id-ID"/>
              <a:t>endefinisikan suatu variabel berjenis string</a:t>
            </a:r>
            <a:r>
              <a:rPr lang="en-US"/>
              <a:t> </a:t>
            </a:r>
            <a:r>
              <a:rPr lang="en-US" err="1"/>
              <a:t>sehingga</a:t>
            </a:r>
            <a:r>
              <a:rPr lang="en-US"/>
              <a:t> </a:t>
            </a:r>
            <a:r>
              <a:rPr lang="en-US" err="1"/>
              <a:t>dapat</a:t>
            </a:r>
            <a:r>
              <a:rPr lang="en-US"/>
              <a:t> </a:t>
            </a:r>
            <a:r>
              <a:rPr lang="en-US" err="1"/>
              <a:t>digunakan</a:t>
            </a:r>
            <a:r>
              <a:rPr lang="id-ID"/>
              <a:t> untuk menyimpan konstanta string. </a:t>
            </a:r>
            <a:endParaRPr lang="en-US"/>
          </a:p>
          <a:p>
            <a:pPr hangingPunct="0"/>
            <a:r>
              <a:rPr lang="id-ID"/>
              <a:t>Statement untuk mendeklarasikan string sama seperti statement untuk mendeklarasikan array 1 dimensi yang berjenis karakter. </a:t>
            </a:r>
            <a:endParaRPr lang="en-US"/>
          </a:p>
          <a:p>
            <a:pPr hangingPunct="0"/>
            <a:r>
              <a:rPr lang="en-US" err="1"/>
              <a:t>Contoh</a:t>
            </a:r>
            <a:r>
              <a:rPr lang="en-US"/>
              <a:t>:</a:t>
            </a:r>
            <a:r>
              <a:rPr lang="id-ID"/>
              <a:t> </a:t>
            </a:r>
            <a:r>
              <a:rPr lang="en-US"/>
              <a:t>  </a:t>
            </a:r>
            <a:r>
              <a:rPr lang="id-ID"/>
              <a:t>char NAMA[10]</a:t>
            </a:r>
          </a:p>
        </p:txBody>
      </p:sp>
      <p:pic>
        <p:nvPicPr>
          <p:cNvPr id="1946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5160818"/>
            <a:ext cx="10167467"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62349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a:solidFill>
                  <a:prstClr val="black"/>
                </a:solidFill>
              </a:rPr>
              <a:t>String (6)</a:t>
            </a:r>
            <a:endParaRPr lang="id-ID" sz="4400"/>
          </a:p>
        </p:txBody>
      </p:sp>
      <p:sp>
        <p:nvSpPr>
          <p:cNvPr id="3" name="Content Placeholder 2"/>
          <p:cNvSpPr>
            <a:spLocks noGrp="1"/>
          </p:cNvSpPr>
          <p:nvPr>
            <p:ph idx="1"/>
          </p:nvPr>
        </p:nvSpPr>
        <p:spPr/>
        <p:txBody>
          <a:bodyPr>
            <a:normAutofit fontScale="85000" lnSpcReduction="20000"/>
          </a:bodyPr>
          <a:lstStyle/>
          <a:p>
            <a:pPr marL="514350" indent="-514350">
              <a:buAutoNum type="arabicPeriod" startAt="2"/>
            </a:pPr>
            <a:r>
              <a:rPr lang="id-ID" b="1"/>
              <a:t>Menghitung panjang string</a:t>
            </a:r>
            <a:endParaRPr lang="en-US" b="1"/>
          </a:p>
          <a:p>
            <a:pPr hangingPunct="0"/>
            <a:r>
              <a:rPr lang="en-US"/>
              <a:t>M</a:t>
            </a:r>
            <a:r>
              <a:rPr lang="id-ID"/>
              <a:t>enggunakan </a:t>
            </a:r>
            <a:r>
              <a:rPr lang="id-ID" i="1"/>
              <a:t>built in function</a:t>
            </a:r>
            <a:r>
              <a:rPr lang="id-ID"/>
              <a:t> </a:t>
            </a:r>
            <a:r>
              <a:rPr lang="en-US"/>
              <a:t>: </a:t>
            </a:r>
            <a:r>
              <a:rPr lang="id-ID" b="1"/>
              <a:t>STRLEN(str).</a:t>
            </a:r>
            <a:r>
              <a:rPr lang="id-ID"/>
              <a:t> Hasil dari fungsi ini adalah bilangan integer.</a:t>
            </a:r>
          </a:p>
          <a:p>
            <a:pPr hangingPunct="0"/>
            <a:r>
              <a:rPr lang="en-US" err="1"/>
              <a:t>Contoh</a:t>
            </a:r>
            <a:r>
              <a:rPr lang="en-US"/>
              <a:t>: </a:t>
            </a:r>
            <a:r>
              <a:rPr lang="en-US" err="1"/>
              <a:t>Variabel</a:t>
            </a:r>
            <a:r>
              <a:rPr lang="en-US"/>
              <a:t> S </a:t>
            </a:r>
            <a:r>
              <a:rPr lang="en-US" err="1"/>
              <a:t>dan</a:t>
            </a:r>
            <a:r>
              <a:rPr lang="en-US"/>
              <a:t> T </a:t>
            </a:r>
            <a:r>
              <a:rPr lang="en-US" err="1"/>
              <a:t>adalah</a:t>
            </a:r>
            <a:r>
              <a:rPr lang="en-US"/>
              <a:t> </a:t>
            </a:r>
            <a:r>
              <a:rPr lang="en-US" err="1"/>
              <a:t>variabel</a:t>
            </a:r>
            <a:r>
              <a:rPr lang="en-US"/>
              <a:t> integer.</a:t>
            </a:r>
            <a:endParaRPr lang="id-ID"/>
          </a:p>
          <a:p>
            <a:pPr marL="0" indent="0" hangingPunct="0">
              <a:buNone/>
            </a:pPr>
            <a:r>
              <a:rPr lang="en-US"/>
              <a:t>a.	S = </a:t>
            </a:r>
            <a:r>
              <a:rPr lang="id-ID"/>
              <a:t>STR</a:t>
            </a:r>
            <a:r>
              <a:rPr lang="en-US"/>
              <a:t>LEN(“Computer Science”)   </a:t>
            </a:r>
            <a:r>
              <a:rPr lang="en-US">
                <a:sym typeface="Symbol"/>
              </a:rPr>
              <a:t></a:t>
            </a:r>
            <a:r>
              <a:rPr lang="en-US"/>
              <a:t>  S = 16</a:t>
            </a:r>
            <a:endParaRPr lang="id-ID"/>
          </a:p>
          <a:p>
            <a:pPr marL="0" indent="0" hangingPunct="0">
              <a:buNone/>
            </a:pPr>
            <a:r>
              <a:rPr lang="en-US"/>
              <a:t>b.	T = 2 + 3 + </a:t>
            </a:r>
            <a:r>
              <a:rPr lang="id-ID"/>
              <a:t>STR</a:t>
            </a:r>
            <a:r>
              <a:rPr lang="en-US"/>
              <a:t>LEN(“Computer Science”)   	</a:t>
            </a:r>
            <a:r>
              <a:rPr lang="en-US">
                <a:sym typeface="Symbol"/>
              </a:rPr>
              <a:t></a:t>
            </a:r>
            <a:r>
              <a:rPr lang="en-US"/>
              <a:t>   T = 21</a:t>
            </a:r>
            <a:endParaRPr lang="id-ID"/>
          </a:p>
        </p:txBody>
      </p:sp>
    </p:spTree>
    <p:extLst>
      <p:ext uri="{BB962C8B-B14F-4D97-AF65-F5344CB8AC3E}">
        <p14:creationId xmlns:p14="http://schemas.microsoft.com/office/powerpoint/2010/main" val="7686791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36"/>
            <a:ext cx="8229600" cy="872836"/>
          </a:xfrm>
        </p:spPr>
        <p:txBody>
          <a:bodyPr/>
          <a:lstStyle/>
          <a:p>
            <a:r>
              <a:rPr lang="en-US" sz="4400">
                <a:solidFill>
                  <a:prstClr val="black"/>
                </a:solidFill>
              </a:rPr>
              <a:t>String (7)</a:t>
            </a:r>
            <a:endParaRPr lang="id-ID" sz="4400"/>
          </a:p>
        </p:txBody>
      </p:sp>
      <p:sp>
        <p:nvSpPr>
          <p:cNvPr id="3" name="Content Placeholder 2"/>
          <p:cNvSpPr>
            <a:spLocks noGrp="1"/>
          </p:cNvSpPr>
          <p:nvPr>
            <p:ph idx="1"/>
          </p:nvPr>
        </p:nvSpPr>
        <p:spPr>
          <a:xfrm>
            <a:off x="457200" y="990601"/>
            <a:ext cx="8229600" cy="5135564"/>
          </a:xfrm>
        </p:spPr>
        <p:txBody>
          <a:bodyPr>
            <a:normAutofit fontScale="77500" lnSpcReduction="20000"/>
          </a:bodyPr>
          <a:lstStyle/>
          <a:p>
            <a:pPr marL="514350" indent="-514350">
              <a:buAutoNum type="arabicPlain" startAt="3"/>
            </a:pPr>
            <a:r>
              <a:rPr lang="id-ID" b="1"/>
              <a:t>Menggabungkan string</a:t>
            </a:r>
            <a:endParaRPr lang="en-US" b="1"/>
          </a:p>
          <a:p>
            <a:r>
              <a:rPr lang="id-ID"/>
              <a:t>Operasi menggabungkan atau menyambung 2 string menjadi sebuah string yang baru</a:t>
            </a:r>
            <a:endParaRPr lang="en-US"/>
          </a:p>
          <a:p>
            <a:r>
              <a:rPr lang="en-US"/>
              <a:t>M</a:t>
            </a:r>
            <a:r>
              <a:rPr lang="id-ID"/>
              <a:t>enggunakan </a:t>
            </a:r>
            <a:r>
              <a:rPr lang="id-ID" i="1"/>
              <a:t>built in function</a:t>
            </a:r>
            <a:r>
              <a:rPr lang="id-ID"/>
              <a:t> STRCAT(str1, str2). </a:t>
            </a:r>
            <a:endParaRPr lang="en-US"/>
          </a:p>
          <a:p>
            <a:r>
              <a:rPr lang="id-ID"/>
              <a:t>Hasil dari fungsi ini adalah str1 yang berisi str1 mula-mula yang disambung dengan str2. </a:t>
            </a:r>
            <a:endParaRPr lang="en-US"/>
          </a:p>
          <a:p>
            <a:pPr hangingPunct="0"/>
            <a:r>
              <a:rPr lang="en-US" err="1"/>
              <a:t>Contoh:variabel</a:t>
            </a:r>
            <a:r>
              <a:rPr lang="en-US"/>
              <a:t> X </a:t>
            </a:r>
            <a:r>
              <a:rPr lang="en-US" err="1"/>
              <a:t>dan</a:t>
            </a:r>
            <a:r>
              <a:rPr lang="en-US"/>
              <a:t> Y </a:t>
            </a:r>
            <a:r>
              <a:rPr lang="en-US" err="1"/>
              <a:t>adalah</a:t>
            </a:r>
            <a:r>
              <a:rPr lang="en-US"/>
              <a:t> </a:t>
            </a:r>
            <a:r>
              <a:rPr lang="en-US" err="1"/>
              <a:t>variabel</a:t>
            </a:r>
            <a:r>
              <a:rPr lang="en-US"/>
              <a:t> string. </a:t>
            </a:r>
            <a:endParaRPr lang="id-ID"/>
          </a:p>
          <a:p>
            <a:pPr hangingPunct="0">
              <a:buFont typeface="Wingdings" panose="05000000000000000000" pitchFamily="2" charset="2"/>
              <a:buChar char="Ø"/>
            </a:pPr>
            <a:r>
              <a:rPr lang="en-US"/>
              <a:t> 	X = “Mickey”  Y = “ Mouse” 			</a:t>
            </a:r>
            <a:endParaRPr lang="id-ID"/>
          </a:p>
          <a:p>
            <a:pPr marL="0" indent="0" hangingPunct="0">
              <a:buNone/>
            </a:pPr>
            <a:r>
              <a:rPr lang="en-US">
                <a:sym typeface="Symbol"/>
              </a:rPr>
              <a:t>          </a:t>
            </a:r>
            <a:r>
              <a:rPr lang="en-US"/>
              <a:t>	 STRCAT(X,Y)	</a:t>
            </a:r>
          </a:p>
          <a:p>
            <a:pPr marL="0" indent="0" hangingPunct="0">
              <a:buNone/>
            </a:pPr>
            <a:r>
              <a:rPr lang="en-US">
                <a:sym typeface="Symbol"/>
              </a:rPr>
              <a:t>          </a:t>
            </a:r>
            <a:r>
              <a:rPr lang="en-US"/>
              <a:t>        X = “Mickey Mouse”</a:t>
            </a:r>
            <a:endParaRPr lang="id-ID"/>
          </a:p>
          <a:p>
            <a:endParaRPr lang="id-ID"/>
          </a:p>
        </p:txBody>
      </p:sp>
    </p:spTree>
    <p:extLst>
      <p:ext uri="{BB962C8B-B14F-4D97-AF65-F5344CB8AC3E}">
        <p14:creationId xmlns:p14="http://schemas.microsoft.com/office/powerpoint/2010/main" val="4251805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000">
                <a:solidFill>
                  <a:prstClr val="black"/>
                </a:solidFill>
              </a:rPr>
              <a:t>Array</a:t>
            </a:r>
            <a:r>
              <a:rPr lang="en-US" sz="4000">
                <a:solidFill>
                  <a:prstClr val="black"/>
                </a:solidFill>
              </a:rPr>
              <a:t> (2)</a:t>
            </a:r>
            <a:endParaRPr lang="id-ID" sz="400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99258" y="1840465"/>
            <a:ext cx="5033269" cy="4049904"/>
          </a:xfrm>
          <a:prstGeom prst="rect">
            <a:avLst/>
          </a:prstGeom>
          <a:ln/>
        </p:spPr>
        <p:style>
          <a:lnRef idx="2">
            <a:schemeClr val="dk1"/>
          </a:lnRef>
          <a:fillRef idx="1">
            <a:schemeClr val="lt1"/>
          </a:fillRef>
          <a:effectRef idx="0">
            <a:schemeClr val="dk1"/>
          </a:effectRef>
          <a:fontRef idx="minor">
            <a:schemeClr val="dk1"/>
          </a:fontRef>
        </p:style>
      </p:pic>
      <p:sp>
        <p:nvSpPr>
          <p:cNvPr id="5" name="Rectangle 4"/>
          <p:cNvSpPr/>
          <p:nvPr/>
        </p:nvSpPr>
        <p:spPr>
          <a:xfrm>
            <a:off x="2057400" y="3311236"/>
            <a:ext cx="533400" cy="457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t>0</a:t>
            </a:r>
            <a:endParaRPr lang="id-ID"/>
          </a:p>
        </p:txBody>
      </p:sp>
      <p:sp>
        <p:nvSpPr>
          <p:cNvPr id="9" name="Rectangle 8"/>
          <p:cNvSpPr/>
          <p:nvPr/>
        </p:nvSpPr>
        <p:spPr>
          <a:xfrm>
            <a:off x="3269674" y="2639290"/>
            <a:ext cx="533400" cy="457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t>1</a:t>
            </a:r>
            <a:endParaRPr lang="id-ID"/>
          </a:p>
        </p:txBody>
      </p:sp>
      <p:sp>
        <p:nvSpPr>
          <p:cNvPr id="10" name="Rectangle 9"/>
          <p:cNvSpPr/>
          <p:nvPr/>
        </p:nvSpPr>
        <p:spPr>
          <a:xfrm>
            <a:off x="3979719" y="2209800"/>
            <a:ext cx="533400" cy="457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t>2</a:t>
            </a:r>
            <a:endParaRPr lang="id-ID"/>
          </a:p>
        </p:txBody>
      </p:sp>
      <p:sp>
        <p:nvSpPr>
          <p:cNvPr id="12" name="Rectangle 11"/>
          <p:cNvSpPr/>
          <p:nvPr/>
        </p:nvSpPr>
        <p:spPr>
          <a:xfrm>
            <a:off x="5178137" y="2209800"/>
            <a:ext cx="533400" cy="457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t>3</a:t>
            </a:r>
            <a:endParaRPr lang="id-ID"/>
          </a:p>
        </p:txBody>
      </p:sp>
      <p:sp>
        <p:nvSpPr>
          <p:cNvPr id="15" name="Rectangle 14"/>
          <p:cNvSpPr/>
          <p:nvPr/>
        </p:nvSpPr>
        <p:spPr>
          <a:xfrm>
            <a:off x="3262747" y="4322618"/>
            <a:ext cx="533400" cy="457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t>5</a:t>
            </a:r>
            <a:endParaRPr lang="id-ID"/>
          </a:p>
        </p:txBody>
      </p:sp>
      <p:sp>
        <p:nvSpPr>
          <p:cNvPr id="17" name="Rectangle 16"/>
          <p:cNvSpPr/>
          <p:nvPr/>
        </p:nvSpPr>
        <p:spPr>
          <a:xfrm>
            <a:off x="5140038" y="4551218"/>
            <a:ext cx="533400" cy="457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t>6</a:t>
            </a:r>
            <a:endParaRPr lang="id-ID"/>
          </a:p>
        </p:txBody>
      </p:sp>
      <p:sp>
        <p:nvSpPr>
          <p:cNvPr id="19" name="Rectangle 18"/>
          <p:cNvSpPr/>
          <p:nvPr/>
        </p:nvSpPr>
        <p:spPr>
          <a:xfrm>
            <a:off x="4066311" y="3006435"/>
            <a:ext cx="533400" cy="457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t>4</a:t>
            </a:r>
            <a:endParaRPr lang="id-ID"/>
          </a:p>
        </p:txBody>
      </p:sp>
      <p:sp>
        <p:nvSpPr>
          <p:cNvPr id="20" name="Rectangle 19"/>
          <p:cNvSpPr/>
          <p:nvPr/>
        </p:nvSpPr>
        <p:spPr>
          <a:xfrm>
            <a:off x="6206836" y="3006435"/>
            <a:ext cx="533400" cy="457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t>8</a:t>
            </a:r>
            <a:endParaRPr lang="id-ID"/>
          </a:p>
        </p:txBody>
      </p:sp>
      <p:sp>
        <p:nvSpPr>
          <p:cNvPr id="21" name="Rectangle 20"/>
          <p:cNvSpPr/>
          <p:nvPr/>
        </p:nvSpPr>
        <p:spPr>
          <a:xfrm>
            <a:off x="5815446" y="3865417"/>
            <a:ext cx="533400" cy="457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t>7</a:t>
            </a:r>
            <a:endParaRPr lang="id-ID"/>
          </a:p>
        </p:txBody>
      </p:sp>
    </p:spTree>
    <p:extLst>
      <p:ext uri="{BB962C8B-B14F-4D97-AF65-F5344CB8AC3E}">
        <p14:creationId xmlns:p14="http://schemas.microsoft.com/office/powerpoint/2010/main" val="36467167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a:solidFill>
                  <a:prstClr val="black"/>
                </a:solidFill>
              </a:rPr>
              <a:t>String (8)</a:t>
            </a:r>
            <a:endParaRPr lang="id-ID" sz="4400"/>
          </a:p>
        </p:txBody>
      </p:sp>
      <p:sp>
        <p:nvSpPr>
          <p:cNvPr id="3" name="Content Placeholder 2"/>
          <p:cNvSpPr>
            <a:spLocks noGrp="1"/>
          </p:cNvSpPr>
          <p:nvPr>
            <p:ph idx="1"/>
          </p:nvPr>
        </p:nvSpPr>
        <p:spPr/>
        <p:txBody>
          <a:bodyPr>
            <a:normAutofit fontScale="77500" lnSpcReduction="20000"/>
          </a:bodyPr>
          <a:lstStyle/>
          <a:p>
            <a:pPr marL="0" indent="0" hangingPunct="0">
              <a:buNone/>
            </a:pPr>
            <a:r>
              <a:rPr lang="en-US" b="1"/>
              <a:t>4  </a:t>
            </a:r>
            <a:r>
              <a:rPr lang="en-US" b="1" err="1"/>
              <a:t>Menyalin</a:t>
            </a:r>
            <a:r>
              <a:rPr lang="en-US" b="1"/>
              <a:t> String</a:t>
            </a:r>
            <a:endParaRPr lang="id-ID"/>
          </a:p>
          <a:p>
            <a:pPr hangingPunct="0"/>
            <a:r>
              <a:rPr lang="en-US" err="1"/>
              <a:t>Dilakukan</a:t>
            </a:r>
            <a:r>
              <a:rPr lang="en-US"/>
              <a:t> </a:t>
            </a:r>
            <a:r>
              <a:rPr lang="en-US" err="1"/>
              <a:t>dengan</a:t>
            </a:r>
            <a:r>
              <a:rPr lang="en-US"/>
              <a:t> </a:t>
            </a:r>
            <a:r>
              <a:rPr lang="en-US" err="1"/>
              <a:t>menggunakan</a:t>
            </a:r>
            <a:r>
              <a:rPr lang="en-US"/>
              <a:t> </a:t>
            </a:r>
            <a:r>
              <a:rPr lang="en-US" i="1"/>
              <a:t>built in function</a:t>
            </a:r>
            <a:r>
              <a:rPr lang="en-US"/>
              <a:t> </a:t>
            </a:r>
            <a:r>
              <a:rPr lang="id-ID"/>
              <a:t>STR</a:t>
            </a:r>
            <a:r>
              <a:rPr lang="en-US"/>
              <a:t>CPY(str1, str2). </a:t>
            </a:r>
          </a:p>
          <a:p>
            <a:pPr hangingPunct="0"/>
            <a:r>
              <a:rPr lang="en-US" err="1"/>
              <a:t>Hasil</a:t>
            </a:r>
            <a:r>
              <a:rPr lang="en-US"/>
              <a:t> </a:t>
            </a:r>
            <a:r>
              <a:rPr lang="en-US" err="1"/>
              <a:t>dari</a:t>
            </a:r>
            <a:r>
              <a:rPr lang="en-US"/>
              <a:t> </a:t>
            </a:r>
            <a:r>
              <a:rPr lang="en-US" err="1"/>
              <a:t>fungsi</a:t>
            </a:r>
            <a:r>
              <a:rPr lang="en-US"/>
              <a:t> </a:t>
            </a:r>
            <a:r>
              <a:rPr lang="en-US" err="1"/>
              <a:t>ini</a:t>
            </a:r>
            <a:r>
              <a:rPr lang="en-US"/>
              <a:t> </a:t>
            </a:r>
            <a:r>
              <a:rPr lang="en-US" err="1"/>
              <a:t>adalah</a:t>
            </a:r>
            <a:r>
              <a:rPr lang="en-US"/>
              <a:t> str1 </a:t>
            </a:r>
            <a:r>
              <a:rPr lang="en-US" err="1"/>
              <a:t>akan</a:t>
            </a:r>
            <a:r>
              <a:rPr lang="en-US"/>
              <a:t> </a:t>
            </a:r>
            <a:r>
              <a:rPr lang="en-US" err="1"/>
              <a:t>berisi</a:t>
            </a:r>
            <a:r>
              <a:rPr lang="en-US"/>
              <a:t> str2. </a:t>
            </a:r>
          </a:p>
          <a:p>
            <a:pPr hangingPunct="0"/>
            <a:r>
              <a:rPr lang="en-US" err="1"/>
              <a:t>Contoh</a:t>
            </a:r>
            <a:r>
              <a:rPr lang="en-US"/>
              <a:t>: </a:t>
            </a:r>
            <a:r>
              <a:rPr lang="en-US" err="1"/>
              <a:t>variabel</a:t>
            </a:r>
            <a:r>
              <a:rPr lang="en-US"/>
              <a:t> X </a:t>
            </a:r>
            <a:r>
              <a:rPr lang="en-US" err="1"/>
              <a:t>dan</a:t>
            </a:r>
            <a:r>
              <a:rPr lang="en-US"/>
              <a:t> Y </a:t>
            </a:r>
            <a:r>
              <a:rPr lang="en-US" err="1"/>
              <a:t>adalah</a:t>
            </a:r>
            <a:r>
              <a:rPr lang="en-US"/>
              <a:t> </a:t>
            </a:r>
            <a:r>
              <a:rPr lang="en-US" err="1"/>
              <a:t>variabel</a:t>
            </a:r>
            <a:r>
              <a:rPr lang="en-US"/>
              <a:t> string. </a:t>
            </a:r>
            <a:endParaRPr lang="id-ID"/>
          </a:p>
          <a:p>
            <a:pPr hangingPunct="0">
              <a:buFont typeface="Wingdings" panose="05000000000000000000" pitchFamily="2" charset="2"/>
              <a:buChar char="Ø"/>
            </a:pPr>
            <a:r>
              <a:rPr lang="en-US"/>
              <a:t> 	X = “ “  , Y = “Mickey” 			</a:t>
            </a:r>
            <a:endParaRPr lang="id-ID"/>
          </a:p>
          <a:p>
            <a:pPr marL="0" indent="0" hangingPunct="0">
              <a:buNone/>
            </a:pPr>
            <a:r>
              <a:rPr lang="en-US"/>
              <a:t>	</a:t>
            </a:r>
            <a:r>
              <a:rPr lang="en-US">
                <a:sym typeface="Symbol"/>
              </a:rPr>
              <a:t></a:t>
            </a:r>
            <a:r>
              <a:rPr lang="en-US"/>
              <a:t>	 STRCPY(X,Y)	</a:t>
            </a:r>
          </a:p>
          <a:p>
            <a:pPr marL="0" indent="0" hangingPunct="0">
              <a:buNone/>
            </a:pPr>
            <a:r>
              <a:rPr lang="en-US">
                <a:sym typeface="Symbol"/>
              </a:rPr>
              <a:t>       </a:t>
            </a:r>
            <a:r>
              <a:rPr lang="en-US"/>
              <a:t> 	X = “Mickey”</a:t>
            </a:r>
            <a:endParaRPr lang="id-ID"/>
          </a:p>
          <a:p>
            <a:pPr marL="0" indent="0">
              <a:buNone/>
            </a:pPr>
            <a:endParaRPr lang="id-ID"/>
          </a:p>
        </p:txBody>
      </p:sp>
    </p:spTree>
    <p:extLst>
      <p:ext uri="{BB962C8B-B14F-4D97-AF65-F5344CB8AC3E}">
        <p14:creationId xmlns:p14="http://schemas.microsoft.com/office/powerpoint/2010/main" val="5669543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927"/>
            <a:ext cx="8229600" cy="768927"/>
          </a:xfrm>
        </p:spPr>
        <p:txBody>
          <a:bodyPr/>
          <a:lstStyle/>
          <a:p>
            <a:r>
              <a:rPr lang="en-US" sz="4400">
                <a:solidFill>
                  <a:prstClr val="black"/>
                </a:solidFill>
              </a:rPr>
              <a:t>String (9)</a:t>
            </a:r>
            <a:endParaRPr lang="id-ID" sz="4400"/>
          </a:p>
        </p:txBody>
      </p:sp>
      <p:sp>
        <p:nvSpPr>
          <p:cNvPr id="3" name="Content Placeholder 2"/>
          <p:cNvSpPr>
            <a:spLocks noGrp="1"/>
          </p:cNvSpPr>
          <p:nvPr>
            <p:ph idx="1"/>
          </p:nvPr>
        </p:nvSpPr>
        <p:spPr>
          <a:xfrm>
            <a:off x="457200" y="1219200"/>
            <a:ext cx="8458200" cy="5105399"/>
          </a:xfrm>
        </p:spPr>
        <p:txBody>
          <a:bodyPr>
            <a:normAutofit fontScale="62500" lnSpcReduction="20000"/>
          </a:bodyPr>
          <a:lstStyle/>
          <a:p>
            <a:pPr marL="514350" indent="-514350">
              <a:buAutoNum type="arabicPeriod" startAt="5"/>
            </a:pPr>
            <a:r>
              <a:rPr lang="id-ID" b="1"/>
              <a:t>Contoh Aplikasi String</a:t>
            </a:r>
            <a:endParaRPr lang="en-US" b="1"/>
          </a:p>
          <a:p>
            <a:r>
              <a:rPr lang="en-US"/>
              <a:t>M</a:t>
            </a:r>
            <a:r>
              <a:rPr lang="id-ID"/>
              <a:t>enghitung frekuensi kemunculan huruf-huruf dalam string. </a:t>
            </a:r>
            <a:endParaRPr lang="en-US"/>
          </a:p>
          <a:p>
            <a:r>
              <a:rPr lang="id-ID"/>
              <a:t>Frekuensi yang dimaksud disini adalah persentasi banyaknya suatu huruf dalam suatu string, tidak termasuk tanda baca. </a:t>
            </a:r>
            <a:endParaRPr lang="en-US"/>
          </a:p>
          <a:p>
            <a:r>
              <a:rPr lang="en-US"/>
              <a:t>C</a:t>
            </a:r>
            <a:r>
              <a:rPr lang="id-ID"/>
              <a:t>ontoh</a:t>
            </a:r>
            <a:r>
              <a:rPr lang="en-US"/>
              <a:t>: </a:t>
            </a:r>
            <a:r>
              <a:rPr lang="id-ID"/>
              <a:t>diketahui string S = “ada apa?”, </a:t>
            </a:r>
            <a:endParaRPr lang="en-US"/>
          </a:p>
          <a:p>
            <a:pPr>
              <a:buFont typeface="Wingdings" panose="05000000000000000000" pitchFamily="2" charset="2"/>
              <a:buChar char="Ø"/>
            </a:pPr>
            <a:r>
              <a:rPr lang="en-US"/>
              <a:t>F</a:t>
            </a:r>
            <a:r>
              <a:rPr lang="id-ID"/>
              <a:t>rekuensi dari huruf </a:t>
            </a:r>
            <a:r>
              <a:rPr lang="en-US"/>
              <a:t>‘</a:t>
            </a:r>
            <a:r>
              <a:rPr lang="id-ID"/>
              <a:t>a</a:t>
            </a:r>
            <a:r>
              <a:rPr lang="en-US"/>
              <a:t>’</a:t>
            </a:r>
            <a:r>
              <a:rPr lang="id-ID"/>
              <a:t> dalam string S adalah banyaknya huruf “a” yang ada dalam string S dibagi dengan total banyaknya huruf dalam string S (total huruf = 6), atau 4/6 x 100% = 66.67%. </a:t>
            </a:r>
            <a:endParaRPr lang="en-US"/>
          </a:p>
          <a:p>
            <a:pPr>
              <a:buFont typeface="Wingdings" panose="05000000000000000000" pitchFamily="2" charset="2"/>
              <a:buChar char="Ø"/>
            </a:pPr>
            <a:r>
              <a:rPr lang="en-US"/>
              <a:t>F</a:t>
            </a:r>
            <a:r>
              <a:rPr lang="id-ID"/>
              <a:t>rekuensi dari huruf </a:t>
            </a:r>
            <a:r>
              <a:rPr lang="en-US"/>
              <a:t>‘</a:t>
            </a:r>
            <a:r>
              <a:rPr lang="id-ID"/>
              <a:t>d</a:t>
            </a:r>
            <a:r>
              <a:rPr lang="en-US"/>
              <a:t>’</a:t>
            </a:r>
            <a:r>
              <a:rPr lang="id-ID"/>
              <a:t> dan </a:t>
            </a:r>
            <a:r>
              <a:rPr lang="en-US"/>
              <a:t>‘</a:t>
            </a:r>
            <a:r>
              <a:rPr lang="id-ID"/>
              <a:t>p</a:t>
            </a:r>
            <a:r>
              <a:rPr lang="en-US"/>
              <a:t>’</a:t>
            </a:r>
            <a:r>
              <a:rPr lang="id-ID"/>
              <a:t> masing-masing adalah 1/6 x 100% = 16.67%.  </a:t>
            </a:r>
            <a:endParaRPr lang="en-US"/>
          </a:p>
          <a:p>
            <a:pPr>
              <a:buFont typeface="Wingdings" panose="05000000000000000000" pitchFamily="2" charset="2"/>
              <a:buChar char="Ø"/>
            </a:pPr>
            <a:r>
              <a:rPr lang="id-ID"/>
              <a:t>Untuk huruf-huruf lainnya, frekuensinya adalah 0%. Untuk menyimpan frekuensi digunakan array linier yang indeksnya menunjukkan posisi suatu huruf dalam himpunan alfabet. </a:t>
            </a:r>
          </a:p>
        </p:txBody>
      </p:sp>
    </p:spTree>
    <p:extLst>
      <p:ext uri="{BB962C8B-B14F-4D97-AF65-F5344CB8AC3E}">
        <p14:creationId xmlns:p14="http://schemas.microsoft.com/office/powerpoint/2010/main" val="19240217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6563" y="30163"/>
            <a:ext cx="5729287" cy="679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4418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olidFill>
                  <a:prstClr val="black"/>
                </a:solidFill>
              </a:rPr>
              <a:t>PR 5.b.</a:t>
            </a:r>
            <a:endParaRPr lang="id-ID"/>
          </a:p>
        </p:txBody>
      </p:sp>
      <p:sp>
        <p:nvSpPr>
          <p:cNvPr id="3" name="Content Placeholder 2"/>
          <p:cNvSpPr>
            <a:spLocks noGrp="1"/>
          </p:cNvSpPr>
          <p:nvPr>
            <p:ph idx="1"/>
          </p:nvPr>
        </p:nvSpPr>
        <p:spPr/>
        <p:txBody>
          <a:bodyPr/>
          <a:lstStyle/>
          <a:p>
            <a:r>
              <a:rPr lang="en-US"/>
              <a:t>Latihan </a:t>
            </a:r>
            <a:r>
              <a:rPr lang="en-US" err="1"/>
              <a:t>Soal</a:t>
            </a:r>
            <a:r>
              <a:rPr lang="en-US"/>
              <a:t> </a:t>
            </a:r>
            <a:r>
              <a:rPr lang="en-US" err="1"/>
              <a:t>Subbab</a:t>
            </a:r>
            <a:r>
              <a:rPr lang="en-US"/>
              <a:t> 5.4</a:t>
            </a:r>
          </a:p>
          <a:p>
            <a:r>
              <a:rPr lang="en-ID"/>
              <a:t>NPM </a:t>
            </a:r>
            <a:r>
              <a:rPr lang="en-ID" err="1"/>
              <a:t>ganjil</a:t>
            </a:r>
            <a:r>
              <a:rPr lang="en-ID"/>
              <a:t>: 7</a:t>
            </a:r>
          </a:p>
          <a:p>
            <a:r>
              <a:rPr lang="en-ID"/>
              <a:t>NPM </a:t>
            </a:r>
            <a:r>
              <a:rPr lang="en-ID" err="1"/>
              <a:t>genap</a:t>
            </a:r>
            <a:r>
              <a:rPr lang="en-ID"/>
              <a:t>: 8</a:t>
            </a:r>
            <a:endParaRPr lang="id-ID"/>
          </a:p>
        </p:txBody>
      </p:sp>
    </p:spTree>
    <p:extLst>
      <p:ext uri="{BB962C8B-B14F-4D97-AF65-F5344CB8AC3E}">
        <p14:creationId xmlns:p14="http://schemas.microsoft.com/office/powerpoint/2010/main" val="11432799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3600" b="1"/>
              <a:t>Algoritma Sorting Sederhana</a:t>
            </a:r>
            <a:endParaRPr lang="id-ID"/>
          </a:p>
        </p:txBody>
      </p:sp>
      <p:sp>
        <p:nvSpPr>
          <p:cNvPr id="3" name="Content Placeholder 2"/>
          <p:cNvSpPr>
            <a:spLocks noGrp="1"/>
          </p:cNvSpPr>
          <p:nvPr>
            <p:ph idx="1"/>
          </p:nvPr>
        </p:nvSpPr>
        <p:spPr/>
        <p:txBody>
          <a:bodyPr>
            <a:normAutofit fontScale="77500" lnSpcReduction="20000"/>
          </a:bodyPr>
          <a:lstStyle/>
          <a:p>
            <a:r>
              <a:rPr lang="en-US"/>
              <a:t>D</a:t>
            </a:r>
            <a:r>
              <a:rPr lang="id-ID"/>
              <a:t>efinisi</a:t>
            </a:r>
            <a:r>
              <a:rPr lang="en-US"/>
              <a:t>:</a:t>
            </a:r>
            <a:r>
              <a:rPr lang="id-ID"/>
              <a:t> kegiatan untuk mengatur urutan sekelompok data sedemikian sehingga data pertama lebih kecil dari data kedua, data kedua lebih kecil dari data ketiga dan seterusnya atau data terurut dari kecil ke besar. </a:t>
            </a:r>
            <a:endParaRPr lang="en-US"/>
          </a:p>
          <a:p>
            <a:r>
              <a:rPr lang="id-ID"/>
              <a:t>Urutan data seperti ini disebut urut naik (</a:t>
            </a:r>
            <a:r>
              <a:rPr lang="id-ID" i="1"/>
              <a:t>ascending</a:t>
            </a:r>
            <a:r>
              <a:rPr lang="id-ID"/>
              <a:t>). </a:t>
            </a:r>
            <a:endParaRPr lang="en-US"/>
          </a:p>
          <a:p>
            <a:r>
              <a:rPr lang="id-ID"/>
              <a:t>Selain urut naik, data juga dapat diurutkan mulai dari besar ke kecil atau disebut urut turun</a:t>
            </a:r>
            <a:r>
              <a:rPr lang="id-ID" i="1"/>
              <a:t> </a:t>
            </a:r>
            <a:r>
              <a:rPr lang="id-ID"/>
              <a:t>(</a:t>
            </a:r>
            <a:r>
              <a:rPr lang="id-ID" i="1"/>
              <a:t>decending</a:t>
            </a:r>
            <a:r>
              <a:rPr lang="id-ID"/>
              <a:t>). </a:t>
            </a:r>
          </a:p>
        </p:txBody>
      </p:sp>
    </p:spTree>
    <p:extLst>
      <p:ext uri="{BB962C8B-B14F-4D97-AF65-F5344CB8AC3E}">
        <p14:creationId xmlns:p14="http://schemas.microsoft.com/office/powerpoint/2010/main" val="11525758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4000">
                <a:solidFill>
                  <a:prstClr val="black"/>
                </a:solidFill>
              </a:rPr>
              <a:t>Algoritma Sorting Sederhana</a:t>
            </a:r>
            <a:r>
              <a:rPr lang="en-US" sz="4000">
                <a:solidFill>
                  <a:prstClr val="black"/>
                </a:solidFill>
              </a:rPr>
              <a:t> (3)</a:t>
            </a:r>
            <a:endParaRPr lang="id-ID" sz="4000"/>
          </a:p>
        </p:txBody>
      </p:sp>
      <p:sp>
        <p:nvSpPr>
          <p:cNvPr id="3" name="Content Placeholder 2"/>
          <p:cNvSpPr>
            <a:spLocks noGrp="1"/>
          </p:cNvSpPr>
          <p:nvPr>
            <p:ph idx="1"/>
          </p:nvPr>
        </p:nvSpPr>
        <p:spPr/>
        <p:txBody>
          <a:bodyPr/>
          <a:lstStyle/>
          <a:p>
            <a:pPr hangingPunct="0"/>
            <a:r>
              <a:rPr lang="en-US" sz="3200" err="1"/>
              <a:t>Algoritma</a:t>
            </a:r>
            <a:r>
              <a:rPr lang="en-US" sz="3200"/>
              <a:t> sorting: </a:t>
            </a:r>
            <a:r>
              <a:rPr lang="en-US" sz="3200" err="1"/>
              <a:t>algoritma</a:t>
            </a:r>
            <a:r>
              <a:rPr lang="en-US" sz="3200"/>
              <a:t> yang </a:t>
            </a:r>
            <a:r>
              <a:rPr lang="en-US" sz="3200" err="1"/>
              <a:t>berisi</a:t>
            </a:r>
            <a:r>
              <a:rPr lang="en-US" sz="3200"/>
              <a:t> </a:t>
            </a:r>
            <a:r>
              <a:rPr lang="en-US" sz="3200" err="1"/>
              <a:t>langkah-langkah</a:t>
            </a:r>
            <a:r>
              <a:rPr lang="en-US" sz="3200"/>
              <a:t> </a:t>
            </a:r>
            <a:r>
              <a:rPr lang="en-US" sz="3200" err="1"/>
              <a:t>untuk</a:t>
            </a:r>
            <a:r>
              <a:rPr lang="en-US" sz="3200"/>
              <a:t> </a:t>
            </a:r>
            <a:r>
              <a:rPr lang="en-US" sz="3200" err="1"/>
              <a:t>mengurutkan</a:t>
            </a:r>
            <a:r>
              <a:rPr lang="en-US" sz="3200"/>
              <a:t> da</a:t>
            </a:r>
            <a:r>
              <a:rPr lang="id-ID" sz="3200"/>
              <a:t>ta</a:t>
            </a:r>
            <a:r>
              <a:rPr lang="en-US" sz="3200"/>
              <a:t>. </a:t>
            </a:r>
          </a:p>
          <a:p>
            <a:pPr hangingPunct="0"/>
            <a:r>
              <a:rPr lang="en-US" sz="3200"/>
              <a:t>Ada </a:t>
            </a:r>
            <a:r>
              <a:rPr lang="en-US" sz="3200" err="1"/>
              <a:t>banyak</a:t>
            </a:r>
            <a:r>
              <a:rPr lang="en-US" sz="3200"/>
              <a:t> </a:t>
            </a:r>
            <a:r>
              <a:rPr lang="en-US" sz="3200" err="1"/>
              <a:t>algortima</a:t>
            </a:r>
            <a:r>
              <a:rPr lang="en-US" sz="3200"/>
              <a:t> sorting yang </a:t>
            </a:r>
            <a:r>
              <a:rPr lang="en-US" sz="3200" err="1"/>
              <a:t>telah</a:t>
            </a:r>
            <a:r>
              <a:rPr lang="en-US" sz="3200"/>
              <a:t> </a:t>
            </a:r>
            <a:r>
              <a:rPr lang="en-US" sz="3200" err="1"/>
              <a:t>dibuat</a:t>
            </a:r>
            <a:r>
              <a:rPr lang="en-US" sz="3200"/>
              <a:t> orang, </a:t>
            </a:r>
            <a:r>
              <a:rPr lang="en-US" sz="3200" err="1"/>
              <a:t>beberapa</a:t>
            </a:r>
            <a:r>
              <a:rPr lang="en-US" sz="3200"/>
              <a:t> </a:t>
            </a:r>
            <a:r>
              <a:rPr lang="en-US" sz="3200" err="1"/>
              <a:t>diantaranya</a:t>
            </a:r>
            <a:r>
              <a:rPr lang="en-US" sz="3200"/>
              <a:t>:</a:t>
            </a:r>
            <a:endParaRPr lang="id-ID" sz="3200"/>
          </a:p>
          <a:p>
            <a:pPr marL="514350" indent="-514350">
              <a:buAutoNum type="alphaLcPeriod"/>
            </a:pPr>
            <a:r>
              <a:rPr lang="id-ID" sz="3200"/>
              <a:t>Selection sort</a:t>
            </a:r>
            <a:endParaRPr lang="en-US" sz="3200"/>
          </a:p>
          <a:p>
            <a:pPr marL="514350" indent="-514350">
              <a:buAutoNum type="alphaLcPeriod"/>
            </a:pPr>
            <a:r>
              <a:rPr lang="en-US" sz="3200"/>
              <a:t>Exchange sort</a:t>
            </a:r>
          </a:p>
          <a:p>
            <a:pPr marL="514350" indent="-514350">
              <a:buAutoNum type="alphaLcPeriod"/>
            </a:pPr>
            <a:r>
              <a:rPr lang="en-US" sz="3200"/>
              <a:t>Insertion sort</a:t>
            </a:r>
            <a:r>
              <a:rPr lang="id-ID" sz="3200"/>
              <a:t> </a:t>
            </a:r>
          </a:p>
        </p:txBody>
      </p:sp>
    </p:spTree>
    <p:extLst>
      <p:ext uri="{BB962C8B-B14F-4D97-AF65-F5344CB8AC3E}">
        <p14:creationId xmlns:p14="http://schemas.microsoft.com/office/powerpoint/2010/main" val="26058054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3600">
                <a:solidFill>
                  <a:prstClr val="black"/>
                </a:solidFill>
              </a:rPr>
              <a:t>Algoritma Sorting Sederhana</a:t>
            </a:r>
            <a:r>
              <a:rPr lang="en-US" sz="3600">
                <a:solidFill>
                  <a:prstClr val="black"/>
                </a:solidFill>
              </a:rPr>
              <a:t> (2)</a:t>
            </a:r>
            <a:endParaRPr lang="id-ID"/>
          </a:p>
        </p:txBody>
      </p:sp>
      <p:sp>
        <p:nvSpPr>
          <p:cNvPr id="3" name="Content Placeholder 2"/>
          <p:cNvSpPr>
            <a:spLocks noGrp="1"/>
          </p:cNvSpPr>
          <p:nvPr>
            <p:ph idx="1"/>
          </p:nvPr>
        </p:nvSpPr>
        <p:spPr/>
        <p:txBody>
          <a:bodyPr/>
          <a:lstStyle/>
          <a:p>
            <a:pPr hangingPunct="0"/>
            <a:r>
              <a:rPr lang="en-US"/>
              <a:t>Data:	5	3	7	2	9	4	8	6</a:t>
            </a:r>
          </a:p>
          <a:p>
            <a:pPr marL="0" indent="0" hangingPunct="0">
              <a:buNone/>
            </a:pPr>
            <a:endParaRPr lang="id-ID" sz="2000" i="1"/>
          </a:p>
          <a:p>
            <a:pPr hangingPunct="0"/>
            <a:r>
              <a:rPr lang="en-US"/>
              <a:t>Ascending: 	</a:t>
            </a:r>
          </a:p>
          <a:p>
            <a:pPr marL="0" indent="0" hangingPunct="0">
              <a:buNone/>
            </a:pPr>
            <a:r>
              <a:rPr lang="en-US"/>
              <a:t>		2	3	4	5	6	7	8	9</a:t>
            </a:r>
          </a:p>
          <a:p>
            <a:pPr marL="0" indent="0" hangingPunct="0">
              <a:buNone/>
            </a:pPr>
            <a:endParaRPr lang="id-ID" sz="2000" i="1"/>
          </a:p>
          <a:p>
            <a:pPr hangingPunct="0"/>
            <a:r>
              <a:rPr lang="en-US"/>
              <a:t>Descending:	</a:t>
            </a:r>
          </a:p>
          <a:p>
            <a:pPr marL="0" indent="0" hangingPunct="0">
              <a:buNone/>
            </a:pPr>
            <a:r>
              <a:rPr lang="en-US"/>
              <a:t>		9	8	7	6	5	4	3	2</a:t>
            </a:r>
            <a:endParaRPr lang="id-ID" i="1"/>
          </a:p>
          <a:p>
            <a:endParaRPr lang="id-ID"/>
          </a:p>
        </p:txBody>
      </p:sp>
    </p:spTree>
    <p:extLst>
      <p:ext uri="{BB962C8B-B14F-4D97-AF65-F5344CB8AC3E}">
        <p14:creationId xmlns:p14="http://schemas.microsoft.com/office/powerpoint/2010/main" val="6625953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000">
                <a:solidFill>
                  <a:prstClr val="black"/>
                </a:solidFill>
              </a:rPr>
              <a:t>Algoritma Sorting Sederhana</a:t>
            </a:r>
            <a:r>
              <a:rPr lang="en-US" sz="4000">
                <a:solidFill>
                  <a:prstClr val="black"/>
                </a:solidFill>
              </a:rPr>
              <a:t> (4)</a:t>
            </a:r>
            <a:endParaRPr lang="id-ID" sz="4000"/>
          </a:p>
        </p:txBody>
      </p:sp>
      <p:sp>
        <p:nvSpPr>
          <p:cNvPr id="3" name="Content Placeholder 2"/>
          <p:cNvSpPr>
            <a:spLocks noGrp="1"/>
          </p:cNvSpPr>
          <p:nvPr>
            <p:ph idx="1"/>
          </p:nvPr>
        </p:nvSpPr>
        <p:spPr>
          <a:xfrm>
            <a:off x="457200" y="1295401"/>
            <a:ext cx="8229600" cy="4830764"/>
          </a:xfrm>
        </p:spPr>
        <p:txBody>
          <a:bodyPr>
            <a:noAutofit/>
          </a:bodyPr>
          <a:lstStyle/>
          <a:p>
            <a:pPr marL="514350" indent="-514350">
              <a:buAutoNum type="arabicPeriod"/>
            </a:pPr>
            <a:r>
              <a:rPr lang="en-US" sz="2800"/>
              <a:t>Selection Sort</a:t>
            </a:r>
          </a:p>
          <a:p>
            <a:r>
              <a:rPr lang="en-US" sz="2800"/>
              <a:t>P</a:t>
            </a:r>
            <a:r>
              <a:rPr lang="id-ID" sz="2800"/>
              <a:t>rosesnya dimulai dengan memeriksa seluruh data sehingga dapat dipilih data yang terkecil, kemudian data tersebut ditempatkan di posisi paling awal. </a:t>
            </a:r>
            <a:endParaRPr lang="en-US" sz="2800"/>
          </a:p>
          <a:p>
            <a:r>
              <a:rPr lang="id-ID" sz="2800"/>
              <a:t>Selanjutnya pada data yang tersisa, dipilih lagi data yang terkecil, lalu tempatkan di posisi ke dua. </a:t>
            </a:r>
            <a:endParaRPr lang="en-US" sz="2800"/>
          </a:p>
          <a:p>
            <a:r>
              <a:rPr lang="id-ID" sz="2800"/>
              <a:t>Demikian seterusnya sampai seluruh data selesai diperiksa</a:t>
            </a:r>
            <a:endParaRPr lang="en-US" sz="2800"/>
          </a:p>
          <a:p>
            <a:r>
              <a:rPr lang="id-ID" sz="2800"/>
              <a:t>Diasumsikan data disimpan dalam Arr[N] dan akan diurutkan secara ascending</a:t>
            </a:r>
            <a:endParaRPr lang="en-US" sz="2800"/>
          </a:p>
        </p:txBody>
      </p:sp>
    </p:spTree>
    <p:extLst>
      <p:ext uri="{BB962C8B-B14F-4D97-AF65-F5344CB8AC3E}">
        <p14:creationId xmlns:p14="http://schemas.microsoft.com/office/powerpoint/2010/main" val="31270404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DB1066-0AFF-36C8-2C5F-552374DBD07E}"/>
              </a:ext>
            </a:extLst>
          </p:cNvPr>
          <p:cNvPicPr>
            <a:picLocks noChangeAspect="1"/>
          </p:cNvPicPr>
          <p:nvPr/>
        </p:nvPicPr>
        <p:blipFill>
          <a:blip r:embed="rId2"/>
          <a:stretch>
            <a:fillRect/>
          </a:stretch>
        </p:blipFill>
        <p:spPr>
          <a:xfrm>
            <a:off x="403571" y="228600"/>
            <a:ext cx="8336860" cy="6400800"/>
          </a:xfrm>
          <a:prstGeom prst="rect">
            <a:avLst/>
          </a:prstGeom>
        </p:spPr>
      </p:pic>
    </p:spTree>
    <p:extLst>
      <p:ext uri="{BB962C8B-B14F-4D97-AF65-F5344CB8AC3E}">
        <p14:creationId xmlns:p14="http://schemas.microsoft.com/office/powerpoint/2010/main" val="4746094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id-ID" sz="3600">
                <a:solidFill>
                  <a:prstClr val="black"/>
                </a:solidFill>
              </a:rPr>
              <a:t>Algoritma Sorting Sederhana</a:t>
            </a:r>
            <a:r>
              <a:rPr lang="en-US" sz="3600">
                <a:solidFill>
                  <a:prstClr val="black"/>
                </a:solidFill>
              </a:rPr>
              <a:t> (5)</a:t>
            </a:r>
            <a:endParaRPr lang="id-ID" sz="3600"/>
          </a:p>
        </p:txBody>
      </p:sp>
      <p:sp>
        <p:nvSpPr>
          <p:cNvPr id="3" name="Content Placeholder 2"/>
          <p:cNvSpPr>
            <a:spLocks noGrp="1"/>
          </p:cNvSpPr>
          <p:nvPr>
            <p:ph idx="1"/>
          </p:nvPr>
        </p:nvSpPr>
        <p:spPr>
          <a:xfrm>
            <a:off x="457200" y="990600"/>
            <a:ext cx="8458200" cy="5638799"/>
          </a:xfrm>
        </p:spPr>
        <p:txBody>
          <a:bodyPr>
            <a:noAutofit/>
          </a:bodyPr>
          <a:lstStyle/>
          <a:p>
            <a:pPr marL="0" lvl="0" indent="0">
              <a:buNone/>
            </a:pPr>
            <a:r>
              <a:rPr lang="en-US" sz="2000" b="1"/>
              <a:t>2. </a:t>
            </a:r>
            <a:r>
              <a:rPr lang="id-ID" sz="2000" b="1"/>
              <a:t>Exchange sort</a:t>
            </a:r>
            <a:r>
              <a:rPr lang="id-ID" sz="2000"/>
              <a:t> </a:t>
            </a:r>
            <a:endParaRPr lang="en-US" sz="2000"/>
          </a:p>
          <a:p>
            <a:r>
              <a:rPr lang="id-ID" sz="2000"/>
              <a:t>Cara kerja</a:t>
            </a:r>
            <a:r>
              <a:rPr lang="en-US" sz="2000"/>
              <a:t>:</a:t>
            </a:r>
            <a:r>
              <a:rPr lang="id-ID" sz="2000"/>
              <a:t> memeriksa array dari belakang (posisi N), bandingkan elemen array pada posisi N dengan N-1, jika data pada posisi N </a:t>
            </a:r>
            <a:r>
              <a:rPr lang="en-US" sz="2000"/>
              <a:t>&gt; </a:t>
            </a:r>
            <a:r>
              <a:rPr lang="id-ID" sz="2000"/>
              <a:t>data pada posisi N-1 maka lanjutkan perbandingan antara data pada posisi N-1 dengan N-2. </a:t>
            </a:r>
            <a:endParaRPr lang="en-US" sz="2000"/>
          </a:p>
          <a:p>
            <a:r>
              <a:rPr lang="id-ID" sz="2000"/>
              <a:t>Jika data pada posisi N </a:t>
            </a:r>
            <a:r>
              <a:rPr lang="en-US" sz="2000"/>
              <a:t>&lt; data </a:t>
            </a:r>
            <a:r>
              <a:rPr lang="en-US" sz="2000" err="1"/>
              <a:t>pada</a:t>
            </a:r>
            <a:r>
              <a:rPr lang="en-US" sz="2000"/>
              <a:t> </a:t>
            </a:r>
            <a:r>
              <a:rPr lang="id-ID" sz="2000"/>
              <a:t>posisi N-1 maka tukarkan data dan lanjutkan perbandingan antara data pada posisi N-1 dengan N-2. </a:t>
            </a:r>
            <a:endParaRPr lang="en-US" sz="2000"/>
          </a:p>
          <a:p>
            <a:r>
              <a:rPr lang="id-ID" sz="2000"/>
              <a:t>Demikian seterusnya sampai mencapai posisi 1. Pada saat ini data terkecil sudah berada pada posisinya. </a:t>
            </a:r>
            <a:endParaRPr lang="en-US" sz="2000"/>
          </a:p>
          <a:p>
            <a:r>
              <a:rPr lang="id-ID" sz="2000"/>
              <a:t>Pemeriksaan elemen array dilakukan kembali mulai dari posisi N sampai posisi 1. Dan seterusnya sampai seluruh array selesai diperiksa.</a:t>
            </a:r>
          </a:p>
          <a:p>
            <a:r>
              <a:rPr lang="id-ID" sz="2000"/>
              <a:t>Dengan cara ini, data terkecil akan langsung menempati posisinya pada putaran pertama, tetapi tidak demikian pada data yang terbesar. </a:t>
            </a:r>
            <a:endParaRPr lang="en-US" sz="2000"/>
          </a:p>
          <a:p>
            <a:r>
              <a:rPr lang="id-ID" sz="2000"/>
              <a:t>Pada setiap putaran, data yang terbesar perlahan-lahan bergeser ke posisi N. Hal ini seperti gelembung sabun yang bergerak perlahan-lahan ke atas sehingga sering kali Exchange sort ini disebut juga Bubble sor</a:t>
            </a:r>
          </a:p>
        </p:txBody>
      </p:sp>
    </p:spTree>
    <p:extLst>
      <p:ext uri="{BB962C8B-B14F-4D97-AF65-F5344CB8AC3E}">
        <p14:creationId xmlns:p14="http://schemas.microsoft.com/office/powerpoint/2010/main" val="1252109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000">
                <a:solidFill>
                  <a:prstClr val="black"/>
                </a:solidFill>
              </a:rPr>
              <a:t>Array</a:t>
            </a:r>
            <a:r>
              <a:rPr lang="en-US" sz="4000">
                <a:solidFill>
                  <a:prstClr val="black"/>
                </a:solidFill>
              </a:rPr>
              <a:t> (4)</a:t>
            </a:r>
            <a:endParaRPr lang="id-ID" sz="4000"/>
          </a:p>
        </p:txBody>
      </p:sp>
      <p:sp>
        <p:nvSpPr>
          <p:cNvPr id="3" name="Content Placeholder 2"/>
          <p:cNvSpPr>
            <a:spLocks noGrp="1"/>
          </p:cNvSpPr>
          <p:nvPr>
            <p:ph idx="1"/>
          </p:nvPr>
        </p:nvSpPr>
        <p:spPr/>
        <p:txBody>
          <a:bodyPr>
            <a:normAutofit fontScale="85000" lnSpcReduction="20000"/>
          </a:bodyPr>
          <a:lstStyle/>
          <a:p>
            <a:r>
              <a:rPr lang="id-ID"/>
              <a:t>Berdasarkan banyaknya indeks : </a:t>
            </a:r>
          </a:p>
          <a:p>
            <a:pPr marL="514350" lvl="0" indent="-514350">
              <a:buFont typeface="+mj-lt"/>
              <a:buAutoNum type="arabicPeriod"/>
            </a:pPr>
            <a:r>
              <a:rPr lang="id-ID"/>
              <a:t>Array satu dimensi: array yang mempunyai sebuah indeks, disebut juga vektor atau array linier</a:t>
            </a:r>
            <a:endParaRPr lang="en-US"/>
          </a:p>
          <a:p>
            <a:pPr marL="0" lvl="0" indent="0">
              <a:buNone/>
            </a:pPr>
            <a:r>
              <a:rPr lang="en-US"/>
              <a:t>      </a:t>
            </a:r>
            <a:r>
              <a:rPr lang="en-US" err="1"/>
              <a:t>contoh</a:t>
            </a:r>
            <a:r>
              <a:rPr lang="en-US"/>
              <a:t>: 	NILAI[5]</a:t>
            </a:r>
          </a:p>
          <a:p>
            <a:pPr marL="514350" lvl="0" indent="-514350">
              <a:buFont typeface="+mj-lt"/>
              <a:buAutoNum type="arabicPeriod" startAt="2"/>
            </a:pPr>
            <a:r>
              <a:rPr lang="id-ID"/>
              <a:t>Array multidimensi: array yang mempunyai lebih dari satu indeks, macamnya adalah matriks (array dua dimensi), array volume (array tiga dimensi), dan seterusnya.</a:t>
            </a:r>
            <a:endParaRPr lang="en-US"/>
          </a:p>
          <a:p>
            <a:pPr marL="0" lvl="0" indent="0">
              <a:buNone/>
            </a:pPr>
            <a:r>
              <a:rPr lang="en-US"/>
              <a:t>      </a:t>
            </a:r>
            <a:r>
              <a:rPr lang="en-US" err="1"/>
              <a:t>contoh</a:t>
            </a:r>
            <a:r>
              <a:rPr lang="en-US"/>
              <a:t>:     DIM[2][3]</a:t>
            </a:r>
          </a:p>
          <a:p>
            <a:pPr marL="0" lvl="0" indent="0">
              <a:buNone/>
            </a:pPr>
            <a:endParaRPr lang="id-ID"/>
          </a:p>
        </p:txBody>
      </p:sp>
    </p:spTree>
    <p:extLst>
      <p:ext uri="{BB962C8B-B14F-4D97-AF65-F5344CB8AC3E}">
        <p14:creationId xmlns:p14="http://schemas.microsoft.com/office/powerpoint/2010/main" val="29534526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533400"/>
            <a:ext cx="8577456"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55298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PR 5.c</a:t>
            </a:r>
            <a:endParaRPr lang="id-ID"/>
          </a:p>
        </p:txBody>
      </p:sp>
      <p:sp>
        <p:nvSpPr>
          <p:cNvPr id="3" name="Content Placeholder 2"/>
          <p:cNvSpPr>
            <a:spLocks noGrp="1"/>
          </p:cNvSpPr>
          <p:nvPr>
            <p:ph idx="1"/>
          </p:nvPr>
        </p:nvSpPr>
        <p:spPr/>
        <p:txBody>
          <a:bodyPr/>
          <a:lstStyle/>
          <a:p>
            <a:pPr marL="0" indent="0">
              <a:buNone/>
            </a:pPr>
            <a:r>
              <a:rPr lang="en-ID"/>
              <a:t>Latihan </a:t>
            </a:r>
            <a:r>
              <a:rPr lang="en-ID" err="1"/>
              <a:t>Soal</a:t>
            </a:r>
            <a:r>
              <a:rPr lang="en-ID"/>
              <a:t> </a:t>
            </a:r>
            <a:r>
              <a:rPr lang="en-ID" err="1"/>
              <a:t>Subbab</a:t>
            </a:r>
            <a:r>
              <a:rPr lang="en-ID"/>
              <a:t> 5.6</a:t>
            </a:r>
          </a:p>
          <a:p>
            <a:r>
              <a:rPr lang="en-ID"/>
              <a:t>NPM </a:t>
            </a:r>
            <a:r>
              <a:rPr lang="en-ID" err="1"/>
              <a:t>ganjil</a:t>
            </a:r>
            <a:r>
              <a:rPr lang="en-ID"/>
              <a:t>: 1.a</a:t>
            </a:r>
          </a:p>
          <a:p>
            <a:r>
              <a:rPr lang="en-ID"/>
              <a:t>NPM </a:t>
            </a:r>
            <a:r>
              <a:rPr lang="en-ID" err="1"/>
              <a:t>genap</a:t>
            </a:r>
            <a:r>
              <a:rPr lang="en-ID"/>
              <a:t>: 1.c</a:t>
            </a:r>
          </a:p>
          <a:p>
            <a:endParaRPr lang="id-ID"/>
          </a:p>
        </p:txBody>
      </p:sp>
    </p:spTree>
    <p:extLst>
      <p:ext uri="{BB962C8B-B14F-4D97-AF65-F5344CB8AC3E}">
        <p14:creationId xmlns:p14="http://schemas.microsoft.com/office/powerpoint/2010/main" val="41838870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3600">
                <a:solidFill>
                  <a:prstClr val="black"/>
                </a:solidFill>
              </a:rPr>
              <a:t>Algoritma Sorting Sederhana</a:t>
            </a:r>
            <a:r>
              <a:rPr lang="en-US" sz="3600">
                <a:solidFill>
                  <a:prstClr val="black"/>
                </a:solidFill>
              </a:rPr>
              <a:t> (6)</a:t>
            </a:r>
            <a:endParaRPr lang="id-ID"/>
          </a:p>
        </p:txBody>
      </p:sp>
      <p:sp>
        <p:nvSpPr>
          <p:cNvPr id="3" name="Content Placeholder 2"/>
          <p:cNvSpPr>
            <a:spLocks noGrp="1"/>
          </p:cNvSpPr>
          <p:nvPr>
            <p:ph idx="1"/>
          </p:nvPr>
        </p:nvSpPr>
        <p:spPr/>
        <p:txBody>
          <a:bodyPr>
            <a:normAutofit fontScale="62500" lnSpcReduction="20000"/>
          </a:bodyPr>
          <a:lstStyle/>
          <a:p>
            <a:pPr marL="0" lvl="0" indent="0">
              <a:buNone/>
            </a:pPr>
            <a:r>
              <a:rPr lang="en-US" b="1"/>
              <a:t>3. Insertion sort</a:t>
            </a:r>
            <a:r>
              <a:rPr lang="en-US"/>
              <a:t> </a:t>
            </a:r>
          </a:p>
          <a:p>
            <a:r>
              <a:rPr lang="en-US" err="1"/>
              <a:t>berasal</a:t>
            </a:r>
            <a:r>
              <a:rPr lang="en-US"/>
              <a:t> </a:t>
            </a:r>
            <a:r>
              <a:rPr lang="en-US" err="1"/>
              <a:t>dari</a:t>
            </a:r>
            <a:r>
              <a:rPr lang="en-US"/>
              <a:t> </a:t>
            </a:r>
            <a:r>
              <a:rPr lang="en-US" err="1"/>
              <a:t>cara</a:t>
            </a:r>
            <a:r>
              <a:rPr lang="en-US"/>
              <a:t> </a:t>
            </a:r>
            <a:r>
              <a:rPr lang="en-US" err="1"/>
              <a:t>mengurutkan</a:t>
            </a:r>
            <a:r>
              <a:rPr lang="en-US"/>
              <a:t> </a:t>
            </a:r>
            <a:r>
              <a:rPr lang="en-US" err="1"/>
              <a:t>kartu</a:t>
            </a:r>
            <a:r>
              <a:rPr lang="en-US"/>
              <a:t> bridge yang </a:t>
            </a:r>
            <a:r>
              <a:rPr lang="en-US" err="1"/>
              <a:t>dilakukan</a:t>
            </a:r>
            <a:r>
              <a:rPr lang="en-US"/>
              <a:t> </a:t>
            </a:r>
            <a:r>
              <a:rPr lang="en-US" err="1"/>
              <a:t>oleh</a:t>
            </a:r>
            <a:r>
              <a:rPr lang="en-US"/>
              <a:t> para </a:t>
            </a:r>
            <a:r>
              <a:rPr lang="en-US" err="1"/>
              <a:t>pemain</a:t>
            </a:r>
            <a:r>
              <a:rPr lang="en-US"/>
              <a:t> </a:t>
            </a:r>
            <a:r>
              <a:rPr lang="en-US" err="1"/>
              <a:t>kartu</a:t>
            </a:r>
            <a:r>
              <a:rPr lang="en-US"/>
              <a:t>. </a:t>
            </a:r>
          </a:p>
          <a:p>
            <a:r>
              <a:rPr lang="en-US" err="1"/>
              <a:t>Algoritma</a:t>
            </a:r>
            <a:r>
              <a:rPr lang="en-US"/>
              <a:t> </a:t>
            </a:r>
            <a:r>
              <a:rPr lang="en-US" err="1"/>
              <a:t>ini</a:t>
            </a:r>
            <a:r>
              <a:rPr lang="en-US"/>
              <a:t> </a:t>
            </a:r>
            <a:r>
              <a:rPr lang="en-US" err="1"/>
              <a:t>akan</a:t>
            </a:r>
            <a:r>
              <a:rPr lang="en-US"/>
              <a:t> </a:t>
            </a:r>
            <a:r>
              <a:rPr lang="en-US" err="1"/>
              <a:t>mencari</a:t>
            </a:r>
            <a:r>
              <a:rPr lang="en-US"/>
              <a:t> </a:t>
            </a:r>
            <a:r>
              <a:rPr lang="en-US" err="1"/>
              <a:t>posisi</a:t>
            </a:r>
            <a:r>
              <a:rPr lang="en-US"/>
              <a:t> yang </a:t>
            </a:r>
            <a:r>
              <a:rPr lang="en-US" err="1"/>
              <a:t>sesuai</a:t>
            </a:r>
            <a:r>
              <a:rPr lang="en-US"/>
              <a:t> </a:t>
            </a:r>
            <a:r>
              <a:rPr lang="en-US" err="1"/>
              <a:t>untuk</a:t>
            </a:r>
            <a:r>
              <a:rPr lang="en-US"/>
              <a:t> data yang </a:t>
            </a:r>
            <a:r>
              <a:rPr lang="en-US" err="1"/>
              <a:t>akan</a:t>
            </a:r>
            <a:r>
              <a:rPr lang="en-US"/>
              <a:t> </a:t>
            </a:r>
            <a:r>
              <a:rPr lang="en-US" err="1"/>
              <a:t>diurutkan</a:t>
            </a:r>
            <a:r>
              <a:rPr lang="en-US"/>
              <a:t> </a:t>
            </a:r>
            <a:r>
              <a:rPr lang="en-US" err="1"/>
              <a:t>lalu</a:t>
            </a:r>
            <a:r>
              <a:rPr lang="en-US"/>
              <a:t> </a:t>
            </a:r>
            <a:r>
              <a:rPr lang="en-US" err="1"/>
              <a:t>menyisipkan</a:t>
            </a:r>
            <a:r>
              <a:rPr lang="en-US"/>
              <a:t> (insert) data </a:t>
            </a:r>
            <a:r>
              <a:rPr lang="en-US" err="1"/>
              <a:t>disitu</a:t>
            </a:r>
            <a:r>
              <a:rPr lang="en-US"/>
              <a:t>. </a:t>
            </a:r>
          </a:p>
          <a:p>
            <a:r>
              <a:rPr lang="en-US" err="1"/>
              <a:t>Jika</a:t>
            </a:r>
            <a:r>
              <a:rPr lang="en-US"/>
              <a:t> </a:t>
            </a:r>
            <a:r>
              <a:rPr lang="en-US" err="1"/>
              <a:t>hanya</a:t>
            </a:r>
            <a:r>
              <a:rPr lang="en-US"/>
              <a:t> </a:t>
            </a:r>
            <a:r>
              <a:rPr lang="en-US" err="1"/>
              <a:t>ada</a:t>
            </a:r>
            <a:r>
              <a:rPr lang="en-US"/>
              <a:t> 1 data, </a:t>
            </a:r>
            <a:r>
              <a:rPr lang="en-US" err="1"/>
              <a:t>maka</a:t>
            </a:r>
            <a:r>
              <a:rPr lang="en-US"/>
              <a:t> data </a:t>
            </a:r>
            <a:r>
              <a:rPr lang="en-US" err="1"/>
              <a:t>telah</a:t>
            </a:r>
            <a:r>
              <a:rPr lang="en-US"/>
              <a:t> </a:t>
            </a:r>
            <a:r>
              <a:rPr lang="en-US" err="1"/>
              <a:t>terurut</a:t>
            </a:r>
            <a:r>
              <a:rPr lang="en-US"/>
              <a:t>. </a:t>
            </a:r>
            <a:r>
              <a:rPr lang="en-US" err="1"/>
              <a:t>Jika</a:t>
            </a:r>
            <a:r>
              <a:rPr lang="en-US"/>
              <a:t> </a:t>
            </a:r>
            <a:r>
              <a:rPr lang="en-US" err="1"/>
              <a:t>ada</a:t>
            </a:r>
            <a:r>
              <a:rPr lang="en-US"/>
              <a:t> 2 </a:t>
            </a:r>
            <a:r>
              <a:rPr lang="en-US" err="1"/>
              <a:t>atau</a:t>
            </a:r>
            <a:r>
              <a:rPr lang="en-US"/>
              <a:t> </a:t>
            </a:r>
            <a:r>
              <a:rPr lang="en-US" err="1"/>
              <a:t>lebih</a:t>
            </a:r>
            <a:r>
              <a:rPr lang="en-US"/>
              <a:t> data </a:t>
            </a:r>
            <a:r>
              <a:rPr lang="en-US" err="1"/>
              <a:t>maka</a:t>
            </a:r>
            <a:r>
              <a:rPr lang="en-US"/>
              <a:t> </a:t>
            </a:r>
            <a:r>
              <a:rPr lang="en-US" err="1"/>
              <a:t>bandingkan</a:t>
            </a:r>
            <a:r>
              <a:rPr lang="en-US"/>
              <a:t> data </a:t>
            </a:r>
            <a:r>
              <a:rPr lang="en-US" err="1"/>
              <a:t>kedua</a:t>
            </a:r>
            <a:r>
              <a:rPr lang="en-US"/>
              <a:t> </a:t>
            </a:r>
            <a:r>
              <a:rPr lang="en-US" err="1"/>
              <a:t>dengan</a:t>
            </a:r>
            <a:r>
              <a:rPr lang="en-US"/>
              <a:t> data </a:t>
            </a:r>
            <a:r>
              <a:rPr lang="en-US" err="1"/>
              <a:t>pertama</a:t>
            </a:r>
            <a:r>
              <a:rPr lang="en-US"/>
              <a:t>. </a:t>
            </a:r>
            <a:r>
              <a:rPr lang="en-US" err="1"/>
              <a:t>Jika</a:t>
            </a:r>
            <a:r>
              <a:rPr lang="en-US"/>
              <a:t> data </a:t>
            </a:r>
            <a:r>
              <a:rPr lang="en-US" err="1"/>
              <a:t>kedua</a:t>
            </a:r>
            <a:r>
              <a:rPr lang="en-US"/>
              <a:t> </a:t>
            </a:r>
            <a:r>
              <a:rPr lang="en-US" err="1"/>
              <a:t>lebih</a:t>
            </a:r>
            <a:r>
              <a:rPr lang="en-US"/>
              <a:t> </a:t>
            </a:r>
            <a:r>
              <a:rPr lang="en-US" err="1"/>
              <a:t>kecil</a:t>
            </a:r>
            <a:r>
              <a:rPr lang="en-US"/>
              <a:t> </a:t>
            </a:r>
            <a:r>
              <a:rPr lang="en-US" err="1"/>
              <a:t>maka</a:t>
            </a:r>
            <a:r>
              <a:rPr lang="en-US"/>
              <a:t> </a:t>
            </a:r>
            <a:r>
              <a:rPr lang="en-US" err="1"/>
              <a:t>sisipkan</a:t>
            </a:r>
            <a:r>
              <a:rPr lang="en-US"/>
              <a:t> data </a:t>
            </a:r>
            <a:r>
              <a:rPr lang="en-US" err="1"/>
              <a:t>kedua</a:t>
            </a:r>
            <a:r>
              <a:rPr lang="en-US"/>
              <a:t> di </a:t>
            </a:r>
            <a:r>
              <a:rPr lang="en-US" err="1"/>
              <a:t>depan</a:t>
            </a:r>
            <a:r>
              <a:rPr lang="en-US"/>
              <a:t> data </a:t>
            </a:r>
            <a:r>
              <a:rPr lang="en-US" err="1"/>
              <a:t>pertama</a:t>
            </a:r>
            <a:r>
              <a:rPr lang="en-US"/>
              <a:t> </a:t>
            </a:r>
            <a:r>
              <a:rPr lang="en-US" err="1"/>
              <a:t>lalu</a:t>
            </a:r>
            <a:r>
              <a:rPr lang="en-US"/>
              <a:t> </a:t>
            </a:r>
            <a:r>
              <a:rPr lang="en-US" err="1"/>
              <a:t>lanjutkan</a:t>
            </a:r>
            <a:r>
              <a:rPr lang="en-US"/>
              <a:t> </a:t>
            </a:r>
            <a:r>
              <a:rPr lang="en-US" err="1"/>
              <a:t>dengan</a:t>
            </a:r>
            <a:r>
              <a:rPr lang="en-US"/>
              <a:t> data </a:t>
            </a:r>
            <a:r>
              <a:rPr lang="en-US" err="1"/>
              <a:t>ketiga</a:t>
            </a:r>
            <a:r>
              <a:rPr lang="en-US"/>
              <a:t>. </a:t>
            </a:r>
            <a:r>
              <a:rPr lang="en-US" err="1"/>
              <a:t>Jika</a:t>
            </a:r>
            <a:r>
              <a:rPr lang="en-US"/>
              <a:t> data </a:t>
            </a:r>
            <a:r>
              <a:rPr lang="en-US" err="1"/>
              <a:t>kedua</a:t>
            </a:r>
            <a:r>
              <a:rPr lang="en-US"/>
              <a:t> </a:t>
            </a:r>
            <a:r>
              <a:rPr lang="en-US" err="1"/>
              <a:t>lebih</a:t>
            </a:r>
            <a:r>
              <a:rPr lang="en-US"/>
              <a:t> </a:t>
            </a:r>
            <a:r>
              <a:rPr lang="en-US" err="1"/>
              <a:t>besar</a:t>
            </a:r>
            <a:r>
              <a:rPr lang="en-US"/>
              <a:t>, </a:t>
            </a:r>
            <a:r>
              <a:rPr lang="en-US" err="1"/>
              <a:t>lanjutkan</a:t>
            </a:r>
            <a:r>
              <a:rPr lang="en-US"/>
              <a:t> </a:t>
            </a:r>
            <a:r>
              <a:rPr lang="en-US" err="1"/>
              <a:t>dengan</a:t>
            </a:r>
            <a:r>
              <a:rPr lang="en-US"/>
              <a:t> data </a:t>
            </a:r>
            <a:r>
              <a:rPr lang="en-US" err="1"/>
              <a:t>ketiga</a:t>
            </a:r>
            <a:r>
              <a:rPr lang="en-US"/>
              <a:t>. </a:t>
            </a:r>
          </a:p>
          <a:p>
            <a:r>
              <a:rPr lang="en-US"/>
              <a:t>Dan </a:t>
            </a:r>
            <a:r>
              <a:rPr lang="en-US" err="1"/>
              <a:t>seterusnya</a:t>
            </a:r>
            <a:r>
              <a:rPr lang="en-US"/>
              <a:t> </a:t>
            </a:r>
            <a:r>
              <a:rPr lang="en-US" err="1"/>
              <a:t>sampai</a:t>
            </a:r>
            <a:r>
              <a:rPr lang="en-US"/>
              <a:t> </a:t>
            </a:r>
            <a:r>
              <a:rPr lang="en-US" err="1"/>
              <a:t>seluruh</a:t>
            </a:r>
            <a:r>
              <a:rPr lang="en-US"/>
              <a:t> data </a:t>
            </a:r>
            <a:r>
              <a:rPr lang="en-US" err="1"/>
              <a:t>selesai</a:t>
            </a:r>
            <a:r>
              <a:rPr lang="en-US"/>
              <a:t> </a:t>
            </a:r>
            <a:r>
              <a:rPr lang="en-US" err="1"/>
              <a:t>diurutkan</a:t>
            </a:r>
            <a:r>
              <a:rPr lang="en-US"/>
              <a:t>.</a:t>
            </a:r>
            <a:endParaRPr lang="id-ID"/>
          </a:p>
          <a:p>
            <a:endParaRPr lang="id-ID"/>
          </a:p>
        </p:txBody>
      </p:sp>
    </p:spTree>
    <p:extLst>
      <p:ext uri="{BB962C8B-B14F-4D97-AF65-F5344CB8AC3E}">
        <p14:creationId xmlns:p14="http://schemas.microsoft.com/office/powerpoint/2010/main" val="18532361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920" y="609600"/>
            <a:ext cx="8666611"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53250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3600">
                <a:solidFill>
                  <a:prstClr val="black"/>
                </a:solidFill>
              </a:rPr>
              <a:t>Algoritma Sorting Sederhana</a:t>
            </a:r>
            <a:r>
              <a:rPr lang="en-US" sz="3600">
                <a:solidFill>
                  <a:prstClr val="black"/>
                </a:solidFill>
              </a:rPr>
              <a:t> (7)</a:t>
            </a:r>
            <a:endParaRPr lang="id-ID"/>
          </a:p>
        </p:txBody>
      </p:sp>
      <p:sp>
        <p:nvSpPr>
          <p:cNvPr id="3" name="Content Placeholder 2"/>
          <p:cNvSpPr>
            <a:spLocks noGrp="1"/>
          </p:cNvSpPr>
          <p:nvPr>
            <p:ph idx="1"/>
          </p:nvPr>
        </p:nvSpPr>
        <p:spPr/>
        <p:txBody>
          <a:bodyPr>
            <a:normAutofit fontScale="62500" lnSpcReduction="20000"/>
          </a:bodyPr>
          <a:lstStyle/>
          <a:p>
            <a:r>
              <a:rPr lang="id-ID"/>
              <a:t>Ketiga algoritma sorting yang telah dibahas di atas termasuk dalam kelompok algoritma sorting sederhana (</a:t>
            </a:r>
            <a:r>
              <a:rPr lang="id-ID" i="1"/>
              <a:t>simple sort</a:t>
            </a:r>
            <a:r>
              <a:rPr lang="id-ID"/>
              <a:t>) yaitu langkah-langkahnya sederhana, mudah dipahami dan ringkas, tetapi prosesnya membutuhkan waktu yang lama. </a:t>
            </a:r>
            <a:endParaRPr lang="en-US"/>
          </a:p>
          <a:p>
            <a:r>
              <a:rPr lang="id-ID"/>
              <a:t>Algoritma ini cocok untuk mengurutkan sedikit data (banyaknya data &lt;10000). </a:t>
            </a:r>
            <a:endParaRPr lang="en-US"/>
          </a:p>
          <a:p>
            <a:r>
              <a:rPr lang="id-ID"/>
              <a:t>Selain itu ada kelompok algoritma sorting lanjut (</a:t>
            </a:r>
            <a:r>
              <a:rPr lang="id-ID" i="1"/>
              <a:t>advanced sort</a:t>
            </a:r>
            <a:r>
              <a:rPr lang="id-ID"/>
              <a:t>) yang langkah-langkahnya lebih rumit dibanding algoritma yang sederhana tetapi prosesnya membutuhkan waktu yang lebih singkat. </a:t>
            </a:r>
            <a:endParaRPr lang="en-US"/>
          </a:p>
          <a:p>
            <a:r>
              <a:rPr lang="id-ID"/>
              <a:t>Ada banyak sekali algoritma sorting lanjut yang telah dibuat orang, contohnya Quick sort, Merge sort, Shell sort, Alpha sort, Radix sort dan sebagainya.</a:t>
            </a:r>
          </a:p>
        </p:txBody>
      </p:sp>
    </p:spTree>
    <p:extLst>
      <p:ext uri="{BB962C8B-B14F-4D97-AF65-F5344CB8AC3E}">
        <p14:creationId xmlns:p14="http://schemas.microsoft.com/office/powerpoint/2010/main" val="2811500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err="1"/>
              <a:t>Terima</a:t>
            </a:r>
            <a:r>
              <a:rPr lang="en-US"/>
              <a:t> </a:t>
            </a:r>
            <a:r>
              <a:rPr lang="en-US" err="1"/>
              <a:t>kasih</a:t>
            </a:r>
            <a:endParaRPr lang="id-ID"/>
          </a:p>
        </p:txBody>
      </p:sp>
      <p:sp>
        <p:nvSpPr>
          <p:cNvPr id="5" name="Text Placeholder 4"/>
          <p:cNvSpPr>
            <a:spLocks noGrp="1"/>
          </p:cNvSpPr>
          <p:nvPr>
            <p:ph type="body" idx="1"/>
          </p:nvPr>
        </p:nvSpPr>
        <p:spPr/>
        <p:txBody>
          <a:bodyPr/>
          <a:lstStyle/>
          <a:p>
            <a:endParaRPr lang="id-ID"/>
          </a:p>
        </p:txBody>
      </p:sp>
    </p:spTree>
    <p:extLst>
      <p:ext uri="{BB962C8B-B14F-4D97-AF65-F5344CB8AC3E}">
        <p14:creationId xmlns:p14="http://schemas.microsoft.com/office/powerpoint/2010/main" val="1848582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173" y="0"/>
            <a:ext cx="8229600" cy="1143000"/>
          </a:xfrm>
        </p:spPr>
        <p:txBody>
          <a:bodyPr>
            <a:normAutofit/>
          </a:bodyPr>
          <a:lstStyle/>
          <a:p>
            <a:r>
              <a:rPr lang="id-ID" sz="4000">
                <a:solidFill>
                  <a:prstClr val="black"/>
                </a:solidFill>
              </a:rPr>
              <a:t>Array</a:t>
            </a:r>
            <a:r>
              <a:rPr lang="en-US" sz="4000">
                <a:solidFill>
                  <a:prstClr val="black"/>
                </a:solidFill>
              </a:rPr>
              <a:t> (3)</a:t>
            </a:r>
            <a:endParaRPr lang="id-ID" sz="4000"/>
          </a:p>
        </p:txBody>
      </p:sp>
      <p:sp>
        <p:nvSpPr>
          <p:cNvPr id="3" name="Content Placeholder 2"/>
          <p:cNvSpPr>
            <a:spLocks noGrp="1"/>
          </p:cNvSpPr>
          <p:nvPr>
            <p:ph idx="1"/>
          </p:nvPr>
        </p:nvSpPr>
        <p:spPr>
          <a:xfrm>
            <a:off x="457200" y="1219200"/>
            <a:ext cx="8229600" cy="4906963"/>
          </a:xfrm>
        </p:spPr>
        <p:txBody>
          <a:bodyPr/>
          <a:lstStyle/>
          <a:p>
            <a:r>
              <a:rPr lang="en-US"/>
              <a:t>C</a:t>
            </a:r>
            <a:r>
              <a:rPr lang="id-ID"/>
              <a:t>ontoh</a:t>
            </a:r>
            <a:r>
              <a:rPr lang="en-US"/>
              <a:t>:</a:t>
            </a:r>
            <a:r>
              <a:rPr lang="id-ID"/>
              <a:t> variabel NILAI_MHS adalah variabel array yang menyimpan nilai dari 10 mahasiswa yang </a:t>
            </a:r>
            <a:r>
              <a:rPr lang="en-US" err="1"/>
              <a:t>ber</a:t>
            </a:r>
            <a:r>
              <a:rPr lang="id-ID"/>
              <a:t>tipe data real</a:t>
            </a:r>
            <a:endParaRPr lang="en-US"/>
          </a:p>
          <a:p>
            <a:r>
              <a:rPr lang="id-ID"/>
              <a:t>NILAI_MHS[</a:t>
            </a:r>
            <a:r>
              <a:rPr lang="en-US"/>
              <a:t>2</a:t>
            </a:r>
            <a:r>
              <a:rPr lang="id-ID"/>
              <a:t>] </a:t>
            </a:r>
          </a:p>
          <a:p>
            <a:pPr marL="0" indent="0">
              <a:buNone/>
            </a:pPr>
            <a:r>
              <a:rPr lang="en-US"/>
              <a:t>-&gt; </a:t>
            </a:r>
            <a:r>
              <a:rPr lang="id-ID"/>
              <a:t>komponen yang ketiga dari array NILAI_MHS </a:t>
            </a:r>
            <a:endParaRPr lang="en-US"/>
          </a:p>
          <a:p>
            <a:pPr marL="0" indent="0">
              <a:buNone/>
            </a:pPr>
            <a:r>
              <a:rPr lang="en-US" b="1" i="1"/>
              <a:t>-&gt; </a:t>
            </a:r>
            <a:r>
              <a:rPr lang="id-ID" b="1" i="1"/>
              <a:t>subscripted variable</a:t>
            </a:r>
            <a:r>
              <a:rPr lang="id-ID"/>
              <a:t> (variabel berindeks)</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5473" y="4876800"/>
            <a:ext cx="8762999" cy="1483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7808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a:t>Array 1 Dimensi</a:t>
            </a:r>
            <a:endParaRPr lang="id-ID"/>
          </a:p>
        </p:txBody>
      </p:sp>
      <p:sp>
        <p:nvSpPr>
          <p:cNvPr id="3" name="Content Placeholder 2"/>
          <p:cNvSpPr>
            <a:spLocks noGrp="1"/>
          </p:cNvSpPr>
          <p:nvPr>
            <p:ph idx="1"/>
          </p:nvPr>
        </p:nvSpPr>
        <p:spPr/>
        <p:txBody>
          <a:bodyPr>
            <a:normAutofit fontScale="77500" lnSpcReduction="20000"/>
          </a:bodyPr>
          <a:lstStyle/>
          <a:p>
            <a:r>
              <a:rPr lang="en-US"/>
              <a:t>A</a:t>
            </a:r>
            <a:r>
              <a:rPr lang="id-ID"/>
              <a:t>rray yang hanya mempunyai sebuah indeks</a:t>
            </a:r>
            <a:endParaRPr lang="en-US"/>
          </a:p>
          <a:p>
            <a:r>
              <a:rPr lang="en-US"/>
              <a:t>D</a:t>
            </a:r>
            <a:r>
              <a:rPr lang="id-ID"/>
              <a:t>eklarasikan array</a:t>
            </a:r>
            <a:r>
              <a:rPr lang="en-US"/>
              <a:t>:</a:t>
            </a:r>
          </a:p>
          <a:p>
            <a:pPr marL="0" indent="0">
              <a:buNone/>
            </a:pPr>
            <a:r>
              <a:rPr lang="en-US"/>
              <a:t>	</a:t>
            </a:r>
            <a:r>
              <a:rPr lang="id-ID"/>
              <a:t> </a:t>
            </a:r>
            <a:r>
              <a:rPr lang="en-US" b="1" err="1"/>
              <a:t>tipe_data</a:t>
            </a:r>
            <a:r>
              <a:rPr lang="en-US" b="1"/>
              <a:t>  </a:t>
            </a:r>
            <a:r>
              <a:rPr lang="en-US" b="1" err="1"/>
              <a:t>nama_array</a:t>
            </a:r>
            <a:r>
              <a:rPr lang="en-US" b="1"/>
              <a:t>[limit]</a:t>
            </a:r>
            <a:endParaRPr lang="id-ID"/>
          </a:p>
          <a:p>
            <a:r>
              <a:rPr lang="en-US"/>
              <a:t>C</a:t>
            </a:r>
            <a:r>
              <a:rPr lang="id-ID"/>
              <a:t>ontoh</a:t>
            </a:r>
            <a:r>
              <a:rPr lang="en-US"/>
              <a:t>:</a:t>
            </a:r>
          </a:p>
          <a:p>
            <a:pPr marL="0" indent="0">
              <a:buNone/>
            </a:pPr>
            <a:r>
              <a:rPr lang="en-US"/>
              <a:t>-&gt; </a:t>
            </a:r>
            <a:r>
              <a:rPr lang="id-ID"/>
              <a:t>	REAL	NILAI_MHS[10]</a:t>
            </a:r>
          </a:p>
          <a:p>
            <a:pPr marL="0" indent="0">
              <a:buNone/>
            </a:pPr>
            <a:r>
              <a:rPr lang="en-US"/>
              <a:t>-&gt;	</a:t>
            </a:r>
            <a:r>
              <a:rPr lang="id-ID"/>
              <a:t>CHAR </a:t>
            </a:r>
            <a:r>
              <a:rPr lang="en-US"/>
              <a:t>JWB</a:t>
            </a:r>
            <a:r>
              <a:rPr lang="id-ID"/>
              <a:t>[40] </a:t>
            </a:r>
            <a:endParaRPr lang="en-US"/>
          </a:p>
          <a:p>
            <a:pPr marL="0" indent="0">
              <a:buNone/>
            </a:pPr>
            <a:r>
              <a:rPr lang="en-US"/>
              <a:t>-&gt;	</a:t>
            </a:r>
            <a:r>
              <a:rPr lang="id-ID"/>
              <a:t> REAL </a:t>
            </a:r>
            <a:r>
              <a:rPr lang="en-US"/>
              <a:t>NILAI</a:t>
            </a:r>
            <a:r>
              <a:rPr lang="id-ID"/>
              <a:t>[</a:t>
            </a:r>
            <a:r>
              <a:rPr lang="en-US"/>
              <a:t>60</a:t>
            </a:r>
            <a:r>
              <a:rPr lang="id-ID"/>
              <a:t>] </a:t>
            </a:r>
            <a:endParaRPr lang="en-US"/>
          </a:p>
          <a:p>
            <a:pPr marL="0" indent="0">
              <a:buNone/>
            </a:pPr>
            <a:r>
              <a:rPr lang="en-US"/>
              <a:t>-&gt;	</a:t>
            </a:r>
            <a:r>
              <a:rPr lang="id-ID"/>
              <a:t> INTEGER  KODE[11</a:t>
            </a:r>
            <a:r>
              <a:rPr lang="en-US"/>
              <a:t>0</a:t>
            </a:r>
            <a:r>
              <a:rPr lang="id-ID"/>
              <a:t>] </a:t>
            </a:r>
            <a:endParaRPr lang="en-US"/>
          </a:p>
          <a:p>
            <a:pPr marL="0" indent="0">
              <a:buNone/>
            </a:pPr>
            <a:r>
              <a:rPr lang="en-US"/>
              <a:t>(</a:t>
            </a:r>
            <a:r>
              <a:rPr lang="en-US" err="1"/>
              <a:t>lihat</a:t>
            </a:r>
            <a:r>
              <a:rPr lang="en-US"/>
              <a:t> </a:t>
            </a:r>
            <a:r>
              <a:rPr lang="en-US" err="1"/>
              <a:t>ilustrasi</a:t>
            </a:r>
            <a:r>
              <a:rPr lang="en-US"/>
              <a:t> </a:t>
            </a:r>
            <a:r>
              <a:rPr lang="en-US" err="1"/>
              <a:t>gambar</a:t>
            </a:r>
            <a:r>
              <a:rPr lang="en-US"/>
              <a:t> 5.6)</a:t>
            </a:r>
            <a:endParaRPr lang="id-ID"/>
          </a:p>
        </p:txBody>
      </p:sp>
    </p:spTree>
    <p:extLst>
      <p:ext uri="{BB962C8B-B14F-4D97-AF65-F5344CB8AC3E}">
        <p14:creationId xmlns:p14="http://schemas.microsoft.com/office/powerpoint/2010/main" val="551679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D9047B0E2BF334387B5F58598CAE1A8" ma:contentTypeVersion="9" ma:contentTypeDescription="Create a new document." ma:contentTypeScope="" ma:versionID="d44beac559e21a26a7f4477b63014b29">
  <xsd:schema xmlns:xsd="http://www.w3.org/2001/XMLSchema" xmlns:xs="http://www.w3.org/2001/XMLSchema" xmlns:p="http://schemas.microsoft.com/office/2006/metadata/properties" xmlns:ns2="30de03bc-2bf8-4483-84d2-de8f126d8457" xmlns:ns3="316ab0cf-5cdc-43c8-ae81-5077c16592b9" targetNamespace="http://schemas.microsoft.com/office/2006/metadata/properties" ma:root="true" ma:fieldsID="795a941e348f439cea0bcd541d373d77" ns2:_="" ns3:_="">
    <xsd:import namespace="30de03bc-2bf8-4483-84d2-de8f126d8457"/>
    <xsd:import namespace="316ab0cf-5cdc-43c8-ae81-5077c16592b9"/>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de03bc-2bf8-4483-84d2-de8f126d84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16ab0cf-5cdc-43c8-ae81-5077c16592b9"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A8DA311-6F64-4025-A4F3-830EADEC0AAE}">
  <ds:schemaRefs>
    <ds:schemaRef ds:uri="30de03bc-2bf8-4483-84d2-de8f126d8457"/>
    <ds:schemaRef ds:uri="316ab0cf-5cdc-43c8-ae81-5077c16592b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DB54D387-5010-4A7B-BC8B-4B99B9A37166}"/>
</file>

<file path=customXml/itemProps3.xml><?xml version="1.0" encoding="utf-8"?>
<ds:datastoreItem xmlns:ds="http://schemas.openxmlformats.org/officeDocument/2006/customXml" ds:itemID="{FD10C748-DF45-4FA4-9E88-0561D044A7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75</Slides>
  <Notes>0</Notes>
  <HiddenSlides>0</HiddenSlides>
  <ScaleCrop>false</ScaleCrop>
  <HeadingPairs>
    <vt:vector size="4" baseType="variant">
      <vt:variant>
        <vt:lpstr>Theme</vt:lpstr>
      </vt:variant>
      <vt:variant>
        <vt:i4>2</vt:i4>
      </vt:variant>
      <vt:variant>
        <vt:lpstr>Slide Titles</vt:lpstr>
      </vt:variant>
      <vt:variant>
        <vt:i4>75</vt:i4>
      </vt:variant>
    </vt:vector>
  </HeadingPairs>
  <TitlesOfParts>
    <vt:vector size="77" baseType="lpstr">
      <vt:lpstr>Office Theme</vt:lpstr>
      <vt:lpstr>Theme2</vt:lpstr>
      <vt:lpstr>   ALGORITHM TK13027  Jeanny Pragantha Novario Jaya Perdana   Program Studi Teknik Informatika FAKULTAS TEKNOLOGI INFORMASI    </vt:lpstr>
      <vt:lpstr>   BAB V Struktur Data Array      </vt:lpstr>
      <vt:lpstr>Pendahuluan</vt:lpstr>
      <vt:lpstr>Pendahuluan (2)</vt:lpstr>
      <vt:lpstr>Array</vt:lpstr>
      <vt:lpstr>Array (2)</vt:lpstr>
      <vt:lpstr>Array (4)</vt:lpstr>
      <vt:lpstr>Array (3)</vt:lpstr>
      <vt:lpstr>Array 1 Dimensi</vt:lpstr>
      <vt:lpstr>Array 1 Dimensi (2)</vt:lpstr>
      <vt:lpstr>Array 1 Dimensi (3)</vt:lpstr>
      <vt:lpstr>Array 1 Dimensi (4)</vt:lpstr>
      <vt:lpstr>Array 1 Dimensi (5)</vt:lpstr>
      <vt:lpstr>Array 1 Dimensi (6)</vt:lpstr>
      <vt:lpstr>Array 1 Dimensi (7)</vt:lpstr>
      <vt:lpstr>Array 1 Dimensi (8)</vt:lpstr>
      <vt:lpstr>Array 1 Dimensi (9)</vt:lpstr>
      <vt:lpstr>Array 1 Dimensi (10)</vt:lpstr>
      <vt:lpstr>Array 1 Dimensi (11)</vt:lpstr>
      <vt:lpstr>PowerPoint Presentation</vt:lpstr>
      <vt:lpstr>PowerPoint Presentation</vt:lpstr>
      <vt:lpstr>Array 1 Dimensi (12)</vt:lpstr>
      <vt:lpstr>Array 1 Dimensi (13)</vt:lpstr>
      <vt:lpstr>PowerPoint Presentation</vt:lpstr>
      <vt:lpstr>PowerPoint Presentation</vt:lpstr>
      <vt:lpstr>Array 1 Dimensi (14)</vt:lpstr>
      <vt:lpstr>Array 1 Dimensi (15)</vt:lpstr>
      <vt:lpstr>Array 1 Dimensi (16)</vt:lpstr>
      <vt:lpstr>PowerPoint Presentation</vt:lpstr>
      <vt:lpstr>PowerPoint Presentation</vt:lpstr>
      <vt:lpstr>Array 1 Dimensi (17)</vt:lpstr>
      <vt:lpstr>PowerPoint Presentation</vt:lpstr>
      <vt:lpstr>PowerPoint Presentation</vt:lpstr>
      <vt:lpstr>Array 1 Dimensi (18)</vt:lpstr>
      <vt:lpstr>Array 1 Dimensi (19)</vt:lpstr>
      <vt:lpstr>Array 1 Dimensi (20)</vt:lpstr>
      <vt:lpstr>PowerPoint Presentation</vt:lpstr>
      <vt:lpstr>Array 1 Dimensi (21)</vt:lpstr>
      <vt:lpstr>PowerPoint Presentation</vt:lpstr>
      <vt:lpstr>PowerPoint Presentation</vt:lpstr>
      <vt:lpstr>Array 1 Dimensi (22)</vt:lpstr>
      <vt:lpstr>Array 1 Dimensi (23)</vt:lpstr>
      <vt:lpstr>Array 1 Dimensi (24)</vt:lpstr>
      <vt:lpstr>Array 1 Dimensi (25)</vt:lpstr>
      <vt:lpstr>Array 1 Dimensi (26)</vt:lpstr>
      <vt:lpstr>PowerPoint Presentation</vt:lpstr>
      <vt:lpstr>PowerPoint Presentation</vt:lpstr>
      <vt:lpstr>PowerPoint Presentation</vt:lpstr>
      <vt:lpstr>PowerPoint Presentation</vt:lpstr>
      <vt:lpstr>PowerPoint Presentation</vt:lpstr>
      <vt:lpstr>PR 5.a.</vt:lpstr>
      <vt:lpstr>Rehat SEJENAK</vt:lpstr>
      <vt:lpstr>String</vt:lpstr>
      <vt:lpstr>String (2)</vt:lpstr>
      <vt:lpstr>String (3)</vt:lpstr>
      <vt:lpstr>String (4)</vt:lpstr>
      <vt:lpstr>String (5)</vt:lpstr>
      <vt:lpstr>String (6)</vt:lpstr>
      <vt:lpstr>String (7)</vt:lpstr>
      <vt:lpstr>String (8)</vt:lpstr>
      <vt:lpstr>String (9)</vt:lpstr>
      <vt:lpstr>PowerPoint Presentation</vt:lpstr>
      <vt:lpstr>PR 5.b.</vt:lpstr>
      <vt:lpstr>Algoritma Sorting Sederhana</vt:lpstr>
      <vt:lpstr>Algoritma Sorting Sederhana (3)</vt:lpstr>
      <vt:lpstr>Algoritma Sorting Sederhana (2)</vt:lpstr>
      <vt:lpstr>Algoritma Sorting Sederhana (4)</vt:lpstr>
      <vt:lpstr>PowerPoint Presentation</vt:lpstr>
      <vt:lpstr>Algoritma Sorting Sederhana (5)</vt:lpstr>
      <vt:lpstr>PowerPoint Presentation</vt:lpstr>
      <vt:lpstr>PR 5.c</vt:lpstr>
      <vt:lpstr>Algoritma Sorting Sederhana (6)</vt:lpstr>
      <vt:lpstr>PowerPoint Presentation</vt:lpstr>
      <vt:lpstr>Algoritma Sorting Sederhana (7)</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ALGORITHM TK13020  Jeanny Pragantha Novario Jaya Perdana  Program Studi Teknik Informatika FAKULTAS TEKNOLOGI INFORMASI</dc:title>
  <dc:creator>Pono</dc:creator>
  <cp:revision>3</cp:revision>
  <dcterms:created xsi:type="dcterms:W3CDTF">2020-09-28T06:58:57Z</dcterms:created>
  <dcterms:modified xsi:type="dcterms:W3CDTF">2023-10-02T14:53:07Z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0x0101006D9047B0E2BF334387B5F58598CAE1A8</vt:lpwstr>
  </property>
</Properties>
</file>