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sldIdLst>
    <p:sldId id="257" r:id="rId6"/>
    <p:sldId id="258" r:id="rId7"/>
    <p:sldId id="256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9" r:id="rId18"/>
    <p:sldId id="268" r:id="rId19"/>
    <p:sldId id="270" r:id="rId20"/>
    <p:sldId id="271" r:id="rId21"/>
    <p:sldId id="272" r:id="rId22"/>
    <p:sldId id="273" r:id="rId23"/>
    <p:sldId id="275" r:id="rId24"/>
    <p:sldId id="274" r:id="rId25"/>
    <p:sldId id="276" r:id="rId26"/>
    <p:sldId id="277" r:id="rId27"/>
    <p:sldId id="278" r:id="rId28"/>
    <p:sldId id="296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theme" Target="theme/theme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presProps" Target="pres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6929F-3D59-4FE2-BEAE-68632B6A311A}" type="datetimeFigureOut">
              <a:rPr lang="id-ID" smtClean="0"/>
              <a:t>12/08/2023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402E-4825-4C51-A6C9-1C70BC533A3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7299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6929F-3D59-4FE2-BEAE-68632B6A311A}" type="datetimeFigureOut">
              <a:rPr lang="id-ID" smtClean="0"/>
              <a:t>12/08/2023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402E-4825-4C51-A6C9-1C70BC533A3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4714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6929F-3D59-4FE2-BEAE-68632B6A311A}" type="datetimeFigureOut">
              <a:rPr lang="id-ID" smtClean="0"/>
              <a:t>12/08/2023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402E-4825-4C51-A6C9-1C70BC533A3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37437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62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25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50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13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39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01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E910FD-3BD6-451D-8E34-893A6784257D}" type="datetimeFigureOut">
              <a:rPr lang="en-US" smtClean="0"/>
              <a:pPr/>
              <a:t>8/12/2023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F730B5-B70C-42D3-A7BC-F1334D91BE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310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template presentation Isi0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E910FD-3BD6-451D-8E34-893A6784257D}" type="datetimeFigureOut">
              <a:rPr lang="en-US" smtClean="0"/>
              <a:pPr/>
              <a:t>8/12/2023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F730B5-B70C-42D3-A7BC-F1334D91BE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7415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template presentation Isi0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462">
                <a:solidFill>
                  <a:schemeClr val="tx1">
                    <a:tint val="75000"/>
                  </a:schemeClr>
                </a:solidFill>
              </a:defRPr>
            </a:lvl1pPr>
            <a:lvl2pPr marL="562722" indent="0">
              <a:buNone/>
              <a:defRPr sz="2215">
                <a:solidFill>
                  <a:schemeClr val="tx1">
                    <a:tint val="75000"/>
                  </a:schemeClr>
                </a:solidFill>
              </a:defRPr>
            </a:lvl2pPr>
            <a:lvl3pPr marL="1125444" indent="0">
              <a:buNone/>
              <a:defRPr sz="1969">
                <a:solidFill>
                  <a:schemeClr val="tx1">
                    <a:tint val="75000"/>
                  </a:schemeClr>
                </a:solidFill>
              </a:defRPr>
            </a:lvl3pPr>
            <a:lvl4pPr marL="1688165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4pPr>
            <a:lvl5pPr marL="2250887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5pPr>
            <a:lvl6pPr marL="2813609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6pPr>
            <a:lvl7pPr marL="3376331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7pPr>
            <a:lvl8pPr marL="3939052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8pPr>
            <a:lvl9pPr marL="4501774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E910FD-3BD6-451D-8E34-893A6784257D}" type="datetimeFigureOut">
              <a:rPr lang="en-US" smtClean="0"/>
              <a:pPr/>
              <a:t>8/12/2023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F730B5-B70C-42D3-A7BC-F1334D91BE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0704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E910FD-3BD6-451D-8E34-893A6784257D}" type="datetimeFigureOut">
              <a:rPr lang="en-US" smtClean="0"/>
              <a:pPr/>
              <a:t>8/12/2023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F730B5-B70C-42D3-A7BC-F1334D91BE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1200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E910FD-3BD6-451D-8E34-893A6784257D}" type="datetimeFigureOut">
              <a:rPr lang="en-US" smtClean="0"/>
              <a:pPr/>
              <a:t>8/12/2023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F730B5-B70C-42D3-A7BC-F1334D91BE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9159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E910FD-3BD6-451D-8E34-893A6784257D}" type="datetimeFigureOut">
              <a:rPr lang="en-US" smtClean="0"/>
              <a:pPr/>
              <a:t>8/12/2023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F730B5-B70C-42D3-A7BC-F1334D91BE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089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E910FD-3BD6-451D-8E34-893A6784257D}" type="datetimeFigureOut">
              <a:rPr lang="en-US" smtClean="0"/>
              <a:pPr/>
              <a:t>8/12/2023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F730B5-B70C-42D3-A7BC-F1334D91BE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6575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313" cy="4691063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E910FD-3BD6-451D-8E34-893A6784257D}" type="datetimeFigureOut">
              <a:rPr lang="en-US" smtClean="0"/>
              <a:pPr/>
              <a:t>8/12/2023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F730B5-B70C-42D3-A7BC-F1334D91BE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63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6929F-3D59-4FE2-BEAE-68632B6A311A}" type="datetimeFigureOut">
              <a:rPr lang="id-ID" smtClean="0"/>
              <a:t>12/08/2023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402E-4825-4C51-A6C9-1C70BC533A3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215166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E910FD-3BD6-451D-8E34-893A6784257D}" type="datetimeFigureOut">
              <a:rPr lang="en-US" smtClean="0"/>
              <a:pPr/>
              <a:t>8/12/2023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F730B5-B70C-42D3-A7BC-F1334D91BE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295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E910FD-3BD6-451D-8E34-893A6784257D}" type="datetimeFigureOut">
              <a:rPr lang="en-US" smtClean="0"/>
              <a:pPr/>
              <a:t>8/12/2023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F730B5-B70C-42D3-A7BC-F1334D91BE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488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E910FD-3BD6-451D-8E34-893A6784257D}" type="datetimeFigureOut">
              <a:rPr lang="en-US" smtClean="0"/>
              <a:pPr/>
              <a:t>8/12/2023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F730B5-B70C-42D3-A7BC-F1334D91BE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118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6929F-3D59-4FE2-BEAE-68632B6A311A}" type="datetimeFigureOut">
              <a:rPr lang="id-ID" smtClean="0"/>
              <a:t>12/08/2023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402E-4825-4C51-A6C9-1C70BC533A3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90987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6929F-3D59-4FE2-BEAE-68632B6A311A}" type="datetimeFigureOut">
              <a:rPr lang="id-ID" smtClean="0"/>
              <a:t>12/08/2023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402E-4825-4C51-A6C9-1C70BC533A3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99437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6929F-3D59-4FE2-BEAE-68632B6A311A}" type="datetimeFigureOut">
              <a:rPr lang="id-ID" smtClean="0"/>
              <a:t>12/08/2023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402E-4825-4C51-A6C9-1C70BC533A3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48945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6929F-3D59-4FE2-BEAE-68632B6A311A}" type="datetimeFigureOut">
              <a:rPr lang="id-ID" smtClean="0"/>
              <a:t>12/08/2023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402E-4825-4C51-A6C9-1C70BC533A3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19590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6929F-3D59-4FE2-BEAE-68632B6A311A}" type="datetimeFigureOut">
              <a:rPr lang="id-ID" smtClean="0"/>
              <a:t>12/08/2023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402E-4825-4C51-A6C9-1C70BC533A3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26451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6929F-3D59-4FE2-BEAE-68632B6A311A}" type="datetimeFigureOut">
              <a:rPr lang="id-ID" smtClean="0"/>
              <a:t>12/08/2023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402E-4825-4C51-A6C9-1C70BC533A3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5906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6929F-3D59-4FE2-BEAE-68632B6A311A}" type="datetimeFigureOut">
              <a:rPr lang="id-ID" smtClean="0"/>
              <a:t>12/08/2023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402E-4825-4C51-A6C9-1C70BC533A3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1428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6929F-3D59-4FE2-BEAE-68632B6A311A}" type="datetimeFigureOut">
              <a:rPr lang="id-ID" smtClean="0"/>
              <a:t>12/08/2023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8402E-4825-4C51-A6C9-1C70BC533A3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45002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template presentation-Judul.jp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CAE910FD-3BD6-451D-8E34-893A6784257D}" type="datetimeFigureOut">
              <a:rPr lang="en-US" smtClean="0"/>
              <a:pPr/>
              <a:t>8/12/2023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19F730B5-B70C-42D3-A7BC-F1334D91BE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12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561975" rtl="0" eaLnBrk="1" fontAlgn="base" hangingPunct="1">
        <a:spcBef>
          <a:spcPct val="0"/>
        </a:spcBef>
        <a:spcAft>
          <a:spcPct val="0"/>
        </a:spcAft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561975" rtl="0" eaLnBrk="1" fontAlgn="base" hangingPunct="1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Calibri" pitchFamily="34" charset="0"/>
        </a:defRPr>
      </a:lvl2pPr>
      <a:lvl3pPr algn="ctr" defTabSz="561975" rtl="0" eaLnBrk="1" fontAlgn="base" hangingPunct="1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Calibri" pitchFamily="34" charset="0"/>
        </a:defRPr>
      </a:lvl3pPr>
      <a:lvl4pPr algn="ctr" defTabSz="561975" rtl="0" eaLnBrk="1" fontAlgn="base" hangingPunct="1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Calibri" pitchFamily="34" charset="0"/>
        </a:defRPr>
      </a:lvl4pPr>
      <a:lvl5pPr algn="ctr" defTabSz="561975" rtl="0" eaLnBrk="1" fontAlgn="base" hangingPunct="1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Calibri" pitchFamily="34" charset="0"/>
        </a:defRPr>
      </a:lvl5pPr>
      <a:lvl6pPr marL="457200" algn="ctr" defTabSz="561975" rtl="0" eaLnBrk="1" fontAlgn="base" hangingPunct="1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Calibri" pitchFamily="34" charset="0"/>
        </a:defRPr>
      </a:lvl6pPr>
      <a:lvl7pPr marL="914400" algn="ctr" defTabSz="561975" rtl="0" eaLnBrk="1" fontAlgn="base" hangingPunct="1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Calibri" pitchFamily="34" charset="0"/>
        </a:defRPr>
      </a:lvl7pPr>
      <a:lvl8pPr marL="1371600" algn="ctr" defTabSz="561975" rtl="0" eaLnBrk="1" fontAlgn="base" hangingPunct="1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Calibri" pitchFamily="34" charset="0"/>
        </a:defRPr>
      </a:lvl8pPr>
      <a:lvl9pPr marL="1828800" algn="ctr" defTabSz="561975" rtl="0" eaLnBrk="1" fontAlgn="base" hangingPunct="1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Calibri" pitchFamily="34" charset="0"/>
        </a:defRPr>
      </a:lvl9pPr>
    </p:titleStyle>
    <p:bodyStyle>
      <a:lvl1pPr marL="420688" indent="-420688" algn="l" defTabSz="561975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50838" algn="l" defTabSz="561975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406525" indent="-280988" algn="l" defTabSz="561975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68500" indent="-280988" algn="l" defTabSz="561975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532063" indent="-280988" algn="l" defTabSz="561975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562722" rtl="0" eaLnBrk="1" latinLnBrk="0" hangingPunct="1">
        <a:spcBef>
          <a:spcPct val="20000"/>
        </a:spcBef>
        <a:buFont typeface="Arial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562722" rtl="0" eaLnBrk="1" latinLnBrk="0" hangingPunct="1">
        <a:spcBef>
          <a:spcPct val="20000"/>
        </a:spcBef>
        <a:buFont typeface="Arial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562722" rtl="0" eaLnBrk="1" latinLnBrk="0" hangingPunct="1">
        <a:spcBef>
          <a:spcPct val="20000"/>
        </a:spcBef>
        <a:buFont typeface="Arial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562722" rtl="0" eaLnBrk="1" latinLnBrk="0" hangingPunct="1">
        <a:spcBef>
          <a:spcPct val="20000"/>
        </a:spcBef>
        <a:buFont typeface="Arial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62722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562722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562722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562722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562722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562722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562722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562722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562722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>
            <a:extLst>
              <a:ext uri="{FF2B5EF4-FFF2-40B4-BE49-F238E27FC236}">
                <a16:creationId xmlns:a16="http://schemas.microsoft.com/office/drawing/2014/main" id="{128F25F1-679A-49BA-A5CA-0EF87995E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-26988"/>
            <a:ext cx="9251951" cy="6985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itle 1">
            <a:extLst>
              <a:ext uri="{FF2B5EF4-FFF2-40B4-BE49-F238E27FC236}">
                <a16:creationId xmlns:a16="http://schemas.microsoft.com/office/drawing/2014/main" id="{659F9890-D890-4CF4-9E58-774D1CF8F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76250"/>
            <a:ext cx="9144000" cy="6048375"/>
          </a:xfrm>
        </p:spPr>
        <p:txBody>
          <a:bodyPr>
            <a:normAutofit fontScale="90000"/>
          </a:bodyPr>
          <a:lstStyle/>
          <a:p>
            <a:pPr eaLnBrk="1" hangingPunct="1"/>
            <a:br>
              <a:rPr lang="en-AU" altLang="en-US" sz="3600" dirty="0">
                <a:solidFill>
                  <a:schemeClr val="bg1"/>
                </a:solidFill>
              </a:rPr>
            </a:br>
            <a:br>
              <a:rPr lang="en-AU" altLang="en-US" sz="3600" dirty="0">
                <a:solidFill>
                  <a:schemeClr val="bg1"/>
                </a:solidFill>
              </a:rPr>
            </a:br>
            <a:br>
              <a:rPr lang="en-AU" altLang="en-US" sz="3600" dirty="0">
                <a:solidFill>
                  <a:schemeClr val="bg1"/>
                </a:solidFill>
              </a:rPr>
            </a:br>
            <a:r>
              <a:rPr lang="en-AU" altLang="en-US" sz="4800" b="1" dirty="0">
                <a:solidFill>
                  <a:schemeClr val="bg1"/>
                </a:solidFill>
              </a:rPr>
              <a:t> ALGORITHM</a:t>
            </a:r>
            <a:br>
              <a:rPr lang="en-AU" altLang="en-US" sz="4800" b="1" dirty="0">
                <a:solidFill>
                  <a:schemeClr val="bg1"/>
                </a:solidFill>
              </a:rPr>
            </a:br>
            <a:r>
              <a:rPr lang="en-AU" altLang="en-US" sz="4800" b="1" dirty="0">
                <a:solidFill>
                  <a:schemeClr val="bg1"/>
                </a:solidFill>
              </a:rPr>
              <a:t>TK13027</a:t>
            </a:r>
            <a:br>
              <a:rPr lang="en-AU" altLang="en-US" sz="4800" b="1" dirty="0">
                <a:solidFill>
                  <a:schemeClr val="bg1"/>
                </a:solidFill>
              </a:rPr>
            </a:br>
            <a:br>
              <a:rPr lang="en-AU" altLang="en-US" sz="3600" dirty="0">
                <a:solidFill>
                  <a:schemeClr val="bg1"/>
                </a:solidFill>
              </a:rPr>
            </a:br>
            <a:r>
              <a:rPr lang="en-AU" altLang="en-US" sz="3600" dirty="0" err="1">
                <a:solidFill>
                  <a:schemeClr val="bg1"/>
                </a:solidFill>
              </a:rPr>
              <a:t>Jeanny</a:t>
            </a:r>
            <a:r>
              <a:rPr lang="en-AU" altLang="en-US" sz="3600" dirty="0">
                <a:solidFill>
                  <a:schemeClr val="bg1"/>
                </a:solidFill>
              </a:rPr>
              <a:t> Pragantha</a:t>
            </a:r>
            <a:br>
              <a:rPr lang="en-AU" altLang="en-US" sz="3600" dirty="0">
                <a:solidFill>
                  <a:schemeClr val="bg1"/>
                </a:solidFill>
              </a:rPr>
            </a:br>
            <a:r>
              <a:rPr lang="en-AU" altLang="en-US" sz="3600" dirty="0" err="1">
                <a:solidFill>
                  <a:schemeClr val="bg1"/>
                </a:solidFill>
              </a:rPr>
              <a:t>Novario</a:t>
            </a:r>
            <a:r>
              <a:rPr lang="en-AU" altLang="en-US" sz="3600" dirty="0">
                <a:solidFill>
                  <a:schemeClr val="bg1"/>
                </a:solidFill>
              </a:rPr>
              <a:t> Jaya Perdana</a:t>
            </a:r>
            <a:br>
              <a:rPr lang="en-AU" altLang="en-US" sz="3600" dirty="0">
                <a:solidFill>
                  <a:schemeClr val="bg1"/>
                </a:solidFill>
              </a:rPr>
            </a:br>
            <a:br>
              <a:rPr lang="en-AU" altLang="en-US" sz="3600" dirty="0">
                <a:solidFill>
                  <a:schemeClr val="bg1"/>
                </a:solidFill>
              </a:rPr>
            </a:br>
            <a:br>
              <a:rPr lang="en-AU" altLang="en-US" sz="3600" dirty="0">
                <a:solidFill>
                  <a:schemeClr val="bg1"/>
                </a:solidFill>
              </a:rPr>
            </a:br>
            <a:r>
              <a:rPr lang="en-AU" altLang="en-US" sz="3600" dirty="0">
                <a:solidFill>
                  <a:schemeClr val="bg1"/>
                </a:solidFill>
              </a:rPr>
              <a:t>Program </a:t>
            </a:r>
            <a:r>
              <a:rPr lang="en-AU" altLang="en-US" sz="3600" dirty="0" err="1">
                <a:solidFill>
                  <a:schemeClr val="bg1"/>
                </a:solidFill>
              </a:rPr>
              <a:t>Studi</a:t>
            </a:r>
            <a:r>
              <a:rPr lang="en-AU" altLang="en-US" sz="3600" dirty="0">
                <a:solidFill>
                  <a:schemeClr val="bg1"/>
                </a:solidFill>
              </a:rPr>
              <a:t> Teknik </a:t>
            </a:r>
            <a:r>
              <a:rPr lang="en-AU" altLang="en-US" sz="3600" dirty="0" err="1">
                <a:solidFill>
                  <a:schemeClr val="bg1"/>
                </a:solidFill>
              </a:rPr>
              <a:t>Informatika</a:t>
            </a:r>
            <a:br>
              <a:rPr lang="en-AU" altLang="en-US" sz="3600" dirty="0">
                <a:solidFill>
                  <a:schemeClr val="bg1"/>
                </a:solidFill>
              </a:rPr>
            </a:br>
            <a:r>
              <a:rPr lang="en-AU" altLang="en-US" sz="3200" dirty="0">
                <a:solidFill>
                  <a:schemeClr val="bg1"/>
                </a:solidFill>
              </a:rPr>
              <a:t>FAKULTAS TEKNOLOGI INFORMASI</a:t>
            </a:r>
            <a:br>
              <a:rPr lang="en-AU" altLang="en-US" sz="3200" dirty="0">
                <a:solidFill>
                  <a:schemeClr val="bg1"/>
                </a:solidFill>
              </a:rPr>
            </a:br>
            <a:r>
              <a:rPr lang="en-AU" altLang="en-US" sz="2800" dirty="0">
                <a:solidFill>
                  <a:schemeClr val="bg1"/>
                </a:solidFill>
              </a:rPr>
              <a:t> </a:t>
            </a:r>
            <a:br>
              <a:rPr lang="en-AU" altLang="en-US" sz="2800" dirty="0">
                <a:solidFill>
                  <a:schemeClr val="bg1"/>
                </a:solidFill>
              </a:rPr>
            </a:br>
            <a:br>
              <a:rPr lang="en-AU" altLang="en-US" sz="2800" dirty="0">
                <a:solidFill>
                  <a:schemeClr val="bg1"/>
                </a:solidFill>
              </a:rPr>
            </a:br>
            <a:endParaRPr lang="en-US" altLang="en-US" sz="2400" dirty="0">
              <a:solidFill>
                <a:schemeClr val="bg1"/>
              </a:solidFill>
            </a:endParaRPr>
          </a:p>
        </p:txBody>
      </p:sp>
      <p:sp>
        <p:nvSpPr>
          <p:cNvPr id="4100" name="Slide Number Placeholder 1">
            <a:extLst>
              <a:ext uri="{FF2B5EF4-FFF2-40B4-BE49-F238E27FC236}">
                <a16:creationId xmlns:a16="http://schemas.microsoft.com/office/drawing/2014/main" id="{0C40792B-2385-4202-A584-509510EF2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E297C8-3B72-497A-8C3B-EB3859048B37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502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4000" dirty="0">
                <a:solidFill>
                  <a:prstClr val="black"/>
                </a:solidFill>
              </a:rPr>
              <a:t>Struktur Data </a:t>
            </a:r>
            <a:r>
              <a:rPr lang="id-ID" sz="4000" dirty="0" err="1">
                <a:solidFill>
                  <a:prstClr val="black"/>
                </a:solidFill>
              </a:rPr>
              <a:t>Struct</a:t>
            </a:r>
            <a:r>
              <a:rPr lang="en-US" sz="4000" dirty="0">
                <a:solidFill>
                  <a:prstClr val="black"/>
                </a:solidFill>
              </a:rPr>
              <a:t> (6)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hangingPunct="0"/>
            <a:r>
              <a:rPr lang="en-US" dirty="0"/>
              <a:t>S</a:t>
            </a:r>
            <a:r>
              <a:rPr lang="id-ID" dirty="0"/>
              <a:t>truktur data struct untuk menyimpan data barang:	</a:t>
            </a:r>
          </a:p>
          <a:p>
            <a:pPr marL="0" indent="0" hangingPunct="0">
              <a:buNone/>
            </a:pPr>
            <a:r>
              <a:rPr lang="id-ID" dirty="0"/>
              <a:t>   </a:t>
            </a:r>
            <a:r>
              <a:rPr lang="en-US" dirty="0"/>
              <a:t>	</a:t>
            </a:r>
            <a:r>
              <a:rPr lang="id-ID" dirty="0"/>
              <a:t>struct   STOK { </a:t>
            </a:r>
          </a:p>
          <a:p>
            <a:pPr marL="0" indent="0" hangingPunct="0">
              <a:buNone/>
            </a:pPr>
            <a:r>
              <a:rPr lang="id-ID" dirty="0"/>
              <a:t>		</a:t>
            </a:r>
            <a:r>
              <a:rPr lang="en-US" dirty="0"/>
              <a:t>	</a:t>
            </a:r>
            <a:r>
              <a:rPr lang="id-ID" dirty="0"/>
              <a:t>char	N</a:t>
            </a:r>
            <a:r>
              <a:rPr lang="en-US" dirty="0" err="1"/>
              <a:t>omor</a:t>
            </a:r>
            <a:r>
              <a:rPr lang="id-ID" dirty="0"/>
              <a:t>[</a:t>
            </a:r>
            <a:r>
              <a:rPr lang="en-US" dirty="0"/>
              <a:t>8</a:t>
            </a:r>
            <a:r>
              <a:rPr lang="id-ID" dirty="0"/>
              <a:t>]		</a:t>
            </a:r>
          </a:p>
          <a:p>
            <a:pPr marL="0" indent="0" hangingPunct="0">
              <a:buNone/>
            </a:pPr>
            <a:r>
              <a:rPr lang="id-ID" dirty="0"/>
              <a:t>		</a:t>
            </a:r>
            <a:r>
              <a:rPr lang="en-US" dirty="0"/>
              <a:t>	</a:t>
            </a:r>
            <a:r>
              <a:rPr lang="id-ID" dirty="0"/>
              <a:t>char	JenisB</a:t>
            </a:r>
            <a:r>
              <a:rPr lang="en-US" dirty="0" err="1"/>
              <a:t>arang</a:t>
            </a:r>
            <a:r>
              <a:rPr lang="id-ID" dirty="0"/>
              <a:t>[15]</a:t>
            </a:r>
          </a:p>
          <a:p>
            <a:pPr marL="0" indent="0" hangingPunct="0">
              <a:buNone/>
            </a:pPr>
            <a:r>
              <a:rPr lang="id-ID" dirty="0"/>
              <a:t>			char	Merek[20] 		</a:t>
            </a:r>
          </a:p>
          <a:p>
            <a:pPr marL="0" indent="0" hangingPunct="0">
              <a:buNone/>
            </a:pPr>
            <a:r>
              <a:rPr lang="id-ID" dirty="0"/>
              <a:t>	   	</a:t>
            </a:r>
            <a:r>
              <a:rPr lang="en-US" dirty="0"/>
              <a:t>	</a:t>
            </a:r>
            <a:r>
              <a:rPr lang="id-ID" dirty="0"/>
              <a:t>char   Pemasok[20]</a:t>
            </a:r>
          </a:p>
          <a:p>
            <a:pPr marL="0" indent="0" hangingPunct="0">
              <a:buNone/>
            </a:pPr>
            <a:r>
              <a:rPr lang="en-US" dirty="0"/>
              <a:t>			</a:t>
            </a:r>
            <a:r>
              <a:rPr lang="en-US" dirty="0" err="1"/>
              <a:t>int</a:t>
            </a:r>
            <a:r>
              <a:rPr lang="en-US" dirty="0"/>
              <a:t>	</a:t>
            </a:r>
            <a:r>
              <a:rPr lang="id-ID" dirty="0"/>
              <a:t>H</a:t>
            </a:r>
            <a:r>
              <a:rPr lang="en-US" dirty="0" err="1"/>
              <a:t>arga</a:t>
            </a:r>
            <a:r>
              <a:rPr lang="id-ID" dirty="0"/>
              <a:t>	</a:t>
            </a:r>
          </a:p>
          <a:p>
            <a:pPr marL="0" indent="0" hangingPunct="0">
              <a:buNone/>
            </a:pPr>
            <a:r>
              <a:rPr lang="en-US" dirty="0"/>
              <a:t>			</a:t>
            </a:r>
            <a:r>
              <a:rPr lang="id-ID" dirty="0"/>
              <a:t>int	Banyak</a:t>
            </a:r>
          </a:p>
          <a:p>
            <a:pPr marL="0" indent="0" hangingPunct="0">
              <a:buNone/>
            </a:pPr>
            <a:r>
              <a:rPr lang="en-US" dirty="0"/>
              <a:t>	</a:t>
            </a:r>
            <a:r>
              <a:rPr lang="id-ID" dirty="0"/>
              <a:t>}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24074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b="1" dirty="0"/>
              <a:t>Operasi </a:t>
            </a:r>
            <a:r>
              <a:rPr lang="en-US" b="1" dirty="0"/>
              <a:t>I</a:t>
            </a:r>
            <a:r>
              <a:rPr lang="id-ID" b="1" dirty="0"/>
              <a:t>nput/</a:t>
            </a:r>
            <a:r>
              <a:rPr lang="en-US" b="1" dirty="0"/>
              <a:t>O</a:t>
            </a:r>
            <a:r>
              <a:rPr lang="id-ID" b="1" dirty="0"/>
              <a:t>utput dengan </a:t>
            </a:r>
            <a:r>
              <a:rPr lang="en-US" b="1" dirty="0"/>
              <a:t>S</a:t>
            </a:r>
            <a:r>
              <a:rPr lang="id-ID" b="1" dirty="0"/>
              <a:t>truct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hangingPunct="0"/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id-ID" dirty="0"/>
              <a:t> penulisan struct untuk menyimpan atau mencetak data ke/dari </a:t>
            </a:r>
            <a:r>
              <a:rPr lang="en-US" dirty="0"/>
              <a:t>member </a:t>
            </a:r>
            <a:r>
              <a:rPr lang="id-ID" dirty="0"/>
              <a:t>struct: </a:t>
            </a:r>
          </a:p>
          <a:p>
            <a:pPr marL="0" indent="0" hangingPunct="0">
              <a:buNone/>
            </a:pPr>
            <a:r>
              <a:rPr lang="en-US" dirty="0"/>
              <a:t>		</a:t>
            </a:r>
            <a:r>
              <a:rPr lang="en-US" b="1" dirty="0"/>
              <a:t>n</a:t>
            </a:r>
            <a:r>
              <a:rPr lang="id-ID" b="1" dirty="0"/>
              <a:t>ama</a:t>
            </a:r>
            <a:r>
              <a:rPr lang="en-US" b="1" dirty="0"/>
              <a:t>_</a:t>
            </a:r>
            <a:r>
              <a:rPr lang="id-ID" b="1" dirty="0"/>
              <a:t>struct.</a:t>
            </a:r>
            <a:r>
              <a:rPr lang="en-US" b="1" dirty="0" err="1"/>
              <a:t>nama_member</a:t>
            </a:r>
            <a:r>
              <a:rPr lang="en-US" b="1" dirty="0"/>
              <a:t> </a:t>
            </a:r>
          </a:p>
          <a:p>
            <a:pPr marL="0" indent="0" hangingPunct="0">
              <a:buNone/>
            </a:pPr>
            <a:endParaRPr lang="id-ID" dirty="0"/>
          </a:p>
          <a:p>
            <a:pPr hangingPunct="0"/>
            <a:r>
              <a:rPr lang="en-US" dirty="0"/>
              <a:t>C</a:t>
            </a:r>
            <a:r>
              <a:rPr lang="id-ID" dirty="0"/>
              <a:t>ontoh untuk struct MAHASISWA:</a:t>
            </a:r>
          </a:p>
          <a:p>
            <a:pPr marL="0" indent="0" hangingPunct="0">
              <a:buNone/>
            </a:pPr>
            <a:r>
              <a:rPr lang="id-ID" cap="all" dirty="0"/>
              <a:t>Mahasiswa.Nama_MHS</a:t>
            </a:r>
            <a:r>
              <a:rPr lang="en-US" cap="all" dirty="0"/>
              <a:t>	</a:t>
            </a:r>
            <a:r>
              <a:rPr lang="id-ID" cap="all" dirty="0"/>
              <a:t>[</a:t>
            </a:r>
            <a:r>
              <a:rPr lang="id-ID" dirty="0"/>
              <a:t>member yang </a:t>
            </a:r>
            <a:r>
              <a:rPr lang="en-US" dirty="0"/>
              <a:t>										</a:t>
            </a:r>
            <a:r>
              <a:rPr lang="id-ID" dirty="0"/>
              <a:t>pertama]</a:t>
            </a:r>
          </a:p>
          <a:p>
            <a:pPr marL="0" indent="0" hangingPunct="0">
              <a:buNone/>
            </a:pPr>
            <a:r>
              <a:rPr lang="id-ID" cap="all" dirty="0"/>
              <a:t>Mahasiswa.NPM		[</a:t>
            </a:r>
            <a:r>
              <a:rPr lang="id-ID" dirty="0"/>
              <a:t>member yang ke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id-ID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61223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600" dirty="0">
                <a:solidFill>
                  <a:prstClr val="black"/>
                </a:solidFill>
              </a:rPr>
              <a:t>Operasi </a:t>
            </a:r>
            <a:r>
              <a:rPr lang="en-US" sz="3600" dirty="0">
                <a:solidFill>
                  <a:prstClr val="black"/>
                </a:solidFill>
              </a:rPr>
              <a:t>I</a:t>
            </a:r>
            <a:r>
              <a:rPr lang="id-ID" sz="3600" dirty="0">
                <a:solidFill>
                  <a:prstClr val="black"/>
                </a:solidFill>
              </a:rPr>
              <a:t>nput/</a:t>
            </a:r>
            <a:r>
              <a:rPr lang="en-US" sz="3600" dirty="0">
                <a:solidFill>
                  <a:prstClr val="black"/>
                </a:solidFill>
              </a:rPr>
              <a:t>O</a:t>
            </a:r>
            <a:r>
              <a:rPr lang="id-ID" sz="3600" dirty="0">
                <a:solidFill>
                  <a:prstClr val="black"/>
                </a:solidFill>
              </a:rPr>
              <a:t>utput dengan </a:t>
            </a:r>
            <a:r>
              <a:rPr lang="en-US" sz="3600" dirty="0">
                <a:solidFill>
                  <a:prstClr val="black"/>
                </a:solidFill>
              </a:rPr>
              <a:t>S</a:t>
            </a:r>
            <a:r>
              <a:rPr lang="id-ID" sz="3600" dirty="0">
                <a:solidFill>
                  <a:prstClr val="black"/>
                </a:solidFill>
              </a:rPr>
              <a:t>truct</a:t>
            </a:r>
            <a:r>
              <a:rPr lang="en-US" sz="3600" dirty="0">
                <a:solidFill>
                  <a:prstClr val="black"/>
                </a:solidFill>
              </a:rPr>
              <a:t> (2)</a:t>
            </a:r>
            <a:endParaRPr lang="id-ID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hangingPunct="0"/>
            <a:r>
              <a:rPr lang="en-US" dirty="0"/>
              <a:t>I</a:t>
            </a:r>
            <a:r>
              <a:rPr lang="id-ID" dirty="0"/>
              <a:t>nstruksi untuk menyimpan data ke atau mencetak data dari sebuah member dari struct MAHASISWA :</a:t>
            </a:r>
          </a:p>
          <a:p>
            <a:pPr hangingPunct="0"/>
            <a:r>
              <a:rPr lang="id-ID" b="1" dirty="0"/>
              <a:t>Read (</a:t>
            </a:r>
            <a:r>
              <a:rPr lang="id-ID" b="1" cap="all" dirty="0"/>
              <a:t>Mahasiswa.Nama_MHS</a:t>
            </a:r>
            <a:r>
              <a:rPr lang="id-ID" b="1" dirty="0"/>
              <a:t>)</a:t>
            </a:r>
          </a:p>
          <a:p>
            <a:pPr hangingPunct="0">
              <a:buFont typeface="Wingdings" panose="05000000000000000000" pitchFamily="2" charset="2"/>
              <a:buChar char="Ø"/>
            </a:pPr>
            <a:r>
              <a:rPr lang="id-ID" dirty="0"/>
              <a:t>data yang dibaca akan disimpan dalam member </a:t>
            </a:r>
            <a:r>
              <a:rPr lang="en-US" dirty="0"/>
              <a:t>  </a:t>
            </a:r>
            <a:r>
              <a:rPr lang="id-ID" dirty="0"/>
              <a:t>yang pertama pada struct MAHASISWA </a:t>
            </a:r>
          </a:p>
          <a:p>
            <a:pPr hangingPunct="0"/>
            <a:r>
              <a:rPr lang="id-ID" b="1" dirty="0"/>
              <a:t>Write (MAHASISWA.NPM)</a:t>
            </a:r>
          </a:p>
          <a:p>
            <a:pPr hangingPunct="0">
              <a:buFont typeface="Wingdings" panose="05000000000000000000" pitchFamily="2" charset="2"/>
              <a:buChar char="Ø"/>
            </a:pPr>
            <a:r>
              <a:rPr lang="id-ID" dirty="0"/>
              <a:t>mencetak isi member yang ke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id-ID" dirty="0"/>
              <a:t>dari struct MAHASISWA 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41647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Array of </a:t>
            </a:r>
            <a:r>
              <a:rPr lang="en-US" sz="4800" b="1" dirty="0" err="1"/>
              <a:t>struct</a:t>
            </a:r>
            <a:endParaRPr lang="id-ID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hangingPunct="0"/>
            <a:r>
              <a:rPr lang="en-US" dirty="0" err="1"/>
              <a:t>Definisi</a:t>
            </a:r>
            <a:r>
              <a:rPr lang="en-US" dirty="0"/>
              <a:t>:</a:t>
            </a:r>
          </a:p>
          <a:p>
            <a:pPr hangingPunct="0">
              <a:buFont typeface="Wingdings" panose="05000000000000000000" pitchFamily="2" charset="2"/>
              <a:buChar char="Ø"/>
            </a:pPr>
            <a:r>
              <a:rPr lang="id-ID" dirty="0"/>
              <a:t>struktur data array yang komponennya adalah struktur data struct. </a:t>
            </a:r>
            <a:endParaRPr lang="en-US" dirty="0"/>
          </a:p>
          <a:p>
            <a:pPr hangingPunct="0"/>
            <a:r>
              <a:rPr lang="en-US" dirty="0"/>
              <a:t>C</a:t>
            </a:r>
            <a:r>
              <a:rPr lang="id-ID" dirty="0"/>
              <a:t>ontoh</a:t>
            </a:r>
            <a:r>
              <a:rPr lang="en-US" dirty="0"/>
              <a:t>:</a:t>
            </a:r>
            <a:r>
              <a:rPr lang="id-ID" dirty="0"/>
              <a:t> array of struct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id-ID" dirty="0"/>
              <a:t> </a:t>
            </a:r>
            <a:r>
              <a:rPr lang="en-US" dirty="0" err="1"/>
              <a:t>menyimpan</a:t>
            </a:r>
            <a:r>
              <a:rPr lang="en-US" dirty="0"/>
              <a:t> data </a:t>
            </a:r>
            <a:r>
              <a:rPr lang="id-ID" dirty="0"/>
              <a:t>suatu kelas yang terdiri dari 75 mahasiswa</a:t>
            </a:r>
            <a:r>
              <a:rPr lang="en-US" dirty="0"/>
              <a:t>.</a:t>
            </a:r>
          </a:p>
          <a:p>
            <a:pPr hangingPunct="0">
              <a:buFont typeface="Wingdings" panose="05000000000000000000" pitchFamily="2" charset="2"/>
              <a:buChar char="Ø"/>
            </a:pPr>
            <a:r>
              <a:rPr lang="id-ID" dirty="0"/>
              <a:t> struct 	MAHASISWA   Data_M[75] 	</a:t>
            </a:r>
            <a:endParaRPr lang="en-US" dirty="0"/>
          </a:p>
          <a:p>
            <a:pPr hangingPunct="0">
              <a:buFont typeface="Wingdings" panose="05000000000000000000" pitchFamily="2" charset="2"/>
              <a:buChar char="Ø"/>
            </a:pPr>
            <a:r>
              <a:rPr lang="en-US" dirty="0" err="1"/>
              <a:t>Ilustrasi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array of </a:t>
            </a:r>
            <a:r>
              <a:rPr lang="en-US" dirty="0" err="1"/>
              <a:t>struct</a:t>
            </a:r>
            <a:r>
              <a:rPr lang="en-US" dirty="0"/>
              <a:t> Data-M[75]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dilihat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6.2.</a:t>
            </a:r>
          </a:p>
          <a:p>
            <a:pPr marL="0" indent="0" hangingPunc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87774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prstClr val="black"/>
                </a:solidFill>
              </a:rPr>
              <a:t>Array of Struct (2)</a:t>
            </a:r>
            <a:endParaRPr lang="id-ID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hangingPunct="0">
              <a:buNone/>
            </a:pPr>
            <a:r>
              <a:rPr lang="en-US" dirty="0"/>
              <a:t>I</a:t>
            </a:r>
            <a:r>
              <a:rPr lang="id-ID" dirty="0"/>
              <a:t>nstruksi untuk menyimpan data ke dan mencetak dari array of struct</a:t>
            </a:r>
            <a:r>
              <a:rPr lang="en-US" dirty="0"/>
              <a:t>:</a:t>
            </a:r>
            <a:endParaRPr lang="id-ID" dirty="0"/>
          </a:p>
          <a:p>
            <a:pPr marL="0" lvl="0" indent="0" hangingPunct="0">
              <a:buNone/>
            </a:pPr>
            <a:r>
              <a:rPr lang="en-US" dirty="0"/>
              <a:t>1. </a:t>
            </a:r>
            <a:r>
              <a:rPr lang="id-ID" dirty="0"/>
              <a:t>Untuk sebuah data dalam suatu member:</a:t>
            </a:r>
            <a:endParaRPr lang="en-US" dirty="0"/>
          </a:p>
          <a:p>
            <a:pPr marL="0" lvl="0" indent="0" hangingPunct="0">
              <a:buNone/>
            </a:pPr>
            <a:r>
              <a:rPr lang="en-US" dirty="0"/>
              <a:t>	</a:t>
            </a:r>
            <a:r>
              <a:rPr lang="id-ID" dirty="0"/>
              <a:t> </a:t>
            </a:r>
            <a:r>
              <a:rPr lang="id-ID" b="1" dirty="0"/>
              <a:t>Read (Data_M[</a:t>
            </a:r>
            <a:r>
              <a:rPr lang="en-US" b="1" dirty="0"/>
              <a:t>3</a:t>
            </a:r>
            <a:r>
              <a:rPr lang="id-ID" b="1" dirty="0"/>
              <a:t>].NAMA_MHS)</a:t>
            </a:r>
          </a:p>
          <a:p>
            <a:pPr hangingPunct="0">
              <a:buFont typeface="Wingdings" panose="05000000000000000000" pitchFamily="2" charset="2"/>
              <a:buChar char="Ø"/>
            </a:pPr>
            <a:r>
              <a:rPr lang="id-ID" dirty="0"/>
              <a:t> data yang dibaca akan disimpan dalam array of struct Data_M pada indeks 3 dan mem</a:t>
            </a:r>
            <a:r>
              <a:rPr lang="en-US" dirty="0" err="1"/>
              <a:t>ber</a:t>
            </a:r>
            <a:r>
              <a:rPr lang="id-ID" dirty="0"/>
              <a:t> yang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id-ID" dirty="0"/>
              <a:t>.</a:t>
            </a:r>
            <a:endParaRPr lang="en-US" dirty="0"/>
          </a:p>
          <a:p>
            <a:pPr marL="0" indent="0" hangingPunct="0">
              <a:buNone/>
            </a:pPr>
            <a:r>
              <a:rPr lang="en-US" dirty="0"/>
              <a:t>	</a:t>
            </a:r>
            <a:r>
              <a:rPr lang="id-ID" dirty="0"/>
              <a:t>Write (Data_M[10].NPM)</a:t>
            </a:r>
          </a:p>
          <a:p>
            <a:pPr hangingPunct="0">
              <a:buFont typeface="Wingdings" panose="05000000000000000000" pitchFamily="2" charset="2"/>
              <a:buChar char="Ø"/>
            </a:pPr>
            <a:r>
              <a:rPr lang="id-ID" dirty="0"/>
              <a:t>mencetak isi dari array of struct Data_M pada indeks 10 dan member yang ke </a:t>
            </a:r>
            <a:r>
              <a:rPr lang="en-US" dirty="0"/>
              <a:t>2</a:t>
            </a:r>
            <a:endParaRPr lang="id-ID" dirty="0"/>
          </a:p>
          <a:p>
            <a:pPr marL="0" indent="0" hangingPunct="0">
              <a:buNone/>
            </a:pPr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44040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071" y="0"/>
            <a:ext cx="8229600" cy="83820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prstClr val="black"/>
                </a:solidFill>
              </a:rPr>
              <a:t>Array of </a:t>
            </a:r>
            <a:r>
              <a:rPr lang="en-US" sz="4800" dirty="0" err="1">
                <a:solidFill>
                  <a:prstClr val="black"/>
                </a:solidFill>
              </a:rPr>
              <a:t>struct</a:t>
            </a:r>
            <a:r>
              <a:rPr lang="en-US" sz="4800" dirty="0">
                <a:solidFill>
                  <a:prstClr val="black"/>
                </a:solidFill>
              </a:rPr>
              <a:t> (3)</a:t>
            </a:r>
            <a:endParaRPr lang="id-ID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5059364"/>
          </a:xfrm>
        </p:spPr>
        <p:txBody>
          <a:bodyPr>
            <a:normAutofit fontScale="62500" lnSpcReduction="20000"/>
          </a:bodyPr>
          <a:lstStyle/>
          <a:p>
            <a:pPr marL="514350" lvl="0" indent="-514350" hangingPunct="0">
              <a:buFont typeface="+mj-lt"/>
              <a:buAutoNum type="arabicPeriod" startAt="2"/>
            </a:pPr>
            <a:r>
              <a:rPr lang="id-ID" dirty="0"/>
              <a:t>Untuk </a:t>
            </a:r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id-ID" dirty="0"/>
              <a:t>sebuah komponen (seluruh member) dalam array of struct:</a:t>
            </a:r>
          </a:p>
          <a:p>
            <a:pPr marL="0" indent="0" hangingPunct="0">
              <a:buNone/>
            </a:pPr>
            <a:r>
              <a:rPr lang="en-US" dirty="0"/>
              <a:t>	</a:t>
            </a:r>
            <a:r>
              <a:rPr lang="id-ID" b="1" dirty="0"/>
              <a:t>Read (Data_M[0])</a:t>
            </a:r>
            <a:endParaRPr lang="en-US" b="1" dirty="0"/>
          </a:p>
          <a:p>
            <a:pPr hangingPunct="0">
              <a:buFont typeface="Wingdings" panose="05000000000000000000" pitchFamily="2" charset="2"/>
              <a:buChar char="Ø"/>
            </a:pPr>
            <a:r>
              <a:rPr lang="id-ID" dirty="0"/>
              <a:t>membaca </a:t>
            </a:r>
            <a:r>
              <a:rPr lang="en-US" dirty="0"/>
              <a:t>3</a:t>
            </a:r>
            <a:r>
              <a:rPr lang="id-ID" dirty="0"/>
              <a:t> buah data dengan urutan: nama mahasiswa, NPM, dan nilai untuk disimpan dalam array of struct Data­_M indeks 0</a:t>
            </a:r>
            <a:endParaRPr lang="en-US" dirty="0"/>
          </a:p>
          <a:p>
            <a:pPr marL="514350" indent="-514350" hangingPunct="0">
              <a:buFont typeface="+mj-lt"/>
              <a:buAutoNum type="arabicPeriod" startAt="3"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array, </a:t>
            </a: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instruksi</a:t>
            </a:r>
            <a:r>
              <a:rPr lang="en-US" dirty="0"/>
              <a:t> </a:t>
            </a:r>
            <a:r>
              <a:rPr lang="en-US" dirty="0" err="1"/>
              <a:t>pengulangan</a:t>
            </a:r>
            <a:r>
              <a:rPr lang="en-US" dirty="0"/>
              <a:t>:</a:t>
            </a:r>
            <a:endParaRPr lang="id-ID" dirty="0"/>
          </a:p>
          <a:p>
            <a:pPr marL="0" indent="0" hangingPunct="0">
              <a:buNone/>
            </a:pPr>
            <a:r>
              <a:rPr lang="en-US" dirty="0"/>
              <a:t>	</a:t>
            </a:r>
            <a:r>
              <a:rPr lang="en-US" b="1" dirty="0"/>
              <a:t>For (I = 0 ; I &lt; 75 ; I ++)</a:t>
            </a:r>
            <a:endParaRPr lang="id-ID" b="1" dirty="0"/>
          </a:p>
          <a:p>
            <a:pPr marL="0" indent="0" hangingPunct="0">
              <a:buNone/>
            </a:pPr>
            <a:r>
              <a:rPr lang="en-US" b="1" dirty="0"/>
              <a:t>	{	Read (</a:t>
            </a:r>
            <a:r>
              <a:rPr lang="en-US" b="1" dirty="0" err="1"/>
              <a:t>Data_M</a:t>
            </a:r>
            <a:r>
              <a:rPr lang="en-US" b="1" dirty="0"/>
              <a:t>[I].</a:t>
            </a:r>
            <a:r>
              <a:rPr lang="en-US" b="1" dirty="0" err="1"/>
              <a:t>Nilai</a:t>
            </a:r>
            <a:r>
              <a:rPr lang="en-US" b="1" dirty="0"/>
              <a:t>)</a:t>
            </a:r>
          </a:p>
          <a:p>
            <a:pPr marL="0" indent="0" hangingPunct="0">
              <a:buNone/>
            </a:pPr>
            <a:r>
              <a:rPr lang="en-US" b="1" dirty="0"/>
              <a:t>	}</a:t>
            </a:r>
            <a:endParaRPr lang="id-ID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Membaca</a:t>
            </a:r>
            <a:r>
              <a:rPr lang="en-US" dirty="0"/>
              <a:t> 75 data </a:t>
            </a:r>
            <a:r>
              <a:rPr lang="en-US" dirty="0" err="1"/>
              <a:t>Nilai</a:t>
            </a:r>
            <a:r>
              <a:rPr lang="en-US" dirty="0"/>
              <a:t>,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disimpan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indeks</a:t>
            </a:r>
            <a:r>
              <a:rPr lang="en-US" dirty="0"/>
              <a:t> 0 </a:t>
            </a:r>
            <a:r>
              <a:rPr lang="en-US" dirty="0" err="1"/>
              <a:t>sampai</a:t>
            </a:r>
            <a:r>
              <a:rPr lang="en-US" dirty="0"/>
              <a:t> 74 </a:t>
            </a:r>
            <a:r>
              <a:rPr lang="en-US" dirty="0" err="1"/>
              <a:t>pada</a:t>
            </a:r>
            <a:r>
              <a:rPr lang="en-US" dirty="0"/>
              <a:t> member yang </a:t>
            </a:r>
            <a:r>
              <a:rPr lang="en-US" dirty="0" err="1"/>
              <a:t>ke</a:t>
            </a:r>
            <a:r>
              <a:rPr lang="en-US" dirty="0"/>
              <a:t> 3 </a:t>
            </a:r>
            <a:r>
              <a:rPr lang="en-US" dirty="0" err="1"/>
              <a:t>dari</a:t>
            </a:r>
            <a:r>
              <a:rPr lang="en-US" dirty="0"/>
              <a:t> array of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Data_M</a:t>
            </a:r>
            <a:r>
              <a:rPr lang="en-US" dirty="0"/>
              <a:t> </a:t>
            </a:r>
          </a:p>
          <a:p>
            <a:pPr marL="0" indent="0" hangingPunct="0">
              <a:buNone/>
            </a:pPr>
            <a:endParaRPr lang="en-US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19437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Nested Structure</a:t>
            </a:r>
            <a:endParaRPr lang="id-ID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d-ID" dirty="0"/>
              <a:t>Sebuah </a:t>
            </a:r>
            <a:r>
              <a:rPr lang="id-ID" i="1" dirty="0"/>
              <a:t>member</a:t>
            </a:r>
            <a:r>
              <a:rPr lang="id-ID" dirty="0"/>
              <a:t> dari struct dapat dideklarasikan sebagai struct yang lain </a:t>
            </a:r>
            <a:endParaRPr lang="en-US" dirty="0"/>
          </a:p>
          <a:p>
            <a:pPr hangingPunct="0"/>
            <a:r>
              <a:rPr lang="en-US" dirty="0" err="1"/>
              <a:t>Contoh</a:t>
            </a:r>
            <a:r>
              <a:rPr lang="id-ID" dirty="0"/>
              <a:t>, nama mahasiswa terdiri dari nama depan, nama tengah dan nama keluarga. </a:t>
            </a:r>
            <a:endParaRPr lang="en-US" dirty="0"/>
          </a:p>
          <a:p>
            <a:pPr marL="0" indent="0" hangingPunct="0">
              <a:buNone/>
            </a:pPr>
            <a:r>
              <a:rPr lang="en-US" dirty="0">
                <a:sym typeface="Wingdings" panose="05000000000000000000" pitchFamily="2" charset="2"/>
              </a:rPr>
              <a:t>  </a:t>
            </a:r>
            <a:r>
              <a:rPr lang="en-US" dirty="0" err="1">
                <a:sym typeface="Wingdings" panose="05000000000000000000" pitchFamily="2" charset="2"/>
              </a:rPr>
              <a:t>Dibuat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id-ID" dirty="0"/>
              <a:t>struct untuk NAMA:</a:t>
            </a:r>
          </a:p>
          <a:p>
            <a:pPr marL="0" indent="0" hangingPunct="0">
              <a:buNone/>
            </a:pPr>
            <a:r>
              <a:rPr lang="id-ID" dirty="0"/>
              <a:t>	</a:t>
            </a:r>
          </a:p>
          <a:p>
            <a:pPr marL="0" indent="0" hangingPunct="0">
              <a:buNone/>
            </a:pPr>
            <a:r>
              <a:rPr lang="id-ID" dirty="0"/>
              <a:t>	struct   NAMA 	{		[nama struct]</a:t>
            </a:r>
          </a:p>
          <a:p>
            <a:pPr marL="0" indent="0" hangingPunct="0">
              <a:buNone/>
            </a:pPr>
            <a:r>
              <a:rPr lang="id-ID" dirty="0"/>
              <a:t>		char	DEPAN[12]		[member ke 1]</a:t>
            </a:r>
          </a:p>
          <a:p>
            <a:pPr marL="0" indent="0" hangingPunct="0">
              <a:buNone/>
            </a:pPr>
            <a:r>
              <a:rPr lang="id-ID" dirty="0"/>
              <a:t>		char	TENGAH[12]		[member ke 2]</a:t>
            </a:r>
          </a:p>
          <a:p>
            <a:pPr marL="0" indent="0" hangingPunct="0">
              <a:buNone/>
            </a:pPr>
            <a:r>
              <a:rPr lang="id-ID" dirty="0"/>
              <a:t>	   	char   	KELUARGA[15]	[member ke 3]</a:t>
            </a:r>
          </a:p>
          <a:p>
            <a:pPr marL="0" indent="0" hangingPunct="0">
              <a:buNone/>
            </a:pPr>
            <a:r>
              <a:rPr lang="id-ID" dirty="0"/>
              <a:t>	   }</a:t>
            </a: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83126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Nested Structure (2)</a:t>
            </a:r>
            <a:endParaRPr lang="id-ID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hangingPunct="0">
              <a:buNone/>
            </a:pPr>
            <a:r>
              <a:rPr lang="id-ID" dirty="0"/>
              <a:t>Dengan demikian definisi struct MAHASISWA menjadi:</a:t>
            </a:r>
          </a:p>
          <a:p>
            <a:pPr marL="0" indent="0" hangingPunct="0">
              <a:buNone/>
            </a:pPr>
            <a:r>
              <a:rPr lang="id-ID" dirty="0"/>
              <a:t> </a:t>
            </a:r>
          </a:p>
          <a:p>
            <a:pPr marL="0" indent="0" hangingPunct="0">
              <a:buNone/>
            </a:pPr>
            <a:r>
              <a:rPr lang="id-ID" dirty="0"/>
              <a:t>struct   MAHASISWA {		</a:t>
            </a:r>
            <a:r>
              <a:rPr lang="en-US" dirty="0"/>
              <a:t>		</a:t>
            </a:r>
            <a:r>
              <a:rPr lang="id-ID" dirty="0"/>
              <a:t>[nama struct]</a:t>
            </a:r>
          </a:p>
          <a:p>
            <a:pPr marL="0" indent="0" hangingPunct="0">
              <a:buNone/>
            </a:pPr>
            <a:r>
              <a:rPr lang="en-US" dirty="0"/>
              <a:t>       </a:t>
            </a:r>
            <a:r>
              <a:rPr lang="id-ID" dirty="0"/>
              <a:t>struct 	  NAMA </a:t>
            </a:r>
            <a:r>
              <a:rPr lang="en-US" dirty="0"/>
              <a:t>    </a:t>
            </a:r>
            <a:r>
              <a:rPr lang="id-ID" dirty="0"/>
              <a:t>NAMA_MHS	</a:t>
            </a:r>
            <a:r>
              <a:rPr lang="en-US" dirty="0"/>
              <a:t>   </a:t>
            </a:r>
            <a:r>
              <a:rPr lang="id-ID" dirty="0"/>
              <a:t>[member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1</a:t>
            </a:r>
            <a:r>
              <a:rPr lang="id-ID" dirty="0"/>
              <a:t>]</a:t>
            </a:r>
          </a:p>
          <a:p>
            <a:pPr marL="0" indent="0" hangingPunct="0">
              <a:buNone/>
            </a:pPr>
            <a:r>
              <a:rPr lang="en-US" dirty="0"/>
              <a:t>       </a:t>
            </a:r>
            <a:r>
              <a:rPr lang="id-ID" dirty="0"/>
              <a:t>char	NPM[</a:t>
            </a:r>
            <a:r>
              <a:rPr lang="en-US" dirty="0"/>
              <a:t>10</a:t>
            </a:r>
            <a:r>
              <a:rPr lang="id-ID" dirty="0"/>
              <a:t>]			</a:t>
            </a:r>
            <a:r>
              <a:rPr lang="en-US" dirty="0"/>
              <a:t>   </a:t>
            </a:r>
            <a:r>
              <a:rPr lang="id-ID" dirty="0"/>
              <a:t>[member ke</a:t>
            </a:r>
            <a:r>
              <a:rPr lang="en-US" dirty="0"/>
              <a:t> 2</a:t>
            </a:r>
            <a:r>
              <a:rPr lang="id-ID" dirty="0"/>
              <a:t>]</a:t>
            </a:r>
          </a:p>
          <a:p>
            <a:pPr marL="0" indent="0" hangingPunct="0">
              <a:buNone/>
            </a:pPr>
            <a:r>
              <a:rPr lang="en-US" dirty="0"/>
              <a:t>       </a:t>
            </a:r>
            <a:r>
              <a:rPr lang="id-ID" dirty="0"/>
              <a:t>real 	NILAI				</a:t>
            </a:r>
            <a:r>
              <a:rPr lang="en-US" dirty="0"/>
              <a:t>   </a:t>
            </a:r>
            <a:r>
              <a:rPr lang="id-ID" dirty="0"/>
              <a:t>[member ke</a:t>
            </a:r>
            <a:r>
              <a:rPr lang="en-US" dirty="0"/>
              <a:t> 3</a:t>
            </a:r>
            <a:r>
              <a:rPr lang="id-ID" dirty="0"/>
              <a:t>]</a:t>
            </a:r>
          </a:p>
          <a:p>
            <a:pPr marL="0" indent="0" hangingPunct="0">
              <a:buNone/>
            </a:pPr>
            <a:r>
              <a:rPr lang="id-ID" dirty="0"/>
              <a:t>}</a:t>
            </a:r>
            <a:endParaRPr lang="en-US" dirty="0"/>
          </a:p>
          <a:p>
            <a:pPr hangingPunct="0">
              <a:buFont typeface="Wingdings" panose="05000000000000000000" pitchFamily="2" charset="2"/>
              <a:buChar char="Ø"/>
            </a:pP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implisit</a:t>
            </a:r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 5 member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55959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prstClr val="black"/>
                </a:solidFill>
              </a:rPr>
              <a:t>Nested Structure (3)</a:t>
            </a:r>
            <a:endParaRPr lang="id-ID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hangingPunct="0"/>
            <a:r>
              <a:rPr lang="en-US" dirty="0"/>
              <a:t>Input </a:t>
            </a:r>
            <a:r>
              <a:rPr lang="en-US" dirty="0" err="1"/>
              <a:t>dan</a:t>
            </a:r>
            <a:r>
              <a:rPr lang="en-US" dirty="0"/>
              <a:t> Output </a:t>
            </a:r>
            <a:r>
              <a:rPr lang="en-US" i="1" dirty="0"/>
              <a:t>nested structure: </a:t>
            </a:r>
            <a:r>
              <a:rPr lang="en-US" dirty="0"/>
              <a:t> </a:t>
            </a:r>
            <a:r>
              <a:rPr lang="en-US" dirty="0" err="1"/>
              <a:t>tulis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yang </a:t>
            </a:r>
            <a:r>
              <a:rPr lang="en-US" dirty="0" err="1"/>
              <a:t>diikuti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member yang </a:t>
            </a:r>
            <a:r>
              <a:rPr lang="en-US" dirty="0" err="1"/>
              <a:t>dipisahkan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. </a:t>
            </a:r>
          </a:p>
          <a:p>
            <a:pPr marL="0" indent="0" hangingPunct="0">
              <a:buNone/>
            </a:pP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MAHASISWA di </a:t>
            </a:r>
            <a:r>
              <a:rPr lang="en-US" dirty="0" err="1"/>
              <a:t>atas</a:t>
            </a:r>
            <a:r>
              <a:rPr lang="en-US" dirty="0"/>
              <a:t>: </a:t>
            </a:r>
            <a:endParaRPr lang="id-ID" dirty="0"/>
          </a:p>
          <a:p>
            <a:pPr hangingPunct="0"/>
            <a:r>
              <a:rPr lang="id-ID" b="1" dirty="0"/>
              <a:t>Read (</a:t>
            </a:r>
            <a:r>
              <a:rPr lang="id-ID" b="1" cap="all" dirty="0"/>
              <a:t>Mahasiswa.Nama_MHS.Depan</a:t>
            </a:r>
            <a:r>
              <a:rPr lang="id-ID" b="1" dirty="0"/>
              <a:t>)</a:t>
            </a:r>
          </a:p>
          <a:p>
            <a:pPr hangingPunct="0">
              <a:buFont typeface="Wingdings" panose="05000000000000000000" pitchFamily="2" charset="2"/>
              <a:buChar char="Ø"/>
            </a:pPr>
            <a:r>
              <a:rPr lang="id-ID" dirty="0"/>
              <a:t>data yang dibaca disimpan dalam member yang pertama pada struct MAHASISWA </a:t>
            </a:r>
          </a:p>
          <a:p>
            <a:pPr hangingPunct="0"/>
            <a:r>
              <a:rPr lang="en-US" b="1" dirty="0"/>
              <a:t>Write</a:t>
            </a:r>
            <a:r>
              <a:rPr lang="id-ID" b="1" dirty="0"/>
              <a:t> (</a:t>
            </a:r>
            <a:r>
              <a:rPr lang="id-ID" b="1" cap="all" dirty="0"/>
              <a:t>Mahasiswa.Nama_MHS.</a:t>
            </a:r>
            <a:r>
              <a:rPr lang="en-US" b="1" cap="all" dirty="0" err="1"/>
              <a:t>Keluarga</a:t>
            </a:r>
            <a:r>
              <a:rPr lang="id-ID" b="1" dirty="0"/>
              <a:t>)</a:t>
            </a:r>
          </a:p>
          <a:p>
            <a:pPr hangingPunct="0">
              <a:buFont typeface="Wingdings" panose="05000000000000000000" pitchFamily="2" charset="2"/>
              <a:buChar char="Ø"/>
            </a:pPr>
            <a:r>
              <a:rPr lang="en-US" dirty="0" err="1"/>
              <a:t>mencetak</a:t>
            </a:r>
            <a:r>
              <a:rPr lang="en-US" dirty="0"/>
              <a:t> </a:t>
            </a:r>
            <a:r>
              <a:rPr lang="id-ID" dirty="0"/>
              <a:t>data yang disimpan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id-ID" dirty="0"/>
              <a:t>member yang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id-ID" dirty="0"/>
              <a:t>struct MAHASISWA 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68849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err="1"/>
              <a:t>Contoh</a:t>
            </a:r>
            <a:r>
              <a:rPr lang="en-US" sz="4000" dirty="0"/>
              <a:t> </a:t>
            </a:r>
            <a:r>
              <a:rPr lang="en-US" sz="4000" dirty="0" err="1"/>
              <a:t>aplikasi</a:t>
            </a:r>
            <a:r>
              <a:rPr lang="en-US" sz="4000" dirty="0"/>
              <a:t> </a:t>
            </a:r>
            <a:r>
              <a:rPr lang="en-US" sz="4000" dirty="0" err="1"/>
              <a:t>struct</a:t>
            </a:r>
            <a:r>
              <a:rPr lang="en-US" sz="4000" dirty="0"/>
              <a:t> </a:t>
            </a:r>
            <a:r>
              <a:rPr lang="en-US" sz="4000" dirty="0" err="1"/>
              <a:t>dan</a:t>
            </a:r>
            <a:r>
              <a:rPr lang="en-US" sz="4000" dirty="0"/>
              <a:t> array </a:t>
            </a:r>
            <a:r>
              <a:rPr lang="id-ID" sz="4000" dirty="0"/>
              <a:t>of </a:t>
            </a:r>
            <a:r>
              <a:rPr lang="en-US" sz="4000" dirty="0" err="1"/>
              <a:t>struct</a:t>
            </a:r>
            <a:endParaRPr lang="id-ID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d-ID" dirty="0"/>
              <a:t>Sebuah kelas yang terdiri dari dari 75 mahasiswa akan dihitung nilai akhir dan nilai hurufnya. </a:t>
            </a:r>
            <a:endParaRPr lang="en-US" dirty="0"/>
          </a:p>
          <a:p>
            <a:r>
              <a:rPr lang="id-ID" dirty="0"/>
              <a:t>Data yang disimpan adalah nama depan mahasiswa, nama tengah mahasiswa, nama keluarga mahasiswa, nomor pokok mahasiswa, serta nilai UTS dan nilai UASnya. </a:t>
            </a:r>
            <a:endParaRPr lang="en-US" dirty="0"/>
          </a:p>
          <a:p>
            <a:r>
              <a:rPr lang="id-ID" dirty="0"/>
              <a:t>Nilai akhir mahasiswa dihitung dari 40% nilai UTS ditambah dengan 60% nilai UAS. </a:t>
            </a:r>
            <a:endParaRPr lang="en-US" dirty="0"/>
          </a:p>
          <a:p>
            <a:r>
              <a:rPr lang="id-ID" dirty="0"/>
              <a:t>Nilai huruf ditentukan berdasarkan nilai akhir seperti pada tabel di bawah ini.</a:t>
            </a:r>
          </a:p>
        </p:txBody>
      </p:sp>
    </p:spTree>
    <p:extLst>
      <p:ext uri="{BB962C8B-B14F-4D97-AF65-F5344CB8AC3E}">
        <p14:creationId xmlns:p14="http://schemas.microsoft.com/office/powerpoint/2010/main" val="1098002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>
            <a:extLst>
              <a:ext uri="{FF2B5EF4-FFF2-40B4-BE49-F238E27FC236}">
                <a16:creationId xmlns:a16="http://schemas.microsoft.com/office/drawing/2014/main" id="{128F25F1-679A-49BA-A5CA-0EF87995E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-26988"/>
            <a:ext cx="9251951" cy="6985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itle 1">
            <a:extLst>
              <a:ext uri="{FF2B5EF4-FFF2-40B4-BE49-F238E27FC236}">
                <a16:creationId xmlns:a16="http://schemas.microsoft.com/office/drawing/2014/main" id="{659F9890-D890-4CF4-9E58-774D1CF8F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38200"/>
            <a:ext cx="9144000" cy="5686425"/>
          </a:xfrm>
        </p:spPr>
        <p:txBody>
          <a:bodyPr>
            <a:normAutofit/>
          </a:bodyPr>
          <a:lstStyle/>
          <a:p>
            <a:br>
              <a:rPr lang="en-AU" altLang="en-US" sz="3600" dirty="0">
                <a:solidFill>
                  <a:schemeClr val="bg1"/>
                </a:solidFill>
              </a:rPr>
            </a:br>
            <a:br>
              <a:rPr lang="en-AU" altLang="en-US" sz="3600" dirty="0">
                <a:solidFill>
                  <a:schemeClr val="bg1"/>
                </a:solidFill>
              </a:rPr>
            </a:br>
            <a:br>
              <a:rPr lang="en-AU" altLang="en-US" sz="3600" dirty="0">
                <a:solidFill>
                  <a:schemeClr val="bg1"/>
                </a:solidFill>
              </a:rPr>
            </a:br>
            <a:r>
              <a:rPr lang="en-AU" altLang="en-US" sz="5400" b="1" dirty="0">
                <a:solidFill>
                  <a:schemeClr val="bg1"/>
                </a:solidFill>
              </a:rPr>
              <a:t>BAB VI</a:t>
            </a:r>
            <a:br>
              <a:rPr lang="en-AU" altLang="en-US" sz="5400" b="1" dirty="0">
                <a:solidFill>
                  <a:schemeClr val="bg1"/>
                </a:solidFill>
              </a:rPr>
            </a:br>
            <a:r>
              <a:rPr lang="en-AU" altLang="en-US" sz="5400" b="1" dirty="0" err="1">
                <a:solidFill>
                  <a:schemeClr val="bg1"/>
                </a:solidFill>
              </a:rPr>
              <a:t>Struktur</a:t>
            </a:r>
            <a:r>
              <a:rPr lang="en-AU" altLang="en-US" sz="5400" b="1" dirty="0">
                <a:solidFill>
                  <a:schemeClr val="bg1"/>
                </a:solidFill>
              </a:rPr>
              <a:t> Data Struct</a:t>
            </a:r>
            <a:br>
              <a:rPr lang="en-AU" altLang="en-US" sz="5400" b="1" dirty="0">
                <a:solidFill>
                  <a:schemeClr val="bg1"/>
                </a:solidFill>
              </a:rPr>
            </a:br>
            <a:br>
              <a:rPr lang="en-AU" altLang="en-US" sz="3200" dirty="0">
                <a:solidFill>
                  <a:schemeClr val="bg1"/>
                </a:solidFill>
              </a:rPr>
            </a:br>
            <a:r>
              <a:rPr lang="en-AU" altLang="en-US" sz="2800" dirty="0">
                <a:solidFill>
                  <a:schemeClr val="bg1"/>
                </a:solidFill>
              </a:rPr>
              <a:t> </a:t>
            </a:r>
            <a:br>
              <a:rPr lang="en-AU" altLang="en-US" sz="2800" dirty="0">
                <a:solidFill>
                  <a:schemeClr val="bg1"/>
                </a:solidFill>
              </a:rPr>
            </a:br>
            <a:br>
              <a:rPr lang="en-AU" altLang="en-US" sz="2800" dirty="0">
                <a:solidFill>
                  <a:schemeClr val="bg1"/>
                </a:solidFill>
              </a:rPr>
            </a:br>
            <a:endParaRPr lang="en-US" altLang="en-US" sz="2400" dirty="0">
              <a:solidFill>
                <a:schemeClr val="bg1"/>
              </a:solidFill>
            </a:endParaRPr>
          </a:p>
        </p:txBody>
      </p:sp>
      <p:sp>
        <p:nvSpPr>
          <p:cNvPr id="4100" name="Slide Number Placeholder 1">
            <a:extLst>
              <a:ext uri="{FF2B5EF4-FFF2-40B4-BE49-F238E27FC236}">
                <a16:creationId xmlns:a16="http://schemas.microsoft.com/office/drawing/2014/main" id="{0C40792B-2385-4202-A584-509510EF2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E297C8-3B72-497A-8C3B-EB3859048B37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6469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74638"/>
            <a:ext cx="9220200" cy="563562"/>
          </a:xfrm>
        </p:spPr>
        <p:txBody>
          <a:bodyPr>
            <a:noAutofit/>
          </a:bodyPr>
          <a:lstStyle/>
          <a:p>
            <a:r>
              <a:rPr lang="en-US" sz="4000" dirty="0" err="1"/>
              <a:t>Contoh</a:t>
            </a:r>
            <a:r>
              <a:rPr lang="en-US" sz="4000" dirty="0"/>
              <a:t> </a:t>
            </a:r>
            <a:r>
              <a:rPr lang="en-US" sz="4000" dirty="0" err="1"/>
              <a:t>aplikasi</a:t>
            </a:r>
            <a:r>
              <a:rPr lang="en-US" sz="4000" dirty="0"/>
              <a:t> </a:t>
            </a:r>
            <a:r>
              <a:rPr lang="en-US" sz="4000" dirty="0" err="1"/>
              <a:t>struct</a:t>
            </a:r>
            <a:r>
              <a:rPr lang="en-US" sz="4000" dirty="0"/>
              <a:t> </a:t>
            </a:r>
            <a:r>
              <a:rPr lang="en-US" sz="4000" dirty="0" err="1"/>
              <a:t>dan</a:t>
            </a:r>
            <a:r>
              <a:rPr lang="en-US" sz="4000" dirty="0"/>
              <a:t> array </a:t>
            </a:r>
            <a:r>
              <a:rPr lang="id-ID" sz="4000" dirty="0"/>
              <a:t>of </a:t>
            </a:r>
            <a:r>
              <a:rPr lang="en-US" sz="4000" dirty="0" err="1"/>
              <a:t>struct</a:t>
            </a:r>
            <a:r>
              <a:rPr lang="en-US" sz="4000" dirty="0"/>
              <a:t> (2)</a:t>
            </a:r>
            <a:endParaRPr lang="id-ID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4983164"/>
          </a:xfrm>
        </p:spPr>
        <p:txBody>
          <a:bodyPr>
            <a:normAutofit fontScale="55000" lnSpcReduction="20000"/>
          </a:bodyPr>
          <a:lstStyle/>
          <a:p>
            <a:pPr hangingPunct="0"/>
            <a:r>
              <a:rPr lang="id-ID" dirty="0"/>
              <a:t>Nilai huruf ditentukan berdasarkan nilai akhir seperti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  <a:endParaRPr lang="id-ID" dirty="0"/>
          </a:p>
          <a:p>
            <a:pPr marL="0" indent="0" hangingPunct="0">
              <a:buNone/>
            </a:pPr>
            <a:r>
              <a:rPr lang="id-ID" dirty="0"/>
              <a:t>	</a:t>
            </a:r>
            <a:r>
              <a:rPr lang="id-ID" u="sng" dirty="0"/>
              <a:t>Nilai akhir		</a:t>
            </a:r>
            <a:r>
              <a:rPr lang="en-US" u="sng" dirty="0"/>
              <a:t>      </a:t>
            </a:r>
            <a:r>
              <a:rPr lang="id-ID" u="sng" dirty="0"/>
              <a:t>Nilai huruf</a:t>
            </a:r>
            <a:endParaRPr lang="id-ID" dirty="0"/>
          </a:p>
          <a:p>
            <a:pPr marL="0" indent="0" hangingPunct="0">
              <a:buNone/>
            </a:pPr>
            <a:r>
              <a:rPr lang="id-ID" dirty="0"/>
              <a:t>	</a:t>
            </a:r>
            <a:r>
              <a:rPr lang="id-ID" dirty="0">
                <a:sym typeface="Symbol"/>
              </a:rPr>
              <a:t></a:t>
            </a:r>
            <a:r>
              <a:rPr lang="id-ID" dirty="0"/>
              <a:t> 8</a:t>
            </a:r>
            <a:r>
              <a:rPr lang="en-US" dirty="0"/>
              <a:t>5</a:t>
            </a:r>
            <a:r>
              <a:rPr lang="id-ID" dirty="0"/>
              <a:t>.0				A</a:t>
            </a:r>
          </a:p>
          <a:p>
            <a:pPr marL="0" indent="0" hangingPunct="0">
              <a:buNone/>
            </a:pPr>
            <a:r>
              <a:rPr lang="id-ID" dirty="0"/>
              <a:t>	antara 70.0 sampai &lt; 85.0	B</a:t>
            </a:r>
          </a:p>
          <a:p>
            <a:pPr marL="0" indent="0" hangingPunct="0">
              <a:buNone/>
            </a:pPr>
            <a:r>
              <a:rPr lang="id-ID" dirty="0"/>
              <a:t>	antara 60.0 sampai &lt;70.0	C</a:t>
            </a:r>
          </a:p>
          <a:p>
            <a:pPr marL="0" indent="0" hangingPunct="0">
              <a:buNone/>
            </a:pPr>
            <a:r>
              <a:rPr lang="id-ID" dirty="0"/>
              <a:t>	antara 50.0 sampai &lt; 60.0	D</a:t>
            </a:r>
          </a:p>
          <a:p>
            <a:pPr marL="0" indent="0" hangingPunct="0">
              <a:buNone/>
            </a:pPr>
            <a:r>
              <a:rPr lang="id-ID" dirty="0"/>
              <a:t>	&lt; 50.0				E</a:t>
            </a:r>
          </a:p>
          <a:p>
            <a:pPr marL="0" indent="0" hangingPunct="0">
              <a:buNone/>
            </a:pPr>
            <a:r>
              <a:rPr lang="id-ID" dirty="0"/>
              <a:t>								</a:t>
            </a:r>
          </a:p>
          <a:p>
            <a:r>
              <a:rPr lang="en-US" dirty="0"/>
              <a:t>D</a:t>
            </a:r>
            <a:r>
              <a:rPr lang="id-ID" dirty="0"/>
              <a:t>ata mahasiswa </a:t>
            </a:r>
            <a:r>
              <a:rPr lang="en-US" dirty="0" err="1"/>
              <a:t>disimpan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id-ID" dirty="0"/>
              <a:t>array of struct Data_M[75]. </a:t>
            </a:r>
            <a:endParaRPr lang="en-US" dirty="0"/>
          </a:p>
          <a:p>
            <a:r>
              <a:rPr lang="en-US" dirty="0"/>
              <a:t>P</a:t>
            </a:r>
            <a:r>
              <a:rPr lang="id-ID" dirty="0"/>
              <a:t>erhitungan nilai akhir dan nilai huruf akan dilakukan oleh fungsi HITUNG</a:t>
            </a:r>
            <a:endParaRPr lang="en-US" dirty="0"/>
          </a:p>
          <a:p>
            <a:r>
              <a:rPr lang="en-US" dirty="0"/>
              <a:t>A</a:t>
            </a:r>
            <a:r>
              <a:rPr lang="id-ID" dirty="0"/>
              <a:t>lgoritma utama berfungsi untuk membaca data dan menyimpannya ke array of struct Data_M, memanggil fungsi hitung, menyimpan hasil perhitungan ke array of struct Data_M, dan menabelkan hasil perhitungan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Lihat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Void </a:t>
            </a:r>
            <a:r>
              <a:rPr lang="en-US" dirty="0" err="1"/>
              <a:t>Hitung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 </a:t>
            </a:r>
            <a:r>
              <a:rPr lang="en-US" dirty="0" err="1"/>
              <a:t>Hitung_Nilai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329062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832"/>
            <a:ext cx="9144000" cy="1143000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prstClr val="black"/>
                </a:solidFill>
              </a:rPr>
              <a:t>Contoh</a:t>
            </a:r>
            <a:r>
              <a:rPr lang="en-US" sz="3600" dirty="0">
                <a:solidFill>
                  <a:prstClr val="black"/>
                </a:solidFill>
              </a:rPr>
              <a:t> </a:t>
            </a:r>
            <a:r>
              <a:rPr lang="en-US" sz="3600" dirty="0" err="1">
                <a:solidFill>
                  <a:prstClr val="black"/>
                </a:solidFill>
              </a:rPr>
              <a:t>aplikasi</a:t>
            </a:r>
            <a:r>
              <a:rPr lang="en-US" sz="3600" dirty="0">
                <a:solidFill>
                  <a:prstClr val="black"/>
                </a:solidFill>
              </a:rPr>
              <a:t> </a:t>
            </a:r>
            <a:r>
              <a:rPr lang="en-US" sz="3600" dirty="0" err="1">
                <a:solidFill>
                  <a:prstClr val="black"/>
                </a:solidFill>
              </a:rPr>
              <a:t>struct</a:t>
            </a:r>
            <a:r>
              <a:rPr lang="en-US" sz="3600" dirty="0">
                <a:solidFill>
                  <a:prstClr val="black"/>
                </a:solidFill>
              </a:rPr>
              <a:t> </a:t>
            </a:r>
            <a:r>
              <a:rPr lang="en-US" sz="3600" dirty="0" err="1">
                <a:solidFill>
                  <a:prstClr val="black"/>
                </a:solidFill>
              </a:rPr>
              <a:t>dan</a:t>
            </a:r>
            <a:r>
              <a:rPr lang="en-US" sz="3600" dirty="0">
                <a:solidFill>
                  <a:prstClr val="black"/>
                </a:solidFill>
              </a:rPr>
              <a:t> array </a:t>
            </a:r>
            <a:r>
              <a:rPr lang="id-ID" sz="3600" dirty="0">
                <a:solidFill>
                  <a:prstClr val="black"/>
                </a:solidFill>
              </a:rPr>
              <a:t>of </a:t>
            </a:r>
            <a:r>
              <a:rPr lang="en-US" sz="3600" dirty="0" err="1">
                <a:solidFill>
                  <a:prstClr val="black"/>
                </a:solidFill>
              </a:rPr>
              <a:t>struct</a:t>
            </a:r>
            <a:r>
              <a:rPr lang="en-US" sz="3600" dirty="0">
                <a:solidFill>
                  <a:prstClr val="black"/>
                </a:solidFill>
              </a:rPr>
              <a:t> (3)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2833"/>
            <a:ext cx="8229600" cy="4973332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Minimarket ABC </a:t>
            </a:r>
            <a:r>
              <a:rPr lang="en-US" dirty="0" err="1"/>
              <a:t>menjual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keperluan</a:t>
            </a:r>
            <a:r>
              <a:rPr lang="en-US" dirty="0"/>
              <a:t> </a:t>
            </a:r>
            <a:r>
              <a:rPr lang="en-US" dirty="0" err="1"/>
              <a:t>sehari-hari</a:t>
            </a:r>
            <a:r>
              <a:rPr lang="id-ID" dirty="0"/>
              <a:t>, ada 1000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id-ID" dirty="0"/>
              <a:t> yang dijual</a:t>
            </a:r>
            <a:r>
              <a:rPr lang="en-US" dirty="0"/>
              <a:t>. </a:t>
            </a:r>
            <a:r>
              <a:rPr lang="en-US" dirty="0" err="1"/>
              <a:t>Semua</a:t>
            </a:r>
            <a:r>
              <a:rPr lang="en-US" dirty="0"/>
              <a:t> data </a:t>
            </a:r>
            <a:r>
              <a:rPr lang="en-US" dirty="0" err="1"/>
              <a:t>disimpan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. </a:t>
            </a:r>
          </a:p>
          <a:p>
            <a:r>
              <a:rPr lang="en-US" dirty="0" err="1"/>
              <a:t>Tiap</a:t>
            </a:r>
            <a:r>
              <a:rPr lang="en-US" dirty="0"/>
              <a:t> kali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, </a:t>
            </a:r>
            <a:r>
              <a:rPr lang="en-US" dirty="0" err="1"/>
              <a:t>stok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berkurang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dicetak</a:t>
            </a:r>
            <a:r>
              <a:rPr lang="en-US" dirty="0"/>
              <a:t> slip </a:t>
            </a:r>
            <a:r>
              <a:rPr lang="en-US" dirty="0" err="1"/>
              <a:t>penjualan</a:t>
            </a:r>
            <a:r>
              <a:rPr lang="en-US" dirty="0"/>
              <a:t> yang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, </a:t>
            </a:r>
            <a:r>
              <a:rPr lang="en-US" dirty="0" err="1"/>
              <a:t>banyaknya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. </a:t>
            </a:r>
            <a:r>
              <a:rPr lang="en-US" dirty="0" err="1"/>
              <a:t>Dalam</a:t>
            </a:r>
            <a:r>
              <a:rPr lang="en-US" dirty="0"/>
              <a:t> 1 slip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bermacam-macam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. </a:t>
            </a:r>
          </a:p>
          <a:p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toko</a:t>
            </a:r>
            <a:r>
              <a:rPr lang="en-US" dirty="0"/>
              <a:t> </a:t>
            </a:r>
            <a:r>
              <a:rPr lang="en-US" dirty="0" err="1"/>
              <a:t>dibuka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STOK_AWAL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mencatat</a:t>
            </a:r>
            <a:r>
              <a:rPr lang="en-US" dirty="0"/>
              <a:t> </a:t>
            </a:r>
            <a:r>
              <a:rPr lang="en-US" dirty="0" err="1"/>
              <a:t>stok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. </a:t>
            </a:r>
          </a:p>
          <a:p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id-ID" dirty="0"/>
              <a:t>a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dirty="0" err="1"/>
              <a:t>stok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yang </a:t>
            </a:r>
            <a:r>
              <a:rPr lang="en-US" dirty="0" err="1"/>
              <a:t>terjual</a:t>
            </a:r>
            <a:r>
              <a:rPr lang="en-US" dirty="0"/>
              <a:t>. </a:t>
            </a:r>
          </a:p>
          <a:p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toko</a:t>
            </a:r>
            <a:r>
              <a:rPr lang="en-US" dirty="0"/>
              <a:t> </a:t>
            </a:r>
            <a:r>
              <a:rPr lang="en-US" dirty="0" err="1"/>
              <a:t>ditutup</a:t>
            </a:r>
            <a:r>
              <a:rPr lang="en-US" dirty="0"/>
              <a:t>, </a:t>
            </a:r>
            <a:r>
              <a:rPr lang="en-US" dirty="0" err="1"/>
              <a:t>dijalankan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LAPORAN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yang </a:t>
            </a:r>
            <a:r>
              <a:rPr lang="en-US" dirty="0" err="1"/>
              <a:t>dijual</a:t>
            </a:r>
            <a:r>
              <a:rPr lang="en-US" dirty="0"/>
              <a:t>, </a:t>
            </a:r>
            <a:r>
              <a:rPr lang="en-US" dirty="0" err="1"/>
              <a:t>banyaknya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yang </a:t>
            </a:r>
            <a:r>
              <a:rPr lang="en-US" dirty="0" err="1"/>
              <a:t>dijual</a:t>
            </a:r>
            <a:r>
              <a:rPr lang="en-US" dirty="0"/>
              <a:t>, total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stok-nya</a:t>
            </a:r>
            <a:r>
              <a:rPr lang="en-US" dirty="0"/>
              <a:t>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dipesan</a:t>
            </a:r>
            <a:r>
              <a:rPr lang="en-US" dirty="0"/>
              <a:t>. </a:t>
            </a:r>
          </a:p>
          <a:p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batas</a:t>
            </a:r>
            <a:r>
              <a:rPr lang="en-US" dirty="0"/>
              <a:t> </a:t>
            </a:r>
            <a:r>
              <a:rPr lang="en-US" dirty="0" err="1"/>
              <a:t>aman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stok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50,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dipesan</a:t>
            </a:r>
            <a:r>
              <a:rPr lang="en-US" dirty="0"/>
              <a:t>. </a:t>
            </a:r>
            <a:r>
              <a:rPr lang="en-US" dirty="0" err="1"/>
              <a:t>Diasumsikan</a:t>
            </a:r>
            <a:r>
              <a:rPr lang="en-US" dirty="0"/>
              <a:t> data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stok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disimpan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array of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diurutkan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nomor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. </a:t>
            </a:r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85115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en-US" sz="3600" dirty="0" err="1">
                <a:solidFill>
                  <a:prstClr val="black"/>
                </a:solidFill>
              </a:rPr>
              <a:t>Contoh</a:t>
            </a:r>
            <a:r>
              <a:rPr lang="en-US" sz="3600" dirty="0">
                <a:solidFill>
                  <a:prstClr val="black"/>
                </a:solidFill>
              </a:rPr>
              <a:t> </a:t>
            </a:r>
            <a:r>
              <a:rPr lang="en-US" sz="3600" dirty="0" err="1">
                <a:solidFill>
                  <a:prstClr val="black"/>
                </a:solidFill>
              </a:rPr>
              <a:t>aplikasi</a:t>
            </a:r>
            <a:r>
              <a:rPr lang="en-US" sz="3600" dirty="0">
                <a:solidFill>
                  <a:prstClr val="black"/>
                </a:solidFill>
              </a:rPr>
              <a:t> </a:t>
            </a:r>
            <a:r>
              <a:rPr lang="en-US" sz="3600" dirty="0" err="1">
                <a:solidFill>
                  <a:prstClr val="black"/>
                </a:solidFill>
              </a:rPr>
              <a:t>struct</a:t>
            </a:r>
            <a:r>
              <a:rPr lang="en-US" sz="3600" dirty="0">
                <a:solidFill>
                  <a:prstClr val="black"/>
                </a:solidFill>
              </a:rPr>
              <a:t> </a:t>
            </a:r>
            <a:r>
              <a:rPr lang="en-US" sz="3600" dirty="0" err="1">
                <a:solidFill>
                  <a:prstClr val="black"/>
                </a:solidFill>
              </a:rPr>
              <a:t>dan</a:t>
            </a:r>
            <a:r>
              <a:rPr lang="en-US" sz="3600" dirty="0">
                <a:solidFill>
                  <a:prstClr val="black"/>
                </a:solidFill>
              </a:rPr>
              <a:t> array </a:t>
            </a:r>
            <a:r>
              <a:rPr lang="id-ID" sz="3600" dirty="0">
                <a:solidFill>
                  <a:prstClr val="black"/>
                </a:solidFill>
              </a:rPr>
              <a:t>of </a:t>
            </a:r>
            <a:r>
              <a:rPr lang="en-US" sz="3600" dirty="0" err="1">
                <a:solidFill>
                  <a:prstClr val="black"/>
                </a:solidFill>
              </a:rPr>
              <a:t>struct</a:t>
            </a:r>
            <a:r>
              <a:rPr lang="en-US" sz="3600" dirty="0">
                <a:solidFill>
                  <a:prstClr val="black"/>
                </a:solidFill>
              </a:rPr>
              <a:t> (4)</a:t>
            </a:r>
            <a:endParaRPr lang="id-ID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4"/>
          </a:xfrm>
        </p:spPr>
        <p:txBody>
          <a:bodyPr>
            <a:normAutofit fontScale="85000" lnSpcReduction="20000"/>
          </a:bodyPr>
          <a:lstStyle/>
          <a:p>
            <a:pPr hangingPunct="0"/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data </a:t>
            </a:r>
            <a:r>
              <a:rPr lang="en-US" dirty="0" err="1"/>
              <a:t>inventori</a:t>
            </a:r>
            <a:r>
              <a:rPr lang="en-US" dirty="0"/>
              <a:t> :</a:t>
            </a:r>
            <a:endParaRPr lang="id-ID" dirty="0"/>
          </a:p>
          <a:p>
            <a:pPr marL="0" indent="0" hangingPunct="0">
              <a:buNone/>
            </a:pPr>
            <a:r>
              <a:rPr lang="id-ID" dirty="0"/>
              <a:t>   </a:t>
            </a:r>
            <a:r>
              <a:rPr lang="en-US" dirty="0"/>
              <a:t>	</a:t>
            </a:r>
            <a:r>
              <a:rPr lang="id-ID" dirty="0"/>
              <a:t>struct   </a:t>
            </a:r>
            <a:r>
              <a:rPr lang="en-US" dirty="0"/>
              <a:t>STOK</a:t>
            </a:r>
            <a:r>
              <a:rPr lang="id-ID" dirty="0"/>
              <a:t>	{ </a:t>
            </a:r>
          </a:p>
          <a:p>
            <a:pPr marL="0" indent="0" hangingPunct="0">
              <a:buNone/>
            </a:pPr>
            <a:r>
              <a:rPr lang="id-ID" dirty="0"/>
              <a:t>	</a:t>
            </a:r>
            <a:r>
              <a:rPr lang="en-US" dirty="0"/>
              <a:t>	</a:t>
            </a:r>
            <a:r>
              <a:rPr lang="id-ID" dirty="0"/>
              <a:t>char	N</a:t>
            </a:r>
            <a:r>
              <a:rPr lang="en-US" dirty="0" err="1"/>
              <a:t>omor</a:t>
            </a:r>
            <a:r>
              <a:rPr lang="id-ID" dirty="0"/>
              <a:t>[</a:t>
            </a:r>
            <a:r>
              <a:rPr lang="en-US" dirty="0"/>
              <a:t>6</a:t>
            </a:r>
            <a:r>
              <a:rPr lang="id-ID" dirty="0"/>
              <a:t>]		</a:t>
            </a:r>
          </a:p>
          <a:p>
            <a:pPr marL="0" indent="0" hangingPunct="0">
              <a:buNone/>
            </a:pPr>
            <a:r>
              <a:rPr lang="id-ID" dirty="0"/>
              <a:t>	</a:t>
            </a:r>
            <a:r>
              <a:rPr lang="en-US" dirty="0"/>
              <a:t>	</a:t>
            </a:r>
            <a:r>
              <a:rPr lang="id-ID" dirty="0"/>
              <a:t>char	NamaB</a:t>
            </a:r>
            <a:r>
              <a:rPr lang="en-US" dirty="0" err="1"/>
              <a:t>arang</a:t>
            </a:r>
            <a:r>
              <a:rPr lang="id-ID" dirty="0"/>
              <a:t>[15]		</a:t>
            </a:r>
          </a:p>
          <a:p>
            <a:pPr marL="0" indent="0" hangingPunct="0">
              <a:buNone/>
            </a:pPr>
            <a:r>
              <a:rPr lang="id-ID" dirty="0"/>
              <a:t>	</a:t>
            </a:r>
            <a:r>
              <a:rPr lang="en-US" dirty="0"/>
              <a:t>	</a:t>
            </a:r>
            <a:r>
              <a:rPr lang="id-ID" dirty="0"/>
              <a:t>char   	Pemasok[20]</a:t>
            </a:r>
          </a:p>
          <a:p>
            <a:pPr marL="0" indent="0" hangingPunct="0">
              <a:buNone/>
            </a:pPr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		</a:t>
            </a:r>
            <a:r>
              <a:rPr lang="id-ID" dirty="0"/>
              <a:t>H</a:t>
            </a:r>
            <a:r>
              <a:rPr lang="en-US" dirty="0" err="1"/>
              <a:t>arga</a:t>
            </a:r>
            <a:r>
              <a:rPr lang="id-ID" dirty="0"/>
              <a:t>	</a:t>
            </a:r>
          </a:p>
          <a:p>
            <a:pPr marL="0" indent="0" hangingPunct="0">
              <a:buNone/>
            </a:pPr>
            <a:r>
              <a:rPr lang="en-US" dirty="0"/>
              <a:t>		</a:t>
            </a:r>
            <a:r>
              <a:rPr lang="id-ID" dirty="0"/>
              <a:t>int		T</a:t>
            </a:r>
            <a:r>
              <a:rPr lang="en-US" dirty="0" err="1"/>
              <a:t>otal</a:t>
            </a:r>
            <a:endParaRPr lang="id-ID" dirty="0"/>
          </a:p>
          <a:p>
            <a:pPr marL="0" indent="0" hangingPunct="0">
              <a:buNone/>
            </a:pPr>
            <a:r>
              <a:rPr lang="en-US" dirty="0"/>
              <a:t>	</a:t>
            </a:r>
            <a:r>
              <a:rPr lang="id-ID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03542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err="1">
                <a:solidFill>
                  <a:prstClr val="black"/>
                </a:solidFill>
              </a:rPr>
              <a:t>Contoh</a:t>
            </a:r>
            <a:r>
              <a:rPr lang="en-US" sz="3600" dirty="0">
                <a:solidFill>
                  <a:prstClr val="black"/>
                </a:solidFill>
              </a:rPr>
              <a:t> </a:t>
            </a:r>
            <a:r>
              <a:rPr lang="en-US" sz="3600" dirty="0" err="1">
                <a:solidFill>
                  <a:prstClr val="black"/>
                </a:solidFill>
              </a:rPr>
              <a:t>aplikasi</a:t>
            </a:r>
            <a:r>
              <a:rPr lang="en-US" sz="3600" dirty="0">
                <a:solidFill>
                  <a:prstClr val="black"/>
                </a:solidFill>
              </a:rPr>
              <a:t> </a:t>
            </a:r>
            <a:r>
              <a:rPr lang="en-US" sz="3600" dirty="0" err="1">
                <a:solidFill>
                  <a:prstClr val="black"/>
                </a:solidFill>
              </a:rPr>
              <a:t>struct</a:t>
            </a:r>
            <a:r>
              <a:rPr lang="en-US" sz="3600" dirty="0">
                <a:solidFill>
                  <a:prstClr val="black"/>
                </a:solidFill>
              </a:rPr>
              <a:t> </a:t>
            </a:r>
            <a:r>
              <a:rPr lang="en-US" sz="3600" dirty="0" err="1">
                <a:solidFill>
                  <a:prstClr val="black"/>
                </a:solidFill>
              </a:rPr>
              <a:t>dan</a:t>
            </a:r>
            <a:r>
              <a:rPr lang="en-US" sz="3600" dirty="0">
                <a:solidFill>
                  <a:prstClr val="black"/>
                </a:solidFill>
              </a:rPr>
              <a:t> array </a:t>
            </a:r>
            <a:r>
              <a:rPr lang="id-ID" sz="3600" dirty="0">
                <a:solidFill>
                  <a:prstClr val="black"/>
                </a:solidFill>
              </a:rPr>
              <a:t>of </a:t>
            </a:r>
            <a:r>
              <a:rPr lang="en-US" sz="3600" dirty="0" err="1">
                <a:solidFill>
                  <a:prstClr val="black"/>
                </a:solidFill>
              </a:rPr>
              <a:t>struct</a:t>
            </a:r>
            <a:r>
              <a:rPr lang="en-US" sz="3600" dirty="0">
                <a:solidFill>
                  <a:prstClr val="black"/>
                </a:solidFill>
              </a:rPr>
              <a:t> (5)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hangingPunct="0"/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id-ID" dirty="0"/>
              <a:t>VOID </a:t>
            </a:r>
            <a:r>
              <a:rPr lang="en-US" dirty="0"/>
              <a:t>STOK_AWAL</a:t>
            </a:r>
            <a:r>
              <a:rPr lang="id-ID" dirty="0"/>
              <a:t>(</a:t>
            </a:r>
            <a:r>
              <a:rPr lang="en-US" dirty="0"/>
              <a:t>DATA[]&amp;): </a:t>
            </a:r>
            <a:r>
              <a:rPr lang="id-ID" dirty="0"/>
              <a:t>untuk </a:t>
            </a:r>
            <a:r>
              <a:rPr lang="en-US" dirty="0" err="1"/>
              <a:t>membaca</a:t>
            </a:r>
            <a:r>
              <a:rPr lang="en-US" dirty="0"/>
              <a:t> data </a:t>
            </a:r>
            <a:r>
              <a:rPr lang="en-US" dirty="0" err="1"/>
              <a:t>stok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yang </a:t>
            </a:r>
            <a:r>
              <a:rPr lang="en-US" dirty="0" err="1"/>
              <a:t>disimpan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array DATA. </a:t>
            </a:r>
          </a:p>
          <a:p>
            <a:pPr hangingPunct="0"/>
            <a:r>
              <a:rPr lang="en-US" dirty="0" err="1"/>
              <a:t>Fungsi</a:t>
            </a:r>
            <a:r>
              <a:rPr lang="en-US" dirty="0"/>
              <a:t> VOID LAPORAN(AWAL[], AKHIR[]):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yang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daftar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yang </a:t>
            </a:r>
            <a:r>
              <a:rPr lang="en-US" dirty="0" err="1"/>
              <a:t>terjual</a:t>
            </a:r>
            <a:r>
              <a:rPr lang="en-US" dirty="0"/>
              <a:t>, </a:t>
            </a:r>
            <a:r>
              <a:rPr lang="en-US" dirty="0" err="1"/>
              <a:t>banyaknya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harganya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total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yang </a:t>
            </a:r>
            <a:r>
              <a:rPr lang="en-US" dirty="0" err="1"/>
              <a:t>dijual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daftar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dipesan</a:t>
            </a:r>
            <a:r>
              <a:rPr lang="en-US" dirty="0"/>
              <a:t>. </a:t>
            </a:r>
          </a:p>
          <a:p>
            <a:pPr hangingPunct="0"/>
            <a:r>
              <a:rPr lang="id-ID" dirty="0"/>
              <a:t>Algoritma </a:t>
            </a:r>
            <a:r>
              <a:rPr lang="en-US" dirty="0" err="1"/>
              <a:t>MiniMarketABC</a:t>
            </a:r>
            <a:r>
              <a:rPr lang="en-US" dirty="0"/>
              <a:t>: </a:t>
            </a:r>
            <a:r>
              <a:rPr lang="id-ID" dirty="0"/>
              <a:t>untuk men</a:t>
            </a:r>
            <a:r>
              <a:rPr lang="en-US" dirty="0" err="1"/>
              <a:t>gelola</a:t>
            </a:r>
            <a:r>
              <a:rPr lang="en-US" dirty="0"/>
              <a:t> </a:t>
            </a:r>
            <a:r>
              <a:rPr lang="en-US" dirty="0" err="1"/>
              <a:t>inventori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mini market. 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221250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 7.a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Latihan </a:t>
            </a:r>
            <a:r>
              <a:rPr lang="en-US" dirty="0" err="1"/>
              <a:t>soal</a:t>
            </a:r>
            <a:r>
              <a:rPr lang="en-US" dirty="0"/>
              <a:t> </a:t>
            </a:r>
            <a:r>
              <a:rPr lang="en-US" dirty="0" err="1"/>
              <a:t>subbab</a:t>
            </a:r>
            <a:r>
              <a:rPr lang="en-US" dirty="0"/>
              <a:t> 6.2</a:t>
            </a:r>
          </a:p>
          <a:p>
            <a:r>
              <a:rPr lang="en-US" dirty="0"/>
              <a:t>NPM </a:t>
            </a:r>
            <a:r>
              <a:rPr lang="en-US" dirty="0" err="1"/>
              <a:t>ganjil</a:t>
            </a:r>
            <a:r>
              <a:rPr lang="en-US" dirty="0"/>
              <a:t>: 4, 7</a:t>
            </a:r>
          </a:p>
          <a:p>
            <a:r>
              <a:rPr lang="en-US" dirty="0"/>
              <a:t>NPM </a:t>
            </a:r>
            <a:r>
              <a:rPr lang="en-US" dirty="0" err="1"/>
              <a:t>genap</a:t>
            </a:r>
            <a:r>
              <a:rPr lang="en-US" dirty="0"/>
              <a:t>: 5, 8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096351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err="1"/>
              <a:t>Struktur</a:t>
            </a:r>
            <a:r>
              <a:rPr lang="en-GB" b="1" dirty="0"/>
              <a:t> Data File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err="1"/>
              <a:t>Jika</a:t>
            </a:r>
            <a:r>
              <a:rPr lang="en-US" sz="3200" dirty="0"/>
              <a:t> data yang </a:t>
            </a:r>
            <a:r>
              <a:rPr lang="en-US" sz="3200" dirty="0" err="1"/>
              <a:t>akan</a:t>
            </a:r>
            <a:r>
              <a:rPr lang="en-US" sz="3200" dirty="0"/>
              <a:t> </a:t>
            </a:r>
            <a:r>
              <a:rPr lang="en-US" sz="3200" dirty="0" err="1"/>
              <a:t>diproses</a:t>
            </a:r>
            <a:r>
              <a:rPr lang="en-US" sz="3200" dirty="0"/>
              <a:t> </a:t>
            </a:r>
            <a:r>
              <a:rPr lang="en-US" sz="3200" dirty="0" err="1"/>
              <a:t>oleh</a:t>
            </a:r>
            <a:r>
              <a:rPr lang="en-US" sz="3200" dirty="0"/>
              <a:t> </a:t>
            </a:r>
            <a:r>
              <a:rPr lang="en-US" sz="3200" dirty="0" err="1"/>
              <a:t>komputer</a:t>
            </a:r>
            <a:r>
              <a:rPr lang="en-US" sz="3200" dirty="0"/>
              <a:t> </a:t>
            </a:r>
            <a:r>
              <a:rPr lang="en-US" sz="3200" dirty="0" err="1"/>
              <a:t>banyak</a:t>
            </a:r>
            <a:r>
              <a:rPr lang="en-US" sz="3200" dirty="0"/>
              <a:t> </a:t>
            </a:r>
            <a:r>
              <a:rPr lang="en-US" sz="3200" dirty="0" err="1"/>
              <a:t>sekali</a:t>
            </a:r>
            <a:r>
              <a:rPr lang="en-US" sz="3200" dirty="0"/>
              <a:t> </a:t>
            </a:r>
            <a:r>
              <a:rPr lang="en-US" sz="3200" dirty="0" err="1"/>
              <a:t>maka</a:t>
            </a:r>
            <a:r>
              <a:rPr lang="en-US" sz="3200" dirty="0"/>
              <a:t> </a:t>
            </a:r>
            <a:r>
              <a:rPr lang="en-US" sz="3200" dirty="0" err="1"/>
              <a:t>sebaiknya</a:t>
            </a:r>
            <a:r>
              <a:rPr lang="en-US" sz="3200" dirty="0"/>
              <a:t> data </a:t>
            </a:r>
            <a:r>
              <a:rPr lang="en-US" sz="3200" dirty="0" err="1"/>
              <a:t>tersebut</a:t>
            </a:r>
            <a:r>
              <a:rPr lang="en-US" sz="3200" dirty="0"/>
              <a:t> </a:t>
            </a:r>
            <a:r>
              <a:rPr lang="en-US" sz="3200" dirty="0" err="1"/>
              <a:t>disimpan</a:t>
            </a:r>
            <a:r>
              <a:rPr lang="en-US" sz="3200" dirty="0"/>
              <a:t> </a:t>
            </a:r>
            <a:r>
              <a:rPr lang="en-US" sz="3200" dirty="0" err="1"/>
              <a:t>dalam</a:t>
            </a:r>
            <a:r>
              <a:rPr lang="en-US" sz="3200" dirty="0"/>
              <a:t> file </a:t>
            </a:r>
            <a:r>
              <a:rPr lang="en-US" sz="3200" dirty="0" err="1"/>
              <a:t>sehingga</a:t>
            </a:r>
            <a:r>
              <a:rPr lang="en-US" sz="3200" dirty="0"/>
              <a:t> </a:t>
            </a:r>
            <a:r>
              <a:rPr lang="en-US" sz="3200" dirty="0" err="1"/>
              <a:t>ketika</a:t>
            </a:r>
            <a:r>
              <a:rPr lang="en-US" sz="3200" dirty="0"/>
              <a:t> data </a:t>
            </a:r>
            <a:r>
              <a:rPr lang="en-US" sz="3200" dirty="0" err="1"/>
              <a:t>akan</a:t>
            </a:r>
            <a:r>
              <a:rPr lang="en-US" sz="3200" dirty="0"/>
              <a:t> </a:t>
            </a:r>
            <a:r>
              <a:rPr lang="en-US" sz="3200" dirty="0" err="1"/>
              <a:t>diproses</a:t>
            </a:r>
            <a:r>
              <a:rPr lang="en-US" sz="3200" dirty="0"/>
              <a:t>, data </a:t>
            </a:r>
            <a:r>
              <a:rPr lang="en-US" sz="3200" dirty="0" err="1"/>
              <a:t>tidak</a:t>
            </a:r>
            <a:r>
              <a:rPr lang="en-US" sz="3200" dirty="0"/>
              <a:t> </a:t>
            </a:r>
            <a:r>
              <a:rPr lang="en-US" sz="3200" dirty="0" err="1"/>
              <a:t>perlu</a:t>
            </a:r>
            <a:r>
              <a:rPr lang="en-US" sz="3200" dirty="0"/>
              <a:t> </a:t>
            </a:r>
            <a:r>
              <a:rPr lang="en-US" sz="3200" dirty="0" err="1"/>
              <a:t>diinput</a:t>
            </a:r>
            <a:r>
              <a:rPr lang="en-US" sz="3200" dirty="0"/>
              <a:t> </a:t>
            </a:r>
            <a:r>
              <a:rPr lang="en-US" sz="3200" dirty="0" err="1"/>
              <a:t>satu</a:t>
            </a:r>
            <a:r>
              <a:rPr lang="en-US" sz="3200" dirty="0"/>
              <a:t> </a:t>
            </a:r>
            <a:r>
              <a:rPr lang="en-US" sz="3200" dirty="0" err="1"/>
              <a:t>persatu</a:t>
            </a:r>
            <a:r>
              <a:rPr lang="en-US" sz="3200" dirty="0"/>
              <a:t>.</a:t>
            </a:r>
          </a:p>
          <a:p>
            <a:r>
              <a:rPr lang="en-US" sz="3200" dirty="0" err="1"/>
              <a:t>Struktur</a:t>
            </a:r>
            <a:r>
              <a:rPr lang="en-US" sz="3200" dirty="0"/>
              <a:t> data file </a:t>
            </a:r>
            <a:r>
              <a:rPr lang="en-US" sz="3200" dirty="0" err="1"/>
              <a:t>digunakan</a:t>
            </a:r>
            <a:r>
              <a:rPr lang="en-US" sz="3200" dirty="0"/>
              <a:t>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menyimpan</a:t>
            </a:r>
            <a:r>
              <a:rPr lang="en-US" sz="3200" dirty="0"/>
              <a:t> data </a:t>
            </a:r>
            <a:r>
              <a:rPr lang="en-US" sz="3200" dirty="0" err="1"/>
              <a:t>dalam</a:t>
            </a:r>
            <a:r>
              <a:rPr lang="en-US" sz="3200" dirty="0"/>
              <a:t> </a:t>
            </a:r>
            <a:r>
              <a:rPr lang="en-US" sz="3200" dirty="0" err="1"/>
              <a:t>memori</a:t>
            </a:r>
            <a:r>
              <a:rPr lang="en-US" sz="3200" dirty="0"/>
              <a:t> </a:t>
            </a:r>
            <a:r>
              <a:rPr lang="en-US" sz="3200" dirty="0" err="1"/>
              <a:t>eksternal</a:t>
            </a:r>
            <a:r>
              <a:rPr lang="en-US" sz="3200" dirty="0"/>
              <a:t> yang </a:t>
            </a:r>
            <a:r>
              <a:rPr lang="en-US" sz="3200" dirty="0" err="1"/>
              <a:t>nantinya</a:t>
            </a:r>
            <a:r>
              <a:rPr lang="en-US" sz="3200" dirty="0"/>
              <a:t> </a:t>
            </a:r>
            <a:r>
              <a:rPr lang="en-US" sz="3200" dirty="0" err="1"/>
              <a:t>akan</a:t>
            </a:r>
            <a:r>
              <a:rPr lang="en-US" sz="3200" dirty="0"/>
              <a:t> </a:t>
            </a:r>
            <a:r>
              <a:rPr lang="en-US" sz="3200" dirty="0" err="1"/>
              <a:t>diproses</a:t>
            </a:r>
            <a:r>
              <a:rPr lang="en-US" sz="3200" dirty="0"/>
              <a:t> </a:t>
            </a:r>
            <a:r>
              <a:rPr lang="en-US" sz="3200" dirty="0" err="1"/>
              <a:t>oleh</a:t>
            </a:r>
            <a:r>
              <a:rPr lang="en-US" sz="3200" dirty="0"/>
              <a:t> </a:t>
            </a:r>
            <a:r>
              <a:rPr lang="en-US" sz="3200" dirty="0" err="1"/>
              <a:t>komputer</a:t>
            </a:r>
            <a:r>
              <a:rPr lang="en-US" sz="3200" dirty="0"/>
              <a:t>.</a:t>
            </a: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9007746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err="1"/>
              <a:t>Struktur</a:t>
            </a:r>
            <a:r>
              <a:rPr lang="en-GB" sz="4000" dirty="0"/>
              <a:t> Data File (</a:t>
            </a:r>
            <a:r>
              <a:rPr lang="en-US" sz="4000" dirty="0"/>
              <a:t>2)</a:t>
            </a:r>
            <a:endParaRPr lang="id-ID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hangingPunct="0"/>
            <a:r>
              <a:rPr lang="en-US" dirty="0" err="1"/>
              <a:t>Definisi</a:t>
            </a:r>
            <a:r>
              <a:rPr lang="en-US" dirty="0"/>
              <a:t>: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item data (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record) yang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aspek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disimpan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memori</a:t>
            </a:r>
            <a:r>
              <a:rPr lang="en-US" dirty="0"/>
              <a:t> </a:t>
            </a:r>
            <a:r>
              <a:rPr lang="en-US" dirty="0" err="1"/>
              <a:t>eksternal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disket</a:t>
            </a:r>
            <a:r>
              <a:rPr lang="en-US" dirty="0"/>
              <a:t>, </a:t>
            </a:r>
            <a:r>
              <a:rPr lang="en-US" dirty="0" err="1"/>
              <a:t>harddisk</a:t>
            </a:r>
            <a:r>
              <a:rPr lang="en-US" dirty="0"/>
              <a:t>, CD, </a:t>
            </a:r>
            <a:r>
              <a:rPr lang="en-US" dirty="0" err="1"/>
              <a:t>atau</a:t>
            </a:r>
            <a:r>
              <a:rPr lang="en-US" dirty="0"/>
              <a:t> flash disk. </a:t>
            </a:r>
          </a:p>
          <a:p>
            <a:pPr hangingPunct="0"/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umumnya</a:t>
            </a:r>
            <a:r>
              <a:rPr lang="en-US" dirty="0"/>
              <a:t> file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: </a:t>
            </a:r>
            <a:endParaRPr lang="id-ID" dirty="0"/>
          </a:p>
          <a:p>
            <a:pPr marL="514350" lvl="0" indent="-514350" hangingPunct="0">
              <a:buFont typeface="+mj-lt"/>
              <a:buAutoNum type="arabicPeriod"/>
            </a:pPr>
            <a:r>
              <a:rPr lang="en-US" dirty="0" err="1"/>
              <a:t>Menyimpan</a:t>
            </a:r>
            <a:r>
              <a:rPr lang="en-US" dirty="0"/>
              <a:t> data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id-ID" dirty="0"/>
              <a:t>dieksekusi oleh </a:t>
            </a:r>
            <a:r>
              <a:rPr lang="en-US" dirty="0"/>
              <a:t>program. </a:t>
            </a:r>
            <a:endParaRPr lang="id-ID" dirty="0"/>
          </a:p>
          <a:p>
            <a:pPr marL="514350" indent="-514350">
              <a:buFont typeface="+mj-lt"/>
              <a:buAutoNum type="arabicPeriod"/>
            </a:pPr>
            <a:r>
              <a:rPr lang="nb-NO" dirty="0"/>
              <a:t>Menyimpan hasil sebuah eksekusi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162816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/>
              <a:t>Terminologi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0" hangingPunct="0"/>
            <a:r>
              <a:rPr lang="pt-BR" b="1" dirty="0"/>
              <a:t>Record</a:t>
            </a:r>
            <a:r>
              <a:rPr lang="pt-BR" dirty="0"/>
              <a:t>: kumpulan item informasi mengenai suatu entity (entitas).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C++, record </a:t>
            </a:r>
            <a:r>
              <a:rPr lang="en-US" dirty="0" err="1"/>
              <a:t>diimplementasikan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data </a:t>
            </a:r>
            <a:r>
              <a:rPr lang="en-US" dirty="0" err="1"/>
              <a:t>struct</a:t>
            </a:r>
            <a:r>
              <a:rPr lang="en-US" dirty="0"/>
              <a:t>.</a:t>
            </a:r>
          </a:p>
          <a:p>
            <a:pPr hangingPunct="0"/>
            <a:r>
              <a:rPr lang="en-US" dirty="0" err="1"/>
              <a:t>Contoh</a:t>
            </a:r>
            <a:r>
              <a:rPr lang="en-US" dirty="0"/>
              <a:t>: Record yang </a:t>
            </a:r>
            <a:r>
              <a:rPr lang="en-US" dirty="0" err="1"/>
              <a:t>berisi</a:t>
            </a:r>
            <a:r>
              <a:rPr lang="en-US" dirty="0"/>
              <a:t> data </a:t>
            </a:r>
            <a:r>
              <a:rPr lang="en-US" dirty="0" err="1"/>
              <a:t>penumpang</a:t>
            </a:r>
            <a:r>
              <a:rPr lang="en-US" dirty="0"/>
              <a:t> </a:t>
            </a:r>
            <a:r>
              <a:rPr lang="en-US" dirty="0" err="1"/>
              <a:t>pesawat</a:t>
            </a:r>
            <a:r>
              <a:rPr lang="en-US" dirty="0"/>
              <a:t> </a:t>
            </a:r>
            <a:r>
              <a:rPr lang="en-US" dirty="0" err="1"/>
              <a:t>terbang</a:t>
            </a:r>
            <a:endParaRPr lang="id-ID" dirty="0"/>
          </a:p>
          <a:p>
            <a:pPr marL="0" indent="0" hangingPunct="0">
              <a:buNone/>
            </a:pPr>
            <a:r>
              <a:rPr lang="en-US" dirty="0"/>
              <a:t>	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Penumpang</a:t>
            </a:r>
            <a:r>
              <a:rPr lang="en-US" dirty="0"/>
              <a:t> {</a:t>
            </a:r>
            <a:endParaRPr lang="id-ID" dirty="0"/>
          </a:p>
          <a:p>
            <a:pPr marL="0" indent="0" hangingPunct="0">
              <a:buNone/>
            </a:pPr>
            <a:r>
              <a:rPr lang="en-US" dirty="0"/>
              <a:t>		char		NAMA_DEPAN[15]</a:t>
            </a:r>
            <a:endParaRPr lang="id-ID" dirty="0"/>
          </a:p>
          <a:p>
            <a:pPr marL="0" indent="0" hangingPunct="0">
              <a:buNone/>
            </a:pPr>
            <a:r>
              <a:rPr lang="en-US" dirty="0"/>
              <a:t>		char		N_KELUARGA[15]				</a:t>
            </a:r>
          </a:p>
          <a:p>
            <a:pPr marL="0" indent="0" hangingPunct="0">
              <a:buNone/>
            </a:pPr>
            <a:r>
              <a:rPr lang="en-US" dirty="0"/>
              <a:t>		char		ALAMAT[50]</a:t>
            </a:r>
            <a:endParaRPr lang="id-ID" dirty="0"/>
          </a:p>
          <a:p>
            <a:pPr marL="0" indent="0" hangingPunct="0">
              <a:buNone/>
            </a:pPr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		</a:t>
            </a:r>
            <a:r>
              <a:rPr lang="en-US" dirty="0" err="1"/>
              <a:t>No_Kursi</a:t>
            </a:r>
            <a:endParaRPr lang="id-ID" dirty="0"/>
          </a:p>
          <a:p>
            <a:pPr marL="0" indent="0" hangingPunct="0">
              <a:buNone/>
            </a:pPr>
            <a:r>
              <a:rPr lang="en-US" dirty="0"/>
              <a:t>		char		</a:t>
            </a:r>
            <a:r>
              <a:rPr lang="en-US" dirty="0" err="1"/>
              <a:t>Kode_Psw</a:t>
            </a:r>
            <a:r>
              <a:rPr lang="en-US" dirty="0"/>
              <a:t>[10]</a:t>
            </a:r>
            <a:endParaRPr lang="id-ID" dirty="0"/>
          </a:p>
          <a:p>
            <a:pPr marL="0" indent="0" hangingPunct="0">
              <a:buNone/>
            </a:pPr>
            <a:r>
              <a:rPr lang="en-US" dirty="0"/>
              <a:t>	}</a:t>
            </a:r>
            <a:endParaRPr lang="id-ID" dirty="0"/>
          </a:p>
          <a:p>
            <a:pPr lvl="0" hangingPunct="0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552387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Terminologi</a:t>
            </a:r>
            <a:r>
              <a:rPr lang="en-US" dirty="0"/>
              <a:t> (2)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 hangingPunct="0"/>
            <a:r>
              <a:rPr lang="en-US" b="1" dirty="0"/>
              <a:t>Item / field </a:t>
            </a:r>
            <a:r>
              <a:rPr lang="en-US" b="1" dirty="0" err="1"/>
              <a:t>dari</a:t>
            </a:r>
            <a:r>
              <a:rPr lang="en-US" b="1" dirty="0"/>
              <a:t> </a:t>
            </a:r>
            <a:r>
              <a:rPr lang="en-US" b="1" dirty="0" err="1"/>
              <a:t>sebuah</a:t>
            </a:r>
            <a:r>
              <a:rPr lang="en-US" b="1" dirty="0"/>
              <a:t> record</a:t>
            </a:r>
            <a:r>
              <a:rPr lang="en-US" dirty="0"/>
              <a:t>:  </a:t>
            </a:r>
            <a:r>
              <a:rPr lang="en-US" dirty="0" err="1"/>
              <a:t>sebuah</a:t>
            </a:r>
            <a:r>
              <a:rPr lang="en-US" dirty="0"/>
              <a:t> unit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entity. 	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C++ </a:t>
            </a:r>
            <a:r>
              <a:rPr lang="id-ID" dirty="0"/>
              <a:t>item</a:t>
            </a:r>
            <a:r>
              <a:rPr lang="en-US" dirty="0"/>
              <a:t>/field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dikenal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istilah</a:t>
            </a:r>
            <a:r>
              <a:rPr lang="en-US" dirty="0"/>
              <a:t> member.</a:t>
            </a:r>
            <a:endParaRPr lang="id-ID" dirty="0"/>
          </a:p>
          <a:p>
            <a:pPr hangingPunct="0"/>
            <a:r>
              <a:rPr lang="en-US" dirty="0" err="1"/>
              <a:t>Contoh</a:t>
            </a:r>
            <a:r>
              <a:rPr lang="en-US" dirty="0"/>
              <a:t>: item/field </a:t>
            </a:r>
            <a:r>
              <a:rPr lang="en-US" dirty="0" err="1"/>
              <a:t>dari</a:t>
            </a:r>
            <a:r>
              <a:rPr lang="en-US" dirty="0"/>
              <a:t> record PENUMPANG </a:t>
            </a:r>
            <a:r>
              <a:rPr lang="en-US" dirty="0" err="1"/>
              <a:t>adalah</a:t>
            </a:r>
            <a:r>
              <a:rPr lang="en-US" dirty="0"/>
              <a:t>: </a:t>
            </a:r>
            <a:endParaRPr lang="id-ID" dirty="0"/>
          </a:p>
          <a:p>
            <a:pPr marL="514350" indent="-514350" hangingPunct="0">
              <a:buFont typeface="+mj-lt"/>
              <a:buAutoNum type="arabicPeriod"/>
            </a:pPr>
            <a:r>
              <a:rPr lang="pt-BR" dirty="0"/>
              <a:t>PENUMPANG.NAMA_DEPAN, </a:t>
            </a:r>
          </a:p>
          <a:p>
            <a:pPr marL="514350" indent="-514350" hangingPunct="0">
              <a:buFont typeface="+mj-lt"/>
              <a:buAutoNum type="arabicPeriod"/>
            </a:pPr>
            <a:r>
              <a:rPr lang="pt-BR" dirty="0"/>
              <a:t>PENUMPANG.N_KELUARGA, </a:t>
            </a:r>
          </a:p>
          <a:p>
            <a:pPr marL="514350" indent="-514350" hangingPunct="0">
              <a:buFont typeface="+mj-lt"/>
              <a:buAutoNum type="arabicPeriod"/>
            </a:pPr>
            <a:r>
              <a:rPr lang="pt-BR" dirty="0"/>
              <a:t>PENUMPANG. </a:t>
            </a:r>
            <a:r>
              <a:rPr lang="id-ID" dirty="0"/>
              <a:t>ALAMAT, </a:t>
            </a:r>
            <a:endParaRPr lang="en-US" dirty="0"/>
          </a:p>
          <a:p>
            <a:pPr marL="514350" indent="-514350" hangingPunct="0">
              <a:buFont typeface="+mj-lt"/>
              <a:buAutoNum type="arabicPeriod"/>
            </a:pPr>
            <a:r>
              <a:rPr lang="id-ID" dirty="0"/>
              <a:t>PENUMPANG.No_Kursi, </a:t>
            </a:r>
            <a:endParaRPr lang="en-US" dirty="0"/>
          </a:p>
          <a:p>
            <a:pPr marL="514350" indent="-514350" hangingPunct="0">
              <a:buFont typeface="+mj-lt"/>
              <a:buAutoNum type="arabicPeriod"/>
            </a:pPr>
            <a:r>
              <a:rPr lang="id-ID" dirty="0"/>
              <a:t>PENUMPANG.Kode_Psw</a:t>
            </a:r>
          </a:p>
        </p:txBody>
      </p:sp>
    </p:spTree>
    <p:extLst>
      <p:ext uri="{BB962C8B-B14F-4D97-AF65-F5344CB8AC3E}">
        <p14:creationId xmlns:p14="http://schemas.microsoft.com/office/powerpoint/2010/main" val="41037027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solidFill>
                  <a:prstClr val="black"/>
                </a:solidFill>
              </a:rPr>
              <a:t>Terminologi</a:t>
            </a:r>
            <a:r>
              <a:rPr lang="en-US" dirty="0">
                <a:solidFill>
                  <a:prstClr val="black"/>
                </a:solidFill>
              </a:rPr>
              <a:t> (3)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hangingPunct="0"/>
            <a:r>
              <a:rPr lang="en-US" b="1" dirty="0"/>
              <a:t>Key: </a:t>
            </a:r>
            <a:r>
              <a:rPr lang="en-US" dirty="0"/>
              <a:t>item/field </a:t>
            </a:r>
            <a:r>
              <a:rPr lang="en-US" dirty="0" err="1"/>
              <a:t>dari</a:t>
            </a:r>
            <a:r>
              <a:rPr lang="en-US" dirty="0"/>
              <a:t> record yang </a:t>
            </a:r>
            <a:r>
              <a:rPr lang="en-US" dirty="0" err="1"/>
              <a:t>unik</a:t>
            </a:r>
            <a:r>
              <a:rPr lang="en-US" dirty="0"/>
              <a:t> yang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identifikasi</a:t>
            </a:r>
            <a:r>
              <a:rPr lang="en-US" dirty="0"/>
              <a:t> record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file. </a:t>
            </a:r>
            <a:endParaRPr lang="id-ID" dirty="0"/>
          </a:p>
          <a:p>
            <a:pPr hangingPunct="0"/>
            <a:r>
              <a:rPr lang="en-US" dirty="0" err="1"/>
              <a:t>Contoh</a:t>
            </a:r>
            <a:r>
              <a:rPr lang="en-US" dirty="0"/>
              <a:t>: item/field yang </a:t>
            </a:r>
            <a:r>
              <a:rPr lang="en-US" dirty="0" err="1"/>
              <a:t>menjadi</a:t>
            </a:r>
            <a:r>
              <a:rPr lang="en-US" dirty="0"/>
              <a:t> key </a:t>
            </a:r>
            <a:r>
              <a:rPr lang="en-US" dirty="0" err="1"/>
              <a:t>dalam</a:t>
            </a:r>
            <a:r>
              <a:rPr lang="en-US" dirty="0"/>
              <a:t> record </a:t>
            </a:r>
            <a:r>
              <a:rPr lang="en-US" cap="all" dirty="0" err="1"/>
              <a:t>penumpang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:</a:t>
            </a:r>
            <a:endParaRPr lang="id-ID" dirty="0"/>
          </a:p>
          <a:p>
            <a:pPr marL="0" indent="0" hangingPunct="0">
              <a:buNone/>
            </a:pPr>
            <a:r>
              <a:rPr lang="en-US" dirty="0"/>
              <a:t>	</a:t>
            </a:r>
            <a:r>
              <a:rPr lang="en-US" dirty="0" err="1"/>
              <a:t>PENUMPANG.No_Kursi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92041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2116" y="0"/>
            <a:ext cx="8229600" cy="1143000"/>
          </a:xfrm>
        </p:spPr>
        <p:txBody>
          <a:bodyPr/>
          <a:lstStyle/>
          <a:p>
            <a:r>
              <a:rPr lang="en-US" b="1" dirty="0" err="1"/>
              <a:t>Pendahuluan</a:t>
            </a:r>
            <a:endParaRPr lang="id-ID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4830764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menangani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id-ID" dirty="0"/>
              <a:t>sekelompok data yang berlainan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id-ID" dirty="0"/>
              <a:t>tetapi dalam pemrosesannya dianggap sebagai satu kesatuan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Contoh</a:t>
            </a:r>
            <a:r>
              <a:rPr lang="en-US" dirty="0"/>
              <a:t>: </a:t>
            </a:r>
          </a:p>
          <a:p>
            <a:pPr marL="742950" indent="-742950">
              <a:buFont typeface="+mj-lt"/>
              <a:buAutoNum type="alphaLcPeriod"/>
            </a:pPr>
            <a:r>
              <a:rPr lang="id-ID" dirty="0"/>
              <a:t>data mahasiswa</a:t>
            </a:r>
            <a:r>
              <a:rPr lang="en-ID" dirty="0"/>
              <a:t>:</a:t>
            </a:r>
            <a:r>
              <a:rPr lang="id-ID" dirty="0"/>
              <a:t> terdiri dari nama</a:t>
            </a:r>
            <a:r>
              <a:rPr lang="en-US" dirty="0"/>
              <a:t> (</a:t>
            </a:r>
            <a:r>
              <a:rPr lang="en-US" dirty="0" err="1"/>
              <a:t>karakter</a:t>
            </a:r>
            <a:r>
              <a:rPr lang="en-US" dirty="0"/>
              <a:t>)</a:t>
            </a:r>
            <a:r>
              <a:rPr lang="id-ID" dirty="0"/>
              <a:t>, NPM</a:t>
            </a:r>
            <a:r>
              <a:rPr lang="en-US" dirty="0"/>
              <a:t> (</a:t>
            </a:r>
            <a:r>
              <a:rPr lang="en-US" dirty="0" err="1"/>
              <a:t>karakter</a:t>
            </a:r>
            <a:r>
              <a:rPr lang="en-US" dirty="0"/>
              <a:t>)</a:t>
            </a:r>
            <a:r>
              <a:rPr lang="id-ID" dirty="0"/>
              <a:t> dan nilai</a:t>
            </a:r>
            <a:r>
              <a:rPr lang="en-US" dirty="0"/>
              <a:t> (real) -  </a:t>
            </a:r>
            <a:r>
              <a:rPr lang="en-US" dirty="0" err="1"/>
              <a:t>lihat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6.1</a:t>
            </a:r>
          </a:p>
          <a:p>
            <a:pPr marL="742950" indent="-742950">
              <a:buFont typeface="+mj-lt"/>
              <a:buAutoNum type="alphaLcPeriod"/>
            </a:pPr>
            <a:r>
              <a:rPr lang="en-US" dirty="0"/>
              <a:t>Data </a:t>
            </a:r>
            <a:r>
              <a:rPr lang="en-US" dirty="0" err="1"/>
              <a:t>karyawan</a:t>
            </a:r>
            <a:r>
              <a:rPr lang="en-US" dirty="0"/>
              <a:t>: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(</a:t>
            </a:r>
            <a:r>
              <a:rPr lang="en-US" dirty="0" err="1"/>
              <a:t>karakter</a:t>
            </a:r>
            <a:r>
              <a:rPr lang="en-US" dirty="0"/>
              <a:t>), </a:t>
            </a:r>
            <a:r>
              <a:rPr lang="en-US" dirty="0" err="1"/>
              <a:t>nik</a:t>
            </a:r>
            <a:r>
              <a:rPr lang="en-US" dirty="0"/>
              <a:t> (</a:t>
            </a:r>
            <a:r>
              <a:rPr lang="en-US" dirty="0" err="1"/>
              <a:t>karakter</a:t>
            </a:r>
            <a:r>
              <a:rPr lang="en-US" dirty="0"/>
              <a:t>), </a:t>
            </a:r>
            <a:r>
              <a:rPr lang="en-US" dirty="0" err="1"/>
              <a:t>golongan</a:t>
            </a:r>
            <a:r>
              <a:rPr lang="en-US" dirty="0"/>
              <a:t> (integer) dan </a:t>
            </a:r>
            <a:r>
              <a:rPr lang="en-US" dirty="0" err="1"/>
              <a:t>gaji</a:t>
            </a:r>
            <a:r>
              <a:rPr lang="en-US" dirty="0"/>
              <a:t> (real)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813486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solidFill>
                  <a:prstClr val="black"/>
                </a:solidFill>
              </a:rPr>
              <a:t>Terminologi</a:t>
            </a:r>
            <a:r>
              <a:rPr lang="en-US" dirty="0">
                <a:solidFill>
                  <a:prstClr val="black"/>
                </a:solidFill>
              </a:rPr>
              <a:t> (4)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hangingPunct="0"/>
            <a:r>
              <a:rPr lang="en-US" sz="3200" b="1" dirty="0"/>
              <a:t>Basis Data: </a:t>
            </a:r>
            <a:r>
              <a:rPr lang="en-US" sz="3200" dirty="0" err="1"/>
              <a:t>kumpulan</a:t>
            </a:r>
            <a:r>
              <a:rPr lang="en-US" sz="3200" dirty="0"/>
              <a:t> </a:t>
            </a:r>
            <a:r>
              <a:rPr lang="en-US" sz="3200" dirty="0" err="1"/>
              <a:t>dari</a:t>
            </a:r>
            <a:r>
              <a:rPr lang="en-US" sz="3200" dirty="0"/>
              <a:t> file yang </a:t>
            </a:r>
            <a:r>
              <a:rPr lang="en-US" sz="3200" dirty="0" err="1"/>
              <a:t>saling</a:t>
            </a:r>
            <a:r>
              <a:rPr lang="en-US" sz="3200" dirty="0"/>
              <a:t> </a:t>
            </a:r>
            <a:r>
              <a:rPr lang="en-US" sz="3200" dirty="0" err="1"/>
              <a:t>berhubungan</a:t>
            </a:r>
            <a:r>
              <a:rPr lang="en-US" sz="3200" dirty="0"/>
              <a:t>.</a:t>
            </a:r>
            <a:endParaRPr lang="id-ID" sz="3200" dirty="0"/>
          </a:p>
          <a:p>
            <a:r>
              <a:rPr lang="en-US" sz="3200" b="1" dirty="0"/>
              <a:t>Record </a:t>
            </a:r>
            <a:r>
              <a:rPr lang="en-US" sz="3200" b="1" dirty="0" err="1"/>
              <a:t>transaksi</a:t>
            </a:r>
            <a:r>
              <a:rPr lang="en-US" sz="3200" b="1" dirty="0"/>
              <a:t> (</a:t>
            </a:r>
            <a:r>
              <a:rPr lang="en-US" sz="3200" b="1" i="1" dirty="0"/>
              <a:t>Transaction record</a:t>
            </a:r>
            <a:r>
              <a:rPr lang="en-US" sz="3200" b="1" dirty="0"/>
              <a:t>): </a:t>
            </a:r>
            <a:r>
              <a:rPr lang="en-US" sz="3200" dirty="0"/>
              <a:t>record yang </a:t>
            </a:r>
            <a:r>
              <a:rPr lang="en-US" sz="3200" dirty="0" err="1"/>
              <a:t>terkena</a:t>
            </a:r>
            <a:r>
              <a:rPr lang="en-US" sz="3200" dirty="0"/>
              <a:t> </a:t>
            </a:r>
            <a:r>
              <a:rPr lang="en-US" sz="3200" dirty="0" err="1"/>
              <a:t>transaksi</a:t>
            </a:r>
            <a:r>
              <a:rPr lang="en-US" sz="3200" dirty="0"/>
              <a:t>/</a:t>
            </a:r>
            <a:r>
              <a:rPr lang="en-US" sz="3200" dirty="0" err="1"/>
              <a:t>operasi</a:t>
            </a:r>
            <a:r>
              <a:rPr lang="en-US" sz="3200" dirty="0"/>
              <a:t> </a:t>
            </a:r>
            <a:r>
              <a:rPr lang="en-US" sz="3200" dirty="0" err="1"/>
              <a:t>atau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kata lain record yang item/field-</a:t>
            </a:r>
            <a:r>
              <a:rPr lang="en-US" sz="3200" dirty="0" err="1"/>
              <a:t>nya</a:t>
            </a:r>
            <a:r>
              <a:rPr lang="en-US" sz="3200" dirty="0"/>
              <a:t> </a:t>
            </a:r>
            <a:r>
              <a:rPr lang="en-US" sz="3200" dirty="0" err="1"/>
              <a:t>mengalami</a:t>
            </a:r>
            <a:r>
              <a:rPr lang="en-US" sz="3200" dirty="0"/>
              <a:t> </a:t>
            </a:r>
            <a:r>
              <a:rPr lang="en-US" sz="3200" dirty="0" err="1"/>
              <a:t>perubahan</a:t>
            </a:r>
            <a:r>
              <a:rPr lang="en-US" sz="3200" dirty="0"/>
              <a:t> </a:t>
            </a:r>
            <a:r>
              <a:rPr lang="en-US" sz="3200" dirty="0" err="1"/>
              <a:t>seperti</a:t>
            </a:r>
            <a:r>
              <a:rPr lang="en-US" sz="3200" dirty="0"/>
              <a:t> </a:t>
            </a:r>
            <a:r>
              <a:rPr lang="en-US" sz="3200" dirty="0" err="1"/>
              <a:t>diperbaiki</a:t>
            </a:r>
            <a:r>
              <a:rPr lang="en-US" sz="3200" dirty="0"/>
              <a:t> (</a:t>
            </a:r>
            <a:r>
              <a:rPr lang="en-US" sz="3200" i="1" dirty="0"/>
              <a:t>update</a:t>
            </a:r>
            <a:r>
              <a:rPr lang="en-US" sz="3200" dirty="0"/>
              <a:t>), </a:t>
            </a:r>
            <a:r>
              <a:rPr lang="en-US" sz="3200" dirty="0" err="1"/>
              <a:t>ditambah</a:t>
            </a:r>
            <a:r>
              <a:rPr lang="en-US" sz="3200" dirty="0"/>
              <a:t> </a:t>
            </a:r>
            <a:r>
              <a:rPr lang="en-US" sz="3200" dirty="0" err="1"/>
              <a:t>atau</a:t>
            </a:r>
            <a:r>
              <a:rPr lang="en-US" sz="3200" dirty="0"/>
              <a:t> </a:t>
            </a:r>
            <a:r>
              <a:rPr lang="en-US" sz="3200" dirty="0" err="1"/>
              <a:t>dihapus</a:t>
            </a:r>
            <a:r>
              <a:rPr lang="en-US" sz="3200" dirty="0"/>
              <a:t> . Record </a:t>
            </a:r>
            <a:r>
              <a:rPr lang="en-US" sz="3200" dirty="0" err="1"/>
              <a:t>transaksi</a:t>
            </a:r>
            <a:r>
              <a:rPr lang="en-US" sz="3200" dirty="0"/>
              <a:t> </a:t>
            </a:r>
            <a:r>
              <a:rPr lang="en-US" sz="3200" dirty="0" err="1"/>
              <a:t>disimpan</a:t>
            </a:r>
            <a:r>
              <a:rPr lang="en-US" sz="3200" dirty="0"/>
              <a:t> </a:t>
            </a:r>
            <a:r>
              <a:rPr lang="en-US" sz="3200" dirty="0" err="1"/>
              <a:t>dalam</a:t>
            </a:r>
            <a:r>
              <a:rPr lang="en-US" sz="3200" dirty="0"/>
              <a:t> file </a:t>
            </a:r>
            <a:r>
              <a:rPr lang="en-US" sz="3200" dirty="0" err="1"/>
              <a:t>transaksi</a:t>
            </a: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41259497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solidFill>
                  <a:prstClr val="black"/>
                </a:solidFill>
              </a:rPr>
              <a:t>Terminologi</a:t>
            </a:r>
            <a:r>
              <a:rPr lang="en-US" dirty="0">
                <a:solidFill>
                  <a:prstClr val="black"/>
                </a:solidFill>
              </a:rPr>
              <a:t> (5)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hangingPunct="0"/>
            <a:r>
              <a:rPr lang="en-US" sz="3200" b="1" dirty="0"/>
              <a:t>File </a:t>
            </a:r>
            <a:r>
              <a:rPr lang="en-US" sz="3200" b="1" dirty="0" err="1"/>
              <a:t>transaksi</a:t>
            </a:r>
            <a:r>
              <a:rPr lang="en-US" sz="3200" b="1" dirty="0"/>
              <a:t> (</a:t>
            </a:r>
            <a:r>
              <a:rPr lang="en-US" sz="3200" b="1" i="1" dirty="0"/>
              <a:t>Transaction file</a:t>
            </a:r>
            <a:r>
              <a:rPr lang="en-US" sz="3200" b="1" dirty="0"/>
              <a:t>): </a:t>
            </a:r>
            <a:r>
              <a:rPr lang="en-US" sz="3200" dirty="0"/>
              <a:t>file yang </a:t>
            </a:r>
            <a:r>
              <a:rPr lang="en-US" sz="3200" dirty="0" err="1"/>
              <a:t>berisi</a:t>
            </a:r>
            <a:r>
              <a:rPr lang="en-US" sz="3200" dirty="0"/>
              <a:t> record-record yang </a:t>
            </a:r>
            <a:r>
              <a:rPr lang="en-US" sz="3200" dirty="0" err="1"/>
              <a:t>terkena</a:t>
            </a:r>
            <a:r>
              <a:rPr lang="en-US" sz="3200" dirty="0"/>
              <a:t> </a:t>
            </a:r>
            <a:r>
              <a:rPr lang="en-US" sz="3200" dirty="0" err="1"/>
              <a:t>transaksi</a:t>
            </a:r>
            <a:r>
              <a:rPr lang="en-US" sz="3200" dirty="0"/>
              <a:t>/</a:t>
            </a:r>
            <a:r>
              <a:rPr lang="en-US" sz="3200" dirty="0" err="1"/>
              <a:t>operasi</a:t>
            </a:r>
            <a:r>
              <a:rPr lang="en-US" sz="3200" dirty="0"/>
              <a:t>.</a:t>
            </a:r>
            <a:endParaRPr lang="id-ID" sz="3200" dirty="0"/>
          </a:p>
          <a:p>
            <a:pPr lvl="0" hangingPunct="0"/>
            <a:r>
              <a:rPr lang="en-US" sz="3200" b="1" dirty="0"/>
              <a:t>File Master (</a:t>
            </a:r>
            <a:r>
              <a:rPr lang="en-US" sz="3200" b="1" i="1" dirty="0"/>
              <a:t>Master file</a:t>
            </a:r>
            <a:r>
              <a:rPr lang="en-US" sz="3200" b="1" dirty="0"/>
              <a:t>):</a:t>
            </a:r>
            <a:r>
              <a:rPr lang="en-US" sz="3200" dirty="0"/>
              <a:t> file yang </a:t>
            </a:r>
            <a:r>
              <a:rPr lang="en-US" sz="3200" dirty="0" err="1"/>
              <a:t>menyimpan</a:t>
            </a:r>
            <a:r>
              <a:rPr lang="en-US" sz="3200" dirty="0"/>
              <a:t> </a:t>
            </a:r>
            <a:r>
              <a:rPr lang="en-US" sz="3200" dirty="0" err="1"/>
              <a:t>seluruh</a:t>
            </a:r>
            <a:r>
              <a:rPr lang="en-US" sz="3200" dirty="0"/>
              <a:t> record. File master </a:t>
            </a:r>
            <a:r>
              <a:rPr lang="en-US" sz="3200" dirty="0" err="1"/>
              <a:t>ini</a:t>
            </a:r>
            <a:r>
              <a:rPr lang="en-US" sz="3200" dirty="0"/>
              <a:t> yang </a:t>
            </a:r>
            <a:r>
              <a:rPr lang="en-US" sz="3200" dirty="0" err="1"/>
              <a:t>akan</a:t>
            </a:r>
            <a:r>
              <a:rPr lang="en-US" sz="3200" dirty="0"/>
              <a:t> </a:t>
            </a:r>
            <a:r>
              <a:rPr lang="en-US" sz="3200" dirty="0" err="1"/>
              <a:t>menjadi</a:t>
            </a:r>
            <a:r>
              <a:rPr lang="en-US" sz="3200" dirty="0"/>
              <a:t> file </a:t>
            </a:r>
            <a:r>
              <a:rPr lang="en-US" sz="3200" dirty="0" err="1"/>
              <a:t>sumber</a:t>
            </a:r>
            <a:r>
              <a:rPr lang="en-US" sz="3200" dirty="0"/>
              <a:t>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mendapatkan</a:t>
            </a:r>
            <a:r>
              <a:rPr lang="en-US" sz="3200" dirty="0"/>
              <a:t> record-record yang </a:t>
            </a:r>
            <a:r>
              <a:rPr lang="en-US" sz="3200" dirty="0" err="1"/>
              <a:t>terkena</a:t>
            </a:r>
            <a:r>
              <a:rPr lang="en-US" sz="3200" dirty="0"/>
              <a:t> </a:t>
            </a:r>
            <a:r>
              <a:rPr lang="en-US" sz="3200" dirty="0" err="1"/>
              <a:t>transaksi</a:t>
            </a:r>
            <a:r>
              <a:rPr lang="en-US" sz="3200" dirty="0"/>
              <a:t>.</a:t>
            </a: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18068449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Macam-macam File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hangingPunct="0">
              <a:buNone/>
            </a:pPr>
            <a:r>
              <a:rPr lang="pt-BR" dirty="0"/>
              <a:t>Berdasarkan cara menyimpan record dalam media penyimpan, dikenal 2 macam file yaitu:  </a:t>
            </a:r>
            <a:endParaRPr lang="id-ID" i="1" dirty="0"/>
          </a:p>
          <a:p>
            <a:pPr marL="514350" lvl="0" indent="-514350" hangingPunct="0">
              <a:buFont typeface="+mj-lt"/>
              <a:buAutoNum type="arabicPeriod"/>
            </a:pPr>
            <a:r>
              <a:rPr lang="pt-BR" dirty="0"/>
              <a:t>Sequential file: record-record disimpan dalam media penyimpan secara berurutan mulai dari record pertama sampai terakhir. Media penyimpannya biasanya berbentuk tape atau kaset.</a:t>
            </a:r>
            <a:endParaRPr lang="id-ID" dirty="0"/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Direct file: tiap record mempunyai key yang ditransformasikan (</a:t>
            </a:r>
            <a:r>
              <a:rPr lang="pt-BR" i="1" dirty="0"/>
              <a:t>mapping</a:t>
            </a:r>
            <a:r>
              <a:rPr lang="pt-BR" dirty="0"/>
              <a:t>) menjadi alamat dalam media penyimpan tempat file disimpan. Media penyimpannya berbentuk piringan (disket, harddisk, CD).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466008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prstClr val="black"/>
                </a:solidFill>
              </a:rPr>
              <a:t>Macam-macam File (2)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hangingPunct="0"/>
            <a:r>
              <a:rPr lang="pt-BR" dirty="0"/>
              <a:t>Ada 2 cara untuk mengambil (akses) data dari file yaitu:   </a:t>
            </a:r>
            <a:endParaRPr lang="id-ID" dirty="0"/>
          </a:p>
          <a:p>
            <a:pPr marL="514350" indent="-514350" hangingPunct="0">
              <a:buFont typeface="+mj-lt"/>
              <a:buAutoNum type="alphaLcPeriod"/>
            </a:pPr>
            <a:r>
              <a:rPr lang="pt-BR" dirty="0"/>
              <a:t>Akses Serial/Sequential: record diakses satu per satu secara berurutan mulai dari record pertama sampai record terakhir. Akses serial dapat dilakukan pada file sequential dan file direct.</a:t>
            </a:r>
            <a:endParaRPr lang="id-ID" dirty="0"/>
          </a:p>
          <a:p>
            <a:pPr marL="514350" indent="-514350" hangingPunct="0">
              <a:buFont typeface="+mj-lt"/>
              <a:buAutoNum type="alphaLcPeriod"/>
            </a:pPr>
            <a:r>
              <a:rPr lang="pt-BR" dirty="0"/>
              <a:t>Akses Random atau akses langsung: record diakses sesuai keperluan, biasanya dilakukan berdasarkan key. Akses random hanya dapat dilakukan pada file direct.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326401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Operasi File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Program rutin untuk operasi file dalam bahasa pemrograman C++ ada dalam </a:t>
            </a:r>
            <a:r>
              <a:rPr lang="pt-BR" i="1" dirty="0"/>
              <a:t>include file</a:t>
            </a:r>
            <a:r>
              <a:rPr lang="pt-BR" dirty="0"/>
              <a:t> </a:t>
            </a:r>
            <a:r>
              <a:rPr lang="pt-BR" b="1" dirty="0"/>
              <a:t>fstream.h</a:t>
            </a:r>
            <a:r>
              <a:rPr lang="pt-BR" dirty="0"/>
              <a:t>. </a:t>
            </a:r>
          </a:p>
          <a:p>
            <a:r>
              <a:rPr lang="pt-BR" dirty="0"/>
              <a:t>Sebelum suatu file dapat dioperasikan, file harus dideklarasikan terlebih dulu dalam bagian deklarasi. 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416454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prstClr val="black"/>
                </a:solidFill>
              </a:rPr>
              <a:t>Operasi File (2)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BR" dirty="0"/>
              <a:t>Macam-macam operasi file:</a:t>
            </a:r>
          </a:p>
          <a:p>
            <a:pPr marL="514350" indent="-514350" hangingPunct="0">
              <a:buFont typeface="+mj-lt"/>
              <a:buAutoNum type="arabicPeriod"/>
            </a:pPr>
            <a:r>
              <a:rPr lang="pt-BR" b="1" dirty="0"/>
              <a:t>Open</a:t>
            </a:r>
            <a:r>
              <a:rPr lang="pt-BR" dirty="0"/>
              <a:t>: menghubungkan file dengan program. Setelah itu harus ditentukan file akan digunakan untuk input (membaca record yang ada dalam file) atau untuk output (menuliskan record ke file)</a:t>
            </a:r>
            <a:endParaRPr lang="id-ID" dirty="0"/>
          </a:p>
          <a:p>
            <a:pPr marL="0" indent="0" hangingPunct="0">
              <a:buNone/>
            </a:pPr>
            <a:r>
              <a:rPr lang="en-US" dirty="0"/>
              <a:t>a. Open file for input:</a:t>
            </a:r>
            <a:endParaRPr lang="id-ID" dirty="0"/>
          </a:p>
          <a:p>
            <a:pPr marL="0" indent="0" hangingPunct="0">
              <a:buNone/>
            </a:pPr>
            <a:r>
              <a:rPr lang="en-US" dirty="0"/>
              <a:t>		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  <a:endParaRPr lang="id-ID" dirty="0"/>
          </a:p>
          <a:p>
            <a:pPr marL="0" indent="0" hangingPunct="0">
              <a:buNone/>
            </a:pPr>
            <a:r>
              <a:rPr lang="en-US" dirty="0"/>
              <a:t>		#include&lt;</a:t>
            </a:r>
            <a:r>
              <a:rPr lang="en-US" dirty="0" err="1"/>
              <a:t>fstream</a:t>
            </a:r>
            <a:r>
              <a:rPr lang="en-US" dirty="0"/>
              <a:t>&gt;</a:t>
            </a:r>
            <a:endParaRPr lang="id-ID" dirty="0"/>
          </a:p>
          <a:p>
            <a:pPr marL="0" indent="0" hangingPunct="0">
              <a:buNone/>
            </a:pPr>
            <a:r>
              <a:rPr lang="en-US" dirty="0"/>
              <a:t>		</a:t>
            </a:r>
            <a:r>
              <a:rPr lang="en-US" dirty="0" err="1"/>
              <a:t>ifstream</a:t>
            </a:r>
            <a:r>
              <a:rPr lang="en-US" dirty="0"/>
              <a:t> </a:t>
            </a:r>
            <a:r>
              <a:rPr lang="en-US" dirty="0" err="1"/>
              <a:t>infile</a:t>
            </a:r>
            <a:r>
              <a:rPr lang="en-US" dirty="0"/>
              <a:t>;</a:t>
            </a:r>
            <a:endParaRPr lang="id-ID" dirty="0"/>
          </a:p>
          <a:p>
            <a:pPr marL="0" indent="0" hangingPunct="0">
              <a:buNone/>
            </a:pPr>
            <a:r>
              <a:rPr lang="en-US" dirty="0"/>
              <a:t>		</a:t>
            </a:r>
            <a:r>
              <a:rPr lang="en-US" dirty="0" err="1"/>
              <a:t>infile.open</a:t>
            </a:r>
            <a:r>
              <a:rPr lang="en-US" dirty="0"/>
              <a:t>(“DATA.TXT”);</a:t>
            </a:r>
            <a:endParaRPr lang="id-ID" dirty="0"/>
          </a:p>
          <a:p>
            <a:pPr marL="0" indent="0" hangingPunct="0">
              <a:buNone/>
            </a:pPr>
            <a:r>
              <a:rPr lang="en-US" dirty="0"/>
              <a:t>b. Open file for output:</a:t>
            </a:r>
            <a:endParaRPr lang="id-ID" dirty="0"/>
          </a:p>
          <a:p>
            <a:pPr marL="0" indent="0" hangingPunct="0">
              <a:buNone/>
            </a:pPr>
            <a:r>
              <a:rPr lang="en-US" dirty="0"/>
              <a:t>		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  <a:endParaRPr lang="id-ID" dirty="0"/>
          </a:p>
          <a:p>
            <a:pPr marL="0" indent="0" hangingPunct="0">
              <a:buNone/>
            </a:pPr>
            <a:r>
              <a:rPr lang="en-US" dirty="0"/>
              <a:t>		#include&lt;</a:t>
            </a:r>
            <a:r>
              <a:rPr lang="en-US" dirty="0" err="1"/>
              <a:t>fstream</a:t>
            </a:r>
            <a:r>
              <a:rPr lang="en-US" dirty="0"/>
              <a:t>&gt;</a:t>
            </a:r>
            <a:endParaRPr lang="id-ID" dirty="0"/>
          </a:p>
          <a:p>
            <a:pPr marL="0" indent="0" hangingPunct="0">
              <a:buNone/>
            </a:pPr>
            <a:r>
              <a:rPr lang="en-US" dirty="0"/>
              <a:t>		</a:t>
            </a:r>
            <a:r>
              <a:rPr lang="en-US" dirty="0" err="1"/>
              <a:t>ofstream</a:t>
            </a:r>
            <a:r>
              <a:rPr lang="en-US" dirty="0"/>
              <a:t> </a:t>
            </a:r>
            <a:r>
              <a:rPr lang="en-US" dirty="0" err="1"/>
              <a:t>outfile</a:t>
            </a:r>
            <a:r>
              <a:rPr lang="en-US" dirty="0"/>
              <a:t>;	</a:t>
            </a:r>
            <a:endParaRPr lang="id-ID" dirty="0"/>
          </a:p>
          <a:p>
            <a:pPr marL="0" indent="0" hangingPunct="0">
              <a:buNone/>
            </a:pPr>
            <a:r>
              <a:rPr lang="en-US" dirty="0"/>
              <a:t>		</a:t>
            </a:r>
            <a:r>
              <a:rPr lang="en-US" dirty="0" err="1"/>
              <a:t>outfile.open</a:t>
            </a:r>
            <a:r>
              <a:rPr lang="en-US" dirty="0"/>
              <a:t>(“HASIL.TXT”);</a:t>
            </a:r>
            <a:endParaRPr lang="id-ID" dirty="0"/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626463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prstClr val="black"/>
                </a:solidFill>
              </a:rPr>
              <a:t>Operasi File (3)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hangingPunct="0">
              <a:buFont typeface="+mj-lt"/>
              <a:buAutoNum type="arabicPeriod" startAt="2"/>
            </a:pPr>
            <a:r>
              <a:rPr lang="en-US" sz="3200" b="1" dirty="0"/>
              <a:t>Close</a:t>
            </a:r>
            <a:r>
              <a:rPr lang="en-US" sz="3200" dirty="0"/>
              <a:t>: </a:t>
            </a:r>
            <a:r>
              <a:rPr lang="en-US" sz="3200" dirty="0" err="1"/>
              <a:t>memutuskan</a:t>
            </a:r>
            <a:r>
              <a:rPr lang="en-US" sz="3200" dirty="0"/>
              <a:t> </a:t>
            </a:r>
            <a:r>
              <a:rPr lang="en-US" sz="3200" dirty="0" err="1"/>
              <a:t>hubungan</a:t>
            </a:r>
            <a:r>
              <a:rPr lang="en-US" sz="3200" dirty="0"/>
              <a:t> file </a:t>
            </a:r>
            <a:r>
              <a:rPr lang="en-US" sz="3200" dirty="0" err="1"/>
              <a:t>dengan</a:t>
            </a:r>
            <a:r>
              <a:rPr lang="en-US" sz="3200" dirty="0"/>
              <a:t> program, </a:t>
            </a:r>
            <a:r>
              <a:rPr lang="en-US" sz="3200" dirty="0" err="1"/>
              <a:t>setelah</a:t>
            </a:r>
            <a:r>
              <a:rPr lang="en-US" sz="3200" dirty="0"/>
              <a:t> file </a:t>
            </a:r>
            <a:r>
              <a:rPr lang="en-US" sz="3200" dirty="0" err="1"/>
              <a:t>selesai</a:t>
            </a:r>
            <a:r>
              <a:rPr lang="en-US" sz="3200" dirty="0"/>
              <a:t> </a:t>
            </a:r>
            <a:r>
              <a:rPr lang="en-US" sz="3200" dirty="0" err="1"/>
              <a:t>digunakan</a:t>
            </a:r>
            <a:r>
              <a:rPr lang="en-US" sz="3200" dirty="0"/>
              <a:t> </a:t>
            </a:r>
            <a:r>
              <a:rPr lang="en-US" sz="3200" dirty="0" err="1"/>
              <a:t>sebagai</a:t>
            </a:r>
            <a:r>
              <a:rPr lang="en-US" sz="3200" dirty="0"/>
              <a:t> input </a:t>
            </a:r>
            <a:r>
              <a:rPr lang="en-US" sz="3200" dirty="0" err="1"/>
              <a:t>maupun</a:t>
            </a:r>
            <a:r>
              <a:rPr lang="en-US" sz="3200" dirty="0"/>
              <a:t> output file.</a:t>
            </a:r>
            <a:endParaRPr lang="id-ID" sz="3200" dirty="0"/>
          </a:p>
          <a:p>
            <a:pPr marL="0" indent="0" hangingPunct="0">
              <a:buNone/>
            </a:pPr>
            <a:r>
              <a:rPr lang="en-US" sz="3200" dirty="0"/>
              <a:t>a. Close file yang </a:t>
            </a:r>
            <a:r>
              <a:rPr lang="en-US" sz="3200" dirty="0" err="1"/>
              <a:t>digunakan</a:t>
            </a:r>
            <a:r>
              <a:rPr lang="en-US" sz="3200" dirty="0"/>
              <a:t> </a:t>
            </a:r>
            <a:r>
              <a:rPr lang="en-US" sz="3200" dirty="0" err="1"/>
              <a:t>untuk</a:t>
            </a:r>
            <a:r>
              <a:rPr lang="en-US" sz="3200" dirty="0"/>
              <a:t> input:</a:t>
            </a:r>
            <a:endParaRPr lang="id-ID" sz="3200" dirty="0"/>
          </a:p>
          <a:p>
            <a:pPr marL="0" indent="0" hangingPunct="0">
              <a:buNone/>
            </a:pPr>
            <a:r>
              <a:rPr lang="en-US" sz="3200" dirty="0"/>
              <a:t>		</a:t>
            </a:r>
            <a:r>
              <a:rPr lang="en-US" sz="3200" dirty="0" err="1"/>
              <a:t>infile.close</a:t>
            </a:r>
            <a:r>
              <a:rPr lang="en-US" sz="3200" dirty="0"/>
              <a:t>( );</a:t>
            </a:r>
            <a:endParaRPr lang="id-ID" sz="3200" dirty="0"/>
          </a:p>
          <a:p>
            <a:pPr marL="0" indent="0" hangingPunct="0">
              <a:buNone/>
            </a:pPr>
            <a:r>
              <a:rPr lang="en-US" sz="3200" dirty="0"/>
              <a:t>b. Close file yang </a:t>
            </a:r>
            <a:r>
              <a:rPr lang="en-US" sz="3200" dirty="0" err="1"/>
              <a:t>digunakan</a:t>
            </a:r>
            <a:r>
              <a:rPr lang="en-US" sz="3200" dirty="0"/>
              <a:t> </a:t>
            </a:r>
            <a:r>
              <a:rPr lang="en-US" sz="3200" dirty="0" err="1"/>
              <a:t>untuk</a:t>
            </a:r>
            <a:r>
              <a:rPr lang="en-US" sz="3200" dirty="0"/>
              <a:t> output:</a:t>
            </a:r>
            <a:endParaRPr lang="id-ID" sz="3200" dirty="0"/>
          </a:p>
          <a:p>
            <a:pPr marL="0" indent="0" hangingPunct="0">
              <a:buNone/>
            </a:pPr>
            <a:r>
              <a:rPr lang="en-US" sz="3200" dirty="0"/>
              <a:t>		</a:t>
            </a:r>
            <a:r>
              <a:rPr lang="en-US" sz="3200" dirty="0" err="1"/>
              <a:t>outfile.close</a:t>
            </a:r>
            <a:r>
              <a:rPr lang="en-US" sz="3200" dirty="0"/>
              <a:t>( ); 	 </a:t>
            </a: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29650654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prstClr val="black"/>
                </a:solidFill>
              </a:rPr>
              <a:t>Operasi File (4)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lvl="0" indent="-514350" hangingPunct="0">
              <a:buFont typeface="+mj-lt"/>
              <a:buAutoNum type="arabicPeriod" startAt="3"/>
            </a:pPr>
            <a:r>
              <a:rPr lang="en-US" b="1" dirty="0"/>
              <a:t>Input file</a:t>
            </a:r>
            <a:r>
              <a:rPr lang="en-US" dirty="0"/>
              <a:t>: </a:t>
            </a:r>
            <a:r>
              <a:rPr lang="en-US" dirty="0" err="1"/>
              <a:t>setelah</a:t>
            </a:r>
            <a:r>
              <a:rPr lang="en-US" dirty="0"/>
              <a:t> file </a:t>
            </a:r>
            <a:r>
              <a:rPr lang="en-US" dirty="0" err="1"/>
              <a:t>dihubungkan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program </a:t>
            </a:r>
            <a:r>
              <a:rPr lang="en-US" dirty="0" err="1"/>
              <a:t>sebagai</a:t>
            </a:r>
            <a:r>
              <a:rPr lang="en-US" dirty="0"/>
              <a:t> input, program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membaca</a:t>
            </a:r>
            <a:r>
              <a:rPr lang="en-US" dirty="0"/>
              <a:t> data yang </a:t>
            </a:r>
            <a:r>
              <a:rPr lang="en-US" dirty="0" err="1"/>
              <a:t>disimpan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file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persatu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menyimpannya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. </a:t>
            </a:r>
          </a:p>
          <a:p>
            <a:pPr lvl="0" hangingPunct="0"/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perintahnya</a:t>
            </a:r>
            <a:r>
              <a:rPr lang="en-US" dirty="0"/>
              <a:t>:</a:t>
            </a:r>
            <a:endParaRPr lang="id-ID" dirty="0"/>
          </a:p>
          <a:p>
            <a:pPr marL="0" indent="0" hangingPunct="0">
              <a:buNone/>
            </a:pPr>
            <a:r>
              <a:rPr lang="en-US" dirty="0"/>
              <a:t>	if (!</a:t>
            </a:r>
            <a:r>
              <a:rPr lang="en-US" dirty="0" err="1"/>
              <a:t>infile</a:t>
            </a:r>
            <a:r>
              <a:rPr lang="en-US" dirty="0"/>
              <a:t>)</a:t>
            </a:r>
            <a:endParaRPr lang="id-ID" dirty="0"/>
          </a:p>
          <a:p>
            <a:pPr marL="0" indent="0" hangingPunct="0">
              <a:buNone/>
            </a:pPr>
            <a:r>
              <a:rPr lang="en-US" dirty="0"/>
              <a:t>		{write (“File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dibuka</a:t>
            </a:r>
            <a:r>
              <a:rPr lang="en-US" dirty="0"/>
              <a:t>”)}</a:t>
            </a:r>
            <a:endParaRPr lang="id-ID" dirty="0"/>
          </a:p>
          <a:p>
            <a:pPr marL="0" indent="0" hangingPunct="0">
              <a:buNone/>
            </a:pPr>
            <a:r>
              <a:rPr lang="en-US" dirty="0"/>
              <a:t>	 else</a:t>
            </a:r>
            <a:endParaRPr lang="id-ID" dirty="0"/>
          </a:p>
          <a:p>
            <a:pPr marL="0" indent="0" hangingPunct="0">
              <a:buNone/>
            </a:pPr>
            <a:r>
              <a:rPr lang="en-US" dirty="0"/>
              <a:t>		{while (!</a:t>
            </a:r>
            <a:r>
              <a:rPr lang="en-US" dirty="0" err="1"/>
              <a:t>infile.eof</a:t>
            </a:r>
            <a:r>
              <a:rPr lang="en-US" dirty="0"/>
              <a:t>)</a:t>
            </a:r>
            <a:endParaRPr lang="id-ID" dirty="0"/>
          </a:p>
          <a:p>
            <a:pPr marL="0" indent="0" hangingPunct="0">
              <a:buNone/>
            </a:pPr>
            <a:r>
              <a:rPr lang="en-US" dirty="0"/>
              <a:t>			{</a:t>
            </a:r>
            <a:r>
              <a:rPr lang="en-US" dirty="0" err="1"/>
              <a:t>infile.read</a:t>
            </a:r>
            <a:r>
              <a:rPr lang="en-US" dirty="0"/>
              <a:t> (</a:t>
            </a:r>
            <a:r>
              <a:rPr lang="en-US" dirty="0" err="1"/>
              <a:t>angka</a:t>
            </a:r>
            <a:r>
              <a:rPr lang="en-US" dirty="0"/>
              <a:t>) </a:t>
            </a:r>
            <a:endParaRPr lang="id-ID" dirty="0"/>
          </a:p>
          <a:p>
            <a:pPr marL="0" indent="0" hangingPunct="0">
              <a:buNone/>
            </a:pPr>
            <a:r>
              <a:rPr lang="en-US" dirty="0"/>
              <a:t>			  write (</a:t>
            </a:r>
            <a:r>
              <a:rPr lang="en-US" dirty="0" err="1"/>
              <a:t>angka</a:t>
            </a:r>
            <a:r>
              <a:rPr lang="en-US" dirty="0"/>
              <a:t>)}</a:t>
            </a:r>
            <a:endParaRPr lang="id-ID" dirty="0"/>
          </a:p>
          <a:p>
            <a:pPr marL="0" indent="0" hangingPunct="0">
              <a:buNone/>
            </a:pPr>
            <a:r>
              <a:rPr lang="en-US" dirty="0"/>
              <a:t>		  </a:t>
            </a:r>
            <a:r>
              <a:rPr lang="en-US" dirty="0" err="1"/>
              <a:t>infile.close</a:t>
            </a:r>
            <a:r>
              <a:rPr lang="en-US" dirty="0"/>
              <a:t>()</a:t>
            </a:r>
            <a:endParaRPr lang="id-ID" dirty="0"/>
          </a:p>
          <a:p>
            <a:pPr marL="0" indent="0" hangingPunct="0">
              <a:buNone/>
            </a:pPr>
            <a:r>
              <a:rPr lang="en-US" dirty="0"/>
              <a:t>		}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80491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prstClr val="black"/>
                </a:solidFill>
              </a:rPr>
              <a:t>Operasi File (5)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lvl="0" indent="-514350" hangingPunct="0">
              <a:buFont typeface="+mj-lt"/>
              <a:buAutoNum type="arabicPeriod" startAt="4"/>
            </a:pPr>
            <a:r>
              <a:rPr lang="en-US" b="1" dirty="0"/>
              <a:t>Output file</a:t>
            </a:r>
            <a:r>
              <a:rPr lang="en-US" dirty="0"/>
              <a:t>: </a:t>
            </a:r>
            <a:r>
              <a:rPr lang="en-US" dirty="0" err="1"/>
              <a:t>setelah</a:t>
            </a:r>
            <a:r>
              <a:rPr lang="en-US" dirty="0"/>
              <a:t> file </a:t>
            </a:r>
            <a:r>
              <a:rPr lang="en-US" dirty="0" err="1"/>
              <a:t>dihubungkan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program </a:t>
            </a:r>
            <a:r>
              <a:rPr lang="en-US" dirty="0" err="1"/>
              <a:t>sebagai</a:t>
            </a:r>
            <a:r>
              <a:rPr lang="en-US" dirty="0"/>
              <a:t> output, program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menulis</a:t>
            </a:r>
            <a:r>
              <a:rPr lang="en-US" dirty="0"/>
              <a:t> data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disimpan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file. </a:t>
            </a:r>
          </a:p>
          <a:p>
            <a:pPr lvl="0" hangingPunct="0"/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perintahnya</a:t>
            </a:r>
            <a:r>
              <a:rPr lang="en-US" dirty="0"/>
              <a:t>:</a:t>
            </a:r>
            <a:endParaRPr lang="id-ID" dirty="0"/>
          </a:p>
          <a:p>
            <a:pPr marL="0" indent="0" hangingPunct="0">
              <a:buNone/>
            </a:pPr>
            <a:r>
              <a:rPr lang="en-US" dirty="0"/>
              <a:t>	if (!</a:t>
            </a:r>
            <a:r>
              <a:rPr lang="en-US" dirty="0" err="1"/>
              <a:t>outfile</a:t>
            </a:r>
            <a:r>
              <a:rPr lang="en-US" dirty="0"/>
              <a:t>)</a:t>
            </a:r>
            <a:endParaRPr lang="id-ID" dirty="0"/>
          </a:p>
          <a:p>
            <a:pPr marL="0" indent="0" hangingPunct="0">
              <a:buNone/>
            </a:pPr>
            <a:r>
              <a:rPr lang="en-US" dirty="0"/>
              <a:t>		{write (“File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dibuka</a:t>
            </a:r>
            <a:r>
              <a:rPr lang="en-US" dirty="0"/>
              <a:t>”)}</a:t>
            </a:r>
            <a:endParaRPr lang="id-ID" dirty="0"/>
          </a:p>
          <a:p>
            <a:pPr marL="0" indent="0" hangingPunct="0">
              <a:buNone/>
            </a:pPr>
            <a:r>
              <a:rPr lang="en-US" dirty="0"/>
              <a:t>	else</a:t>
            </a:r>
            <a:endParaRPr lang="id-ID" dirty="0"/>
          </a:p>
          <a:p>
            <a:pPr marL="0" indent="0" hangingPunct="0">
              <a:buNone/>
            </a:pPr>
            <a:r>
              <a:rPr lang="en-US" dirty="0"/>
              <a:t>		{</a:t>
            </a:r>
            <a:r>
              <a:rPr lang="en-US" dirty="0" err="1"/>
              <a:t>outfile.write</a:t>
            </a:r>
            <a:r>
              <a:rPr lang="en-US" dirty="0"/>
              <a:t> (</a:t>
            </a:r>
            <a:r>
              <a:rPr lang="en-US" dirty="0" err="1"/>
              <a:t>angka</a:t>
            </a:r>
            <a:r>
              <a:rPr lang="en-US" dirty="0"/>
              <a:t>) </a:t>
            </a:r>
            <a:endParaRPr lang="id-ID" dirty="0"/>
          </a:p>
          <a:p>
            <a:pPr marL="0" indent="0" hangingPunct="0">
              <a:buNone/>
            </a:pPr>
            <a:r>
              <a:rPr lang="en-US" dirty="0"/>
              <a:t>		  </a:t>
            </a:r>
            <a:r>
              <a:rPr lang="en-US" dirty="0" err="1"/>
              <a:t>outfile.close</a:t>
            </a:r>
            <a:r>
              <a:rPr lang="en-US" dirty="0"/>
              <a:t>()</a:t>
            </a:r>
          </a:p>
          <a:p>
            <a:pPr marL="0" indent="0" hangingPunct="0">
              <a:buNone/>
            </a:pPr>
            <a:r>
              <a:rPr lang="en-US" dirty="0"/>
              <a:t>		}</a:t>
            </a:r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212862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 7b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Latihan </a:t>
            </a:r>
            <a:r>
              <a:rPr lang="en-US" dirty="0" err="1"/>
              <a:t>soal</a:t>
            </a:r>
            <a:r>
              <a:rPr lang="en-US" dirty="0"/>
              <a:t> </a:t>
            </a:r>
            <a:r>
              <a:rPr lang="en-US" dirty="0" err="1"/>
              <a:t>bab</a:t>
            </a:r>
            <a:r>
              <a:rPr lang="en-US" dirty="0"/>
              <a:t> 6</a:t>
            </a:r>
          </a:p>
          <a:p>
            <a:r>
              <a:rPr lang="en-US" dirty="0"/>
              <a:t>NPM </a:t>
            </a:r>
            <a:r>
              <a:rPr lang="en-US" dirty="0" err="1"/>
              <a:t>ganjil</a:t>
            </a:r>
            <a:r>
              <a:rPr lang="en-US" dirty="0"/>
              <a:t>: 4</a:t>
            </a:r>
          </a:p>
          <a:p>
            <a:r>
              <a:rPr lang="en-US" dirty="0"/>
              <a:t>NPM </a:t>
            </a:r>
            <a:r>
              <a:rPr lang="en-US" dirty="0" err="1"/>
              <a:t>genap</a:t>
            </a:r>
            <a:r>
              <a:rPr lang="en-US" dirty="0"/>
              <a:t>: 5</a:t>
            </a:r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55631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Pendahuluan</a:t>
            </a:r>
            <a:r>
              <a:rPr lang="en-US" dirty="0"/>
              <a:t> (2)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id-ID" dirty="0"/>
              <a:t>struktur data </a:t>
            </a:r>
            <a:r>
              <a:rPr lang="id-ID" b="1" dirty="0"/>
              <a:t>struct</a:t>
            </a:r>
            <a:r>
              <a:rPr lang="id-ID" dirty="0"/>
              <a:t> atau disebut juga struktur data </a:t>
            </a:r>
            <a:r>
              <a:rPr lang="id-ID" b="1" dirty="0"/>
              <a:t>record</a:t>
            </a:r>
            <a:r>
              <a:rPr lang="id-ID" dirty="0"/>
              <a:t>. </a:t>
            </a:r>
            <a:endParaRPr lang="en-US" dirty="0"/>
          </a:p>
          <a:p>
            <a:r>
              <a:rPr lang="id-ID" dirty="0"/>
              <a:t>Biasanya struktur data struct </a:t>
            </a:r>
            <a:r>
              <a:rPr lang="en-US" dirty="0" err="1"/>
              <a:t>atau</a:t>
            </a:r>
            <a:r>
              <a:rPr lang="en-US" dirty="0"/>
              <a:t> record </a:t>
            </a:r>
            <a:r>
              <a:rPr lang="id-ID" dirty="0"/>
              <a:t>ini digunakan untuk penyimpanan data dalam file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Basis data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141093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Terima</a:t>
            </a:r>
            <a:r>
              <a:rPr lang="en-US" dirty="0"/>
              <a:t> </a:t>
            </a:r>
            <a:r>
              <a:rPr lang="en-US" dirty="0" err="1"/>
              <a:t>kasih</a:t>
            </a:r>
            <a:endParaRPr lang="id-ID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63125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Struktur Data Struct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</a:t>
            </a:r>
            <a:r>
              <a:rPr lang="id-ID" dirty="0"/>
              <a:t>efinisi</a:t>
            </a:r>
            <a:r>
              <a:rPr lang="en-US" dirty="0"/>
              <a:t>:</a:t>
            </a:r>
            <a:r>
              <a:rPr lang="id-ID" dirty="0"/>
              <a:t> deretan tertentu dari item data (disebut </a:t>
            </a:r>
            <a:r>
              <a:rPr lang="id-ID" i="1" dirty="0"/>
              <a:t>member</a:t>
            </a:r>
            <a:r>
              <a:rPr lang="id-ID" dirty="0"/>
              <a:t> atau </a:t>
            </a:r>
            <a:r>
              <a:rPr lang="id-ID" i="1" dirty="0"/>
              <a:t>field</a:t>
            </a:r>
            <a:r>
              <a:rPr lang="id-ID" dirty="0"/>
              <a:t>) yang dapat berlainan </a:t>
            </a:r>
            <a:r>
              <a:rPr lang="en-US" dirty="0" err="1"/>
              <a:t>tipe</a:t>
            </a:r>
            <a:r>
              <a:rPr lang="id-ID" dirty="0"/>
              <a:t>nya (</a:t>
            </a:r>
            <a:r>
              <a:rPr lang="id-ID" i="1" dirty="0"/>
              <a:t>heterogen</a:t>
            </a:r>
            <a:r>
              <a:rPr lang="id-ID" dirty="0"/>
              <a:t>). </a:t>
            </a:r>
            <a:endParaRPr lang="en-US" dirty="0"/>
          </a:p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Data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:</a:t>
            </a:r>
            <a:r>
              <a:rPr lang="id-ID" dirty="0"/>
              <a:t> </a:t>
            </a:r>
            <a:endParaRPr lang="en-US" dirty="0"/>
          </a:p>
          <a:p>
            <a:pPr marL="514350" indent="-514350">
              <a:buAutoNum type="arabicPeriod"/>
            </a:pPr>
            <a:r>
              <a:rPr lang="id-ID" dirty="0"/>
              <a:t>nama</a:t>
            </a:r>
            <a:r>
              <a:rPr lang="en-US" dirty="0"/>
              <a:t> (</a:t>
            </a:r>
            <a:r>
              <a:rPr lang="en-US" dirty="0" err="1"/>
              <a:t>karakter</a:t>
            </a:r>
            <a:r>
              <a:rPr lang="en-US" dirty="0"/>
              <a:t>)</a:t>
            </a:r>
            <a:r>
              <a:rPr lang="id-ID" dirty="0"/>
              <a:t>, </a:t>
            </a:r>
            <a:endParaRPr lang="en-US" dirty="0"/>
          </a:p>
          <a:p>
            <a:pPr marL="514350" indent="-514350">
              <a:buAutoNum type="arabicPeriod"/>
            </a:pPr>
            <a:r>
              <a:rPr lang="id-ID" dirty="0"/>
              <a:t>NPM</a:t>
            </a:r>
            <a:r>
              <a:rPr lang="en-US" dirty="0"/>
              <a:t> (</a:t>
            </a:r>
            <a:r>
              <a:rPr lang="en-US" dirty="0" err="1"/>
              <a:t>karakter</a:t>
            </a:r>
            <a:r>
              <a:rPr lang="en-US" dirty="0"/>
              <a:t>)</a:t>
            </a:r>
            <a:r>
              <a:rPr lang="id-ID" dirty="0"/>
              <a:t> dan </a:t>
            </a:r>
            <a:endParaRPr lang="en-US" dirty="0"/>
          </a:p>
          <a:p>
            <a:pPr marL="514350" indent="-514350">
              <a:buAutoNum type="arabicPeriod"/>
            </a:pPr>
            <a:r>
              <a:rPr lang="id-ID" dirty="0"/>
              <a:t>nilai</a:t>
            </a:r>
            <a:r>
              <a:rPr lang="en-US" dirty="0"/>
              <a:t> (real)</a:t>
            </a:r>
          </a:p>
          <a:p>
            <a:endParaRPr lang="en-US" dirty="0"/>
          </a:p>
          <a:p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19067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Struktur Data Struct</a:t>
            </a:r>
            <a:r>
              <a:rPr lang="en-US" dirty="0"/>
              <a:t> (2)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hangingPunct="0"/>
            <a:r>
              <a:rPr lang="en-US" dirty="0"/>
              <a:t>Co</a:t>
            </a:r>
            <a:r>
              <a:rPr lang="id-ID" dirty="0"/>
              <a:t>ntoh deklarasi </a:t>
            </a:r>
            <a:r>
              <a:rPr lang="en-US" dirty="0"/>
              <a:t>Array:</a:t>
            </a:r>
          </a:p>
          <a:p>
            <a:pPr marL="0" indent="0" hangingPunct="0">
              <a:buNone/>
            </a:pPr>
            <a:r>
              <a:rPr lang="id-ID" dirty="0"/>
              <a:t>char </a:t>
            </a:r>
            <a:r>
              <a:rPr lang="en-US" dirty="0"/>
              <a:t>   </a:t>
            </a:r>
            <a:r>
              <a:rPr lang="id-ID" dirty="0"/>
              <a:t>NAMA_MHS[75][30]</a:t>
            </a:r>
            <a:r>
              <a:rPr lang="en-US" dirty="0"/>
              <a:t>	</a:t>
            </a:r>
            <a:r>
              <a:rPr lang="id-ID" dirty="0"/>
              <a:t>	[untuk menyimpan </a:t>
            </a:r>
            <a:r>
              <a:rPr lang="en-US" dirty="0"/>
              <a:t>										</a:t>
            </a:r>
            <a:r>
              <a:rPr lang="id-ID" dirty="0"/>
              <a:t>nama mahasiswa]</a:t>
            </a:r>
          </a:p>
          <a:p>
            <a:pPr marL="0" indent="0" hangingPunct="0">
              <a:buNone/>
            </a:pPr>
            <a:r>
              <a:rPr lang="id-ID" dirty="0"/>
              <a:t>char	</a:t>
            </a:r>
            <a:r>
              <a:rPr lang="en-US" dirty="0"/>
              <a:t>    </a:t>
            </a:r>
            <a:r>
              <a:rPr lang="id-ID" dirty="0"/>
              <a:t>NPM[75][</a:t>
            </a:r>
            <a:r>
              <a:rPr lang="en-US" dirty="0"/>
              <a:t>10</a:t>
            </a:r>
            <a:r>
              <a:rPr lang="id-ID" dirty="0"/>
              <a:t>]	</a:t>
            </a:r>
            <a:r>
              <a:rPr lang="en-US" dirty="0"/>
              <a:t>		</a:t>
            </a:r>
            <a:r>
              <a:rPr lang="id-ID" dirty="0"/>
              <a:t>[untuk menyimpan NPM]</a:t>
            </a:r>
          </a:p>
          <a:p>
            <a:pPr marL="0" indent="0" hangingPunct="0">
              <a:buNone/>
            </a:pPr>
            <a:r>
              <a:rPr lang="id-ID" dirty="0"/>
              <a:t>real 	</a:t>
            </a:r>
            <a:r>
              <a:rPr lang="en-US" dirty="0"/>
              <a:t>    </a:t>
            </a:r>
            <a:r>
              <a:rPr lang="id-ID" dirty="0"/>
              <a:t>NILAI[75]		</a:t>
            </a:r>
            <a:r>
              <a:rPr lang="en-US" dirty="0"/>
              <a:t>		</a:t>
            </a:r>
            <a:r>
              <a:rPr lang="id-ID" dirty="0"/>
              <a:t>[untuk menyimpan nilai]</a:t>
            </a:r>
            <a:endParaRPr lang="en-US" dirty="0"/>
          </a:p>
          <a:p>
            <a:pPr marL="0" indent="0" hangingPunct="0">
              <a:buNone/>
            </a:pPr>
            <a:endParaRPr lang="en-US" dirty="0"/>
          </a:p>
          <a:p>
            <a:pPr hangingPunct="0"/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deklarasi</a:t>
            </a:r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:</a:t>
            </a:r>
          </a:p>
          <a:p>
            <a:pPr marL="0" indent="0" hangingPunct="0">
              <a:buNone/>
            </a:pPr>
            <a:r>
              <a:rPr lang="id-ID" dirty="0"/>
              <a:t>struct  MAHASISWA {		[nama struct]</a:t>
            </a:r>
          </a:p>
          <a:p>
            <a:pPr marL="0" indent="0" hangingPunct="0">
              <a:buNone/>
            </a:pPr>
            <a:r>
              <a:rPr lang="en-US" dirty="0"/>
              <a:t>    </a:t>
            </a:r>
            <a:r>
              <a:rPr lang="id-ID" dirty="0"/>
              <a:t>char 	NAMA_MHS[30]	</a:t>
            </a:r>
            <a:r>
              <a:rPr lang="id-ID" sz="4500" dirty="0"/>
              <a:t>[member/field yang pertama]</a:t>
            </a:r>
          </a:p>
          <a:p>
            <a:pPr marL="0" indent="0" hangingPunct="0">
              <a:buNone/>
            </a:pPr>
            <a:r>
              <a:rPr lang="en-US" dirty="0"/>
              <a:t>    </a:t>
            </a:r>
            <a:r>
              <a:rPr lang="id-ID" dirty="0"/>
              <a:t>char	NPM[</a:t>
            </a:r>
            <a:r>
              <a:rPr lang="en-US" dirty="0"/>
              <a:t>10</a:t>
            </a:r>
            <a:r>
              <a:rPr lang="id-ID" dirty="0"/>
              <a:t>]		</a:t>
            </a:r>
            <a:r>
              <a:rPr lang="en-US" dirty="0"/>
              <a:t>	</a:t>
            </a:r>
            <a:r>
              <a:rPr lang="id-ID" dirty="0"/>
              <a:t>[member/field yang kedua]</a:t>
            </a:r>
            <a:endParaRPr lang="en-US" dirty="0"/>
          </a:p>
          <a:p>
            <a:pPr marL="0" indent="0" hangingPunct="0">
              <a:buNone/>
            </a:pPr>
            <a:r>
              <a:rPr lang="en-US" dirty="0"/>
              <a:t>    </a:t>
            </a:r>
            <a:r>
              <a:rPr lang="id-ID" dirty="0"/>
              <a:t>real 	NILAI			[member/field yang ketiga]</a:t>
            </a:r>
          </a:p>
          <a:p>
            <a:pPr marL="0" indent="0" hangingPunct="0">
              <a:buNone/>
            </a:pPr>
            <a:r>
              <a:rPr lang="en-US" dirty="0"/>
              <a:t>    </a:t>
            </a:r>
            <a:r>
              <a:rPr lang="id-ID" dirty="0"/>
              <a:t>}</a:t>
            </a:r>
          </a:p>
          <a:p>
            <a:pPr marL="0" indent="0" hangingPunct="0">
              <a:buNone/>
            </a:pPr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08736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31836"/>
          </a:xfrm>
        </p:spPr>
        <p:txBody>
          <a:bodyPr>
            <a:normAutofit fontScale="90000"/>
          </a:bodyPr>
          <a:lstStyle/>
          <a:p>
            <a:r>
              <a:rPr lang="id-ID" sz="4400" dirty="0"/>
              <a:t>Struktur Data Struct</a:t>
            </a:r>
            <a:r>
              <a:rPr lang="en-US" sz="4400" dirty="0"/>
              <a:t> (3)</a:t>
            </a:r>
            <a:endParaRPr lang="id-ID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5211764"/>
          </a:xfrm>
        </p:spPr>
        <p:txBody>
          <a:bodyPr>
            <a:normAutofit fontScale="70000" lnSpcReduction="20000"/>
          </a:bodyPr>
          <a:lstStyle/>
          <a:p>
            <a:pPr hangingPunct="0"/>
            <a:r>
              <a:rPr lang="id-ID" dirty="0"/>
              <a:t>Secara umum pedoman untuk membuat struct adalah:</a:t>
            </a:r>
          </a:p>
          <a:p>
            <a:pPr marL="514350" indent="-514350" hangingPunct="0">
              <a:buFont typeface="+mj-lt"/>
              <a:buAutoNum type="arabicPeriod"/>
            </a:pPr>
            <a:r>
              <a:rPr lang="id-ID" dirty="0"/>
              <a:t>Tentukan nama struct</a:t>
            </a:r>
            <a:r>
              <a:rPr lang="en-US" dirty="0"/>
              <a:t>, c</a:t>
            </a:r>
            <a:r>
              <a:rPr lang="id-ID" dirty="0"/>
              <a:t>ara membuat nama struct sama seperti membuat </a:t>
            </a:r>
            <a:r>
              <a:rPr lang="id-ID" i="1" dirty="0"/>
              <a:t>identifier</a:t>
            </a:r>
            <a:r>
              <a:rPr lang="id-ID" dirty="0"/>
              <a:t>.</a:t>
            </a:r>
          </a:p>
          <a:p>
            <a:pPr marL="514350" indent="-514350" hangingPunct="0">
              <a:buFont typeface="+mj-lt"/>
              <a:buAutoNum type="arabicPeriod"/>
            </a:pPr>
            <a:r>
              <a:rPr lang="id-ID" dirty="0"/>
              <a:t>Tentukan </a:t>
            </a:r>
            <a:r>
              <a:rPr lang="id-ID" i="1" dirty="0"/>
              <a:t>member</a:t>
            </a:r>
            <a:r>
              <a:rPr lang="id-ID" dirty="0"/>
              <a:t> apa saja yang menjadi anggotanya</a:t>
            </a:r>
            <a:r>
              <a:rPr lang="en-US" dirty="0"/>
              <a:t>, c</a:t>
            </a:r>
            <a:r>
              <a:rPr lang="id-ID" dirty="0"/>
              <a:t>ara membuat nama </a:t>
            </a:r>
            <a:r>
              <a:rPr lang="id-ID" i="1" dirty="0"/>
              <a:t>member</a:t>
            </a:r>
            <a:r>
              <a:rPr lang="id-ID" dirty="0"/>
              <a:t> sama seperti membuat </a:t>
            </a:r>
            <a:r>
              <a:rPr lang="id-ID" i="1" dirty="0"/>
              <a:t>identifier</a:t>
            </a:r>
            <a:r>
              <a:rPr lang="id-ID" dirty="0"/>
              <a:t> </a:t>
            </a:r>
          </a:p>
          <a:p>
            <a:pPr marL="514350" lvl="0" indent="-514350" hangingPunct="0">
              <a:buFont typeface="+mj-lt"/>
              <a:buAutoNum type="arabicPeriod"/>
            </a:pPr>
            <a:r>
              <a:rPr lang="id-ID" dirty="0"/>
              <a:t>Tentukan tipe data dari setiap </a:t>
            </a:r>
            <a:r>
              <a:rPr lang="id-ID" i="1" dirty="0"/>
              <a:t>member</a:t>
            </a:r>
            <a:r>
              <a:rPr lang="id-ID" dirty="0"/>
              <a:t>. Setiap </a:t>
            </a:r>
            <a:r>
              <a:rPr lang="id-ID" i="1" dirty="0"/>
              <a:t>member</a:t>
            </a:r>
            <a:r>
              <a:rPr lang="id-ID" dirty="0"/>
              <a:t> hanya dapat menyimpan satu tipe data</a:t>
            </a:r>
            <a:endParaRPr lang="en-US" dirty="0"/>
          </a:p>
          <a:p>
            <a:pPr marL="514350" lvl="0" indent="-514350" hangingPunct="0">
              <a:buFont typeface="+mj-lt"/>
              <a:buAutoNum type="arabicPeriod"/>
            </a:pPr>
            <a:r>
              <a:rPr lang="id-ID" dirty="0"/>
              <a:t>Jika diperlukan </a:t>
            </a:r>
            <a:r>
              <a:rPr lang="id-ID" i="1" dirty="0"/>
              <a:t>member</a:t>
            </a:r>
            <a:r>
              <a:rPr lang="id-ID" dirty="0"/>
              <a:t> juga dapat bertipe struct yang lain</a:t>
            </a:r>
            <a:r>
              <a:rPr lang="en-US" dirty="0"/>
              <a:t> (</a:t>
            </a:r>
            <a:r>
              <a:rPr lang="en-US" i="1" dirty="0"/>
              <a:t>nested structure</a:t>
            </a:r>
            <a:r>
              <a:rPr lang="en-US" dirty="0"/>
              <a:t>)</a:t>
            </a:r>
            <a:r>
              <a:rPr lang="id-ID" dirty="0"/>
              <a:t>. Dalam hal ini definisikan dulu struct yang akan digunakan.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/>
              <a:t>Seluruh </a:t>
            </a:r>
            <a:r>
              <a:rPr lang="id-ID" i="1" dirty="0"/>
              <a:t>member</a:t>
            </a:r>
            <a:r>
              <a:rPr lang="id-ID" dirty="0"/>
              <a:t> ditulis di antara sepasang tanda kurung {  } setelah nama struct.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5779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4400" dirty="0">
                <a:solidFill>
                  <a:prstClr val="black"/>
                </a:solidFill>
              </a:rPr>
              <a:t>Struktur Data </a:t>
            </a:r>
            <a:r>
              <a:rPr lang="id-ID" sz="4400" dirty="0" err="1">
                <a:solidFill>
                  <a:prstClr val="black"/>
                </a:solidFill>
              </a:rPr>
              <a:t>Struct</a:t>
            </a:r>
            <a:r>
              <a:rPr lang="en-US" sz="4400" dirty="0">
                <a:solidFill>
                  <a:prstClr val="black"/>
                </a:solidFill>
              </a:rPr>
              <a:t> (4)</a:t>
            </a:r>
            <a:endParaRPr lang="id-ID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hangingPunct="0">
              <a:buNone/>
            </a:pP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definisi</a:t>
            </a:r>
            <a:r>
              <a:rPr lang="en-US" dirty="0"/>
              <a:t> </a:t>
            </a:r>
            <a:r>
              <a:rPr lang="id-ID" dirty="0"/>
              <a:t>struktur data </a:t>
            </a:r>
            <a:r>
              <a:rPr lang="en-US" dirty="0" err="1"/>
              <a:t>struct</a:t>
            </a:r>
            <a:r>
              <a:rPr lang="en-US" dirty="0"/>
              <a:t>:</a:t>
            </a:r>
            <a:endParaRPr lang="id-ID" dirty="0"/>
          </a:p>
          <a:p>
            <a:pPr marL="0" indent="0" hangingPunct="0">
              <a:buNone/>
            </a:pPr>
            <a:r>
              <a:rPr lang="en-US" dirty="0"/>
              <a:t>			</a:t>
            </a:r>
            <a:endParaRPr lang="id-ID" dirty="0"/>
          </a:p>
          <a:p>
            <a:pPr marL="0" indent="0" hangingPunct="0">
              <a:buNone/>
            </a:pPr>
            <a:r>
              <a:rPr lang="id-ID" dirty="0"/>
              <a:t>	</a:t>
            </a:r>
            <a:r>
              <a:rPr lang="en-US" dirty="0"/>
              <a:t>struct  Nama struct {</a:t>
            </a:r>
            <a:endParaRPr lang="id-ID" dirty="0"/>
          </a:p>
          <a:p>
            <a:pPr marL="0" indent="0" hangingPunct="0">
              <a:buNone/>
            </a:pPr>
            <a:r>
              <a:rPr lang="en-US" dirty="0"/>
              <a:t>		tipe_data_1 	nama_member_1				tipe_data_2		nama_member_2</a:t>
            </a:r>
            <a:endParaRPr lang="id-ID" dirty="0"/>
          </a:p>
          <a:p>
            <a:pPr marL="0" indent="0" hangingPunct="0">
              <a:buNone/>
            </a:pPr>
            <a:r>
              <a:rPr lang="en-US" dirty="0"/>
              <a:t>		.......			………..</a:t>
            </a:r>
          </a:p>
          <a:p>
            <a:pPr marL="0" indent="0" hangingPunct="0">
              <a:buNone/>
            </a:pPr>
            <a:r>
              <a:rPr lang="en-US" dirty="0"/>
              <a:t>		</a:t>
            </a:r>
            <a:r>
              <a:rPr lang="en-US" dirty="0" err="1"/>
              <a:t>tipe_data_n</a:t>
            </a:r>
            <a:r>
              <a:rPr lang="en-US" dirty="0"/>
              <a:t>		</a:t>
            </a:r>
            <a:r>
              <a:rPr lang="en-US" dirty="0" err="1"/>
              <a:t>nama_member_n</a:t>
            </a:r>
            <a:endParaRPr lang="id-ID" dirty="0"/>
          </a:p>
          <a:p>
            <a:pPr marL="0" indent="0" hangingPunct="0">
              <a:buNone/>
            </a:pPr>
            <a:r>
              <a:rPr lang="en-US" dirty="0"/>
              <a:t>	}</a:t>
            </a:r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03679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580"/>
            <a:ext cx="8229600" cy="889819"/>
          </a:xfrm>
        </p:spPr>
        <p:txBody>
          <a:bodyPr>
            <a:normAutofit/>
          </a:bodyPr>
          <a:lstStyle/>
          <a:p>
            <a:r>
              <a:rPr lang="id-ID" sz="4400" dirty="0">
                <a:solidFill>
                  <a:prstClr val="black"/>
                </a:solidFill>
              </a:rPr>
              <a:t>Struktur Data </a:t>
            </a:r>
            <a:r>
              <a:rPr lang="id-ID" sz="4400" dirty="0" err="1">
                <a:solidFill>
                  <a:prstClr val="black"/>
                </a:solidFill>
              </a:rPr>
              <a:t>Struct</a:t>
            </a:r>
            <a:r>
              <a:rPr lang="en-US" sz="4400" dirty="0">
                <a:solidFill>
                  <a:prstClr val="black"/>
                </a:solidFill>
              </a:rPr>
              <a:t> (5)</a:t>
            </a:r>
            <a:endParaRPr lang="id-ID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40364"/>
          </a:xfrm>
        </p:spPr>
        <p:txBody>
          <a:bodyPr>
            <a:normAutofit fontScale="62500" lnSpcReduction="20000"/>
          </a:bodyPr>
          <a:lstStyle/>
          <a:p>
            <a:pPr hangingPunct="0"/>
            <a:r>
              <a:rPr lang="en-US" dirty="0"/>
              <a:t>C</a:t>
            </a:r>
            <a:r>
              <a:rPr lang="id-ID" dirty="0"/>
              <a:t>ontoh</a:t>
            </a:r>
            <a:r>
              <a:rPr lang="en-US" dirty="0"/>
              <a:t>:</a:t>
            </a:r>
            <a:r>
              <a:rPr lang="id-ID" dirty="0"/>
              <a:t> menyimpan data inventori di sebuah minimarket</a:t>
            </a:r>
            <a:r>
              <a:rPr lang="en-US" dirty="0"/>
              <a:t>, </a:t>
            </a:r>
            <a:r>
              <a:rPr lang="id-ID" dirty="0"/>
              <a:t>data yang disimpan adalah:</a:t>
            </a:r>
          </a:p>
          <a:p>
            <a:pPr marL="0" indent="0" hangingPunct="0">
              <a:buNone/>
            </a:pPr>
            <a:r>
              <a:rPr lang="en-US" dirty="0"/>
              <a:t>	</a:t>
            </a:r>
            <a:r>
              <a:rPr lang="id-ID" dirty="0"/>
              <a:t>Nomor barang, jenis barang, merek barang, pemasok, </a:t>
            </a:r>
            <a:r>
              <a:rPr lang="en-US" dirty="0"/>
              <a:t>	</a:t>
            </a:r>
            <a:r>
              <a:rPr lang="id-ID" dirty="0"/>
              <a:t>harga </a:t>
            </a:r>
            <a:r>
              <a:rPr lang="en-US" dirty="0"/>
              <a:t>	</a:t>
            </a:r>
            <a:r>
              <a:rPr lang="id-ID" dirty="0"/>
              <a:t>jual barang, banyaknya barang</a:t>
            </a:r>
          </a:p>
          <a:p>
            <a:pPr hangingPunct="0"/>
            <a:endParaRPr lang="id-ID" dirty="0"/>
          </a:p>
          <a:p>
            <a:pPr hangingPunct="0"/>
            <a:r>
              <a:rPr lang="id-ID" dirty="0"/>
              <a:t>Nomor barang</a:t>
            </a:r>
            <a:r>
              <a:rPr lang="en-US" dirty="0"/>
              <a:t>:</a:t>
            </a:r>
            <a:r>
              <a:rPr lang="id-ID" dirty="0"/>
              <a:t> nomor kode untuk memudahkan identifikasi barang-barang yang disimpan</a:t>
            </a:r>
            <a:r>
              <a:rPr lang="en-US" dirty="0"/>
              <a:t>, </a:t>
            </a:r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en-US" dirty="0" err="1"/>
              <a:t>karakter</a:t>
            </a:r>
            <a:r>
              <a:rPr lang="id-ID" dirty="0"/>
              <a:t>. </a:t>
            </a:r>
            <a:endParaRPr lang="en-US" dirty="0"/>
          </a:p>
          <a:p>
            <a:pPr hangingPunct="0"/>
            <a:r>
              <a:rPr lang="id-ID" dirty="0"/>
              <a:t>Jenis barang misalnya mi instant, coklat, permen dan sebagainya</a:t>
            </a:r>
            <a:r>
              <a:rPr lang="en-US" dirty="0"/>
              <a:t>, </a:t>
            </a:r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en-US" dirty="0" err="1"/>
              <a:t>karakter</a:t>
            </a:r>
            <a:r>
              <a:rPr lang="en-US" dirty="0"/>
              <a:t>.</a:t>
            </a:r>
          </a:p>
          <a:p>
            <a:pPr hangingPunct="0"/>
            <a:r>
              <a:rPr lang="id-ID" dirty="0"/>
              <a:t>Merek barang misalnya Indomi Goreng, Supermi Ayam bawang dan sebagainya</a:t>
            </a:r>
            <a:r>
              <a:rPr lang="en-US" dirty="0"/>
              <a:t>, </a:t>
            </a:r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en-US" dirty="0" err="1"/>
              <a:t>karakter</a:t>
            </a:r>
            <a:r>
              <a:rPr lang="en-US" dirty="0"/>
              <a:t>.</a:t>
            </a:r>
          </a:p>
          <a:p>
            <a:pPr hangingPunct="0"/>
            <a:r>
              <a:rPr lang="en-US" dirty="0"/>
              <a:t>P</a:t>
            </a:r>
            <a:r>
              <a:rPr lang="id-ID" dirty="0"/>
              <a:t>emasok adalah nama perusahaan yang menghantarkan barang tersebut</a:t>
            </a:r>
            <a:r>
              <a:rPr lang="en-US" dirty="0"/>
              <a:t>,</a:t>
            </a:r>
            <a:r>
              <a:rPr lang="id-ID" dirty="0"/>
              <a:t> tipe </a:t>
            </a:r>
            <a:r>
              <a:rPr lang="en-US" dirty="0"/>
              <a:t>data </a:t>
            </a:r>
            <a:r>
              <a:rPr lang="id-ID" dirty="0"/>
              <a:t>karakter. </a:t>
            </a:r>
            <a:endParaRPr lang="en-US" dirty="0"/>
          </a:p>
          <a:p>
            <a:pPr hangingPunct="0"/>
            <a:r>
              <a:rPr lang="en-US" dirty="0"/>
              <a:t>H</a:t>
            </a:r>
            <a:r>
              <a:rPr lang="id-ID" dirty="0"/>
              <a:t>arga jual dan banyaknya barang, tipe data yang digunakan adalah integer. </a:t>
            </a:r>
          </a:p>
        </p:txBody>
      </p:sp>
    </p:spTree>
    <p:extLst>
      <p:ext uri="{BB962C8B-B14F-4D97-AF65-F5344CB8AC3E}">
        <p14:creationId xmlns:p14="http://schemas.microsoft.com/office/powerpoint/2010/main" val="1874673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9047B0E2BF334387B5F58598CAE1A8" ma:contentTypeVersion="9" ma:contentTypeDescription="Create a new document." ma:contentTypeScope="" ma:versionID="d44beac559e21a26a7f4477b63014b29">
  <xsd:schema xmlns:xsd="http://www.w3.org/2001/XMLSchema" xmlns:xs="http://www.w3.org/2001/XMLSchema" xmlns:p="http://schemas.microsoft.com/office/2006/metadata/properties" xmlns:ns2="30de03bc-2bf8-4483-84d2-de8f126d8457" xmlns:ns3="316ab0cf-5cdc-43c8-ae81-5077c16592b9" targetNamespace="http://schemas.microsoft.com/office/2006/metadata/properties" ma:root="true" ma:fieldsID="795a941e348f439cea0bcd541d373d77" ns2:_="" ns3:_="">
    <xsd:import namespace="30de03bc-2bf8-4483-84d2-de8f126d8457"/>
    <xsd:import namespace="316ab0cf-5cdc-43c8-ae81-5077c16592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de03bc-2bf8-4483-84d2-de8f126d845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6ab0cf-5cdc-43c8-ae81-5077c16592b9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B8B3DD2-A5DD-4506-B971-8128D093FC4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242C1CE-9980-4030-B710-1C48ECBB2D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6FFA67D-F652-4D5E-AF4B-8D74F6BD5523}"/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2828</Words>
  <Application>Microsoft Office PowerPoint</Application>
  <PresentationFormat>On-screen Show (4:3)</PresentationFormat>
  <Paragraphs>263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Wingdings</vt:lpstr>
      <vt:lpstr>Office Theme</vt:lpstr>
      <vt:lpstr>Theme2</vt:lpstr>
      <vt:lpstr>    ALGORITHM TK13027  Jeanny Pragantha Novario Jaya Perdana   Program Studi Teknik Informatika FAKULTAS TEKNOLOGI INFORMASI    </vt:lpstr>
      <vt:lpstr>   BAB VI Struktur Data Struct     </vt:lpstr>
      <vt:lpstr>Pendahuluan</vt:lpstr>
      <vt:lpstr>Pendahuluan (2)</vt:lpstr>
      <vt:lpstr>Struktur Data Struct</vt:lpstr>
      <vt:lpstr>Struktur Data Struct (2)</vt:lpstr>
      <vt:lpstr>Struktur Data Struct (3)</vt:lpstr>
      <vt:lpstr>Struktur Data Struct (4)</vt:lpstr>
      <vt:lpstr>Struktur Data Struct (5)</vt:lpstr>
      <vt:lpstr>Struktur Data Struct (6)</vt:lpstr>
      <vt:lpstr>Operasi Input/Output dengan Struct</vt:lpstr>
      <vt:lpstr>Operasi Input/Output dengan Struct (2)</vt:lpstr>
      <vt:lpstr>Array of struct</vt:lpstr>
      <vt:lpstr>Array of Struct (2)</vt:lpstr>
      <vt:lpstr>Array of struct (3)</vt:lpstr>
      <vt:lpstr>Nested Structure</vt:lpstr>
      <vt:lpstr>Nested Structure (2)</vt:lpstr>
      <vt:lpstr>Nested Structure (3)</vt:lpstr>
      <vt:lpstr>Contoh aplikasi struct dan array of struct</vt:lpstr>
      <vt:lpstr>Contoh aplikasi struct dan array of struct (2)</vt:lpstr>
      <vt:lpstr>Contoh aplikasi struct dan array of struct (3)</vt:lpstr>
      <vt:lpstr>Contoh aplikasi struct dan array of struct (4)</vt:lpstr>
      <vt:lpstr>Contoh aplikasi struct dan array of struct (5)</vt:lpstr>
      <vt:lpstr>PR 7.a</vt:lpstr>
      <vt:lpstr>Struktur Data File</vt:lpstr>
      <vt:lpstr>Struktur Data File (2)</vt:lpstr>
      <vt:lpstr>Terminologi</vt:lpstr>
      <vt:lpstr>Terminologi (2)</vt:lpstr>
      <vt:lpstr>Terminologi (3)</vt:lpstr>
      <vt:lpstr>Terminologi (4)</vt:lpstr>
      <vt:lpstr>Terminologi (5)</vt:lpstr>
      <vt:lpstr>Macam-macam File </vt:lpstr>
      <vt:lpstr>Macam-macam File (2)</vt:lpstr>
      <vt:lpstr>Operasi File </vt:lpstr>
      <vt:lpstr>Operasi File (2) </vt:lpstr>
      <vt:lpstr>Operasi File (3) </vt:lpstr>
      <vt:lpstr>Operasi File (4) </vt:lpstr>
      <vt:lpstr>Operasi File (5) </vt:lpstr>
      <vt:lpstr>PR 7b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ALGORITHM TK13020  Jeanny Pragantha Novario Jaya Perdana  Program Studi Teknik Informatika FAKULTAS TEKNOLOGI INFORMASI</dc:title>
  <dc:creator>Pono</dc:creator>
  <cp:lastModifiedBy>Nathanael Adianto</cp:lastModifiedBy>
  <cp:revision>25</cp:revision>
  <dcterms:created xsi:type="dcterms:W3CDTF">2020-10-11T21:54:07Z</dcterms:created>
  <dcterms:modified xsi:type="dcterms:W3CDTF">2023-08-12T08:27:10Z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0x0101006D9047B0E2BF334387B5F58598CAE1A8</vt:lpwstr>
  </property>
</Properties>
</file>