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85" r:id="rId15"/>
    <p:sldId id="277" r:id="rId16"/>
    <p:sldId id="286" r:id="rId17"/>
    <p:sldId id="279" r:id="rId18"/>
    <p:sldId id="278" r:id="rId19"/>
    <p:sldId id="287" r:id="rId20"/>
    <p:sldId id="283" r:id="rId21"/>
    <p:sldId id="325" r:id="rId22"/>
    <p:sldId id="326" r:id="rId23"/>
    <p:sldId id="327" r:id="rId24"/>
    <p:sldId id="328" r:id="rId25"/>
    <p:sldId id="319" r:id="rId26"/>
    <p:sldId id="320" r:id="rId27"/>
    <p:sldId id="321" r:id="rId28"/>
    <p:sldId id="329" r:id="rId29"/>
    <p:sldId id="274" r:id="rId30"/>
    <p:sldId id="284" r:id="rId31"/>
    <p:sldId id="330" r:id="rId32"/>
    <p:sldId id="331" r:id="rId33"/>
    <p:sldId id="27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vario Jaya Perdana S.Kom M.T" userId="4d335037-adc2-4d0c-93ee-95020c6f0abe" providerId="ADAL" clId="{AFC61395-DF02-4D6A-99A6-0719328F4DA2}"/>
    <pc:docChg chg="delSld modSld">
      <pc:chgData name="Novario Jaya Perdana S.Kom M.T" userId="4d335037-adc2-4d0c-93ee-95020c6f0abe" providerId="ADAL" clId="{AFC61395-DF02-4D6A-99A6-0719328F4DA2}" dt="2023-11-30T01:47:34.632" v="68" actId="20577"/>
      <pc:docMkLst>
        <pc:docMk/>
      </pc:docMkLst>
      <pc:sldChg chg="modSp mod">
        <pc:chgData name="Novario Jaya Perdana S.Kom M.T" userId="4d335037-adc2-4d0c-93ee-95020c6f0abe" providerId="ADAL" clId="{AFC61395-DF02-4D6A-99A6-0719328F4DA2}" dt="2023-11-30T01:47:34.632" v="68" actId="20577"/>
        <pc:sldMkLst>
          <pc:docMk/>
          <pc:sldMk cId="0" sldId="278"/>
        </pc:sldMkLst>
        <pc:spChg chg="mod">
          <ac:chgData name="Novario Jaya Perdana S.Kom M.T" userId="4d335037-adc2-4d0c-93ee-95020c6f0abe" providerId="ADAL" clId="{AFC61395-DF02-4D6A-99A6-0719328F4DA2}" dt="2023-11-30T01:47:34.632" v="68" actId="20577"/>
          <ac:spMkLst>
            <pc:docMk/>
            <pc:sldMk cId="0" sldId="278"/>
            <ac:spMk id="28675" creationId="{29294BC0-4B35-4019-AC61-3F003520C0F7}"/>
          </ac:spMkLst>
        </pc:spChg>
      </pc:sldChg>
      <pc:sldChg chg="del">
        <pc:chgData name="Novario Jaya Perdana S.Kom M.T" userId="4d335037-adc2-4d0c-93ee-95020c6f0abe" providerId="ADAL" clId="{AFC61395-DF02-4D6A-99A6-0719328F4DA2}" dt="2023-11-27T05:21:25.948" v="0" actId="47"/>
        <pc:sldMkLst>
          <pc:docMk/>
          <pc:sldMk cId="3189408344" sldId="332"/>
        </pc:sldMkLst>
      </pc:sldChg>
      <pc:sldChg chg="del">
        <pc:chgData name="Novario Jaya Perdana S.Kom M.T" userId="4d335037-adc2-4d0c-93ee-95020c6f0abe" providerId="ADAL" clId="{AFC61395-DF02-4D6A-99A6-0719328F4DA2}" dt="2023-11-27T05:21:25.948" v="0" actId="47"/>
        <pc:sldMkLst>
          <pc:docMk/>
          <pc:sldMk cId="14962595" sldId="33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53848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4">
            <a:extLst>
              <a:ext uri="{FF2B5EF4-FFF2-40B4-BE49-F238E27FC236}">
                <a16:creationId xmlns:a16="http://schemas.microsoft.com/office/drawing/2014/main" id="{35CB4221-E6BA-4913-9095-605F2C4D78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Rectangle 25">
            <a:extLst>
              <a:ext uri="{FF2B5EF4-FFF2-40B4-BE49-F238E27FC236}">
                <a16:creationId xmlns:a16="http://schemas.microsoft.com/office/drawing/2014/main" id="{933079C5-7CA7-4D48-A1E4-9F4A298E0D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Rectangle 26">
            <a:extLst>
              <a:ext uri="{FF2B5EF4-FFF2-40B4-BE49-F238E27FC236}">
                <a16:creationId xmlns:a16="http://schemas.microsoft.com/office/drawing/2014/main" id="{905BAC47-68C5-4383-9828-B26AE76A13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45F524-59E0-4667-A8E8-FA8521298845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2034014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Abstract &amp; Interface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Introduction to Algorithms</a:t>
            </a:r>
          </a:p>
        </p:txBody>
      </p:sp>
    </p:spTree>
    <p:extLst>
      <p:ext uri="{BB962C8B-B14F-4D97-AF65-F5344CB8AC3E}">
        <p14:creationId xmlns:p14="http://schemas.microsoft.com/office/powerpoint/2010/main" val="99508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774AA-9BEE-414A-B394-6940CA086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D50C2-C462-48AF-80CF-024C0F611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b="1" dirty="0"/>
              <a:t>Q:</a:t>
            </a:r>
            <a:r>
              <a:rPr lang="en-US" altLang="en-US" sz="2800" dirty="0"/>
              <a:t> Where else can interfaces be used?</a:t>
            </a:r>
          </a:p>
          <a:p>
            <a:r>
              <a:rPr lang="en-US" altLang="en-US" sz="2800" b="1" dirty="0"/>
              <a:t>A:</a:t>
            </a:r>
            <a:r>
              <a:rPr lang="en-US" altLang="en-US" sz="2800" dirty="0"/>
              <a:t> You can pass an interface as a parameter or assign a class to an interface variable, just like you would to an abstract class.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22138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48E30-58F4-45B4-89FD-AECFAAEC0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28080-1400-441D-8877-B2C3B2623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Food </a:t>
            </a:r>
            <a:r>
              <a:rPr lang="en-US" altLang="en-US" sz="2800" dirty="0" err="1">
                <a:latin typeface="Courier New" panose="02070309020205020404" pitchFamily="49" charset="0"/>
              </a:rPr>
              <a:t>myLunch</a:t>
            </a:r>
            <a:r>
              <a:rPr lang="en-US" altLang="en-US" sz="2800" dirty="0">
                <a:latin typeface="Courier New" panose="02070309020205020404" pitchFamily="49" charset="0"/>
              </a:rPr>
              <a:t> = new Sandwich();</a:t>
            </a:r>
          </a:p>
          <a:p>
            <a:pPr lvl="1"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Food </a:t>
            </a:r>
            <a:r>
              <a:rPr lang="en-US" altLang="en-US" sz="2800" dirty="0" err="1">
                <a:latin typeface="Courier New" panose="02070309020205020404" pitchFamily="49" charset="0"/>
              </a:rPr>
              <a:t>mySnack</a:t>
            </a:r>
            <a:r>
              <a:rPr lang="en-US" altLang="en-US" sz="2800" dirty="0">
                <a:latin typeface="Courier New" panose="02070309020205020404" pitchFamily="49" charset="0"/>
              </a:rPr>
              <a:t> = new Apple();</a:t>
            </a:r>
          </a:p>
          <a:p>
            <a:pPr lvl="1"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Student </a:t>
            </a:r>
            <a:r>
              <a:rPr lang="en-US" altLang="en-US" sz="2800" dirty="0" err="1">
                <a:latin typeface="Courier New" panose="02070309020205020404" pitchFamily="49" charset="0"/>
              </a:rPr>
              <a:t>steve</a:t>
            </a:r>
            <a:r>
              <a:rPr lang="en-US" altLang="en-US" sz="2800" dirty="0">
                <a:latin typeface="Courier New" panose="02070309020205020404" pitchFamily="49" charset="0"/>
              </a:rPr>
              <a:t> = new Person(); </a:t>
            </a:r>
          </a:p>
          <a:p>
            <a:pPr lvl="1"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	//assuming that Person implements Student</a:t>
            </a:r>
          </a:p>
          <a:p>
            <a:pPr lvl="1">
              <a:buFontTx/>
              <a:buNone/>
            </a:pPr>
            <a:endParaRPr lang="en-US" altLang="en-US" sz="3600" dirty="0"/>
          </a:p>
          <a:p>
            <a:pPr lvl="1"/>
            <a:r>
              <a:rPr lang="en-US" altLang="en-US" sz="3600" dirty="0"/>
              <a:t>If  </a:t>
            </a:r>
            <a:r>
              <a:rPr lang="en-US" altLang="en-US" sz="2800" dirty="0">
                <a:latin typeface="Courier New" panose="02070309020205020404" pitchFamily="49" charset="0"/>
              </a:rPr>
              <a:t>Person</a:t>
            </a:r>
            <a:r>
              <a:rPr lang="en-US" altLang="en-US" sz="3600" dirty="0"/>
              <a:t> has methods  </a:t>
            </a:r>
            <a:r>
              <a:rPr lang="en-US" altLang="en-US" sz="2800" dirty="0">
                <a:latin typeface="Courier New" panose="02070309020205020404" pitchFamily="49" charset="0"/>
              </a:rPr>
              <a:t>eat(Food f)</a:t>
            </a:r>
            <a:r>
              <a:rPr lang="en-US" altLang="en-US" sz="3600" dirty="0"/>
              <a:t> and </a:t>
            </a:r>
            <a:r>
              <a:rPr lang="en-US" altLang="en-US" sz="2800" dirty="0">
                <a:latin typeface="Courier New" panose="02070309020205020404" pitchFamily="49" charset="0"/>
              </a:rPr>
              <a:t>teach(Student s)</a:t>
            </a:r>
            <a:r>
              <a:rPr lang="en-US" altLang="en-US" sz="3600" dirty="0"/>
              <a:t>, the following is possible:</a:t>
            </a:r>
          </a:p>
          <a:p>
            <a:pPr lvl="1"/>
            <a:endParaRPr lang="en-US" altLang="en-US" sz="3600" dirty="0"/>
          </a:p>
          <a:p>
            <a:pPr lvl="1"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Person bob = new Person();</a:t>
            </a:r>
          </a:p>
          <a:p>
            <a:pPr lvl="1">
              <a:buFontTx/>
              <a:buNone/>
            </a:pPr>
            <a:r>
              <a:rPr lang="en-US" altLang="en-US" sz="2800" dirty="0" err="1">
                <a:latin typeface="Courier New" panose="02070309020205020404" pitchFamily="49" charset="0"/>
              </a:rPr>
              <a:t>bob.teach</a:t>
            </a:r>
            <a:r>
              <a:rPr lang="en-US" altLang="en-US" sz="2800" dirty="0">
                <a:latin typeface="Courier New" panose="02070309020205020404" pitchFamily="49" charset="0"/>
              </a:rPr>
              <a:t>(</a:t>
            </a:r>
            <a:r>
              <a:rPr lang="en-US" altLang="en-US" sz="2800" dirty="0" err="1">
                <a:latin typeface="Courier New" panose="02070309020205020404" pitchFamily="49" charset="0"/>
              </a:rPr>
              <a:t>steve</a:t>
            </a:r>
            <a:r>
              <a:rPr lang="en-US" altLang="en-US" sz="2800" dirty="0">
                <a:latin typeface="Courier New" panose="02070309020205020404" pitchFamily="49" charset="0"/>
              </a:rPr>
              <a:t>);</a:t>
            </a:r>
          </a:p>
          <a:p>
            <a:pPr lvl="1">
              <a:buFontTx/>
              <a:buNone/>
            </a:pPr>
            <a:r>
              <a:rPr lang="en-US" altLang="en-US" sz="2800" dirty="0" err="1">
                <a:latin typeface="Courier New" panose="02070309020205020404" pitchFamily="49" charset="0"/>
              </a:rPr>
              <a:t>bob.eat</a:t>
            </a:r>
            <a:r>
              <a:rPr lang="en-US" altLang="en-US" sz="2800" dirty="0">
                <a:latin typeface="Courier New" panose="02070309020205020404" pitchFamily="49" charset="0"/>
              </a:rPr>
              <a:t>(</a:t>
            </a:r>
            <a:r>
              <a:rPr lang="en-US" altLang="en-US" sz="2800" dirty="0" err="1">
                <a:latin typeface="Courier New" panose="02070309020205020404" pitchFamily="49" charset="0"/>
              </a:rPr>
              <a:t>myLunch</a:t>
            </a:r>
            <a:r>
              <a:rPr lang="en-US" altLang="en-US" sz="2800" dirty="0">
                <a:latin typeface="Courier New" panose="02070309020205020404" pitchFamily="49" charset="0"/>
              </a:rPr>
              <a:t>);</a:t>
            </a:r>
          </a:p>
          <a:p>
            <a:pPr lvl="1">
              <a:buFontTx/>
              <a:buNone/>
            </a:pPr>
            <a:r>
              <a:rPr lang="en-US" altLang="en-US" sz="28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800" dirty="0">
                <a:latin typeface="Courier New" panose="02070309020205020404" pitchFamily="49" charset="0"/>
              </a:rPr>
              <a:t>(“Yum.”);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30378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EB2D9-38CF-4505-8B30-216704484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DA4D1-6C51-40E3-B3D6-E8DDA4B61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7870" cy="4351338"/>
          </a:xfrm>
        </p:spPr>
        <p:txBody>
          <a:bodyPr/>
          <a:lstStyle/>
          <a:p>
            <a:r>
              <a:rPr lang="en-US" altLang="en-US" sz="2800" b="1" dirty="0"/>
              <a:t>Q:</a:t>
            </a:r>
            <a:r>
              <a:rPr lang="en-US" altLang="en-US" sz="2800" dirty="0"/>
              <a:t> I’m confused. Why are we using this?</a:t>
            </a:r>
          </a:p>
          <a:p>
            <a:r>
              <a:rPr lang="en-US" altLang="en-US" sz="2800" b="1" dirty="0"/>
              <a:t>A:</a:t>
            </a:r>
          </a:p>
          <a:p>
            <a:pPr lvl="1"/>
            <a:r>
              <a:rPr lang="en-US" altLang="en-US" sz="2000" dirty="0"/>
              <a:t>Which implementation requires the most line changes if you made a design decision to use a new kind of </a:t>
            </a:r>
            <a:r>
              <a:rPr lang="en-US" altLang="en-US" sz="1800" dirty="0">
                <a:latin typeface="Courier New" panose="02070309020205020404" pitchFamily="49" charset="0"/>
              </a:rPr>
              <a:t>Robot</a:t>
            </a:r>
            <a:r>
              <a:rPr lang="en-US" altLang="en-US" sz="2000" dirty="0"/>
              <a:t> called </a:t>
            </a:r>
            <a:r>
              <a:rPr lang="en-US" altLang="en-US" sz="1800" dirty="0" err="1">
                <a:latin typeface="Courier New" panose="02070309020205020404" pitchFamily="49" charset="0"/>
              </a:rPr>
              <a:t>SuperRobot</a:t>
            </a:r>
            <a:r>
              <a:rPr lang="en-US" altLang="en-US" sz="2000" dirty="0"/>
              <a:t> for </a:t>
            </a:r>
            <a:r>
              <a:rPr lang="en-US" altLang="en-US" sz="1800" dirty="0">
                <a:latin typeface="Courier New" panose="02070309020205020404" pitchFamily="49" charset="0"/>
              </a:rPr>
              <a:t>r1-r100</a:t>
            </a:r>
            <a:r>
              <a:rPr lang="en-US" altLang="en-US" sz="2000" dirty="0"/>
              <a:t>?</a:t>
            </a:r>
          </a:p>
          <a:p>
            <a:pPr lvl="1"/>
            <a:endParaRPr lang="en-US" altLang="en-US" sz="2000" dirty="0">
              <a:latin typeface="Courier New" panose="02070309020205020404" pitchFamily="49" charset="0"/>
            </a:endParaRPr>
          </a:p>
          <a:p>
            <a:endParaRPr lang="en-ID" dirty="0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6DF47DBC-BF44-4793-BD1F-667BD7312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888711"/>
            <a:ext cx="2743200" cy="1382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</a:rPr>
              <a:t>Robot r1 = new RobotSE();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</a:rPr>
              <a:t>Robot r2 = new RobotSE();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</a:rPr>
              <a:t>Robot r3 = new RobotSE();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</a:rPr>
              <a:t>…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</a:rPr>
              <a:t>Robot r100 = new RobotSE();</a:t>
            </a: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0645421D-C708-423D-932E-70BA49B4F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1888711"/>
            <a:ext cx="3048000" cy="3854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</a:rPr>
              <a:t>Robot r1 = 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</a:rPr>
              <a:t>   DataFactory.makeRobot();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</a:rPr>
              <a:t>Robot r2 = 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</a:rPr>
              <a:t>   DataFactory.makeRobot();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</a:rPr>
              <a:t>Robot r3 = 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</a:rPr>
              <a:t>   DataFactory.makeRobot();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</a:rPr>
              <a:t>…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</a:rPr>
              <a:t>Robot r100 = 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</a:rPr>
              <a:t>   DataFactory.makeRobot();</a:t>
            </a:r>
          </a:p>
          <a:p>
            <a:pPr>
              <a:spcBef>
                <a:spcPct val="50000"/>
              </a:spcBef>
            </a:pPr>
            <a:endParaRPr lang="en-US" altLang="en-US" sz="1200"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</a:rPr>
              <a:t>public class DataFactory  {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</a:rPr>
              <a:t>   public RobotSE makeRobot()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</a:rPr>
              <a:t>     { return new RobotSE(); }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5664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61F26C01-A6E7-4C72-9408-777F3A7176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Inner Class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40019F7C-93A4-4DFF-8D4C-CE956CE770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Mulai ada sejak JDK 1.1</a:t>
            </a:r>
          </a:p>
          <a:p>
            <a:pPr eaLnBrk="1" hangingPunct="1"/>
            <a:r>
              <a:rPr lang="en-US" altLang="en-US"/>
              <a:t>Disebut juga nested class.</a:t>
            </a:r>
          </a:p>
          <a:p>
            <a:pPr eaLnBrk="1" hangingPunct="1"/>
            <a:r>
              <a:rPr lang="en-US" altLang="en-US"/>
              <a:t>Membuat class di dalam class.</a:t>
            </a:r>
          </a:p>
          <a:p>
            <a:pPr eaLnBrk="1" hangingPunct="1"/>
            <a:r>
              <a:rPr lang="en-US" altLang="en-US"/>
              <a:t>Nama inner class harus berbeda dengan nama outer class.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26F2B59E-F937-4C86-8791-3FAA1E611D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Kegunaan Inner Class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92DDD5EE-143E-400D-B1F9-1AEB16FD6C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Mengelompokkan class-class.</a:t>
            </a:r>
          </a:p>
          <a:p>
            <a:pPr eaLnBrk="1" hangingPunct="1"/>
            <a:r>
              <a:rPr lang="en-US" altLang="en-US"/>
              <a:t>Melakukan kontrol terhadap class lain.</a:t>
            </a:r>
          </a:p>
          <a:p>
            <a:pPr eaLnBrk="1" hangingPunct="1"/>
            <a:r>
              <a:rPr lang="en-US" altLang="en-US"/>
              <a:t>Mengimplementasikan detail statement yang seharusnya tidak dishare dengan class lain.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7168EB8E-05DC-4BD6-827C-FFC6F21FE6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/>
              <a:t>Non-Static Inner Class</a:t>
            </a:r>
            <a:br>
              <a:rPr lang="en-US" sz="3200"/>
            </a:br>
            <a:r>
              <a:rPr lang="en-US" sz="3200"/>
              <a:t>Mendeklarasikan Class di dalam Class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3C433C5-9E7E-48E2-87B6-07C679B652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/>
              <a:t>Inner class dapat didefinisikan abstract.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Inner class (kecuali inner class yang didefinisikan di method) bisa mempunyai mode akses.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Inner classes boleh dideklarasikan </a:t>
            </a:r>
            <a:r>
              <a:rPr lang="en-US" altLang="en-US" sz="2000" b="1"/>
              <a:t>public, protected, private, abstract, static</a:t>
            </a:r>
            <a:r>
              <a:rPr lang="en-US" altLang="en-US" sz="2000"/>
              <a:t> or </a:t>
            </a:r>
            <a:r>
              <a:rPr lang="en-US" altLang="en-US" sz="2000" b="1"/>
              <a:t>final.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Aturan mode akses sama dengan class biasa.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Private inner class hanya bisa diakses oleh outer class nya sendiri.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Protected inner class hanya bisa diakses oleh subclass.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Inner class bisa berupa interface yang diimplementasikan oleh inner class lain</a:t>
            </a:r>
            <a:endParaRPr lang="en-US" altLang="en-US" sz="1800"/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Ingat !! Local inner class dan anonymous inner class tidak boleh punya mode akses.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Interface tidak boleh dibuat di dalam inner class.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1E617B50-A675-486A-AA26-5402AD68F7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/>
              <a:t>Non-Static Inner Class</a:t>
            </a:r>
            <a:br>
              <a:rPr lang="en-US" sz="3200"/>
            </a:br>
            <a:r>
              <a:rPr lang="en-US" sz="3200"/>
              <a:t>Mendeklarasikan Class di dalam Class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2EA248E5-6985-4517-A225-843505D3CE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Inner classes tidak boleh mendeklarasikan static initializers atau static members, kecuali  static final variabel, contoh: static final var = value; </a:t>
            </a:r>
          </a:p>
          <a:p>
            <a:pPr eaLnBrk="1" hangingPunct="1"/>
            <a:r>
              <a:rPr lang="en-US" altLang="en-US"/>
              <a:t>Inner class yang dideklarasikan di dalam outer class bisa mengakses member dari outer class.</a:t>
            </a:r>
          </a:p>
          <a:p>
            <a:pPr eaLnBrk="1" hangingPunct="1"/>
            <a:r>
              <a:rPr lang="en-US" altLang="en-US"/>
              <a:t>Untuk merefer ke method atau variabel outer class dari inner class lakukan dengan cara Outer.this.fieldname.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10C1278C-31C6-4356-B2CF-C16559A245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/>
              <a:t>Non-Static Inner Class</a:t>
            </a:r>
            <a:br>
              <a:rPr lang="en-US" sz="3200"/>
            </a:br>
            <a:r>
              <a:rPr lang="en-US" sz="3200"/>
              <a:t>Mendeklarasikan Class di dalam Class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1C51CEC4-2FF2-46C1-8F13-B75716718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class Outer 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chemeClr val="hlink"/>
                </a:solidFill>
              </a:rPr>
              <a:t>public</a:t>
            </a:r>
            <a:r>
              <a:rPr lang="en-US" altLang="en-US" dirty="0"/>
              <a:t> class </a:t>
            </a:r>
            <a:r>
              <a:rPr lang="en-US" altLang="en-US" dirty="0" err="1"/>
              <a:t>PublicInner</a:t>
            </a:r>
            <a:r>
              <a:rPr lang="en-US" altLang="en-US" dirty="0"/>
              <a:t>{}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chemeClr val="hlink"/>
                </a:solidFill>
              </a:rPr>
              <a:t>protected</a:t>
            </a:r>
            <a:r>
              <a:rPr lang="en-US" altLang="en-US" dirty="0"/>
              <a:t> class </a:t>
            </a:r>
            <a:r>
              <a:rPr lang="en-US" altLang="en-US" dirty="0" err="1"/>
              <a:t>ProtectedInner</a:t>
            </a:r>
            <a:r>
              <a:rPr lang="en-US" altLang="en-US" dirty="0"/>
              <a:t> {}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chemeClr val="hlink"/>
                </a:solidFill>
              </a:rPr>
              <a:t>private</a:t>
            </a:r>
            <a:r>
              <a:rPr lang="en-US" altLang="en-US" dirty="0"/>
              <a:t> class </a:t>
            </a:r>
            <a:r>
              <a:rPr lang="en-US" altLang="en-US" dirty="0" err="1"/>
              <a:t>PrivateInner</a:t>
            </a:r>
            <a:r>
              <a:rPr lang="en-US" altLang="en-US" dirty="0"/>
              <a:t>{}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chemeClr val="hlink"/>
                </a:solidFill>
              </a:rPr>
              <a:t>abstract</a:t>
            </a:r>
            <a:r>
              <a:rPr lang="en-US" altLang="en-US" dirty="0"/>
              <a:t> class </a:t>
            </a:r>
            <a:r>
              <a:rPr lang="en-US" altLang="en-US" dirty="0" err="1"/>
              <a:t>AbstractInner</a:t>
            </a:r>
            <a:r>
              <a:rPr lang="en-US" altLang="en-US" dirty="0"/>
              <a:t> {}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chemeClr val="hlink"/>
                </a:solidFill>
              </a:rPr>
              <a:t>final</a:t>
            </a:r>
            <a:r>
              <a:rPr lang="en-US" altLang="en-US" dirty="0"/>
              <a:t> class </a:t>
            </a:r>
            <a:r>
              <a:rPr lang="en-US" altLang="en-US" dirty="0" err="1"/>
              <a:t>FinalInner</a:t>
            </a:r>
            <a:r>
              <a:rPr lang="en-US" altLang="en-US" dirty="0"/>
              <a:t> {}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	class </a:t>
            </a:r>
            <a:r>
              <a:rPr lang="en-US" altLang="en-US" dirty="0" err="1"/>
              <a:t>StaticInner</a:t>
            </a:r>
            <a:r>
              <a:rPr lang="en-US" altLang="en-US" dirty="0"/>
              <a:t> {}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 }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34591AF2-E64C-45B8-989C-BBA75A9EA8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Membuat Obyek Non-Static Inner Class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29294BC0-4B35-4019-AC61-3F003520C0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solidFill>
                  <a:schemeClr val="hlink"/>
                </a:solidFill>
              </a:rPr>
              <a:t>class Outer 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solidFill>
                  <a:schemeClr val="hlink"/>
                </a:solidFill>
              </a:rPr>
              <a:t>	class Inner {}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solidFill>
                  <a:schemeClr val="hlink"/>
                </a:solidFill>
              </a:rPr>
              <a:t>}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Hasil </a:t>
            </a:r>
            <a:r>
              <a:rPr lang="en-US" altLang="en-US" sz="2000" dirty="0" err="1"/>
              <a:t>kompilasi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adalah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Outer.class</a:t>
            </a:r>
            <a:r>
              <a:rPr lang="en-US" altLang="en-US" sz="2000" dirty="0"/>
              <a:t> dan </a:t>
            </a:r>
            <a:r>
              <a:rPr lang="en-US" altLang="en-US" sz="2000" dirty="0" err="1"/>
              <a:t>Outer$Inner.class</a:t>
            </a:r>
            <a:r>
              <a:rPr lang="en-US" altLang="en-US" sz="2000" dirty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err="1"/>
              <a:t>Membuat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obyek</a:t>
            </a:r>
            <a:r>
              <a:rPr lang="en-US" altLang="en-US" sz="2000" dirty="0"/>
              <a:t> class Outer: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/>
              <a:t>			</a:t>
            </a:r>
            <a:r>
              <a:rPr lang="en-US" altLang="en-US" sz="2000" dirty="0">
                <a:solidFill>
                  <a:schemeClr val="hlink"/>
                </a:solidFill>
              </a:rPr>
              <a:t>Outer o1 = new Outer();</a:t>
            </a:r>
            <a:r>
              <a:rPr lang="en-US" altLang="en-US" sz="2000" dirty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err="1"/>
              <a:t>Membuat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obyek</a:t>
            </a:r>
            <a:r>
              <a:rPr lang="en-US" altLang="en-US" sz="2000" dirty="0"/>
              <a:t> class Inner 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/>
              <a:t>			</a:t>
            </a:r>
            <a:r>
              <a:rPr lang="en-US" altLang="en-US" sz="2000" dirty="0" err="1">
                <a:solidFill>
                  <a:schemeClr val="hlink"/>
                </a:solidFill>
              </a:rPr>
              <a:t>Outer.Inner</a:t>
            </a:r>
            <a:r>
              <a:rPr lang="en-US" altLang="en-US" sz="2000" dirty="0">
                <a:solidFill>
                  <a:schemeClr val="hlink"/>
                </a:solidFill>
              </a:rPr>
              <a:t> i1 = o1.new Inner();</a:t>
            </a:r>
            <a:r>
              <a:rPr lang="en-US" altLang="en-US" sz="2000" dirty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/>
              <a:t>	</a:t>
            </a:r>
            <a:r>
              <a:rPr lang="en-US" altLang="en-US" sz="2000" dirty="0" err="1"/>
              <a:t>atau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langsung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dari</a:t>
            </a:r>
            <a:r>
              <a:rPr lang="en-US" altLang="en-US" sz="2000" dirty="0"/>
              <a:t> inner: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/>
              <a:t>             		</a:t>
            </a:r>
            <a:r>
              <a:rPr lang="en-US" altLang="en-US" sz="2000" dirty="0" err="1">
                <a:solidFill>
                  <a:schemeClr val="hlink"/>
                </a:solidFill>
              </a:rPr>
              <a:t>Outer.Inner</a:t>
            </a:r>
            <a:r>
              <a:rPr lang="en-US" altLang="en-US" sz="2000" dirty="0">
                <a:solidFill>
                  <a:schemeClr val="hlink"/>
                </a:solidFill>
              </a:rPr>
              <a:t> i2 = new Outer().new Inner();</a:t>
            </a:r>
            <a:r>
              <a:rPr lang="en-US" altLang="en-US" sz="2000" dirty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/>
              <a:t>	</a:t>
            </a:r>
            <a:r>
              <a:rPr lang="en-US" altLang="en-US" sz="2000" dirty="0" err="1"/>
              <a:t>atau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melalui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konstruktor</a:t>
            </a:r>
            <a:r>
              <a:rPr lang="en-US" altLang="en-US" sz="2000" dirty="0"/>
              <a:t> Outer: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/>
              <a:t> 			</a:t>
            </a:r>
            <a:r>
              <a:rPr lang="en-US" altLang="en-US" sz="2000" dirty="0">
                <a:solidFill>
                  <a:schemeClr val="hlink"/>
                </a:solidFill>
              </a:rPr>
              <a:t>Outer 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solidFill>
                  <a:schemeClr val="hlink"/>
                </a:solidFill>
              </a:rPr>
              <a:t>			     Outer() 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solidFill>
                  <a:schemeClr val="hlink"/>
                </a:solidFill>
              </a:rPr>
              <a:t>  			             new Inner();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solidFill>
                  <a:schemeClr val="hlink"/>
                </a:solidFill>
              </a:rPr>
              <a:t>			     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solidFill>
                  <a:schemeClr val="hlink"/>
                </a:solidFill>
              </a:rPr>
              <a:t>			}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>
            <a:extLst>
              <a:ext uri="{FF2B5EF4-FFF2-40B4-BE49-F238E27FC236}">
                <a16:creationId xmlns:a16="http://schemas.microsoft.com/office/drawing/2014/main" id="{1C577A7B-7171-4A35-A0E6-4850C3B49D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2527852" cy="367678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200" dirty="0" err="1"/>
              <a:t>Mendeklarasikan</a:t>
            </a:r>
            <a:r>
              <a:rPr lang="en-US" sz="3200" dirty="0"/>
              <a:t> Non-Static Inner Class di </a:t>
            </a:r>
            <a:r>
              <a:rPr lang="en-US" sz="3200" dirty="0" err="1"/>
              <a:t>dalam</a:t>
            </a:r>
            <a:r>
              <a:rPr lang="en-US" sz="3200" dirty="0"/>
              <a:t> Class</a:t>
            </a:r>
          </a:p>
        </p:txBody>
      </p:sp>
      <p:graphicFrame>
        <p:nvGraphicFramePr>
          <p:cNvPr id="6146" name="Object 3">
            <a:extLst>
              <a:ext uri="{FF2B5EF4-FFF2-40B4-BE49-F238E27FC236}">
                <a16:creationId xmlns:a16="http://schemas.microsoft.com/office/drawing/2014/main" id="{FFDDF7E5-5DD9-4D20-A303-047D8040CD70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8787423"/>
              </p:ext>
            </p:extLst>
          </p:nvPr>
        </p:nvGraphicFramePr>
        <p:xfrm>
          <a:off x="3975652" y="722243"/>
          <a:ext cx="7504113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504762" imgH="3505689" progId="Paint.Picture">
                  <p:embed/>
                </p:oleObj>
              </mc:Choice>
              <mc:Fallback>
                <p:oleObj name="Bitmap Image" r:id="rId2" imgW="7504762" imgH="3505689" progId="Paint.Picture">
                  <p:embed/>
                  <p:pic>
                    <p:nvPicPr>
                      <p:cNvPr id="6146" name="Object 3">
                        <a:extLst>
                          <a:ext uri="{FF2B5EF4-FFF2-40B4-BE49-F238E27FC236}">
                            <a16:creationId xmlns:a16="http://schemas.microsoft.com/office/drawing/2014/main" id="{FFDDF7E5-5DD9-4D20-A303-047D8040CD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5652" y="722243"/>
                        <a:ext cx="7504113" cy="350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Text Box 6">
            <a:extLst>
              <a:ext uri="{FF2B5EF4-FFF2-40B4-BE49-F238E27FC236}">
                <a16:creationId xmlns:a16="http://schemas.microsoft.com/office/drawing/2014/main" id="{69A0EBDF-6DC2-4DDA-B3DC-E54A263AD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724400"/>
            <a:ext cx="8229600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600">
                <a:latin typeface="Tahoma" panose="020B0604030504040204" pitchFamily="34" charset="0"/>
              </a:rPr>
              <a:t>Class </a:t>
            </a:r>
            <a:r>
              <a:rPr lang="en-US" altLang="en-US" sz="1600">
                <a:latin typeface="Courier New" panose="02070309020205020404" pitchFamily="49" charset="0"/>
              </a:rPr>
              <a:t>Outer1</a:t>
            </a:r>
            <a:r>
              <a:rPr lang="en-US" altLang="en-US" sz="1600">
                <a:latin typeface="Tahoma" panose="020B0604030504040204" pitchFamily="34" charset="0"/>
              </a:rPr>
              <a:t> mendeklarasikan variabel bernama </a:t>
            </a:r>
            <a:r>
              <a:rPr lang="en-US" altLang="en-US" sz="1600">
                <a:latin typeface="Courier New" panose="02070309020205020404" pitchFamily="49" charset="0"/>
              </a:rPr>
              <a:t>size</a:t>
            </a:r>
            <a:r>
              <a:rPr lang="en-US" altLang="en-US" sz="1600">
                <a:latin typeface="Tahoma" panose="020B0604030504040204" pitchFamily="34" charset="0"/>
              </a:rPr>
              <a:t>, inner class bernama </a:t>
            </a:r>
            <a:r>
              <a:rPr lang="en-US" altLang="en-US" sz="1600">
                <a:latin typeface="Courier New" panose="02070309020205020404" pitchFamily="49" charset="0"/>
              </a:rPr>
              <a:t>Inner</a:t>
            </a:r>
            <a:r>
              <a:rPr lang="en-US" altLang="en-US" sz="1600">
                <a:latin typeface="Tahoma" panose="020B0604030504040204" pitchFamily="34" charset="0"/>
              </a:rPr>
              <a:t>, dan method bernama </a:t>
            </a:r>
            <a:r>
              <a:rPr lang="en-US" altLang="en-US" sz="1600">
                <a:latin typeface="Courier New" panose="02070309020205020404" pitchFamily="49" charset="0"/>
              </a:rPr>
              <a:t>testTheInner</a:t>
            </a:r>
            <a:r>
              <a:rPr lang="en-US" altLang="en-US" sz="1600">
                <a:latin typeface="Tahoma" panose="020B0604030504040204" pitchFamily="34" charset="0"/>
              </a:rPr>
              <a:t>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600">
                <a:latin typeface="Tahoma" panose="020B0604030504040204" pitchFamily="34" charset="0"/>
              </a:rPr>
              <a:t>Class </a:t>
            </a:r>
            <a:r>
              <a:rPr lang="en-US" altLang="en-US" sz="1600">
                <a:latin typeface="Courier New" panose="02070309020205020404" pitchFamily="49" charset="0"/>
              </a:rPr>
              <a:t>Inner</a:t>
            </a:r>
            <a:r>
              <a:rPr lang="en-US" altLang="en-US" sz="1600">
                <a:latin typeface="Tahoma" panose="020B0604030504040204" pitchFamily="34" charset="0"/>
              </a:rPr>
              <a:t> mendeklarasikan method bernama </a:t>
            </a:r>
            <a:r>
              <a:rPr lang="en-US" altLang="en-US" sz="1600">
                <a:latin typeface="Courier New" panose="02070309020205020404" pitchFamily="49" charset="0"/>
              </a:rPr>
              <a:t>doStruff</a:t>
            </a:r>
            <a:r>
              <a:rPr lang="en-US" altLang="en-US" sz="1600">
                <a:latin typeface="Tahoma" panose="020B0604030504040204" pitchFamily="34" charset="0"/>
              </a:rPr>
              <a:t>, method ini bisa mengakses member dari class </a:t>
            </a:r>
            <a:r>
              <a:rPr lang="en-US" altLang="en-US" sz="1600">
                <a:latin typeface="Courier New" panose="02070309020205020404" pitchFamily="49" charset="0"/>
              </a:rPr>
              <a:t>Outer1</a:t>
            </a:r>
            <a:r>
              <a:rPr lang="en-US" altLang="en-US" sz="1600">
                <a:latin typeface="Tahoma" panose="020B0604030504040204" pitchFamily="34" charset="0"/>
              </a:rPr>
              <a:t>. Sehingga variabel </a:t>
            </a:r>
            <a:r>
              <a:rPr lang="en-US" altLang="en-US" sz="1600">
                <a:latin typeface="Courier New" panose="02070309020205020404" pitchFamily="49" charset="0"/>
              </a:rPr>
              <a:t>size</a:t>
            </a:r>
            <a:r>
              <a:rPr lang="en-US" altLang="en-US" sz="1600">
                <a:latin typeface="Tahoma" panose="020B0604030504040204" pitchFamily="34" charset="0"/>
              </a:rPr>
              <a:t> pada deklarasi method ini merefer pada instance variabel class </a:t>
            </a:r>
            <a:r>
              <a:rPr lang="en-US" altLang="en-US" sz="1600">
                <a:latin typeface="Courier New" panose="02070309020205020404" pitchFamily="49" charset="0"/>
              </a:rPr>
              <a:t>Outer1.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600">
                <a:latin typeface="Tahoma" panose="020B0604030504040204" pitchFamily="34" charset="0"/>
              </a:rPr>
              <a:t>Gambar menunjukkan memory representation dari Inner class.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i="1" dirty="0"/>
              <a:t>abstract methods </a:t>
            </a:r>
            <a:r>
              <a:rPr lang="en-US" altLang="en-US" sz="3200" dirty="0"/>
              <a:t>= Methods that are declared, with no implementation</a:t>
            </a:r>
          </a:p>
          <a:p>
            <a:r>
              <a:rPr lang="en-US" altLang="en-US" sz="3200" i="1" dirty="0"/>
              <a:t>abstract class</a:t>
            </a:r>
            <a:r>
              <a:rPr lang="en-US" altLang="en-US" sz="3200" dirty="0"/>
              <a:t> = A class with abstract methods, not meant to be instantiated</a:t>
            </a:r>
          </a:p>
          <a:p>
            <a:r>
              <a:rPr lang="en-US" altLang="en-US" sz="3200" i="1" dirty="0"/>
              <a:t>interface </a:t>
            </a:r>
            <a:r>
              <a:rPr lang="en-US" altLang="en-US" sz="3200" dirty="0"/>
              <a:t>= A named collection of method definitions (without implementations)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29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3321A123-4BA3-4DAC-B726-645B3ABF29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/>
              <a:t>Non-Static Inner Class</a:t>
            </a:r>
            <a:br>
              <a:rPr lang="en-US" sz="3200"/>
            </a:br>
            <a:r>
              <a:rPr lang="en-US" sz="3200"/>
              <a:t>Mendeklarasikan Class di dalam Class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BB1B0E6C-40BC-415E-92E2-ED656C4156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Hasil kompilasi inner class yang dideklarasikan di class adalah </a:t>
            </a:r>
            <a:r>
              <a:rPr lang="en-US" altLang="en-US">
                <a:solidFill>
                  <a:schemeClr val="hlink"/>
                </a:solidFill>
              </a:rPr>
              <a:t>Outer$Inner.class</a:t>
            </a:r>
          </a:p>
          <a:p>
            <a:pPr eaLnBrk="1" hangingPunct="1"/>
            <a:r>
              <a:rPr lang="en-US" altLang="en-US"/>
              <a:t>Hasil kompilasi program diatas adalah Outer1.class dan Outer1$Inner.class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D34BD76B-B68E-4CCB-956C-077C8751BF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Cobalah program berikut :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3C1141D9-A503-405D-B7B0-F86A99A96B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37251"/>
            <a:ext cx="9372600" cy="5115339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1600" dirty="0"/>
              <a:t>public class Outer1 {                               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600" dirty="0"/>
              <a:t>  public int size=0;                                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600" dirty="0"/>
              <a:t>  public class Inner {                              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600" dirty="0"/>
              <a:t>  public void </a:t>
            </a:r>
            <a:r>
              <a:rPr lang="en-US" altLang="en-US" sz="1600" dirty="0" err="1"/>
              <a:t>doStuff</a:t>
            </a:r>
            <a:r>
              <a:rPr lang="en-US" altLang="en-US" sz="1600" dirty="0"/>
              <a:t>() {                           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600" dirty="0"/>
              <a:t>      size+=10;                                     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600" dirty="0"/>
              <a:t>    }                                               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600" dirty="0"/>
              <a:t>  }                                                 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600" dirty="0"/>
              <a:t>  public void </a:t>
            </a:r>
            <a:r>
              <a:rPr lang="en-US" altLang="en-US" sz="1600" dirty="0" err="1"/>
              <a:t>tesInner</a:t>
            </a:r>
            <a:r>
              <a:rPr lang="en-US" altLang="en-US" sz="1600" dirty="0"/>
              <a:t>() {                          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600" dirty="0"/>
              <a:t>    Inner </a:t>
            </a:r>
            <a:r>
              <a:rPr lang="en-US" altLang="en-US" sz="1600" dirty="0" err="1"/>
              <a:t>inner</a:t>
            </a:r>
            <a:r>
              <a:rPr lang="en-US" altLang="en-US" sz="1600" dirty="0"/>
              <a:t> = new Inner();                      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600" dirty="0"/>
              <a:t>    </a:t>
            </a:r>
            <a:r>
              <a:rPr lang="en-US" altLang="en-US" sz="1600" dirty="0" err="1"/>
              <a:t>inner.doStuff</a:t>
            </a:r>
            <a:r>
              <a:rPr lang="en-US" altLang="en-US" sz="1600" dirty="0"/>
              <a:t>();                                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600" dirty="0"/>
              <a:t>  }                                                 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600" dirty="0"/>
              <a:t>}                                                   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600" dirty="0"/>
              <a:t>class </a:t>
            </a:r>
            <a:r>
              <a:rPr lang="en-US" altLang="en-US" sz="1600" dirty="0" err="1"/>
              <a:t>Coba</a:t>
            </a:r>
            <a:r>
              <a:rPr lang="en-US" altLang="en-US" sz="1600" dirty="0"/>
              <a:t> {                                        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600" dirty="0"/>
              <a:t>  public static void main(String [] </a:t>
            </a:r>
            <a:r>
              <a:rPr lang="en-US" altLang="en-US" sz="1600" dirty="0" err="1"/>
              <a:t>args</a:t>
            </a:r>
            <a:r>
              <a:rPr lang="en-US" altLang="en-US" sz="1600" dirty="0"/>
              <a:t>) {         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600" dirty="0"/>
              <a:t>     Outer1 </a:t>
            </a:r>
            <a:r>
              <a:rPr lang="en-US" altLang="en-US" sz="1600" dirty="0" err="1"/>
              <a:t>cobaouter</a:t>
            </a:r>
            <a:r>
              <a:rPr lang="en-US" altLang="en-US" sz="1600" dirty="0"/>
              <a:t>=new Outer1();                 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600" dirty="0"/>
              <a:t>     </a:t>
            </a:r>
            <a:r>
              <a:rPr lang="en-US" altLang="en-US" sz="1600" dirty="0" err="1"/>
              <a:t>cobaouter.tesInner</a:t>
            </a:r>
            <a:r>
              <a:rPr lang="en-US" altLang="en-US" sz="1600" dirty="0"/>
              <a:t>();                          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600" dirty="0"/>
              <a:t>     </a:t>
            </a:r>
            <a:r>
              <a:rPr lang="en-US" altLang="en-US" sz="1600" dirty="0" err="1"/>
              <a:t>System.out.println</a:t>
            </a:r>
            <a:r>
              <a:rPr lang="en-US" altLang="en-US" sz="1600" dirty="0"/>
              <a:t>(</a:t>
            </a:r>
            <a:r>
              <a:rPr lang="en-US" altLang="en-US" sz="1600" dirty="0" err="1"/>
              <a:t>cobaouter.size</a:t>
            </a:r>
            <a:r>
              <a:rPr lang="en-US" altLang="en-US" sz="1600" dirty="0"/>
              <a:t>);            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600" dirty="0"/>
              <a:t>  }                                                 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600" dirty="0"/>
              <a:t>}                                                   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600" dirty="0"/>
              <a:t>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4">
            <a:extLst>
              <a:ext uri="{FF2B5EF4-FFF2-40B4-BE49-F238E27FC236}">
                <a16:creationId xmlns:a16="http://schemas.microsoft.com/office/drawing/2014/main" id="{D9572F39-A1F4-48E0-8AB6-04CB2A9CF8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/>
              <a:t>Membuat Obyek dari Non-Static Inner Class</a:t>
            </a:r>
          </a:p>
        </p:txBody>
      </p:sp>
      <p:graphicFrame>
        <p:nvGraphicFramePr>
          <p:cNvPr id="7170" name="Object 3">
            <a:extLst>
              <a:ext uri="{FF2B5EF4-FFF2-40B4-BE49-F238E27FC236}">
                <a16:creationId xmlns:a16="http://schemas.microsoft.com/office/drawing/2014/main" id="{2B0EF39C-4609-438C-8712-1903BB4CEE36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057400" y="1600200"/>
          <a:ext cx="8129588" cy="365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571429" imgH="3400900" progId="Paint.Picture">
                  <p:embed/>
                </p:oleObj>
              </mc:Choice>
              <mc:Fallback>
                <p:oleObj name="Bitmap Image" r:id="rId2" imgW="7571429" imgH="3400900" progId="Paint.Picture">
                  <p:embed/>
                  <p:pic>
                    <p:nvPicPr>
                      <p:cNvPr id="7170" name="Object 3">
                        <a:extLst>
                          <a:ext uri="{FF2B5EF4-FFF2-40B4-BE49-F238E27FC236}">
                            <a16:creationId xmlns:a16="http://schemas.microsoft.com/office/drawing/2014/main" id="{2B0EF39C-4609-438C-8712-1903BB4CEE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600200"/>
                        <a:ext cx="8129588" cy="365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Text Box 6">
            <a:extLst>
              <a:ext uri="{FF2B5EF4-FFF2-40B4-BE49-F238E27FC236}">
                <a16:creationId xmlns:a16="http://schemas.microsoft.com/office/drawing/2014/main" id="{CCCABA40-67E2-44DF-995B-143ECC05B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334000"/>
            <a:ext cx="76200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2575" indent="-2825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>
                <a:latin typeface="Tahoma" panose="020B0604030504040204" pitchFamily="34" charset="0"/>
              </a:rPr>
              <a:t>Contoh ini menunjukkan bagaimana membuat obyek dari inner class di class yang lain (</a:t>
            </a:r>
            <a:r>
              <a:rPr lang="en-US" altLang="en-US">
                <a:latin typeface="Courier New" panose="02070309020205020404" pitchFamily="49" charset="0"/>
              </a:rPr>
              <a:t>TestInner</a:t>
            </a:r>
            <a:r>
              <a:rPr lang="en-US" altLang="en-US">
                <a:latin typeface="Tahoma" panose="020B0604030504040204" pitchFamily="34" charset="0"/>
              </a:rPr>
              <a:t>).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>
                <a:latin typeface="Tahoma" panose="020B0604030504040204" pitchFamily="34" charset="0"/>
              </a:rPr>
              <a:t>Gambar menunjukkan akses dari class lain ke Inner class.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EE196504-8357-40CA-BEAC-D0791C2AF7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Cobalah program berikut ini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BAE3FBD2-4539-431C-8E98-2AB7819AD3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1635" y="990600"/>
            <a:ext cx="9389165" cy="510540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1600" dirty="0"/>
              <a:t>public class Outer2 {                    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600" dirty="0"/>
              <a:t>  public int size=0;                     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600" dirty="0"/>
              <a:t>  public class Inner {                   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600" dirty="0"/>
              <a:t>  public void </a:t>
            </a:r>
            <a:r>
              <a:rPr lang="en-US" altLang="en-US" sz="1600" dirty="0" err="1"/>
              <a:t>doStuff</a:t>
            </a:r>
            <a:r>
              <a:rPr lang="en-US" altLang="en-US" sz="1600" dirty="0"/>
              <a:t>() {                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600" dirty="0"/>
              <a:t>      size+=10;                          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600" dirty="0"/>
              <a:t>    }                                    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600" dirty="0"/>
              <a:t>  }                                      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600" dirty="0"/>
              <a:t>  public void </a:t>
            </a:r>
            <a:r>
              <a:rPr lang="en-US" altLang="en-US" sz="1600" dirty="0" err="1"/>
              <a:t>tesInner</a:t>
            </a:r>
            <a:r>
              <a:rPr lang="en-US" altLang="en-US" sz="1600" dirty="0"/>
              <a:t>() {               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600" dirty="0"/>
              <a:t>    Inner </a:t>
            </a:r>
            <a:r>
              <a:rPr lang="en-US" altLang="en-US" sz="1600" dirty="0" err="1"/>
              <a:t>inner</a:t>
            </a:r>
            <a:r>
              <a:rPr lang="en-US" altLang="en-US" sz="1600" dirty="0"/>
              <a:t> = new Inner();           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600" dirty="0"/>
              <a:t>    </a:t>
            </a:r>
            <a:r>
              <a:rPr lang="en-US" altLang="en-US" sz="1600" dirty="0" err="1"/>
              <a:t>inner.doStuff</a:t>
            </a:r>
            <a:r>
              <a:rPr lang="en-US" altLang="en-US" sz="1600" dirty="0"/>
              <a:t>();                     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600" dirty="0"/>
              <a:t>  }                                      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600" dirty="0"/>
              <a:t>}                                        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600" dirty="0"/>
              <a:t>class </a:t>
            </a:r>
            <a:r>
              <a:rPr lang="en-US" altLang="en-US" sz="1600" dirty="0" err="1"/>
              <a:t>Coba</a:t>
            </a:r>
            <a:r>
              <a:rPr lang="en-US" altLang="en-US" sz="1600" dirty="0"/>
              <a:t> {                             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600" dirty="0"/>
              <a:t>  public static void main(String [] </a:t>
            </a:r>
            <a:r>
              <a:rPr lang="en-US" altLang="en-US" sz="1600" dirty="0" err="1"/>
              <a:t>args</a:t>
            </a:r>
            <a:r>
              <a:rPr lang="en-US" altLang="en-US" sz="1600" dirty="0"/>
              <a:t>) {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600" dirty="0"/>
              <a:t>     Outer2 outer = new Outer2();        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600" dirty="0"/>
              <a:t>     Outer2.Inner inner = </a:t>
            </a:r>
            <a:r>
              <a:rPr lang="en-US" altLang="en-US" sz="1600" dirty="0" err="1"/>
              <a:t>outer.new</a:t>
            </a:r>
            <a:r>
              <a:rPr lang="en-US" altLang="en-US" sz="1600" dirty="0"/>
              <a:t> Inner();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600" dirty="0"/>
              <a:t>     </a:t>
            </a:r>
            <a:r>
              <a:rPr lang="en-US" altLang="en-US" sz="1600" dirty="0" err="1"/>
              <a:t>inner.doStuff</a:t>
            </a:r>
            <a:r>
              <a:rPr lang="en-US" altLang="en-US" sz="1600" dirty="0"/>
              <a:t>();                    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600" dirty="0"/>
              <a:t>     </a:t>
            </a:r>
            <a:r>
              <a:rPr lang="en-US" altLang="en-US" sz="1600" dirty="0" err="1"/>
              <a:t>System.out.println</a:t>
            </a:r>
            <a:r>
              <a:rPr lang="en-US" altLang="en-US" sz="1600" dirty="0"/>
              <a:t>(</a:t>
            </a:r>
            <a:r>
              <a:rPr lang="en-US" altLang="en-US" sz="1600" dirty="0" err="1"/>
              <a:t>outer.size</a:t>
            </a:r>
            <a:r>
              <a:rPr lang="en-US" altLang="en-US" sz="1600" dirty="0"/>
              <a:t>);     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600" dirty="0"/>
              <a:t>  }                                      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600" dirty="0"/>
              <a:t>}                                        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600" dirty="0"/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D05D9044-CA18-492E-B089-752B330830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/>
              <a:t>Pemberian nama variabel pada non-static inner class yang sama dengan instance variable.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A481AA59-DD4F-46D6-9B68-02A2A2E786D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86000" y="5486400"/>
            <a:ext cx="7924800" cy="121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/>
              <a:t>Variabel size digunakan dalam tiga konteks, instance variable bagi class Outer3, instance variable bagi class Inner, dan local variabel bagi method doStuff.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Hal ini diperbolehkan.</a:t>
            </a:r>
          </a:p>
        </p:txBody>
      </p:sp>
      <p:graphicFrame>
        <p:nvGraphicFramePr>
          <p:cNvPr id="8194" name="Object 4">
            <a:extLst>
              <a:ext uri="{FF2B5EF4-FFF2-40B4-BE49-F238E27FC236}">
                <a16:creationId xmlns:a16="http://schemas.microsoft.com/office/drawing/2014/main" id="{9FC66C57-0A9B-409B-82A7-475614DED706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819400" y="1600201"/>
          <a:ext cx="6858000" cy="369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457143" imgH="3677163" progId="Paint.Picture">
                  <p:embed/>
                </p:oleObj>
              </mc:Choice>
              <mc:Fallback>
                <p:oleObj name="Bitmap Image" r:id="rId2" imgW="7457143" imgH="3677163" progId="Paint.Picture">
                  <p:embed/>
                  <p:pic>
                    <p:nvPicPr>
                      <p:cNvPr id="8194" name="Object 4">
                        <a:extLst>
                          <a:ext uri="{FF2B5EF4-FFF2-40B4-BE49-F238E27FC236}">
                            <a16:creationId xmlns:a16="http://schemas.microsoft.com/office/drawing/2014/main" id="{9FC66C57-0A9B-409B-82A7-475614DED7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600201"/>
                        <a:ext cx="6858000" cy="369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>
            <a:extLst>
              <a:ext uri="{FF2B5EF4-FFF2-40B4-BE49-F238E27FC236}">
                <a16:creationId xmlns:a16="http://schemas.microsoft.com/office/drawing/2014/main" id="{3118AE8C-9160-4212-A96E-63E281A2D3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Static Inner Class</a:t>
            </a:r>
            <a:endParaRPr lang="id-ID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4B59A158-D107-46CF-BF35-A5DD5D5366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Inner class yang dideklarasikan static.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Inner class ini akan menjadi top-level class, bisa langsung dibuat tanpa melewati object dari outer class.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Bila ingin mendeklarasikan member maka member ini harus dideklarasikan static.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Di kelas lain, obyek inner class bisa dibuat dengan cara: 	</a:t>
            </a:r>
            <a:r>
              <a:rPr lang="en-US" altLang="en-US" sz="2400">
                <a:solidFill>
                  <a:schemeClr val="hlink"/>
                </a:solidFill>
              </a:rPr>
              <a:t>Outer.Inner obj = new Outer.Inner();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Variabel static milik static inner class juga bisa langsung diakses melalui nama outer class: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		</a:t>
            </a:r>
            <a:r>
              <a:rPr lang="en-US" altLang="en-US" sz="2400">
                <a:solidFill>
                  <a:schemeClr val="hlink"/>
                </a:solidFill>
              </a:rPr>
              <a:t>Outer.Inner.value;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>
            <a:extLst>
              <a:ext uri="{FF2B5EF4-FFF2-40B4-BE49-F238E27FC236}">
                <a16:creationId xmlns:a16="http://schemas.microsoft.com/office/drawing/2014/main" id="{5CE816EA-86E5-4783-BF46-6CE153A27F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Static Inner Class</a:t>
            </a:r>
            <a:endParaRPr lang="id-ID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378CDA70-A339-4334-A91F-10EDE3A4E2A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219200"/>
            <a:ext cx="8686800" cy="1676400"/>
          </a:xfrm>
        </p:spPr>
        <p:txBody>
          <a:bodyPr/>
          <a:lstStyle/>
          <a:p>
            <a:pPr marL="179388" lvl="1" indent="0">
              <a:buNone/>
            </a:pPr>
            <a:r>
              <a:rPr lang="en-US" altLang="en-US" sz="3200"/>
              <a:t>Untuk membuat obyek dari static inner class, tidak diperlukan pembuatan obyek outer class terlebih dahulu.</a:t>
            </a:r>
          </a:p>
          <a:p>
            <a:pPr marL="179388" lvl="1" indent="0">
              <a:buNone/>
            </a:pPr>
            <a:endParaRPr lang="en-US" altLang="en-US" sz="3200"/>
          </a:p>
        </p:txBody>
      </p:sp>
      <p:pic>
        <p:nvPicPr>
          <p:cNvPr id="31748" name="Picture 4">
            <a:extLst>
              <a:ext uri="{FF2B5EF4-FFF2-40B4-BE49-F238E27FC236}">
                <a16:creationId xmlns:a16="http://schemas.microsoft.com/office/drawing/2014/main" id="{72FFBE12-8796-4323-8815-133509CDD89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29000" y="2971801"/>
            <a:ext cx="5715000" cy="3489325"/>
          </a:xfr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>
            <a:extLst>
              <a:ext uri="{FF2B5EF4-FFF2-40B4-BE49-F238E27FC236}">
                <a16:creationId xmlns:a16="http://schemas.microsoft.com/office/drawing/2014/main" id="{8F75AF36-FEE2-4326-94B7-52F5B86DAB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Static Inner Class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0D0E514B-7EFC-494A-A4F8-E5D2267083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="1"/>
              <a:t>class Outer 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="1"/>
              <a:t>	public static void main(String[] args) { 	int 	</a:t>
            </a:r>
            <a:r>
              <a:rPr lang="en-US" altLang="en-US" b="1">
                <a:solidFill>
                  <a:schemeClr val="hlink"/>
                </a:solidFill>
              </a:rPr>
              <a:t>x = Inner.value;</a:t>
            </a:r>
            <a:r>
              <a:rPr lang="en-US" altLang="en-US" b="1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="1"/>
              <a:t>	}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="1"/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="1"/>
              <a:t>	static class Inner 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="1"/>
              <a:t>		static int value = 100;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="1"/>
              <a:t>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="1"/>
              <a:t>}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4">
            <a:extLst>
              <a:ext uri="{FF2B5EF4-FFF2-40B4-BE49-F238E27FC236}">
                <a16:creationId xmlns:a16="http://schemas.microsoft.com/office/drawing/2014/main" id="{073B46D7-3568-40F4-AC4A-E2E24E400F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200"/>
              <a:t>Local Inner Class</a:t>
            </a:r>
            <a:br>
              <a:rPr lang="en-US" sz="3200"/>
            </a:br>
            <a:r>
              <a:rPr lang="en-US" sz="3200"/>
              <a:t>Mendefinisikan Inner Class di dalam Method</a:t>
            </a:r>
            <a:endParaRPr lang="id-ID" sz="32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C9869F-EA36-4A3E-963A-DE755B7EA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800" dirty="0" err="1"/>
              <a:t>Disebut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dengan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chemeClr val="hlink"/>
                </a:solidFill>
              </a:rPr>
              <a:t>local inner</a:t>
            </a:r>
            <a:r>
              <a:rPr lang="en-US" altLang="en-US" sz="2800" dirty="0"/>
              <a:t> class </a:t>
            </a:r>
            <a:r>
              <a:rPr lang="en-US" altLang="en-US" sz="2800" dirty="0" err="1"/>
              <a:t>atau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chemeClr val="hlink"/>
                </a:solidFill>
              </a:rPr>
              <a:t>local nested class.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800" dirty="0"/>
              <a:t>Inner class yang </a:t>
            </a:r>
            <a:r>
              <a:rPr lang="en-US" altLang="en-US" sz="2800" dirty="0" err="1"/>
              <a:t>dideklarasikan</a:t>
            </a:r>
            <a:r>
              <a:rPr lang="en-US" altLang="en-US" sz="2800" dirty="0"/>
              <a:t> di method </a:t>
            </a:r>
            <a:r>
              <a:rPr lang="en-US" altLang="en-US" sz="2800" dirty="0" err="1"/>
              <a:t>hanya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bisa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mengakses</a:t>
            </a:r>
            <a:r>
              <a:rPr lang="en-US" altLang="en-US" sz="2800" dirty="0"/>
              <a:t> member </a:t>
            </a:r>
            <a:r>
              <a:rPr lang="en-US" altLang="en-US" sz="2800" dirty="0" err="1"/>
              <a:t>variabel</a:t>
            </a:r>
            <a:r>
              <a:rPr lang="en-US" altLang="en-US" sz="2800" dirty="0"/>
              <a:t> outer, final local </a:t>
            </a:r>
            <a:r>
              <a:rPr lang="en-US" altLang="en-US" sz="2800" dirty="0" err="1"/>
              <a:t>variabel</a:t>
            </a:r>
            <a:r>
              <a:rPr lang="en-US" altLang="en-US" sz="2800" dirty="0"/>
              <a:t> dan final formal parameter.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800" dirty="0"/>
              <a:t>Local inner class </a:t>
            </a:r>
            <a:r>
              <a:rPr lang="en-US" altLang="en-US" sz="2800" dirty="0" err="1"/>
              <a:t>hanya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bisa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diinstansiasi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saat</a:t>
            </a:r>
            <a:r>
              <a:rPr lang="en-US" altLang="en-US" sz="2800" dirty="0"/>
              <a:t> method </a:t>
            </a:r>
            <a:r>
              <a:rPr lang="en-US" altLang="en-US" sz="2800" dirty="0" err="1"/>
              <a:t>dipanggil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saja</a:t>
            </a:r>
            <a:r>
              <a:rPr lang="en-US" altLang="en-US" sz="2800" dirty="0"/>
              <a:t>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800" dirty="0"/>
              <a:t>Local inner class </a:t>
            </a:r>
            <a:r>
              <a:rPr lang="en-US" altLang="en-US" sz="2800" dirty="0" err="1"/>
              <a:t>bukan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merupakan</a:t>
            </a:r>
            <a:r>
              <a:rPr lang="en-US" altLang="en-US" sz="2800" dirty="0"/>
              <a:t> member </a:t>
            </a:r>
            <a:r>
              <a:rPr lang="en-US" altLang="en-US" sz="2800" dirty="0" err="1"/>
              <a:t>dari</a:t>
            </a:r>
            <a:r>
              <a:rPr lang="en-US" altLang="en-US" sz="2800" dirty="0"/>
              <a:t> outer class.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800" dirty="0"/>
              <a:t>Karena </a:t>
            </a:r>
            <a:r>
              <a:rPr lang="en-US" altLang="en-US" sz="2800" dirty="0" err="1"/>
              <a:t>bukan</a:t>
            </a:r>
            <a:r>
              <a:rPr lang="en-US" altLang="en-US" sz="2800" dirty="0"/>
              <a:t> class members </a:t>
            </a:r>
            <a:r>
              <a:rPr lang="en-US" altLang="en-US" sz="2800" dirty="0" err="1"/>
              <a:t>maka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tidak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dapat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diinstansiasi</a:t>
            </a:r>
            <a:r>
              <a:rPr lang="en-US" altLang="en-US" sz="2800" dirty="0"/>
              <a:t> di </a:t>
            </a:r>
            <a:r>
              <a:rPr lang="en-US" altLang="en-US" sz="2800" dirty="0" err="1"/>
              <a:t>luar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blok</a:t>
            </a:r>
            <a:r>
              <a:rPr lang="en-US" altLang="en-US" sz="2800" dirty="0"/>
              <a:t> method </a:t>
            </a:r>
            <a:r>
              <a:rPr lang="en-US" altLang="en-US" sz="2800" dirty="0" err="1"/>
              <a:t>dengan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cara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chemeClr val="hlink"/>
                </a:solidFill>
              </a:rPr>
              <a:t>new </a:t>
            </a:r>
            <a:r>
              <a:rPr lang="en-US" altLang="en-US" sz="2800" dirty="0" err="1">
                <a:solidFill>
                  <a:schemeClr val="hlink"/>
                </a:solidFill>
              </a:rPr>
              <a:t>Outer.new</a:t>
            </a:r>
            <a:r>
              <a:rPr lang="en-US" altLang="en-US" sz="2800" dirty="0">
                <a:solidFill>
                  <a:schemeClr val="hlink"/>
                </a:solidFill>
              </a:rPr>
              <a:t> Local();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Wingdings" panose="05000000000000000000" pitchFamily="2" charset="2"/>
              </a:rPr>
              <a:t></a:t>
            </a:r>
            <a:r>
              <a:rPr lang="en-US" altLang="en-US" sz="2800" dirty="0" err="1"/>
              <a:t>cara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ini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tidak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bisa</a:t>
            </a:r>
            <a:r>
              <a:rPr lang="en-US" altLang="en-US" sz="2800" dirty="0"/>
              <a:t> </a:t>
            </a:r>
            <a:r>
              <a:rPr lang="en-US" altLang="en-US" dirty="0"/>
              <a:t>!!!</a:t>
            </a:r>
            <a:r>
              <a:rPr lang="en-US" altLang="en-US" sz="2800" dirty="0"/>
              <a:t>. </a:t>
            </a:r>
            <a:endParaRPr lang="id-ID" altLang="en-US" sz="28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59378597-E65F-4F12-BFE9-38211A66F6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/>
              <a:t>Local Inner Class</a:t>
            </a:r>
            <a:br>
              <a:rPr lang="en-US" sz="3200"/>
            </a:br>
            <a:r>
              <a:rPr lang="en-US" sz="3200"/>
              <a:t>Mendefinisikan Inner Class di dalam Method</a:t>
            </a:r>
            <a:endParaRPr lang="id-ID" sz="3200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068F2483-2797-4D85-8B94-017FE669D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endParaRPr lang="en-US" altLang="en-US"/>
          </a:p>
          <a:p>
            <a:pPr eaLnBrk="1" hangingPunct="1"/>
            <a:r>
              <a:rPr lang="en-US" altLang="en-US">
                <a:solidFill>
                  <a:schemeClr val="hlink"/>
                </a:solidFill>
              </a:rPr>
              <a:t>Obyek</a:t>
            </a:r>
            <a:r>
              <a:rPr lang="en-US" altLang="en-US"/>
              <a:t> yang dibuat dari inner class yang dideklarasikan dalam method </a:t>
            </a:r>
            <a:r>
              <a:rPr lang="en-US" altLang="en-US">
                <a:solidFill>
                  <a:schemeClr val="hlink"/>
                </a:solidFill>
              </a:rPr>
              <a:t>bisa mengakses variable yang dideklarasikan didalam method.</a:t>
            </a:r>
          </a:p>
          <a:p>
            <a:pPr eaLnBrk="1" hangingPunct="1"/>
            <a:r>
              <a:rPr lang="en-US" altLang="en-US"/>
              <a:t>Tidak bisa menggunakan access modifier: tidak boleh dideklarasikan </a:t>
            </a:r>
            <a:r>
              <a:rPr lang="en-US" altLang="en-US" b="1"/>
              <a:t>private, public, protected,</a:t>
            </a:r>
            <a:r>
              <a:rPr lang="en-US" altLang="en-US"/>
              <a:t> or </a:t>
            </a:r>
            <a:r>
              <a:rPr lang="en-US" altLang="en-US" b="1"/>
              <a:t>static</a:t>
            </a:r>
            <a:r>
              <a:rPr lang="en-US" altLang="en-US"/>
              <a:t>. Boleh dideklarasikan </a:t>
            </a:r>
            <a:r>
              <a:rPr lang="en-US" altLang="en-US" b="1"/>
              <a:t>final.</a:t>
            </a:r>
            <a:endParaRPr lang="en-US" altLang="en-US"/>
          </a:p>
          <a:p>
            <a:pPr eaLnBrk="1" hangingPunct="1"/>
            <a:r>
              <a:rPr lang="en-US" altLang="en-US"/>
              <a:t>Boleh mengakses static dan non-static member kepunyakan inner class itu sendiri.</a:t>
            </a:r>
            <a:endParaRPr lang="id-ID" altLang="en-US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F3130-1065-4FD9-A4BD-2198845EC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F0B8B-B9D3-43B3-86D1-EE8539CA1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Food</a:t>
            </a:r>
            <a:r>
              <a:rPr lang="en-GB" dirty="0"/>
              <a:t> is an abstract class. Can you make an instance of food? No, of course not. But you can make an instance of an apple or a steak or a peanut butter cup, which are types of food. Food is the abstract concept; it shouldn’t exist.</a:t>
            </a:r>
          </a:p>
          <a:p>
            <a:r>
              <a:rPr lang="en-GB" b="1" dirty="0"/>
              <a:t>Skills</a:t>
            </a:r>
            <a:r>
              <a:rPr lang="en-GB" dirty="0"/>
              <a:t> are interfaces. Can you make an instance of a student, an athlete or a chef? No, but you can make an instance of a person, and have that person take on all these skills. Deep down, it’s still a person, but this person can also do other things, like study, sprint and cook.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501428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74792E23-CD8E-42B6-8AA6-2F3BA5049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Local Inner Class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1E167191-983D-43DA-90B7-01C47A5B2C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b="1"/>
              <a:t>class Outer 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b="1"/>
              <a:t>	void display() 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b="1"/>
              <a:t>		</a:t>
            </a:r>
            <a:r>
              <a:rPr lang="en-US" altLang="en-US" b="1">
                <a:solidFill>
                  <a:schemeClr val="hlink"/>
                </a:solidFill>
              </a:rPr>
              <a:t>class Local 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b="1">
                <a:solidFill>
                  <a:schemeClr val="hlink"/>
                </a:solidFill>
              </a:rPr>
              <a:t>			// body of Local class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b="1">
                <a:solidFill>
                  <a:schemeClr val="hlink"/>
                </a:solidFill>
              </a:rPr>
              <a:t>		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b="1"/>
              <a:t>	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b="1"/>
              <a:t>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b="1"/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Hasil kompilasi program diatas adalah </a:t>
            </a:r>
            <a:r>
              <a:rPr lang="en-US" altLang="en-US" b="1"/>
              <a:t>Outer.class </a:t>
            </a:r>
            <a:r>
              <a:rPr lang="en-US" altLang="en-US"/>
              <a:t>dan </a:t>
            </a:r>
            <a:r>
              <a:rPr lang="en-US" altLang="en-US" b="1"/>
              <a:t>Outer$1$Local.class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5">
            <a:extLst>
              <a:ext uri="{FF2B5EF4-FFF2-40B4-BE49-F238E27FC236}">
                <a16:creationId xmlns:a16="http://schemas.microsoft.com/office/drawing/2014/main" id="{D23A3318-4DFA-4B01-AB98-D178CDFE47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Inner Class di dalam Method</a:t>
            </a:r>
            <a:endParaRPr lang="id-ID"/>
          </a:p>
        </p:txBody>
      </p:sp>
      <p:graphicFrame>
        <p:nvGraphicFramePr>
          <p:cNvPr id="9218" name="Object 4">
            <a:extLst>
              <a:ext uri="{FF2B5EF4-FFF2-40B4-BE49-F238E27FC236}">
                <a16:creationId xmlns:a16="http://schemas.microsoft.com/office/drawing/2014/main" id="{B362572C-4B63-45A9-9D80-DDABB4A686F1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3228975" y="1636714"/>
          <a:ext cx="5734050" cy="442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733333" imgH="4048690" progId="Paint.Picture">
                  <p:embed/>
                </p:oleObj>
              </mc:Choice>
              <mc:Fallback>
                <p:oleObj name="Bitmap Image" r:id="rId2" imgW="5733333" imgH="4048690" progId="Paint.Picture">
                  <p:embed/>
                  <p:pic>
                    <p:nvPicPr>
                      <p:cNvPr id="9218" name="Object 4">
                        <a:extLst>
                          <a:ext uri="{FF2B5EF4-FFF2-40B4-BE49-F238E27FC236}">
                            <a16:creationId xmlns:a16="http://schemas.microsoft.com/office/drawing/2014/main" id="{B362572C-4B63-45A9-9D80-DDABB4A686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8975" y="1636714"/>
                        <a:ext cx="5734050" cy="442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55B7552C-E512-4707-94E5-BBB1A4E7BB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Anonymous Inner Class</a:t>
            </a:r>
            <a:endParaRPr lang="id-ID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47B00ACC-0D1B-4814-806B-4AAE6498CE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/>
              <a:t>Inner class yang tidak mempunyai nama.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Didefinisikan di dalam method.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Tidak boleh menggunakan modifier.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Boleh melakukan extends dan implements.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Tidak boleh melakukan overloading method dan menambahkan method baru.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Tidak mempunyai konstruktor.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Bisa mengembalikan obyek baru sesuai dengan definisi class dalam method.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Biasanya digunakan untuk mendapatkan obyek yang mengimplementasikan interface tertentu.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Paling banyak digunakan untuk mengimplementasikan event listener.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Biasanya berisi statement singkat.</a:t>
            </a:r>
            <a:endParaRPr lang="id-ID" altLang="en-US" sz="2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5286212B-0977-483E-9663-14D83CAC93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Anonymous Inner Class</a:t>
            </a:r>
            <a:endParaRPr lang="id-ID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C1C1D193-5408-42CD-8782-C9118F4FF2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600200"/>
            <a:ext cx="8458200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1. public void aMethod()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2.  TheButton.addActionListener(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3.   </a:t>
            </a:r>
            <a:r>
              <a:rPr lang="en-US" altLang="en-US" sz="2000" b="1">
                <a:latin typeface="Courier New" panose="02070309020205020404" pitchFamily="49" charset="0"/>
              </a:rPr>
              <a:t>new ActionListener()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4. 	</a:t>
            </a:r>
            <a:r>
              <a:rPr lang="en-US" altLang="en-US" sz="2000" b="1">
                <a:latin typeface="Courier New" panose="02070309020205020404" pitchFamily="49" charset="0"/>
              </a:rPr>
              <a:t>public void actionPerformed(ActionEvent e)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5. 	 </a:t>
            </a:r>
            <a:r>
              <a:rPr lang="en-US" altLang="en-US" sz="2000" b="1">
                <a:latin typeface="Courier New" panose="02070309020205020404" pitchFamily="49" charset="0"/>
              </a:rPr>
              <a:t>System.out.println(“The action has occurred”);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6. 	</a:t>
            </a:r>
            <a:r>
              <a:rPr lang="en-US" altLang="en-US" sz="20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7.   </a:t>
            </a:r>
            <a:r>
              <a:rPr lang="en-US" altLang="en-US" sz="20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8. 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9.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id-ID" alt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4E5F3-A248-4A37-B65E-E25E783C4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9F306-CB56-4126-90C6-C8F310736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b="1" dirty="0"/>
              <a:t>Q:</a:t>
            </a:r>
            <a:r>
              <a:rPr lang="en-US" altLang="en-US" sz="2800" dirty="0"/>
              <a:t> So, what’s the difference between an interface and an abstract class?</a:t>
            </a:r>
          </a:p>
          <a:p>
            <a:r>
              <a:rPr lang="en-GB" b="1" dirty="0"/>
              <a:t>A:</a:t>
            </a:r>
          </a:p>
          <a:p>
            <a:pPr lvl="1"/>
            <a:r>
              <a:rPr lang="en-GB" dirty="0"/>
              <a:t>An interface cannot implement any methods, whereas an abstract class can</a:t>
            </a:r>
          </a:p>
          <a:p>
            <a:pPr lvl="1"/>
            <a:r>
              <a:rPr lang="en-GB" dirty="0"/>
              <a:t>A class can implement many interfaces but can have only one superclass (abstract or not)</a:t>
            </a:r>
          </a:p>
          <a:p>
            <a:pPr lvl="1"/>
            <a:r>
              <a:rPr lang="en-GB" dirty="0"/>
              <a:t>An interface is not part of the class hierarchy. Unrelated classes can implement the same interface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66479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38A1B-82A2-49C5-886C-EECC7CB6C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05386-5317-4FCD-B1C0-087F4402B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600" dirty="0"/>
              <a:t>abstract class:</a:t>
            </a:r>
          </a:p>
          <a:p>
            <a:pPr>
              <a:buNone/>
            </a:pPr>
            <a:r>
              <a:rPr lang="en-US" altLang="en-US" sz="3200" dirty="0">
                <a:latin typeface="Courier New" panose="02070309020205020404" pitchFamily="49" charset="0"/>
              </a:rPr>
              <a:t>	public class Apple extends Food { … }</a:t>
            </a:r>
          </a:p>
          <a:p>
            <a:r>
              <a:rPr lang="en-US" altLang="en-US" sz="3600" dirty="0"/>
              <a:t>interface:</a:t>
            </a:r>
            <a:r>
              <a:rPr lang="en-US" altLang="en-US" sz="3200" dirty="0"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altLang="en-US" sz="3200" dirty="0">
                <a:latin typeface="Courier New" panose="02070309020205020404" pitchFamily="49" charset="0"/>
              </a:rPr>
              <a:t>	public class Person implements   		  Student, Athlete, Chef { … }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67906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D72AD-52B0-45E7-9723-4A8961CDF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591BA-72F1-44C5-9180-507DAB9FB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b="1" dirty="0"/>
              <a:t>Q:</a:t>
            </a:r>
            <a:r>
              <a:rPr lang="en-US" altLang="en-US" sz="2800" dirty="0"/>
              <a:t> Why are they useful?</a:t>
            </a:r>
          </a:p>
          <a:p>
            <a:r>
              <a:rPr lang="en-US" altLang="en-US" sz="2800" b="1" dirty="0"/>
              <a:t>A:</a:t>
            </a:r>
            <a:r>
              <a:rPr lang="en-US" altLang="en-US" sz="2800" dirty="0"/>
              <a:t> By leaving certain methods undefined, these methods can be implemented by several different classes, each in its own way.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99110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846C9-0AF7-451D-8FFA-83E91449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Example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550FF-AF7C-466A-B2FD-295E77A3C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400" dirty="0"/>
              <a:t>Chess Playing Program</a:t>
            </a:r>
          </a:p>
          <a:p>
            <a:pPr lvl="1"/>
            <a:r>
              <a:rPr lang="en-US" altLang="en-US" sz="2000" dirty="0"/>
              <a:t>an abstract class called </a:t>
            </a:r>
            <a:r>
              <a:rPr lang="en-US" altLang="en-US" sz="2000" dirty="0" err="1"/>
              <a:t>ChessPlayer</a:t>
            </a:r>
            <a:r>
              <a:rPr lang="en-US" altLang="en-US" sz="2000" dirty="0"/>
              <a:t> can have an abstract method </a:t>
            </a:r>
            <a:r>
              <a:rPr lang="en-US" altLang="en-US" sz="2000" dirty="0" err="1">
                <a:latin typeface="Courier New" panose="02070309020205020404" pitchFamily="49" charset="0"/>
              </a:rPr>
              <a:t>makeMove</a:t>
            </a:r>
            <a:r>
              <a:rPr lang="en-US" altLang="en-US" sz="2000" dirty="0">
                <a:latin typeface="Courier New" panose="02070309020205020404" pitchFamily="49" charset="0"/>
              </a:rPr>
              <a:t>()</a:t>
            </a:r>
            <a:r>
              <a:rPr lang="en-US" altLang="en-US" sz="2000" dirty="0"/>
              <a:t>, </a:t>
            </a:r>
            <a:r>
              <a:rPr lang="en-US" altLang="en-US" sz="2000" b="1" i="1" dirty="0"/>
              <a:t>extended </a:t>
            </a:r>
            <a:r>
              <a:rPr lang="en-US" altLang="en-US" sz="2000" dirty="0"/>
              <a:t>differently by different subclasses.</a:t>
            </a:r>
          </a:p>
          <a:p>
            <a:pPr lvl="2">
              <a:buFontTx/>
              <a:buNone/>
            </a:pPr>
            <a:endParaRPr lang="en-US" altLang="en-US" sz="1400" dirty="0">
              <a:latin typeface="Courier New" panose="02070309020205020404" pitchFamily="49" charset="0"/>
            </a:endParaRPr>
          </a:p>
          <a:p>
            <a:pPr lvl="2"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	public abstract class </a:t>
            </a:r>
            <a:r>
              <a:rPr lang="en-US" altLang="en-US" sz="1400" dirty="0" err="1">
                <a:latin typeface="Courier New" panose="02070309020205020404" pitchFamily="49" charset="0"/>
              </a:rPr>
              <a:t>ChessPlayer</a:t>
            </a:r>
            <a:r>
              <a:rPr lang="en-US" altLang="en-US" sz="1400" dirty="0">
                <a:latin typeface="Courier New" panose="02070309020205020404" pitchFamily="49" charset="0"/>
              </a:rPr>
              <a:t>  {</a:t>
            </a:r>
          </a:p>
          <a:p>
            <a:pPr lvl="3"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&lt;variable declarations&gt;</a:t>
            </a:r>
          </a:p>
          <a:p>
            <a:pPr lvl="3"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&lt;method declarations&gt;</a:t>
            </a:r>
          </a:p>
          <a:p>
            <a:pPr lvl="3"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public void </a:t>
            </a:r>
            <a:r>
              <a:rPr lang="en-US" altLang="en-US" sz="1400" dirty="0" err="1">
                <a:latin typeface="Courier New" panose="02070309020205020404" pitchFamily="49" charset="0"/>
              </a:rPr>
              <a:t>makeMove</a:t>
            </a:r>
            <a:r>
              <a:rPr lang="en-US" altLang="en-US" sz="1400" dirty="0">
                <a:latin typeface="Courier New" panose="02070309020205020404" pitchFamily="49" charset="0"/>
              </a:rPr>
              <a:t>();	}</a:t>
            </a:r>
          </a:p>
          <a:p>
            <a:pPr lvl="3">
              <a:buFontTx/>
              <a:buNone/>
            </a:pPr>
            <a:endParaRPr lang="en-US" altLang="en-US" sz="1400" dirty="0">
              <a:latin typeface="Courier New" panose="02070309020205020404" pitchFamily="49" charset="0"/>
            </a:endParaRPr>
          </a:p>
          <a:p>
            <a:pPr lvl="1"/>
            <a:r>
              <a:rPr lang="en-US" altLang="en-US" sz="2000" dirty="0"/>
              <a:t>an interface called </a:t>
            </a:r>
            <a:r>
              <a:rPr lang="en-US" altLang="en-US" sz="2000" dirty="0" err="1"/>
              <a:t>ChessInterface</a:t>
            </a:r>
            <a:r>
              <a:rPr lang="en-US" altLang="en-US" sz="2000" dirty="0"/>
              <a:t> can have a method called </a:t>
            </a:r>
            <a:r>
              <a:rPr lang="en-US" altLang="en-US" sz="2000" dirty="0" err="1">
                <a:latin typeface="Courier New" panose="02070309020205020404" pitchFamily="49" charset="0"/>
              </a:rPr>
              <a:t>makeMove</a:t>
            </a:r>
            <a:r>
              <a:rPr lang="en-US" altLang="en-US" sz="2000" dirty="0">
                <a:latin typeface="Courier New" panose="02070309020205020404" pitchFamily="49" charset="0"/>
              </a:rPr>
              <a:t>()</a:t>
            </a:r>
            <a:r>
              <a:rPr lang="en-US" altLang="en-US" sz="2000" dirty="0"/>
              <a:t>, </a:t>
            </a:r>
            <a:r>
              <a:rPr lang="en-US" altLang="en-US" sz="2000" b="1" i="1" dirty="0"/>
              <a:t>implemented</a:t>
            </a:r>
            <a:r>
              <a:rPr lang="en-US" altLang="en-US" sz="2000" dirty="0"/>
              <a:t> differently by different classes.</a:t>
            </a:r>
          </a:p>
          <a:p>
            <a:pPr lvl="2"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	</a:t>
            </a:r>
          </a:p>
          <a:p>
            <a:pPr lvl="2"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	public interface </a:t>
            </a:r>
            <a:r>
              <a:rPr lang="en-US" altLang="en-US" sz="1400" dirty="0" err="1">
                <a:latin typeface="Courier New" panose="02070309020205020404" pitchFamily="49" charset="0"/>
              </a:rPr>
              <a:t>ChessInterface</a:t>
            </a:r>
            <a:r>
              <a:rPr lang="en-US" altLang="en-US" sz="1400" dirty="0">
                <a:latin typeface="Courier New" panose="02070309020205020404" pitchFamily="49" charset="0"/>
              </a:rPr>
              <a:t>  {</a:t>
            </a:r>
          </a:p>
          <a:p>
            <a:pPr lvl="3"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public void </a:t>
            </a:r>
            <a:r>
              <a:rPr lang="en-US" altLang="en-US" sz="1400" dirty="0" err="1">
                <a:latin typeface="Courier New" panose="02070309020205020404" pitchFamily="49" charset="0"/>
              </a:rPr>
              <a:t>makeMove</a:t>
            </a:r>
            <a:r>
              <a:rPr lang="en-US" altLang="en-US" sz="1400" dirty="0">
                <a:latin typeface="Courier New" panose="02070309020205020404" pitchFamily="49" charset="0"/>
              </a:rPr>
              <a:t>();	}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33917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6AE8C-AD79-4DE0-BC0C-73963BAA0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EF07F-33C8-47A8-BF24-0DB8B7D09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b="1" dirty="0"/>
              <a:t>Q:</a:t>
            </a:r>
            <a:r>
              <a:rPr lang="en-US" altLang="en-US" sz="2400" dirty="0"/>
              <a:t> What about inheritance?</a:t>
            </a:r>
          </a:p>
          <a:p>
            <a:r>
              <a:rPr lang="en-US" altLang="en-US" sz="2400" b="1" dirty="0"/>
              <a:t>A:</a:t>
            </a:r>
            <a:r>
              <a:rPr lang="en-US" altLang="en-US" sz="2400" dirty="0"/>
              <a:t> Follow these simple rules:</a:t>
            </a:r>
          </a:p>
          <a:p>
            <a:pPr lvl="1"/>
            <a:r>
              <a:rPr lang="en-US" altLang="en-US" sz="2000" dirty="0"/>
              <a:t>An abstract class can’t inherit from more than one other class.</a:t>
            </a:r>
          </a:p>
          <a:p>
            <a:pPr lvl="1"/>
            <a:r>
              <a:rPr lang="en-US" altLang="en-US" sz="2000" dirty="0"/>
              <a:t>Interfaces can inherit from other interfaces, and a single interface can inherit from multiple other interfaces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03324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9AA5-A3FE-48CF-905F-C59396EE1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1FF2E-17D6-46AC-BBE1-42CE2CF41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interface Singer  {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    void sing();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    void </a:t>
            </a:r>
            <a:r>
              <a:rPr lang="en-US" altLang="en-US" sz="2800" dirty="0" err="1">
                <a:latin typeface="Courier New" panose="02070309020205020404" pitchFamily="49" charset="0"/>
              </a:rPr>
              <a:t>warmUpVoice</a:t>
            </a:r>
            <a:r>
              <a:rPr lang="en-US" altLang="en-US" sz="2800" dirty="0">
                <a:latin typeface="Courier New" panose="02070309020205020404" pitchFamily="49" charset="0"/>
              </a:rPr>
              <a:t>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interface Dancer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    void dance();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    void </a:t>
            </a:r>
            <a:r>
              <a:rPr lang="en-US" altLang="en-US" sz="2800" dirty="0" err="1">
                <a:latin typeface="Courier New" panose="02070309020205020404" pitchFamily="49" charset="0"/>
              </a:rPr>
              <a:t>stretchLegs</a:t>
            </a:r>
            <a:r>
              <a:rPr lang="en-US" altLang="en-US" sz="2800" dirty="0">
                <a:latin typeface="Courier New" panose="02070309020205020404" pitchFamily="49" charset="0"/>
              </a:rPr>
              <a:t>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interface Talented extends Singer, Dancer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    // can sing and dance. </a:t>
            </a:r>
            <a:r>
              <a:rPr lang="en-US" altLang="en-US" sz="2800" dirty="0" err="1">
                <a:latin typeface="Courier New" panose="02070309020205020404" pitchFamily="49" charset="0"/>
              </a:rPr>
              <a:t>Wowwee</a:t>
            </a:r>
            <a:r>
              <a:rPr lang="en-US" altLang="en-US" sz="2800" dirty="0">
                <a:latin typeface="Courier New" panose="02070309020205020404" pitchFamily="49" charset="0"/>
              </a:rPr>
              <a:t>.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}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66011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Untar fix accrektor" id="{8BAF3202-9971-4305-A8AC-6500585B9024}" vid="{A89CDF04-4E28-4561-BF3C-E706BFA0058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12833C4A7AD6459C80D84898DA366C" ma:contentTypeVersion="3" ma:contentTypeDescription="Create a new document." ma:contentTypeScope="" ma:versionID="82050b1c24e6319afabba4aef24bd912">
  <xsd:schema xmlns:xsd="http://www.w3.org/2001/XMLSchema" xmlns:xs="http://www.w3.org/2001/XMLSchema" xmlns:p="http://schemas.microsoft.com/office/2006/metadata/properties" xmlns:ns2="d6fec38b-2823-4aa8-97eb-3a8b4aa5d9aa" targetNamespace="http://schemas.microsoft.com/office/2006/metadata/properties" ma:root="true" ma:fieldsID="7c7161bdd66ebecdd7e9c5e4d8bdc389" ns2:_="">
    <xsd:import namespace="d6fec38b-2823-4aa8-97eb-3a8b4aa5d9a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fec38b-2823-4aa8-97eb-3a8b4aa5d9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B0DF972-A1F6-462A-B582-F2A66980E783}"/>
</file>

<file path=customXml/itemProps2.xml><?xml version="1.0" encoding="utf-8"?>
<ds:datastoreItem xmlns:ds="http://schemas.openxmlformats.org/officeDocument/2006/customXml" ds:itemID="{C7955C31-B772-4672-A1ED-CC3ABAEDBE68}"/>
</file>

<file path=customXml/itemProps3.xml><?xml version="1.0" encoding="utf-8"?>
<ds:datastoreItem xmlns:ds="http://schemas.openxmlformats.org/officeDocument/2006/customXml" ds:itemID="{616E54F1-4606-472F-8D3E-3701D74691A4}"/>
</file>

<file path=docProps/app.xml><?xml version="1.0" encoding="utf-8"?>
<Properties xmlns="http://schemas.openxmlformats.org/officeDocument/2006/extended-properties" xmlns:vt="http://schemas.openxmlformats.org/officeDocument/2006/docPropsVTypes">
  <Template>PPT Untar fix accrektor</Template>
  <TotalTime>573</TotalTime>
  <Words>1917</Words>
  <Application>Microsoft Office PowerPoint</Application>
  <PresentationFormat>Widescreen</PresentationFormat>
  <Paragraphs>255</Paragraphs>
  <Slides>33</Slides>
  <Notes>0</Notes>
  <HiddenSlides>2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Tahoma</vt:lpstr>
      <vt:lpstr>Office Theme</vt:lpstr>
      <vt:lpstr>Bitmap Image</vt:lpstr>
      <vt:lpstr>Abstract &amp; Interface</vt:lpstr>
      <vt:lpstr>Definitions</vt:lpstr>
      <vt:lpstr>Examples</vt:lpstr>
      <vt:lpstr>PowerPoint Presentation</vt:lpstr>
      <vt:lpstr>Syntax </vt:lpstr>
      <vt:lpstr>PowerPoint Presentation</vt:lpstr>
      <vt:lpstr>Example</vt:lpstr>
      <vt:lpstr>PowerPoint Presentation</vt:lpstr>
      <vt:lpstr>Example</vt:lpstr>
      <vt:lpstr>PowerPoint Presentation</vt:lpstr>
      <vt:lpstr>Example</vt:lpstr>
      <vt:lpstr>PowerPoint Presentation</vt:lpstr>
      <vt:lpstr>Inner Class</vt:lpstr>
      <vt:lpstr>Kegunaan Inner Class</vt:lpstr>
      <vt:lpstr>Non-Static Inner Class Mendeklarasikan Class di dalam Class</vt:lpstr>
      <vt:lpstr>Non-Static Inner Class Mendeklarasikan Class di dalam Class</vt:lpstr>
      <vt:lpstr>Non-Static Inner Class Mendeklarasikan Class di dalam Class</vt:lpstr>
      <vt:lpstr>Membuat Obyek Non-Static Inner Class</vt:lpstr>
      <vt:lpstr>Mendeklarasikan Non-Static Inner Class di dalam Class</vt:lpstr>
      <vt:lpstr>Non-Static Inner Class Mendeklarasikan Class di dalam Class</vt:lpstr>
      <vt:lpstr>Cobalah program berikut :</vt:lpstr>
      <vt:lpstr>Membuat Obyek dari Non-Static Inner Class</vt:lpstr>
      <vt:lpstr>Cobalah program berikut ini</vt:lpstr>
      <vt:lpstr>Pemberian nama variabel pada non-static inner class yang sama dengan instance variable.</vt:lpstr>
      <vt:lpstr>Static Inner Class</vt:lpstr>
      <vt:lpstr>Static Inner Class</vt:lpstr>
      <vt:lpstr>Static Inner Class</vt:lpstr>
      <vt:lpstr>Local Inner Class Mendefinisikan Inner Class di dalam Method</vt:lpstr>
      <vt:lpstr>Local Inner Class Mendefinisikan Inner Class di dalam Method</vt:lpstr>
      <vt:lpstr>Local Inner Class</vt:lpstr>
      <vt:lpstr>Inner Class di dalam Method</vt:lpstr>
      <vt:lpstr>Anonymous Inner Class</vt:lpstr>
      <vt:lpstr>Anonymous Inner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&amp; Interface</dc:title>
  <dc:creator>Novario Jaya Perdana S.Kom M.T</dc:creator>
  <cp:lastModifiedBy>Novario Jaya Perdana S.Kom M.T</cp:lastModifiedBy>
  <cp:revision>9</cp:revision>
  <dcterms:created xsi:type="dcterms:W3CDTF">2021-10-25T04:43:56Z</dcterms:created>
  <dcterms:modified xsi:type="dcterms:W3CDTF">2023-11-30T01:47:43Z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0x0101008A12833C4A7AD6459C80D84898DA366C</vt:lpwstr>
  </property>
</Properties>
</file>