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74" r:id="rId3"/>
    <p:sldId id="259"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4660"/>
  </p:normalViewPr>
  <p:slideViewPr>
    <p:cSldViewPr snapToGrid="0">
      <p:cViewPr varScale="1">
        <p:scale>
          <a:sx n="111" d="100"/>
          <a:sy n="111" d="100"/>
        </p:scale>
        <p:origin x="5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vario Jaya Perdana S.Kom M.T" userId="4d335037-adc2-4d0c-93ee-95020c6f0abe" providerId="ADAL" clId="{06ACC1CA-02D5-4B50-9D0D-45F857AA1761}"/>
    <pc:docChg chg="delSld">
      <pc:chgData name="Novario Jaya Perdana S.Kom M.T" userId="4d335037-adc2-4d0c-93ee-95020c6f0abe" providerId="ADAL" clId="{06ACC1CA-02D5-4B50-9D0D-45F857AA1761}" dt="2023-10-16T08:43:22.595" v="0" actId="47"/>
      <pc:docMkLst>
        <pc:docMk/>
      </pc:docMkLst>
      <pc:sldChg chg="del">
        <pc:chgData name="Novario Jaya Perdana S.Kom M.T" userId="4d335037-adc2-4d0c-93ee-95020c6f0abe" providerId="ADAL" clId="{06ACC1CA-02D5-4B50-9D0D-45F857AA1761}" dt="2023-10-16T08:43:22.595" v="0" actId="47"/>
        <pc:sldMkLst>
          <pc:docMk/>
          <pc:sldMk cId="2019354902" sldId="257"/>
        </pc:sldMkLst>
      </pc:sldChg>
      <pc:sldChg chg="del">
        <pc:chgData name="Novario Jaya Perdana S.Kom M.T" userId="4d335037-adc2-4d0c-93ee-95020c6f0abe" providerId="ADAL" clId="{06ACC1CA-02D5-4B50-9D0D-45F857AA1761}" dt="2023-10-16T08:43:22.595" v="0" actId="47"/>
        <pc:sldMkLst>
          <pc:docMk/>
          <pc:sldMk cId="3312141372" sldId="258"/>
        </pc:sldMkLst>
      </pc:sldChg>
      <pc:sldChg chg="del">
        <pc:chgData name="Novario Jaya Perdana S.Kom M.T" userId="4d335037-adc2-4d0c-93ee-95020c6f0abe" providerId="ADAL" clId="{06ACC1CA-02D5-4B50-9D0D-45F857AA1761}" dt="2023-10-16T08:43:22.595" v="0" actId="47"/>
        <pc:sldMkLst>
          <pc:docMk/>
          <pc:sldMk cId="1911986202" sldId="260"/>
        </pc:sldMkLst>
      </pc:sldChg>
      <pc:sldChg chg="del">
        <pc:chgData name="Novario Jaya Perdana S.Kom M.T" userId="4d335037-adc2-4d0c-93ee-95020c6f0abe" providerId="ADAL" clId="{06ACC1CA-02D5-4B50-9D0D-45F857AA1761}" dt="2023-10-16T08:43:22.595" v="0" actId="47"/>
        <pc:sldMkLst>
          <pc:docMk/>
          <pc:sldMk cId="74327024" sldId="261"/>
        </pc:sldMkLst>
      </pc:sldChg>
      <pc:sldChg chg="del">
        <pc:chgData name="Novario Jaya Perdana S.Kom M.T" userId="4d335037-adc2-4d0c-93ee-95020c6f0abe" providerId="ADAL" clId="{06ACC1CA-02D5-4B50-9D0D-45F857AA1761}" dt="2023-10-16T08:43:22.595" v="0" actId="47"/>
        <pc:sldMkLst>
          <pc:docMk/>
          <pc:sldMk cId="455458128" sldId="262"/>
        </pc:sldMkLst>
      </pc:sldChg>
      <pc:sldChg chg="del">
        <pc:chgData name="Novario Jaya Perdana S.Kom M.T" userId="4d335037-adc2-4d0c-93ee-95020c6f0abe" providerId="ADAL" clId="{06ACC1CA-02D5-4B50-9D0D-45F857AA1761}" dt="2023-10-16T08:43:22.595" v="0" actId="47"/>
        <pc:sldMkLst>
          <pc:docMk/>
          <pc:sldMk cId="15095589" sldId="263"/>
        </pc:sldMkLst>
      </pc:sldChg>
      <pc:sldChg chg="del">
        <pc:chgData name="Novario Jaya Perdana S.Kom M.T" userId="4d335037-adc2-4d0c-93ee-95020c6f0abe" providerId="ADAL" clId="{06ACC1CA-02D5-4B50-9D0D-45F857AA1761}" dt="2023-10-16T08:43:22.595" v="0" actId="47"/>
        <pc:sldMkLst>
          <pc:docMk/>
          <pc:sldMk cId="3409891323" sldId="264"/>
        </pc:sldMkLst>
      </pc:sldChg>
      <pc:sldChg chg="del">
        <pc:chgData name="Novario Jaya Perdana S.Kom M.T" userId="4d335037-adc2-4d0c-93ee-95020c6f0abe" providerId="ADAL" clId="{06ACC1CA-02D5-4B50-9D0D-45F857AA1761}" dt="2023-10-16T08:43:22.595" v="0" actId="47"/>
        <pc:sldMkLst>
          <pc:docMk/>
          <pc:sldMk cId="4061608235" sldId="265"/>
        </pc:sldMkLst>
      </pc:sldChg>
      <pc:sldChg chg="del">
        <pc:chgData name="Novario Jaya Perdana S.Kom M.T" userId="4d335037-adc2-4d0c-93ee-95020c6f0abe" providerId="ADAL" clId="{06ACC1CA-02D5-4B50-9D0D-45F857AA1761}" dt="2023-10-16T08:43:22.595" v="0" actId="47"/>
        <pc:sldMkLst>
          <pc:docMk/>
          <pc:sldMk cId="2762745524" sldId="266"/>
        </pc:sldMkLst>
      </pc:sldChg>
      <pc:sldChg chg="del">
        <pc:chgData name="Novario Jaya Perdana S.Kom M.T" userId="4d335037-adc2-4d0c-93ee-95020c6f0abe" providerId="ADAL" clId="{06ACC1CA-02D5-4B50-9D0D-45F857AA1761}" dt="2023-10-16T08:43:22.595" v="0" actId="47"/>
        <pc:sldMkLst>
          <pc:docMk/>
          <pc:sldMk cId="4248771523" sldId="267"/>
        </pc:sldMkLst>
      </pc:sldChg>
      <pc:sldChg chg="del">
        <pc:chgData name="Novario Jaya Perdana S.Kom M.T" userId="4d335037-adc2-4d0c-93ee-95020c6f0abe" providerId="ADAL" clId="{06ACC1CA-02D5-4B50-9D0D-45F857AA1761}" dt="2023-10-16T08:43:22.595" v="0" actId="47"/>
        <pc:sldMkLst>
          <pc:docMk/>
          <pc:sldMk cId="3861683627" sldId="268"/>
        </pc:sldMkLst>
      </pc:sldChg>
      <pc:sldChg chg="del">
        <pc:chgData name="Novario Jaya Perdana S.Kom M.T" userId="4d335037-adc2-4d0c-93ee-95020c6f0abe" providerId="ADAL" clId="{06ACC1CA-02D5-4B50-9D0D-45F857AA1761}" dt="2023-10-16T08:43:22.595" v="0" actId="47"/>
        <pc:sldMkLst>
          <pc:docMk/>
          <pc:sldMk cId="1689139660" sldId="269"/>
        </pc:sldMkLst>
      </pc:sldChg>
      <pc:sldChg chg="del">
        <pc:chgData name="Novario Jaya Perdana S.Kom M.T" userId="4d335037-adc2-4d0c-93ee-95020c6f0abe" providerId="ADAL" clId="{06ACC1CA-02D5-4B50-9D0D-45F857AA1761}" dt="2023-10-16T08:43:22.595" v="0" actId="47"/>
        <pc:sldMkLst>
          <pc:docMk/>
          <pc:sldMk cId="1396854036" sldId="270"/>
        </pc:sldMkLst>
      </pc:sldChg>
      <pc:sldChg chg="del">
        <pc:chgData name="Novario Jaya Perdana S.Kom M.T" userId="4d335037-adc2-4d0c-93ee-95020c6f0abe" providerId="ADAL" clId="{06ACC1CA-02D5-4B50-9D0D-45F857AA1761}" dt="2023-10-16T08:43:22.595" v="0" actId="47"/>
        <pc:sldMkLst>
          <pc:docMk/>
          <pc:sldMk cId="1369995710" sldId="271"/>
        </pc:sldMkLst>
      </pc:sldChg>
      <pc:sldChg chg="del">
        <pc:chgData name="Novario Jaya Perdana S.Kom M.T" userId="4d335037-adc2-4d0c-93ee-95020c6f0abe" providerId="ADAL" clId="{06ACC1CA-02D5-4B50-9D0D-45F857AA1761}" dt="2023-10-16T08:43:22.595" v="0" actId="47"/>
        <pc:sldMkLst>
          <pc:docMk/>
          <pc:sldMk cId="2658470165" sldId="272"/>
        </pc:sldMkLst>
      </pc:sldChg>
      <pc:sldChg chg="del">
        <pc:chgData name="Novario Jaya Perdana S.Kom M.T" userId="4d335037-adc2-4d0c-93ee-95020c6f0abe" providerId="ADAL" clId="{06ACC1CA-02D5-4B50-9D0D-45F857AA1761}" dt="2023-10-16T08:43:22.595" v="0" actId="47"/>
        <pc:sldMkLst>
          <pc:docMk/>
          <pc:sldMk cId="2097651264" sldId="273"/>
        </pc:sldMkLst>
      </pc:sldChg>
      <pc:sldChg chg="del">
        <pc:chgData name="Novario Jaya Perdana S.Kom M.T" userId="4d335037-adc2-4d0c-93ee-95020c6f0abe" providerId="ADAL" clId="{06ACC1CA-02D5-4B50-9D0D-45F857AA1761}" dt="2023-10-16T08:43:22.595" v="0" actId="47"/>
        <pc:sldMkLst>
          <pc:docMk/>
          <pc:sldMk cId="2786262268" sldId="275"/>
        </pc:sldMkLst>
      </pc:sldChg>
      <pc:sldChg chg="del">
        <pc:chgData name="Novario Jaya Perdana S.Kom M.T" userId="4d335037-adc2-4d0c-93ee-95020c6f0abe" providerId="ADAL" clId="{06ACC1CA-02D5-4B50-9D0D-45F857AA1761}" dt="2023-10-16T08:43:22.595" v="0" actId="47"/>
        <pc:sldMkLst>
          <pc:docMk/>
          <pc:sldMk cId="1768719682" sldId="276"/>
        </pc:sldMkLst>
      </pc:sldChg>
      <pc:sldChg chg="del">
        <pc:chgData name="Novario Jaya Perdana S.Kom M.T" userId="4d335037-adc2-4d0c-93ee-95020c6f0abe" providerId="ADAL" clId="{06ACC1CA-02D5-4B50-9D0D-45F857AA1761}" dt="2023-10-16T08:43:22.595" v="0" actId="47"/>
        <pc:sldMkLst>
          <pc:docMk/>
          <pc:sldMk cId="1726938992"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8273E2-8542-4F35-99FE-9EFCE5AFB81E}"/>
              </a:ext>
            </a:extLst>
          </p:cNvPr>
          <p:cNvSpPr>
            <a:spLocks noGrp="1"/>
          </p:cNvSpPr>
          <p:nvPr>
            <p:ph type="dt" sz="half" idx="10"/>
          </p:nvPr>
        </p:nvSpPr>
        <p:spPr/>
        <p:txBody>
          <a:bodyPr/>
          <a:lstStyle>
            <a:lvl1pPr>
              <a:defRPr/>
            </a:lvl1pPr>
          </a:lstStyle>
          <a:p>
            <a:fld id="{50FB748A-C204-473B-B611-17EF9F84345D}" type="datetimeFigureOut">
              <a:rPr lang="en-US" smtClean="0"/>
              <a:t>10/16/2023</a:t>
            </a:fld>
            <a:endParaRPr lang="en-US"/>
          </a:p>
        </p:txBody>
      </p:sp>
      <p:sp>
        <p:nvSpPr>
          <p:cNvPr id="5" name="Footer Placeholder 4">
            <a:extLst>
              <a:ext uri="{FF2B5EF4-FFF2-40B4-BE49-F238E27FC236}">
                <a16:creationId xmlns:a16="http://schemas.microsoft.com/office/drawing/2014/main" id="{51334758-D4D1-4E1B-9A6A-F55DC7C37D10}"/>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98066D0B-04AD-44DB-9CFC-CFD20F45E6CE}"/>
              </a:ext>
            </a:extLst>
          </p:cNvPr>
          <p:cNvSpPr>
            <a:spLocks noGrp="1"/>
          </p:cNvSpPr>
          <p:nvPr>
            <p:ph type="sldNum" sz="quarter" idx="12"/>
          </p:nvPr>
        </p:nvSpPr>
        <p:spPr/>
        <p:txBody>
          <a:bodyPr/>
          <a:lstStyle>
            <a:lvl1pPr>
              <a:defRPr/>
            </a:lvl1pPr>
          </a:lstStyle>
          <a:p>
            <a:fld id="{7FEB5785-67C1-4BEF-8B47-ADE1A1CC19BE}" type="slidenum">
              <a:rPr lang="en-US" smtClean="0"/>
              <a:t>‹#›</a:t>
            </a:fld>
            <a:endParaRPr lang="en-US"/>
          </a:p>
        </p:txBody>
      </p:sp>
    </p:spTree>
    <p:extLst>
      <p:ext uri="{BB962C8B-B14F-4D97-AF65-F5344CB8AC3E}">
        <p14:creationId xmlns:p14="http://schemas.microsoft.com/office/powerpoint/2010/main" val="224894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7651D-542C-420C-9475-14BE0DB7AA96}"/>
              </a:ext>
            </a:extLst>
          </p:cNvPr>
          <p:cNvSpPr>
            <a:spLocks noGrp="1"/>
          </p:cNvSpPr>
          <p:nvPr>
            <p:ph type="dt" sz="half" idx="10"/>
          </p:nvPr>
        </p:nvSpPr>
        <p:spPr/>
        <p:txBody>
          <a:bodyPr/>
          <a:lstStyle>
            <a:lvl1pPr>
              <a:defRPr/>
            </a:lvl1pPr>
          </a:lstStyle>
          <a:p>
            <a:fld id="{50FB748A-C204-473B-B611-17EF9F84345D}" type="datetimeFigureOut">
              <a:rPr lang="en-US" smtClean="0"/>
              <a:t>10/16/2023</a:t>
            </a:fld>
            <a:endParaRPr lang="en-US"/>
          </a:p>
        </p:txBody>
      </p:sp>
      <p:sp>
        <p:nvSpPr>
          <p:cNvPr id="5" name="Footer Placeholder 4">
            <a:extLst>
              <a:ext uri="{FF2B5EF4-FFF2-40B4-BE49-F238E27FC236}">
                <a16:creationId xmlns:a16="http://schemas.microsoft.com/office/drawing/2014/main" id="{DC5F68A5-817D-4455-B477-9B09D65BA06B}"/>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DE4D8C86-37E0-46DB-8621-8A95882865B6}"/>
              </a:ext>
            </a:extLst>
          </p:cNvPr>
          <p:cNvSpPr>
            <a:spLocks noGrp="1"/>
          </p:cNvSpPr>
          <p:nvPr>
            <p:ph type="sldNum" sz="quarter" idx="12"/>
          </p:nvPr>
        </p:nvSpPr>
        <p:spPr/>
        <p:txBody>
          <a:bodyPr/>
          <a:lstStyle>
            <a:lvl1pPr>
              <a:defRPr/>
            </a:lvl1pPr>
          </a:lstStyle>
          <a:p>
            <a:fld id="{7FEB5785-67C1-4BEF-8B47-ADE1A1CC19BE}" type="slidenum">
              <a:rPr lang="en-US" smtClean="0"/>
              <a:t>‹#›</a:t>
            </a:fld>
            <a:endParaRPr lang="en-US"/>
          </a:p>
        </p:txBody>
      </p:sp>
    </p:spTree>
    <p:extLst>
      <p:ext uri="{BB962C8B-B14F-4D97-AF65-F5344CB8AC3E}">
        <p14:creationId xmlns:p14="http://schemas.microsoft.com/office/powerpoint/2010/main" val="127656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62A2D-C148-49C1-8C80-B9CC149794AB}"/>
              </a:ext>
            </a:extLst>
          </p:cNvPr>
          <p:cNvSpPr>
            <a:spLocks noGrp="1"/>
          </p:cNvSpPr>
          <p:nvPr>
            <p:ph type="dt" sz="half" idx="10"/>
          </p:nvPr>
        </p:nvSpPr>
        <p:spPr/>
        <p:txBody>
          <a:bodyPr/>
          <a:lstStyle>
            <a:lvl1pPr>
              <a:defRPr/>
            </a:lvl1pPr>
          </a:lstStyle>
          <a:p>
            <a:fld id="{50FB748A-C204-473B-B611-17EF9F84345D}" type="datetimeFigureOut">
              <a:rPr lang="en-US" smtClean="0"/>
              <a:t>10/16/2023</a:t>
            </a:fld>
            <a:endParaRPr lang="en-US"/>
          </a:p>
        </p:txBody>
      </p:sp>
      <p:sp>
        <p:nvSpPr>
          <p:cNvPr id="5" name="Footer Placeholder 4">
            <a:extLst>
              <a:ext uri="{FF2B5EF4-FFF2-40B4-BE49-F238E27FC236}">
                <a16:creationId xmlns:a16="http://schemas.microsoft.com/office/drawing/2014/main" id="{24FC8847-90DD-4902-B8A2-3498E82F1C42}"/>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44D85F00-7B14-4ADD-8498-22641B3E42DF}"/>
              </a:ext>
            </a:extLst>
          </p:cNvPr>
          <p:cNvSpPr>
            <a:spLocks noGrp="1"/>
          </p:cNvSpPr>
          <p:nvPr>
            <p:ph type="sldNum" sz="quarter" idx="12"/>
          </p:nvPr>
        </p:nvSpPr>
        <p:spPr/>
        <p:txBody>
          <a:bodyPr/>
          <a:lstStyle>
            <a:lvl1pPr>
              <a:defRPr/>
            </a:lvl1pPr>
          </a:lstStyle>
          <a:p>
            <a:fld id="{7FEB5785-67C1-4BEF-8B47-ADE1A1CC19BE}" type="slidenum">
              <a:rPr lang="en-US" smtClean="0"/>
              <a:t>‹#›</a:t>
            </a:fld>
            <a:endParaRPr lang="en-US"/>
          </a:p>
        </p:txBody>
      </p:sp>
    </p:spTree>
    <p:extLst>
      <p:ext uri="{BB962C8B-B14F-4D97-AF65-F5344CB8AC3E}">
        <p14:creationId xmlns:p14="http://schemas.microsoft.com/office/powerpoint/2010/main" val="359991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template presentation Isi02.jpg">
            <a:extLst>
              <a:ext uri="{FF2B5EF4-FFF2-40B4-BE49-F238E27FC236}">
                <a16:creationId xmlns:a16="http://schemas.microsoft.com/office/drawing/2014/main" id="{A98976FD-0C76-4E1C-A46C-4D83C2FF3A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A49B783-BA78-4043-A70E-A18FE9CED407}"/>
              </a:ext>
            </a:extLst>
          </p:cNvPr>
          <p:cNvSpPr>
            <a:spLocks noGrp="1"/>
          </p:cNvSpPr>
          <p:nvPr>
            <p:ph type="dt" sz="half" idx="10"/>
          </p:nvPr>
        </p:nvSpPr>
        <p:spPr/>
        <p:txBody>
          <a:bodyPr/>
          <a:lstStyle>
            <a:lvl1pPr>
              <a:defRPr/>
            </a:lvl1pPr>
          </a:lstStyle>
          <a:p>
            <a:fld id="{50FB748A-C204-473B-B611-17EF9F84345D}" type="datetimeFigureOut">
              <a:rPr lang="en-US" smtClean="0"/>
              <a:t>10/16/2023</a:t>
            </a:fld>
            <a:endParaRPr lang="en-US"/>
          </a:p>
        </p:txBody>
      </p:sp>
      <p:sp>
        <p:nvSpPr>
          <p:cNvPr id="6" name="Footer Placeholder 4">
            <a:extLst>
              <a:ext uri="{FF2B5EF4-FFF2-40B4-BE49-F238E27FC236}">
                <a16:creationId xmlns:a16="http://schemas.microsoft.com/office/drawing/2014/main" id="{8EBD69D4-78AF-4120-81E4-8C166064F5BB}"/>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a16="http://schemas.microsoft.com/office/drawing/2014/main" id="{99625810-3132-49E5-841E-1AF7D733034C}"/>
              </a:ext>
            </a:extLst>
          </p:cNvPr>
          <p:cNvSpPr>
            <a:spLocks noGrp="1"/>
          </p:cNvSpPr>
          <p:nvPr>
            <p:ph type="sldNum" sz="quarter" idx="12"/>
          </p:nvPr>
        </p:nvSpPr>
        <p:spPr/>
        <p:txBody>
          <a:bodyPr/>
          <a:lstStyle>
            <a:lvl1pPr>
              <a:defRPr smtClean="0"/>
            </a:lvl1pPr>
          </a:lstStyle>
          <a:p>
            <a:fld id="{7FEB5785-67C1-4BEF-8B47-ADE1A1CC19BE}" type="slidenum">
              <a:rPr lang="en-US" smtClean="0"/>
              <a:t>‹#›</a:t>
            </a:fld>
            <a:endParaRPr lang="en-US"/>
          </a:p>
        </p:txBody>
      </p:sp>
    </p:spTree>
    <p:extLst>
      <p:ext uri="{BB962C8B-B14F-4D97-AF65-F5344CB8AC3E}">
        <p14:creationId xmlns:p14="http://schemas.microsoft.com/office/powerpoint/2010/main" val="382229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template presentation Isi01.jpg">
            <a:extLst>
              <a:ext uri="{FF2B5EF4-FFF2-40B4-BE49-F238E27FC236}">
                <a16:creationId xmlns:a16="http://schemas.microsoft.com/office/drawing/2014/main" id="{B1EA0526-C1CA-421E-801F-F5BA66231A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084" y="4406903"/>
            <a:ext cx="10363200" cy="1362075"/>
          </a:xfrm>
        </p:spPr>
        <p:txBody>
          <a:bodyPr anchor="t"/>
          <a:lstStyle>
            <a:lvl1pPr algn="l">
              <a:defRPr sz="492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EB21EF6A-2945-4472-87ED-3AD9D6D69DF9}"/>
              </a:ext>
            </a:extLst>
          </p:cNvPr>
          <p:cNvSpPr>
            <a:spLocks noGrp="1"/>
          </p:cNvSpPr>
          <p:nvPr>
            <p:ph type="dt" sz="half" idx="10"/>
          </p:nvPr>
        </p:nvSpPr>
        <p:spPr/>
        <p:txBody>
          <a:bodyPr/>
          <a:lstStyle>
            <a:lvl1pPr>
              <a:defRPr/>
            </a:lvl1pPr>
          </a:lstStyle>
          <a:p>
            <a:fld id="{50FB748A-C204-473B-B611-17EF9F84345D}" type="datetimeFigureOut">
              <a:rPr lang="en-US" smtClean="0"/>
              <a:t>10/16/2023</a:t>
            </a:fld>
            <a:endParaRPr lang="en-US"/>
          </a:p>
        </p:txBody>
      </p:sp>
      <p:sp>
        <p:nvSpPr>
          <p:cNvPr id="6" name="Footer Placeholder 4">
            <a:extLst>
              <a:ext uri="{FF2B5EF4-FFF2-40B4-BE49-F238E27FC236}">
                <a16:creationId xmlns:a16="http://schemas.microsoft.com/office/drawing/2014/main" id="{EC054832-BDD2-4A54-A084-673EF130367F}"/>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a16="http://schemas.microsoft.com/office/drawing/2014/main" id="{8DDD5AB4-FC2C-474B-A337-6D9C05807E7D}"/>
              </a:ext>
            </a:extLst>
          </p:cNvPr>
          <p:cNvSpPr>
            <a:spLocks noGrp="1"/>
          </p:cNvSpPr>
          <p:nvPr>
            <p:ph type="sldNum" sz="quarter" idx="12"/>
          </p:nvPr>
        </p:nvSpPr>
        <p:spPr/>
        <p:txBody>
          <a:bodyPr/>
          <a:lstStyle>
            <a:lvl1pPr>
              <a:defRPr smtClean="0"/>
            </a:lvl1pPr>
          </a:lstStyle>
          <a:p>
            <a:fld id="{7FEB5785-67C1-4BEF-8B47-ADE1A1CC19BE}" type="slidenum">
              <a:rPr lang="en-US" smtClean="0"/>
              <a:t>‹#›</a:t>
            </a:fld>
            <a:endParaRPr lang="en-US"/>
          </a:p>
        </p:txBody>
      </p:sp>
    </p:spTree>
    <p:extLst>
      <p:ext uri="{BB962C8B-B14F-4D97-AF65-F5344CB8AC3E}">
        <p14:creationId xmlns:p14="http://schemas.microsoft.com/office/powerpoint/2010/main" val="236308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A617116-8310-4FA9-A1F2-8A0C1DAF8ED2}"/>
              </a:ext>
            </a:extLst>
          </p:cNvPr>
          <p:cNvSpPr>
            <a:spLocks noGrp="1"/>
          </p:cNvSpPr>
          <p:nvPr>
            <p:ph type="dt" sz="half" idx="10"/>
          </p:nvPr>
        </p:nvSpPr>
        <p:spPr/>
        <p:txBody>
          <a:bodyPr/>
          <a:lstStyle>
            <a:lvl1pPr>
              <a:defRPr/>
            </a:lvl1pPr>
          </a:lstStyle>
          <a:p>
            <a:fld id="{50FB748A-C204-473B-B611-17EF9F84345D}" type="datetimeFigureOut">
              <a:rPr lang="en-US" smtClean="0"/>
              <a:t>10/16/2023</a:t>
            </a:fld>
            <a:endParaRPr lang="en-US"/>
          </a:p>
        </p:txBody>
      </p:sp>
      <p:sp>
        <p:nvSpPr>
          <p:cNvPr id="6" name="Footer Placeholder 4">
            <a:extLst>
              <a:ext uri="{FF2B5EF4-FFF2-40B4-BE49-F238E27FC236}">
                <a16:creationId xmlns:a16="http://schemas.microsoft.com/office/drawing/2014/main" id="{A001E10F-E774-4DAB-AE25-3C924A375CF8}"/>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a16="http://schemas.microsoft.com/office/drawing/2014/main" id="{E88CFBDD-4FAE-41A7-98F9-8A5F584F68A5}"/>
              </a:ext>
            </a:extLst>
          </p:cNvPr>
          <p:cNvSpPr>
            <a:spLocks noGrp="1"/>
          </p:cNvSpPr>
          <p:nvPr>
            <p:ph type="sldNum" sz="quarter" idx="12"/>
          </p:nvPr>
        </p:nvSpPr>
        <p:spPr/>
        <p:txBody>
          <a:bodyPr/>
          <a:lstStyle>
            <a:lvl1pPr>
              <a:defRPr/>
            </a:lvl1pPr>
          </a:lstStyle>
          <a:p>
            <a:fld id="{7FEB5785-67C1-4BEF-8B47-ADE1A1CC19BE}" type="slidenum">
              <a:rPr lang="en-US" smtClean="0"/>
              <a:t>‹#›</a:t>
            </a:fld>
            <a:endParaRPr lang="en-US"/>
          </a:p>
        </p:txBody>
      </p:sp>
    </p:spTree>
    <p:extLst>
      <p:ext uri="{BB962C8B-B14F-4D97-AF65-F5344CB8AC3E}">
        <p14:creationId xmlns:p14="http://schemas.microsoft.com/office/powerpoint/2010/main" val="18504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9696E81-0FF7-4A9D-BFBA-7A3E593AFBA4}"/>
              </a:ext>
            </a:extLst>
          </p:cNvPr>
          <p:cNvSpPr>
            <a:spLocks noGrp="1"/>
          </p:cNvSpPr>
          <p:nvPr>
            <p:ph type="dt" sz="half" idx="10"/>
          </p:nvPr>
        </p:nvSpPr>
        <p:spPr/>
        <p:txBody>
          <a:bodyPr/>
          <a:lstStyle>
            <a:lvl1pPr>
              <a:defRPr/>
            </a:lvl1pPr>
          </a:lstStyle>
          <a:p>
            <a:fld id="{50FB748A-C204-473B-B611-17EF9F84345D}" type="datetimeFigureOut">
              <a:rPr lang="en-US" smtClean="0"/>
              <a:t>10/16/2023</a:t>
            </a:fld>
            <a:endParaRPr lang="en-US"/>
          </a:p>
        </p:txBody>
      </p:sp>
      <p:sp>
        <p:nvSpPr>
          <p:cNvPr id="8" name="Footer Placeholder 4">
            <a:extLst>
              <a:ext uri="{FF2B5EF4-FFF2-40B4-BE49-F238E27FC236}">
                <a16:creationId xmlns:a16="http://schemas.microsoft.com/office/drawing/2014/main" id="{757217C6-DEF3-4DE4-AC26-F91254A6B505}"/>
              </a:ext>
            </a:extLst>
          </p:cNvPr>
          <p:cNvSpPr>
            <a:spLocks noGrp="1"/>
          </p:cNvSpPr>
          <p:nvPr>
            <p:ph type="ftr" sz="quarter" idx="11"/>
          </p:nvPr>
        </p:nvSpPr>
        <p:spPr/>
        <p:txBody>
          <a:bodyPr/>
          <a:lstStyle>
            <a:lvl1pPr>
              <a:defRPr/>
            </a:lvl1pPr>
          </a:lstStyle>
          <a:p>
            <a:endParaRPr lang="en-US"/>
          </a:p>
        </p:txBody>
      </p:sp>
      <p:sp>
        <p:nvSpPr>
          <p:cNvPr id="9" name="Slide Number Placeholder 5">
            <a:extLst>
              <a:ext uri="{FF2B5EF4-FFF2-40B4-BE49-F238E27FC236}">
                <a16:creationId xmlns:a16="http://schemas.microsoft.com/office/drawing/2014/main" id="{1FD674D3-EE65-4D44-8261-33C20C8E50BF}"/>
              </a:ext>
            </a:extLst>
          </p:cNvPr>
          <p:cNvSpPr>
            <a:spLocks noGrp="1"/>
          </p:cNvSpPr>
          <p:nvPr>
            <p:ph type="sldNum" sz="quarter" idx="12"/>
          </p:nvPr>
        </p:nvSpPr>
        <p:spPr/>
        <p:txBody>
          <a:bodyPr/>
          <a:lstStyle>
            <a:lvl1pPr>
              <a:defRPr/>
            </a:lvl1pPr>
          </a:lstStyle>
          <a:p>
            <a:fld id="{7FEB5785-67C1-4BEF-8B47-ADE1A1CC19BE}" type="slidenum">
              <a:rPr lang="en-US" smtClean="0"/>
              <a:t>‹#›</a:t>
            </a:fld>
            <a:endParaRPr lang="en-US"/>
          </a:p>
        </p:txBody>
      </p:sp>
    </p:spTree>
    <p:extLst>
      <p:ext uri="{BB962C8B-B14F-4D97-AF65-F5344CB8AC3E}">
        <p14:creationId xmlns:p14="http://schemas.microsoft.com/office/powerpoint/2010/main" val="39018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3841CF7-FB83-4909-8095-83FB39ABA2EA}"/>
              </a:ext>
            </a:extLst>
          </p:cNvPr>
          <p:cNvSpPr>
            <a:spLocks noGrp="1"/>
          </p:cNvSpPr>
          <p:nvPr>
            <p:ph type="dt" sz="half" idx="10"/>
          </p:nvPr>
        </p:nvSpPr>
        <p:spPr/>
        <p:txBody>
          <a:bodyPr/>
          <a:lstStyle>
            <a:lvl1pPr>
              <a:defRPr/>
            </a:lvl1pPr>
          </a:lstStyle>
          <a:p>
            <a:fld id="{50FB748A-C204-473B-B611-17EF9F84345D}" type="datetimeFigureOut">
              <a:rPr lang="en-US" smtClean="0"/>
              <a:t>10/16/2023</a:t>
            </a:fld>
            <a:endParaRPr lang="en-US"/>
          </a:p>
        </p:txBody>
      </p:sp>
      <p:sp>
        <p:nvSpPr>
          <p:cNvPr id="4" name="Footer Placeholder 4">
            <a:extLst>
              <a:ext uri="{FF2B5EF4-FFF2-40B4-BE49-F238E27FC236}">
                <a16:creationId xmlns:a16="http://schemas.microsoft.com/office/drawing/2014/main" id="{98363AB0-F857-4E7C-8AC8-2246886463E6}"/>
              </a:ext>
            </a:extLst>
          </p:cNvPr>
          <p:cNvSpPr>
            <a:spLocks noGrp="1"/>
          </p:cNvSpPr>
          <p:nvPr>
            <p:ph type="ftr" sz="quarter" idx="11"/>
          </p:nvPr>
        </p:nvSpPr>
        <p:spPr/>
        <p:txBody>
          <a:bodyPr/>
          <a:lstStyle>
            <a:lvl1pPr>
              <a:defRPr/>
            </a:lvl1pPr>
          </a:lstStyle>
          <a:p>
            <a:endParaRPr lang="en-US"/>
          </a:p>
        </p:txBody>
      </p:sp>
      <p:sp>
        <p:nvSpPr>
          <p:cNvPr id="5" name="Slide Number Placeholder 5">
            <a:extLst>
              <a:ext uri="{FF2B5EF4-FFF2-40B4-BE49-F238E27FC236}">
                <a16:creationId xmlns:a16="http://schemas.microsoft.com/office/drawing/2014/main" id="{B0D29E0C-46AB-4017-8924-1C65357106F6}"/>
              </a:ext>
            </a:extLst>
          </p:cNvPr>
          <p:cNvSpPr>
            <a:spLocks noGrp="1"/>
          </p:cNvSpPr>
          <p:nvPr>
            <p:ph type="sldNum" sz="quarter" idx="12"/>
          </p:nvPr>
        </p:nvSpPr>
        <p:spPr/>
        <p:txBody>
          <a:bodyPr/>
          <a:lstStyle>
            <a:lvl1pPr>
              <a:defRPr/>
            </a:lvl1pPr>
          </a:lstStyle>
          <a:p>
            <a:fld id="{7FEB5785-67C1-4BEF-8B47-ADE1A1CC19BE}" type="slidenum">
              <a:rPr lang="en-US" smtClean="0"/>
              <a:t>‹#›</a:t>
            </a:fld>
            <a:endParaRPr lang="en-US"/>
          </a:p>
        </p:txBody>
      </p:sp>
    </p:spTree>
    <p:extLst>
      <p:ext uri="{BB962C8B-B14F-4D97-AF65-F5344CB8AC3E}">
        <p14:creationId xmlns:p14="http://schemas.microsoft.com/office/powerpoint/2010/main" val="291731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55F7AA2-5C53-4D0F-9D6A-A4D3161095CD}"/>
              </a:ext>
            </a:extLst>
          </p:cNvPr>
          <p:cNvSpPr>
            <a:spLocks noGrp="1"/>
          </p:cNvSpPr>
          <p:nvPr>
            <p:ph type="dt" sz="half" idx="10"/>
          </p:nvPr>
        </p:nvSpPr>
        <p:spPr/>
        <p:txBody>
          <a:bodyPr/>
          <a:lstStyle>
            <a:lvl1pPr>
              <a:defRPr/>
            </a:lvl1pPr>
          </a:lstStyle>
          <a:p>
            <a:fld id="{50FB748A-C204-473B-B611-17EF9F84345D}" type="datetimeFigureOut">
              <a:rPr lang="en-US" smtClean="0"/>
              <a:t>10/16/2023</a:t>
            </a:fld>
            <a:endParaRPr lang="en-US"/>
          </a:p>
        </p:txBody>
      </p:sp>
      <p:sp>
        <p:nvSpPr>
          <p:cNvPr id="3" name="Footer Placeholder 4">
            <a:extLst>
              <a:ext uri="{FF2B5EF4-FFF2-40B4-BE49-F238E27FC236}">
                <a16:creationId xmlns:a16="http://schemas.microsoft.com/office/drawing/2014/main" id="{1DBC77A6-FB79-40FF-8406-5F19AA98A73F}"/>
              </a:ext>
            </a:extLst>
          </p:cNvPr>
          <p:cNvSpPr>
            <a:spLocks noGrp="1"/>
          </p:cNvSpPr>
          <p:nvPr>
            <p:ph type="ftr" sz="quarter" idx="11"/>
          </p:nvPr>
        </p:nvSpPr>
        <p:spPr/>
        <p:txBody>
          <a:bodyPr/>
          <a:lstStyle>
            <a:lvl1pPr>
              <a:defRPr/>
            </a:lvl1pPr>
          </a:lstStyle>
          <a:p>
            <a:endParaRPr lang="en-US"/>
          </a:p>
        </p:txBody>
      </p:sp>
      <p:sp>
        <p:nvSpPr>
          <p:cNvPr id="4" name="Slide Number Placeholder 5">
            <a:extLst>
              <a:ext uri="{FF2B5EF4-FFF2-40B4-BE49-F238E27FC236}">
                <a16:creationId xmlns:a16="http://schemas.microsoft.com/office/drawing/2014/main" id="{E73396FF-8DA6-4255-847B-3EBBC33F8757}"/>
              </a:ext>
            </a:extLst>
          </p:cNvPr>
          <p:cNvSpPr>
            <a:spLocks noGrp="1"/>
          </p:cNvSpPr>
          <p:nvPr>
            <p:ph type="sldNum" sz="quarter" idx="12"/>
          </p:nvPr>
        </p:nvSpPr>
        <p:spPr/>
        <p:txBody>
          <a:bodyPr/>
          <a:lstStyle>
            <a:lvl1pPr>
              <a:defRPr/>
            </a:lvl1pPr>
          </a:lstStyle>
          <a:p>
            <a:fld id="{7FEB5785-67C1-4BEF-8B47-ADE1A1CC19BE}" type="slidenum">
              <a:rPr lang="en-US" smtClean="0"/>
              <a:t>‹#›</a:t>
            </a:fld>
            <a:endParaRPr lang="en-US"/>
          </a:p>
        </p:txBody>
      </p:sp>
    </p:spTree>
    <p:extLst>
      <p:ext uri="{BB962C8B-B14F-4D97-AF65-F5344CB8AC3E}">
        <p14:creationId xmlns:p14="http://schemas.microsoft.com/office/powerpoint/2010/main" val="76440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462" b="1"/>
            </a:lvl1pPr>
          </a:lstStyle>
          <a:p>
            <a:r>
              <a:rPr lang="en-US"/>
              <a:t>Click to edit Master title style</a:t>
            </a:r>
          </a:p>
        </p:txBody>
      </p:sp>
      <p:sp>
        <p:nvSpPr>
          <p:cNvPr id="3" name="Content Placeholder 2"/>
          <p:cNvSpPr>
            <a:spLocks noGrp="1"/>
          </p:cNvSpPr>
          <p:nvPr>
            <p:ph idx="1"/>
          </p:nvPr>
        </p:nvSpPr>
        <p:spPr>
          <a:xfrm>
            <a:off x="4766734" y="273053"/>
            <a:ext cx="6815666" cy="5853113"/>
          </a:xfr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3"/>
            <a:ext cx="4011084" cy="4691063"/>
          </a:xfr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en-US"/>
              <a:t>Click to edit Master text styles</a:t>
            </a:r>
          </a:p>
        </p:txBody>
      </p:sp>
      <p:sp>
        <p:nvSpPr>
          <p:cNvPr id="5" name="Date Placeholder 3">
            <a:extLst>
              <a:ext uri="{FF2B5EF4-FFF2-40B4-BE49-F238E27FC236}">
                <a16:creationId xmlns:a16="http://schemas.microsoft.com/office/drawing/2014/main" id="{E09A9E9A-B262-4825-ABA8-80270DA425A8}"/>
              </a:ext>
            </a:extLst>
          </p:cNvPr>
          <p:cNvSpPr>
            <a:spLocks noGrp="1"/>
          </p:cNvSpPr>
          <p:nvPr>
            <p:ph type="dt" sz="half" idx="10"/>
          </p:nvPr>
        </p:nvSpPr>
        <p:spPr/>
        <p:txBody>
          <a:bodyPr/>
          <a:lstStyle>
            <a:lvl1pPr>
              <a:defRPr/>
            </a:lvl1pPr>
          </a:lstStyle>
          <a:p>
            <a:fld id="{50FB748A-C204-473B-B611-17EF9F84345D}" type="datetimeFigureOut">
              <a:rPr lang="en-US" smtClean="0"/>
              <a:t>10/16/2023</a:t>
            </a:fld>
            <a:endParaRPr lang="en-US"/>
          </a:p>
        </p:txBody>
      </p:sp>
      <p:sp>
        <p:nvSpPr>
          <p:cNvPr id="6" name="Footer Placeholder 4">
            <a:extLst>
              <a:ext uri="{FF2B5EF4-FFF2-40B4-BE49-F238E27FC236}">
                <a16:creationId xmlns:a16="http://schemas.microsoft.com/office/drawing/2014/main" id="{0DF151A2-691A-4DA3-B224-C85EE06BB3B7}"/>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a16="http://schemas.microsoft.com/office/drawing/2014/main" id="{BA2DE4C0-A9E4-487A-9E00-A10A3C471855}"/>
              </a:ext>
            </a:extLst>
          </p:cNvPr>
          <p:cNvSpPr>
            <a:spLocks noGrp="1"/>
          </p:cNvSpPr>
          <p:nvPr>
            <p:ph type="sldNum" sz="quarter" idx="12"/>
          </p:nvPr>
        </p:nvSpPr>
        <p:spPr/>
        <p:txBody>
          <a:bodyPr/>
          <a:lstStyle>
            <a:lvl1pPr>
              <a:defRPr/>
            </a:lvl1pPr>
          </a:lstStyle>
          <a:p>
            <a:fld id="{7FEB5785-67C1-4BEF-8B47-ADE1A1CC19BE}" type="slidenum">
              <a:rPr lang="en-US" smtClean="0"/>
              <a:t>‹#›</a:t>
            </a:fld>
            <a:endParaRPr lang="en-US"/>
          </a:p>
        </p:txBody>
      </p:sp>
    </p:spTree>
    <p:extLst>
      <p:ext uri="{BB962C8B-B14F-4D97-AF65-F5344CB8AC3E}">
        <p14:creationId xmlns:p14="http://schemas.microsoft.com/office/powerpoint/2010/main" val="345618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462"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en-US"/>
              <a:t>Click to edit Master text styles</a:t>
            </a:r>
          </a:p>
        </p:txBody>
      </p:sp>
      <p:sp>
        <p:nvSpPr>
          <p:cNvPr id="5" name="Date Placeholder 3">
            <a:extLst>
              <a:ext uri="{FF2B5EF4-FFF2-40B4-BE49-F238E27FC236}">
                <a16:creationId xmlns:a16="http://schemas.microsoft.com/office/drawing/2014/main" id="{EA77B86D-2EBB-4559-80F8-6103F1E13401}"/>
              </a:ext>
            </a:extLst>
          </p:cNvPr>
          <p:cNvSpPr>
            <a:spLocks noGrp="1"/>
          </p:cNvSpPr>
          <p:nvPr>
            <p:ph type="dt" sz="half" idx="10"/>
          </p:nvPr>
        </p:nvSpPr>
        <p:spPr/>
        <p:txBody>
          <a:bodyPr/>
          <a:lstStyle>
            <a:lvl1pPr>
              <a:defRPr/>
            </a:lvl1pPr>
          </a:lstStyle>
          <a:p>
            <a:fld id="{50FB748A-C204-473B-B611-17EF9F84345D}" type="datetimeFigureOut">
              <a:rPr lang="en-US" smtClean="0"/>
              <a:t>10/16/2023</a:t>
            </a:fld>
            <a:endParaRPr lang="en-US"/>
          </a:p>
        </p:txBody>
      </p:sp>
      <p:sp>
        <p:nvSpPr>
          <p:cNvPr id="6" name="Footer Placeholder 4">
            <a:extLst>
              <a:ext uri="{FF2B5EF4-FFF2-40B4-BE49-F238E27FC236}">
                <a16:creationId xmlns:a16="http://schemas.microsoft.com/office/drawing/2014/main" id="{64A5CEA0-3DF6-4BD6-AE18-33F1161A5E95}"/>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a16="http://schemas.microsoft.com/office/drawing/2014/main" id="{73ADBDAD-61E1-4E2C-9053-7629E34865F6}"/>
              </a:ext>
            </a:extLst>
          </p:cNvPr>
          <p:cNvSpPr>
            <a:spLocks noGrp="1"/>
          </p:cNvSpPr>
          <p:nvPr>
            <p:ph type="sldNum" sz="quarter" idx="12"/>
          </p:nvPr>
        </p:nvSpPr>
        <p:spPr/>
        <p:txBody>
          <a:bodyPr/>
          <a:lstStyle>
            <a:lvl1pPr>
              <a:defRPr/>
            </a:lvl1pPr>
          </a:lstStyle>
          <a:p>
            <a:fld id="{7FEB5785-67C1-4BEF-8B47-ADE1A1CC19BE}" type="slidenum">
              <a:rPr lang="en-US" smtClean="0"/>
              <a:t>‹#›</a:t>
            </a:fld>
            <a:endParaRPr lang="en-US"/>
          </a:p>
        </p:txBody>
      </p:sp>
    </p:spTree>
    <p:extLst>
      <p:ext uri="{BB962C8B-B14F-4D97-AF65-F5344CB8AC3E}">
        <p14:creationId xmlns:p14="http://schemas.microsoft.com/office/powerpoint/2010/main" val="153730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template presentation-Judul.jpg">
            <a:extLst>
              <a:ext uri="{FF2B5EF4-FFF2-40B4-BE49-F238E27FC236}">
                <a16:creationId xmlns:a16="http://schemas.microsoft.com/office/drawing/2014/main" id="{96C21699-3BA7-4FE2-B9AF-D4BFBEDF869C}"/>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8ABD8AC3-17E7-4A4E-80EE-640E576A629C}"/>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7350B29E-F2EA-48BA-A538-A0AA5641F7BE}"/>
              </a:ext>
            </a:extLst>
          </p:cNvPr>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1BFE630-6726-4D76-AAD5-ACF9C111A279}"/>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477">
                <a:solidFill>
                  <a:schemeClr val="tx1">
                    <a:tint val="75000"/>
                  </a:schemeClr>
                </a:solidFill>
                <a:latin typeface="+mn-lt"/>
                <a:cs typeface="+mn-cs"/>
              </a:defRPr>
            </a:lvl1pPr>
          </a:lstStyle>
          <a:p>
            <a:fld id="{50FB748A-C204-473B-B611-17EF9F84345D}" type="datetimeFigureOut">
              <a:rPr lang="en-US" smtClean="0"/>
              <a:t>10/16/2023</a:t>
            </a:fld>
            <a:endParaRPr lang="en-US"/>
          </a:p>
        </p:txBody>
      </p:sp>
      <p:sp>
        <p:nvSpPr>
          <p:cNvPr id="5" name="Footer Placeholder 4">
            <a:extLst>
              <a:ext uri="{FF2B5EF4-FFF2-40B4-BE49-F238E27FC236}">
                <a16:creationId xmlns:a16="http://schemas.microsoft.com/office/drawing/2014/main" id="{59078B45-BBB2-485B-B909-29FB3CE49B29}"/>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477">
                <a:solidFill>
                  <a:schemeClr val="tx1">
                    <a:tint val="75000"/>
                  </a:schemeClr>
                </a:solidFill>
                <a:latin typeface="+mn-lt"/>
                <a:cs typeface="+mn-cs"/>
              </a:defRPr>
            </a:lvl1pPr>
          </a:lstStyle>
          <a:p>
            <a:endParaRPr lang="en-US"/>
          </a:p>
        </p:txBody>
      </p:sp>
      <p:sp>
        <p:nvSpPr>
          <p:cNvPr id="6" name="Slide Number Placeholder 5">
            <a:extLst>
              <a:ext uri="{FF2B5EF4-FFF2-40B4-BE49-F238E27FC236}">
                <a16:creationId xmlns:a16="http://schemas.microsoft.com/office/drawing/2014/main" id="{E14102F9-3C51-4584-ADAC-37A7CEC77D32}"/>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smtClean="0">
                <a:solidFill>
                  <a:srgbClr val="898989"/>
                </a:solidFill>
                <a:latin typeface="Calibri" panose="020F0502020204030204" pitchFamily="34" charset="0"/>
              </a:defRPr>
            </a:lvl1pPr>
          </a:lstStyle>
          <a:p>
            <a:fld id="{7FEB5785-67C1-4BEF-8B47-ADE1A1CC19BE}" type="slidenum">
              <a:rPr lang="en-US" smtClean="0"/>
              <a:t>‹#›</a:t>
            </a:fld>
            <a:endParaRPr lang="en-US"/>
          </a:p>
        </p:txBody>
      </p:sp>
    </p:spTree>
    <p:extLst>
      <p:ext uri="{BB962C8B-B14F-4D97-AF65-F5344CB8AC3E}">
        <p14:creationId xmlns:p14="http://schemas.microsoft.com/office/powerpoint/2010/main" val="42080963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561975" rtl="0" eaLnBrk="1" fontAlgn="base" hangingPunct="1">
        <a:spcBef>
          <a:spcPct val="0"/>
        </a:spcBef>
        <a:spcAft>
          <a:spcPct val="0"/>
        </a:spcAft>
        <a:defRPr sz="5400" kern="1200">
          <a:solidFill>
            <a:schemeClr val="tx1"/>
          </a:solidFill>
          <a:latin typeface="+mj-lt"/>
          <a:ea typeface="+mj-ea"/>
          <a:cs typeface="+mj-cs"/>
        </a:defRPr>
      </a:lvl1pPr>
      <a:lvl2pPr algn="ctr" defTabSz="561975" rtl="0" eaLnBrk="1" fontAlgn="base" hangingPunct="1">
        <a:spcBef>
          <a:spcPct val="0"/>
        </a:spcBef>
        <a:spcAft>
          <a:spcPct val="0"/>
        </a:spcAft>
        <a:defRPr sz="5400">
          <a:solidFill>
            <a:schemeClr val="tx1"/>
          </a:solidFill>
          <a:latin typeface="Calibri" panose="020F0502020204030204" pitchFamily="34" charset="0"/>
        </a:defRPr>
      </a:lvl2pPr>
      <a:lvl3pPr algn="ctr" defTabSz="561975" rtl="0" eaLnBrk="1" fontAlgn="base" hangingPunct="1">
        <a:spcBef>
          <a:spcPct val="0"/>
        </a:spcBef>
        <a:spcAft>
          <a:spcPct val="0"/>
        </a:spcAft>
        <a:defRPr sz="5400">
          <a:solidFill>
            <a:schemeClr val="tx1"/>
          </a:solidFill>
          <a:latin typeface="Calibri" panose="020F0502020204030204" pitchFamily="34" charset="0"/>
        </a:defRPr>
      </a:lvl3pPr>
      <a:lvl4pPr algn="ctr" defTabSz="561975" rtl="0" eaLnBrk="1" fontAlgn="base" hangingPunct="1">
        <a:spcBef>
          <a:spcPct val="0"/>
        </a:spcBef>
        <a:spcAft>
          <a:spcPct val="0"/>
        </a:spcAft>
        <a:defRPr sz="5400">
          <a:solidFill>
            <a:schemeClr val="tx1"/>
          </a:solidFill>
          <a:latin typeface="Calibri" panose="020F0502020204030204" pitchFamily="34" charset="0"/>
        </a:defRPr>
      </a:lvl4pPr>
      <a:lvl5pPr algn="ctr" defTabSz="561975" rtl="0" eaLnBrk="1" fontAlgn="base" hangingPunct="1">
        <a:spcBef>
          <a:spcPct val="0"/>
        </a:spcBef>
        <a:spcAft>
          <a:spcPct val="0"/>
        </a:spcAft>
        <a:defRPr sz="5400">
          <a:solidFill>
            <a:schemeClr val="tx1"/>
          </a:solidFill>
          <a:latin typeface="Calibri" panose="020F0502020204030204" pitchFamily="34" charset="0"/>
        </a:defRPr>
      </a:lvl5pPr>
      <a:lvl6pPr marL="457200" algn="ctr" defTabSz="561975" rtl="0" eaLnBrk="1" fontAlgn="base" hangingPunct="1">
        <a:spcBef>
          <a:spcPct val="0"/>
        </a:spcBef>
        <a:spcAft>
          <a:spcPct val="0"/>
        </a:spcAft>
        <a:defRPr sz="5400">
          <a:solidFill>
            <a:schemeClr val="tx1"/>
          </a:solidFill>
          <a:latin typeface="Calibri" panose="020F0502020204030204" pitchFamily="34" charset="0"/>
        </a:defRPr>
      </a:lvl6pPr>
      <a:lvl7pPr marL="914400" algn="ctr" defTabSz="561975" rtl="0" eaLnBrk="1" fontAlgn="base" hangingPunct="1">
        <a:spcBef>
          <a:spcPct val="0"/>
        </a:spcBef>
        <a:spcAft>
          <a:spcPct val="0"/>
        </a:spcAft>
        <a:defRPr sz="5400">
          <a:solidFill>
            <a:schemeClr val="tx1"/>
          </a:solidFill>
          <a:latin typeface="Calibri" panose="020F0502020204030204" pitchFamily="34" charset="0"/>
        </a:defRPr>
      </a:lvl7pPr>
      <a:lvl8pPr marL="1371600" algn="ctr" defTabSz="561975" rtl="0" eaLnBrk="1" fontAlgn="base" hangingPunct="1">
        <a:spcBef>
          <a:spcPct val="0"/>
        </a:spcBef>
        <a:spcAft>
          <a:spcPct val="0"/>
        </a:spcAft>
        <a:defRPr sz="5400">
          <a:solidFill>
            <a:schemeClr val="tx1"/>
          </a:solidFill>
          <a:latin typeface="Calibri" panose="020F0502020204030204" pitchFamily="34" charset="0"/>
        </a:defRPr>
      </a:lvl8pPr>
      <a:lvl9pPr marL="1828800" algn="ctr" defTabSz="561975" rtl="0" eaLnBrk="1" fontAlgn="base" hangingPunct="1">
        <a:spcBef>
          <a:spcPct val="0"/>
        </a:spcBef>
        <a:spcAft>
          <a:spcPct val="0"/>
        </a:spcAft>
        <a:defRPr sz="5400">
          <a:solidFill>
            <a:schemeClr val="tx1"/>
          </a:solidFill>
          <a:latin typeface="Calibri" panose="020F0502020204030204" pitchFamily="34" charset="0"/>
        </a:defRPr>
      </a:lvl9pPr>
    </p:titleStyle>
    <p:bodyStyle>
      <a:lvl1pPr marL="420688" indent="-420688" algn="l" defTabSz="561975" rtl="0" eaLnBrk="1" fontAlgn="base" hangingPunct="1">
        <a:spcBef>
          <a:spcPct val="20000"/>
        </a:spcBef>
        <a:spcAft>
          <a:spcPct val="0"/>
        </a:spcAft>
        <a:buFont typeface="Arial" panose="020B0604020202020204" pitchFamily="34" charset="0"/>
        <a:buChar char="•"/>
        <a:defRPr sz="3900" kern="1200">
          <a:solidFill>
            <a:schemeClr val="tx1"/>
          </a:solidFill>
          <a:latin typeface="+mn-lt"/>
          <a:ea typeface="+mn-ea"/>
          <a:cs typeface="+mn-cs"/>
        </a:defRPr>
      </a:lvl1pPr>
      <a:lvl2pPr marL="914400" indent="-350838" algn="l" defTabSz="561975" rtl="0" eaLnBrk="1" fontAlgn="base" hangingPunct="1">
        <a:spcBef>
          <a:spcPct val="20000"/>
        </a:spcBef>
        <a:spcAft>
          <a:spcPct val="0"/>
        </a:spcAft>
        <a:buFont typeface="Arial" panose="020B0604020202020204" pitchFamily="34" charset="0"/>
        <a:buChar char="–"/>
        <a:defRPr sz="3400" kern="1200">
          <a:solidFill>
            <a:schemeClr val="tx1"/>
          </a:solidFill>
          <a:latin typeface="+mn-lt"/>
          <a:ea typeface="+mn-ea"/>
          <a:cs typeface="+mn-cs"/>
        </a:defRPr>
      </a:lvl2pPr>
      <a:lvl3pPr marL="1406525" indent="-280988" algn="l" defTabSz="561975" rtl="0" eaLnBrk="1" fontAlgn="base" hangingPunct="1">
        <a:spcBef>
          <a:spcPct val="20000"/>
        </a:spcBef>
        <a:spcAft>
          <a:spcPct val="0"/>
        </a:spcAft>
        <a:buFont typeface="Arial" panose="020B0604020202020204" pitchFamily="34" charset="0"/>
        <a:buChar char="•"/>
        <a:defRPr sz="2900" kern="1200">
          <a:solidFill>
            <a:schemeClr val="tx1"/>
          </a:solidFill>
          <a:latin typeface="+mn-lt"/>
          <a:ea typeface="+mn-ea"/>
          <a:cs typeface="+mn-cs"/>
        </a:defRPr>
      </a:lvl3pPr>
      <a:lvl4pPr marL="1968500" indent="-280988" algn="l" defTabSz="561975"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532063" indent="-280988" algn="l" defTabSz="561975"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94970" indent="-281361" algn="l" defTabSz="562722" rtl="0" eaLnBrk="1" latinLnBrk="0" hangingPunct="1">
        <a:spcBef>
          <a:spcPct val="20000"/>
        </a:spcBef>
        <a:buFont typeface="Arial"/>
        <a:buChar char="•"/>
        <a:defRPr sz="2462" kern="1200">
          <a:solidFill>
            <a:schemeClr val="tx1"/>
          </a:solidFill>
          <a:latin typeface="+mn-lt"/>
          <a:ea typeface="+mn-ea"/>
          <a:cs typeface="+mn-cs"/>
        </a:defRPr>
      </a:lvl6pPr>
      <a:lvl7pPr marL="3657691" indent="-281361" algn="l" defTabSz="562722" rtl="0" eaLnBrk="1" latinLnBrk="0" hangingPunct="1">
        <a:spcBef>
          <a:spcPct val="20000"/>
        </a:spcBef>
        <a:buFont typeface="Arial"/>
        <a:buChar char="•"/>
        <a:defRPr sz="2462" kern="1200">
          <a:solidFill>
            <a:schemeClr val="tx1"/>
          </a:solidFill>
          <a:latin typeface="+mn-lt"/>
          <a:ea typeface="+mn-ea"/>
          <a:cs typeface="+mn-cs"/>
        </a:defRPr>
      </a:lvl7pPr>
      <a:lvl8pPr marL="4220413" indent="-281361" algn="l" defTabSz="562722" rtl="0" eaLnBrk="1" latinLnBrk="0" hangingPunct="1">
        <a:spcBef>
          <a:spcPct val="20000"/>
        </a:spcBef>
        <a:buFont typeface="Arial"/>
        <a:buChar char="•"/>
        <a:defRPr sz="2462" kern="1200">
          <a:solidFill>
            <a:schemeClr val="tx1"/>
          </a:solidFill>
          <a:latin typeface="+mn-lt"/>
          <a:ea typeface="+mn-ea"/>
          <a:cs typeface="+mn-cs"/>
        </a:defRPr>
      </a:lvl8pPr>
      <a:lvl9pPr marL="4783135" indent="-281361" algn="l" defTabSz="562722" rtl="0" eaLnBrk="1" latinLnBrk="0" hangingPunct="1">
        <a:spcBef>
          <a:spcPct val="20000"/>
        </a:spcBef>
        <a:buFont typeface="Arial"/>
        <a:buChar char="•"/>
        <a:defRPr sz="2462" kern="1200">
          <a:solidFill>
            <a:schemeClr val="tx1"/>
          </a:solidFill>
          <a:latin typeface="+mn-lt"/>
          <a:ea typeface="+mn-ea"/>
          <a:cs typeface="+mn-cs"/>
        </a:defRPr>
      </a:lvl9pPr>
    </p:bodyStyle>
    <p:otherStyle>
      <a:defPPr>
        <a:defRPr lang="en-US"/>
      </a:defPPr>
      <a:lvl1pPr marL="0" algn="l" defTabSz="562722" rtl="0" eaLnBrk="1" latinLnBrk="0" hangingPunct="1">
        <a:defRPr sz="2215" kern="1200">
          <a:solidFill>
            <a:schemeClr val="tx1"/>
          </a:solidFill>
          <a:latin typeface="+mn-lt"/>
          <a:ea typeface="+mn-ea"/>
          <a:cs typeface="+mn-cs"/>
        </a:defRPr>
      </a:lvl1pPr>
      <a:lvl2pPr marL="562722" algn="l" defTabSz="562722" rtl="0" eaLnBrk="1" latinLnBrk="0" hangingPunct="1">
        <a:defRPr sz="2215" kern="1200">
          <a:solidFill>
            <a:schemeClr val="tx1"/>
          </a:solidFill>
          <a:latin typeface="+mn-lt"/>
          <a:ea typeface="+mn-ea"/>
          <a:cs typeface="+mn-cs"/>
        </a:defRPr>
      </a:lvl2pPr>
      <a:lvl3pPr marL="1125444" algn="l" defTabSz="562722" rtl="0" eaLnBrk="1" latinLnBrk="0" hangingPunct="1">
        <a:defRPr sz="2215" kern="1200">
          <a:solidFill>
            <a:schemeClr val="tx1"/>
          </a:solidFill>
          <a:latin typeface="+mn-lt"/>
          <a:ea typeface="+mn-ea"/>
          <a:cs typeface="+mn-cs"/>
        </a:defRPr>
      </a:lvl3pPr>
      <a:lvl4pPr marL="1688165" algn="l" defTabSz="562722" rtl="0" eaLnBrk="1" latinLnBrk="0" hangingPunct="1">
        <a:defRPr sz="2215" kern="1200">
          <a:solidFill>
            <a:schemeClr val="tx1"/>
          </a:solidFill>
          <a:latin typeface="+mn-lt"/>
          <a:ea typeface="+mn-ea"/>
          <a:cs typeface="+mn-cs"/>
        </a:defRPr>
      </a:lvl4pPr>
      <a:lvl5pPr marL="2250887" algn="l" defTabSz="562722" rtl="0" eaLnBrk="1" latinLnBrk="0" hangingPunct="1">
        <a:defRPr sz="2215" kern="1200">
          <a:solidFill>
            <a:schemeClr val="tx1"/>
          </a:solidFill>
          <a:latin typeface="+mn-lt"/>
          <a:ea typeface="+mn-ea"/>
          <a:cs typeface="+mn-cs"/>
        </a:defRPr>
      </a:lvl5pPr>
      <a:lvl6pPr marL="2813609" algn="l" defTabSz="562722" rtl="0" eaLnBrk="1" latinLnBrk="0" hangingPunct="1">
        <a:defRPr sz="2215" kern="1200">
          <a:solidFill>
            <a:schemeClr val="tx1"/>
          </a:solidFill>
          <a:latin typeface="+mn-lt"/>
          <a:ea typeface="+mn-ea"/>
          <a:cs typeface="+mn-cs"/>
        </a:defRPr>
      </a:lvl6pPr>
      <a:lvl7pPr marL="3376331" algn="l" defTabSz="562722" rtl="0" eaLnBrk="1" latinLnBrk="0" hangingPunct="1">
        <a:defRPr sz="2215" kern="1200">
          <a:solidFill>
            <a:schemeClr val="tx1"/>
          </a:solidFill>
          <a:latin typeface="+mn-lt"/>
          <a:ea typeface="+mn-ea"/>
          <a:cs typeface="+mn-cs"/>
        </a:defRPr>
      </a:lvl7pPr>
      <a:lvl8pPr marL="3939052" algn="l" defTabSz="562722" rtl="0" eaLnBrk="1" latinLnBrk="0" hangingPunct="1">
        <a:defRPr sz="2215" kern="1200">
          <a:solidFill>
            <a:schemeClr val="tx1"/>
          </a:solidFill>
          <a:latin typeface="+mn-lt"/>
          <a:ea typeface="+mn-ea"/>
          <a:cs typeface="+mn-cs"/>
        </a:defRPr>
      </a:lvl8pPr>
      <a:lvl9pPr marL="4501774" algn="l" defTabSz="562722" rtl="0" eaLnBrk="1" latinLnBrk="0"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BAAF-D6E1-4A2F-B568-493446B05BC4}"/>
              </a:ext>
            </a:extLst>
          </p:cNvPr>
          <p:cNvSpPr>
            <a:spLocks noGrp="1"/>
          </p:cNvSpPr>
          <p:nvPr>
            <p:ph type="ctrTitle"/>
          </p:nvPr>
        </p:nvSpPr>
        <p:spPr/>
        <p:txBody>
          <a:bodyPr>
            <a:normAutofit/>
          </a:bodyPr>
          <a:lstStyle/>
          <a:p>
            <a:r>
              <a:rPr lang="en-US" dirty="0">
                <a:solidFill>
                  <a:schemeClr val="bg1"/>
                </a:solidFill>
              </a:rPr>
              <a:t>Introduction to Algorithms</a:t>
            </a:r>
          </a:p>
        </p:txBody>
      </p:sp>
      <p:sp>
        <p:nvSpPr>
          <p:cNvPr id="3" name="Subtitle 2">
            <a:extLst>
              <a:ext uri="{FF2B5EF4-FFF2-40B4-BE49-F238E27FC236}">
                <a16:creationId xmlns:a16="http://schemas.microsoft.com/office/drawing/2014/main" id="{DD402BBD-960A-4375-97A7-99FFBE766035}"/>
              </a:ext>
            </a:extLst>
          </p:cNvPr>
          <p:cNvSpPr>
            <a:spLocks noGrp="1"/>
          </p:cNvSpPr>
          <p:nvPr>
            <p:ph type="subTitle" idx="1"/>
          </p:nvPr>
        </p:nvSpPr>
        <p:spPr/>
        <p:txBody>
          <a:bodyPr>
            <a:normAutofit/>
          </a:bodyPr>
          <a:lstStyle/>
          <a:p>
            <a:r>
              <a:rPr lang="en-US" dirty="0"/>
              <a:t>Novario Jaya Perdana</a:t>
            </a:r>
          </a:p>
        </p:txBody>
      </p:sp>
    </p:spTree>
    <p:extLst>
      <p:ext uri="{BB962C8B-B14F-4D97-AF65-F5344CB8AC3E}">
        <p14:creationId xmlns:p14="http://schemas.microsoft.com/office/powerpoint/2010/main" val="328063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D65B-CDD4-FA1C-70E5-59B0A988B81E}"/>
              </a:ext>
            </a:extLst>
          </p:cNvPr>
          <p:cNvSpPr>
            <a:spLocks noGrp="1"/>
          </p:cNvSpPr>
          <p:nvPr>
            <p:ph type="title"/>
          </p:nvPr>
        </p:nvSpPr>
        <p:spPr/>
        <p:txBody>
          <a:bodyPr>
            <a:normAutofit fontScale="90000"/>
          </a:bodyPr>
          <a:lstStyle/>
          <a:p>
            <a:r>
              <a:rPr lang="en-US" dirty="0"/>
              <a:t>Visualization of Imperative Programming</a:t>
            </a:r>
          </a:p>
        </p:txBody>
      </p:sp>
      <p:pic>
        <p:nvPicPr>
          <p:cNvPr id="3074" name="Picture 2">
            <a:extLst>
              <a:ext uri="{FF2B5EF4-FFF2-40B4-BE49-F238E27FC236}">
                <a16:creationId xmlns:a16="http://schemas.microsoft.com/office/drawing/2014/main" id="{559EB890-F66F-9665-08D1-55ADD7EFDF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5562" y="2305844"/>
            <a:ext cx="700087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63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EA9C-4673-720D-F57E-BA238A71A2D5}"/>
              </a:ext>
            </a:extLst>
          </p:cNvPr>
          <p:cNvSpPr>
            <a:spLocks noGrp="1"/>
          </p:cNvSpPr>
          <p:nvPr>
            <p:ph type="title"/>
          </p:nvPr>
        </p:nvSpPr>
        <p:spPr/>
        <p:txBody>
          <a:bodyPr>
            <a:normAutofit fontScale="90000"/>
          </a:bodyPr>
          <a:lstStyle/>
          <a:p>
            <a:r>
              <a:rPr lang="en-US" dirty="0"/>
              <a:t>Why Not Build a Program out of Computers?</a:t>
            </a:r>
          </a:p>
        </p:txBody>
      </p:sp>
      <p:sp>
        <p:nvSpPr>
          <p:cNvPr id="3" name="Content Placeholder 2">
            <a:extLst>
              <a:ext uri="{FF2B5EF4-FFF2-40B4-BE49-F238E27FC236}">
                <a16:creationId xmlns:a16="http://schemas.microsoft.com/office/drawing/2014/main" id="{9DD52387-87A5-F849-61D1-2DDAD8E1DF62}"/>
              </a:ext>
            </a:extLst>
          </p:cNvPr>
          <p:cNvSpPr>
            <a:spLocks noGrp="1"/>
          </p:cNvSpPr>
          <p:nvPr>
            <p:ph idx="1"/>
          </p:nvPr>
        </p:nvSpPr>
        <p:spPr/>
        <p:txBody>
          <a:bodyPr>
            <a:normAutofit fontScale="92500"/>
          </a:bodyPr>
          <a:lstStyle/>
          <a:p>
            <a:r>
              <a:rPr lang="en-US" dirty="0"/>
              <a:t>Alan Kay thought about this conventional design of the computer, and asked why we constructed the whole out of pieces that were useless by themselves.</a:t>
            </a:r>
          </a:p>
          <a:p>
            <a:r>
              <a:rPr lang="en-US" dirty="0"/>
              <a:t>Why not build a whole out of pieces that were similar at all levels of detail? (Think of fractals).</a:t>
            </a:r>
          </a:p>
          <a:p>
            <a:r>
              <a:rPr lang="en-US" dirty="0"/>
              <a:t>Idea: A program can be build out of little computing agents.</a:t>
            </a:r>
          </a:p>
        </p:txBody>
      </p:sp>
    </p:spTree>
    <p:extLst>
      <p:ext uri="{BB962C8B-B14F-4D97-AF65-F5344CB8AC3E}">
        <p14:creationId xmlns:p14="http://schemas.microsoft.com/office/powerpoint/2010/main" val="175470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4950-8FA7-F10C-DEF9-7E8571C3B15B}"/>
              </a:ext>
            </a:extLst>
          </p:cNvPr>
          <p:cNvSpPr>
            <a:spLocks noGrp="1"/>
          </p:cNvSpPr>
          <p:nvPr>
            <p:ph type="title"/>
          </p:nvPr>
        </p:nvSpPr>
        <p:spPr/>
        <p:txBody>
          <a:bodyPr/>
          <a:lstStyle/>
          <a:p>
            <a:r>
              <a:rPr lang="en-US" dirty="0"/>
              <a:t>Recursive Design</a:t>
            </a:r>
          </a:p>
        </p:txBody>
      </p:sp>
      <p:sp>
        <p:nvSpPr>
          <p:cNvPr id="3" name="Content Placeholder 2">
            <a:extLst>
              <a:ext uri="{FF2B5EF4-FFF2-40B4-BE49-F238E27FC236}">
                <a16:creationId xmlns:a16="http://schemas.microsoft.com/office/drawing/2014/main" id="{2E39EB44-12CC-E9D1-3CD2-D5E7F7B2AB18}"/>
              </a:ext>
            </a:extLst>
          </p:cNvPr>
          <p:cNvSpPr>
            <a:spLocks noGrp="1"/>
          </p:cNvSpPr>
          <p:nvPr>
            <p:ph idx="1"/>
          </p:nvPr>
        </p:nvSpPr>
        <p:spPr>
          <a:xfrm>
            <a:off x="609600" y="5440362"/>
            <a:ext cx="10972800" cy="685801"/>
          </a:xfrm>
        </p:spPr>
        <p:txBody>
          <a:bodyPr/>
          <a:lstStyle/>
          <a:p>
            <a:pPr marL="0" indent="0" algn="ctr">
              <a:buNone/>
            </a:pPr>
            <a:r>
              <a:rPr lang="en-US" sz="3200" dirty="0"/>
              <a:t>The structure of the part mirrors the structure of the larger unit.</a:t>
            </a:r>
          </a:p>
        </p:txBody>
      </p:sp>
      <p:pic>
        <p:nvPicPr>
          <p:cNvPr id="4100" name="Picture 4">
            <a:extLst>
              <a:ext uri="{FF2B5EF4-FFF2-40B4-BE49-F238E27FC236}">
                <a16:creationId xmlns:a16="http://schemas.microsoft.com/office/drawing/2014/main" id="{1868CA40-AC9A-9A3F-25F4-E545928AD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975" y="1676400"/>
            <a:ext cx="421005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681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24ED-8CFA-A5CB-59C3-ACC9245E419F}"/>
              </a:ext>
            </a:extLst>
          </p:cNvPr>
          <p:cNvSpPr>
            <a:spLocks noGrp="1"/>
          </p:cNvSpPr>
          <p:nvPr>
            <p:ph type="title"/>
          </p:nvPr>
        </p:nvSpPr>
        <p:spPr/>
        <p:txBody>
          <a:bodyPr>
            <a:normAutofit fontScale="90000"/>
          </a:bodyPr>
          <a:lstStyle/>
          <a:p>
            <a:r>
              <a:rPr lang="en-US" dirty="0"/>
              <a:t>Kay's Description of Object-Oriented Programming</a:t>
            </a:r>
          </a:p>
        </p:txBody>
      </p:sp>
      <p:sp>
        <p:nvSpPr>
          <p:cNvPr id="3" name="Content Placeholder 2">
            <a:extLst>
              <a:ext uri="{FF2B5EF4-FFF2-40B4-BE49-F238E27FC236}">
                <a16:creationId xmlns:a16="http://schemas.microsoft.com/office/drawing/2014/main" id="{B92368B8-F88B-0449-F778-9EFBDDD3D973}"/>
              </a:ext>
            </a:extLst>
          </p:cNvPr>
          <p:cNvSpPr>
            <a:spLocks noGrp="1"/>
          </p:cNvSpPr>
          <p:nvPr>
            <p:ph idx="1"/>
          </p:nvPr>
        </p:nvSpPr>
        <p:spPr>
          <a:xfrm>
            <a:off x="609600" y="2155371"/>
            <a:ext cx="10972800" cy="3970792"/>
          </a:xfrm>
        </p:spPr>
        <p:txBody>
          <a:bodyPr>
            <a:normAutofit fontScale="77500" lnSpcReduction="20000"/>
          </a:bodyPr>
          <a:lstStyle/>
          <a:p>
            <a:r>
              <a:rPr lang="en-US" dirty="0"/>
              <a:t>Object-oriented programming is based on the </a:t>
            </a:r>
            <a:r>
              <a:rPr lang="en-US" dirty="0" err="1"/>
              <a:t>priciple</a:t>
            </a:r>
            <a:r>
              <a:rPr lang="en-US" dirty="0"/>
              <a:t> of recursive design.</a:t>
            </a:r>
          </a:p>
          <a:p>
            <a:pPr marL="1077912" lvl="1" indent="-514350">
              <a:buFont typeface="+mj-lt"/>
              <a:buAutoNum type="arabicPeriod"/>
            </a:pPr>
            <a:r>
              <a:rPr lang="en-US" dirty="0"/>
              <a:t>Everything is an object</a:t>
            </a:r>
          </a:p>
          <a:p>
            <a:pPr marL="1077912" lvl="1" indent="-514350">
              <a:buFont typeface="+mj-lt"/>
              <a:buAutoNum type="arabicPeriod"/>
            </a:pPr>
            <a:r>
              <a:rPr lang="en-US" dirty="0"/>
              <a:t>Objects perform computation by making requests of each other through the passing of messages</a:t>
            </a:r>
          </a:p>
          <a:p>
            <a:pPr marL="1077912" lvl="1" indent="-514350">
              <a:buFont typeface="+mj-lt"/>
              <a:buAutoNum type="arabicPeriod"/>
            </a:pPr>
            <a:r>
              <a:rPr lang="en-US" dirty="0"/>
              <a:t>Every object has it's own memory, which consists of other objects.</a:t>
            </a:r>
          </a:p>
          <a:p>
            <a:pPr marL="1077912" lvl="1" indent="-514350">
              <a:buFont typeface="+mj-lt"/>
              <a:buAutoNum type="arabicPeriod"/>
            </a:pPr>
            <a:r>
              <a:rPr lang="en-US" dirty="0"/>
              <a:t>Every object is an instance of a class. A class groups similar objects.</a:t>
            </a:r>
          </a:p>
          <a:p>
            <a:pPr marL="1077912" lvl="1" indent="-514350">
              <a:buFont typeface="+mj-lt"/>
              <a:buAutoNum type="arabicPeriod"/>
            </a:pPr>
            <a:r>
              <a:rPr lang="en-US" dirty="0"/>
              <a:t>The class is the repository for behavior associated with an object</a:t>
            </a:r>
          </a:p>
          <a:p>
            <a:pPr marL="1077912" lvl="1" indent="-514350">
              <a:buFont typeface="+mj-lt"/>
              <a:buAutoNum type="arabicPeriod"/>
            </a:pPr>
            <a:r>
              <a:rPr lang="en-US" dirty="0"/>
              <a:t>Classes are organized into singly-rooted tree structure, called an inheritance hierarchy.</a:t>
            </a:r>
          </a:p>
        </p:txBody>
      </p:sp>
    </p:spTree>
    <p:extLst>
      <p:ext uri="{BB962C8B-B14F-4D97-AF65-F5344CB8AC3E}">
        <p14:creationId xmlns:p14="http://schemas.microsoft.com/office/powerpoint/2010/main" val="3562817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B763-1096-FE72-8346-899C24C8890E}"/>
              </a:ext>
            </a:extLst>
          </p:cNvPr>
          <p:cNvSpPr>
            <a:spLocks noGrp="1"/>
          </p:cNvSpPr>
          <p:nvPr>
            <p:ph type="title"/>
          </p:nvPr>
        </p:nvSpPr>
        <p:spPr/>
        <p:txBody>
          <a:bodyPr>
            <a:normAutofit fontScale="90000"/>
          </a:bodyPr>
          <a:lstStyle/>
          <a:p>
            <a:r>
              <a:rPr lang="en-US" dirty="0"/>
              <a:t>Illustration of OOP Concepts</a:t>
            </a:r>
            <a:br>
              <a:rPr lang="en-US" dirty="0"/>
            </a:br>
            <a:r>
              <a:rPr lang="en-US" dirty="0"/>
              <a:t>Sending Flowers to a Friend</a:t>
            </a:r>
          </a:p>
        </p:txBody>
      </p:sp>
      <p:sp>
        <p:nvSpPr>
          <p:cNvPr id="3" name="Content Placeholder 2">
            <a:extLst>
              <a:ext uri="{FF2B5EF4-FFF2-40B4-BE49-F238E27FC236}">
                <a16:creationId xmlns:a16="http://schemas.microsoft.com/office/drawing/2014/main" id="{251FE74B-A546-EBDE-7A79-C7C40E7DB4A6}"/>
              </a:ext>
            </a:extLst>
          </p:cNvPr>
          <p:cNvSpPr>
            <a:spLocks noGrp="1"/>
          </p:cNvSpPr>
          <p:nvPr>
            <p:ph idx="1"/>
          </p:nvPr>
        </p:nvSpPr>
        <p:spPr/>
        <p:txBody>
          <a:bodyPr>
            <a:normAutofit fontScale="70000" lnSpcReduction="20000"/>
          </a:bodyPr>
          <a:lstStyle/>
          <a:p>
            <a:pPr algn="l"/>
            <a:r>
              <a:rPr lang="en-US" b="0" i="0" dirty="0">
                <a:solidFill>
                  <a:srgbClr val="000000"/>
                </a:solidFill>
                <a:effectLst/>
                <a:latin typeface="Times New Roman" panose="02020603050405020304" pitchFamily="18" charset="0"/>
              </a:rPr>
              <a:t>To illustrate the concepts of OOP in an easily understood framework, consider the problem of sending flowers to a friend who lives in a different city. Chris is sending flowers to Robin.</a:t>
            </a:r>
          </a:p>
          <a:p>
            <a:pPr algn="l"/>
            <a:r>
              <a:rPr lang="en-US" b="0" i="0" dirty="0">
                <a:solidFill>
                  <a:srgbClr val="000000"/>
                </a:solidFill>
                <a:effectLst/>
                <a:latin typeface="Times New Roman" panose="02020603050405020304" pitchFamily="18" charset="0"/>
              </a:rPr>
              <a:t>Chris can't deliver them directly. So Chris uses the services of the local Florist.</a:t>
            </a:r>
          </a:p>
          <a:p>
            <a:pPr algn="l"/>
            <a:r>
              <a:rPr lang="en-US" b="0" i="0" dirty="0">
                <a:solidFill>
                  <a:srgbClr val="000000"/>
                </a:solidFill>
                <a:effectLst/>
                <a:latin typeface="Times New Roman" panose="02020603050405020304" pitchFamily="18" charset="0"/>
              </a:rPr>
              <a:t>Chris tells the Florist (named Fred) the address for Robin, how much to spend, and the type of flowers to send.</a:t>
            </a:r>
          </a:p>
          <a:p>
            <a:pPr algn="l"/>
            <a:r>
              <a:rPr lang="en-US" b="0" i="0" dirty="0">
                <a:solidFill>
                  <a:srgbClr val="000000"/>
                </a:solidFill>
                <a:effectLst/>
                <a:latin typeface="Times New Roman" panose="02020603050405020304" pitchFamily="18" charset="0"/>
              </a:rPr>
              <a:t>Fred contacts a florist in Robins city, who arranges the flowers, then contacts a driver, who delivers the flowers.</a:t>
            </a:r>
          </a:p>
          <a:p>
            <a:pPr algn="l"/>
            <a:r>
              <a:rPr lang="en-US" b="0" i="0" dirty="0">
                <a:solidFill>
                  <a:srgbClr val="000000"/>
                </a:solidFill>
                <a:effectLst/>
                <a:latin typeface="Times New Roman" panose="02020603050405020304" pitchFamily="18" charset="0"/>
              </a:rPr>
              <a:t>If we start to think about it, there may even be other people involved in this transaction. There is the flower grower, perhaps somebody in charge of arrangements, and so on.</a:t>
            </a:r>
          </a:p>
        </p:txBody>
      </p:sp>
    </p:spTree>
    <p:extLst>
      <p:ext uri="{BB962C8B-B14F-4D97-AF65-F5344CB8AC3E}">
        <p14:creationId xmlns:p14="http://schemas.microsoft.com/office/powerpoint/2010/main" val="1814699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C1BA-0937-5592-18BF-A7A27FA1CB4F}"/>
              </a:ext>
            </a:extLst>
          </p:cNvPr>
          <p:cNvSpPr>
            <a:spLocks noGrp="1"/>
          </p:cNvSpPr>
          <p:nvPr>
            <p:ph type="title"/>
          </p:nvPr>
        </p:nvSpPr>
        <p:spPr/>
        <p:txBody>
          <a:bodyPr/>
          <a:lstStyle/>
          <a:p>
            <a:r>
              <a:rPr lang="en-US" dirty="0"/>
              <a:t>Agents and Communities</a:t>
            </a:r>
          </a:p>
        </p:txBody>
      </p:sp>
      <p:sp>
        <p:nvSpPr>
          <p:cNvPr id="3" name="Content Placeholder 2">
            <a:extLst>
              <a:ext uri="{FF2B5EF4-FFF2-40B4-BE49-F238E27FC236}">
                <a16:creationId xmlns:a16="http://schemas.microsoft.com/office/drawing/2014/main" id="{B087418F-627F-ABF9-E7BC-4E7790AD7FEE}"/>
              </a:ext>
            </a:extLst>
          </p:cNvPr>
          <p:cNvSpPr>
            <a:spLocks noGrp="1"/>
          </p:cNvSpPr>
          <p:nvPr>
            <p:ph idx="1"/>
          </p:nvPr>
        </p:nvSpPr>
        <p:spPr/>
        <p:txBody>
          <a:bodyPr>
            <a:normAutofit/>
          </a:bodyPr>
          <a:lstStyle/>
          <a:p>
            <a:r>
              <a:rPr lang="en-US" dirty="0"/>
              <a:t>Our first observation is that results are achieved through the interaction of agents, which we will call objects.</a:t>
            </a:r>
          </a:p>
          <a:p>
            <a:r>
              <a:rPr lang="en-US" dirty="0"/>
              <a:t>Furthermore, any nontrivial activity requires the interaction of an entire community of objects working together.</a:t>
            </a:r>
          </a:p>
        </p:txBody>
      </p:sp>
    </p:spTree>
    <p:extLst>
      <p:ext uri="{BB962C8B-B14F-4D97-AF65-F5344CB8AC3E}">
        <p14:creationId xmlns:p14="http://schemas.microsoft.com/office/powerpoint/2010/main" val="102595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C1BA-0937-5592-18BF-A7A27FA1CB4F}"/>
              </a:ext>
            </a:extLst>
          </p:cNvPr>
          <p:cNvSpPr>
            <a:spLocks noGrp="1"/>
          </p:cNvSpPr>
          <p:nvPr>
            <p:ph type="title"/>
          </p:nvPr>
        </p:nvSpPr>
        <p:spPr/>
        <p:txBody>
          <a:bodyPr/>
          <a:lstStyle/>
          <a:p>
            <a:r>
              <a:rPr lang="en-US" dirty="0"/>
              <a:t>Agents and Communities</a:t>
            </a:r>
          </a:p>
        </p:txBody>
      </p:sp>
      <p:sp>
        <p:nvSpPr>
          <p:cNvPr id="3" name="Content Placeholder 2">
            <a:extLst>
              <a:ext uri="{FF2B5EF4-FFF2-40B4-BE49-F238E27FC236}">
                <a16:creationId xmlns:a16="http://schemas.microsoft.com/office/drawing/2014/main" id="{B087418F-627F-ABF9-E7BC-4E7790AD7FEE}"/>
              </a:ext>
            </a:extLst>
          </p:cNvPr>
          <p:cNvSpPr>
            <a:spLocks noGrp="1"/>
          </p:cNvSpPr>
          <p:nvPr>
            <p:ph idx="1"/>
          </p:nvPr>
        </p:nvSpPr>
        <p:spPr/>
        <p:txBody>
          <a:bodyPr>
            <a:normAutofit/>
          </a:bodyPr>
          <a:lstStyle/>
          <a:p>
            <a:r>
              <a:rPr lang="en-US" dirty="0"/>
              <a:t>Each object has a part to play, a service they provide to the other members of the community.</a:t>
            </a:r>
          </a:p>
        </p:txBody>
      </p:sp>
      <p:pic>
        <p:nvPicPr>
          <p:cNvPr id="5122" name="Picture 2">
            <a:extLst>
              <a:ext uri="{FF2B5EF4-FFF2-40B4-BE49-F238E27FC236}">
                <a16:creationId xmlns:a16="http://schemas.microsoft.com/office/drawing/2014/main" id="{14DD37DE-5AB4-0EE9-A273-16ABA9247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40" y="3429000"/>
            <a:ext cx="6324519"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325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8B59-6930-53CE-8F1B-A94A12884884}"/>
              </a:ext>
            </a:extLst>
          </p:cNvPr>
          <p:cNvSpPr>
            <a:spLocks noGrp="1"/>
          </p:cNvSpPr>
          <p:nvPr>
            <p:ph type="title"/>
          </p:nvPr>
        </p:nvSpPr>
        <p:spPr/>
        <p:txBody>
          <a:bodyPr/>
          <a:lstStyle/>
          <a:p>
            <a:r>
              <a:rPr lang="en-US" dirty="0"/>
              <a:t>Elements of OOP - Objects</a:t>
            </a:r>
          </a:p>
        </p:txBody>
      </p:sp>
      <p:sp>
        <p:nvSpPr>
          <p:cNvPr id="3" name="Content Placeholder 2">
            <a:extLst>
              <a:ext uri="{FF2B5EF4-FFF2-40B4-BE49-F238E27FC236}">
                <a16:creationId xmlns:a16="http://schemas.microsoft.com/office/drawing/2014/main" id="{51CD33F4-B680-233A-3782-2553E8734637}"/>
              </a:ext>
            </a:extLst>
          </p:cNvPr>
          <p:cNvSpPr>
            <a:spLocks noGrp="1"/>
          </p:cNvSpPr>
          <p:nvPr>
            <p:ph idx="1"/>
          </p:nvPr>
        </p:nvSpPr>
        <p:spPr/>
        <p:txBody>
          <a:bodyPr>
            <a:normAutofit/>
          </a:bodyPr>
          <a:lstStyle/>
          <a:p>
            <a:pPr marL="0" indent="0" algn="ctr">
              <a:buNone/>
            </a:pPr>
            <a:r>
              <a:rPr lang="en-US" b="1" dirty="0"/>
              <a:t>Everything is an object</a:t>
            </a:r>
          </a:p>
          <a:p>
            <a:endParaRPr lang="en-US" dirty="0"/>
          </a:p>
          <a:p>
            <a:r>
              <a:rPr lang="en-US" sz="2600" dirty="0"/>
              <a:t>Actions in OOP are performed by agents, called instances or objects.</a:t>
            </a:r>
          </a:p>
          <a:p>
            <a:r>
              <a:rPr lang="en-US" sz="2600" dirty="0"/>
              <a:t>There are many agents working together in my scenario. We have Chris, Robin, the florist, the florist in Robins city, the driver, the flower arranger, and the grower. Each agent has a part to play, and the result is produced when all work together in the solution of a problem.</a:t>
            </a:r>
          </a:p>
        </p:txBody>
      </p:sp>
    </p:spTree>
    <p:extLst>
      <p:ext uri="{BB962C8B-B14F-4D97-AF65-F5344CB8AC3E}">
        <p14:creationId xmlns:p14="http://schemas.microsoft.com/office/powerpoint/2010/main" val="6220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8B59-6930-53CE-8F1B-A94A12884884}"/>
              </a:ext>
            </a:extLst>
          </p:cNvPr>
          <p:cNvSpPr>
            <a:spLocks noGrp="1"/>
          </p:cNvSpPr>
          <p:nvPr>
            <p:ph type="title"/>
          </p:nvPr>
        </p:nvSpPr>
        <p:spPr/>
        <p:txBody>
          <a:bodyPr/>
          <a:lstStyle/>
          <a:p>
            <a:r>
              <a:rPr lang="en-US" dirty="0"/>
              <a:t>Elements of OOP - Messages</a:t>
            </a:r>
          </a:p>
        </p:txBody>
      </p:sp>
      <p:sp>
        <p:nvSpPr>
          <p:cNvPr id="3" name="Content Placeholder 2">
            <a:extLst>
              <a:ext uri="{FF2B5EF4-FFF2-40B4-BE49-F238E27FC236}">
                <a16:creationId xmlns:a16="http://schemas.microsoft.com/office/drawing/2014/main" id="{51CD33F4-B680-233A-3782-2553E8734637}"/>
              </a:ext>
            </a:extLst>
          </p:cNvPr>
          <p:cNvSpPr>
            <a:spLocks noGrp="1"/>
          </p:cNvSpPr>
          <p:nvPr>
            <p:ph idx="1"/>
          </p:nvPr>
        </p:nvSpPr>
        <p:spPr/>
        <p:txBody>
          <a:bodyPr>
            <a:normAutofit lnSpcReduction="10000"/>
          </a:bodyPr>
          <a:lstStyle/>
          <a:p>
            <a:pPr marL="0" indent="0" algn="ctr">
              <a:buNone/>
            </a:pPr>
            <a:r>
              <a:rPr lang="en-US" b="1" dirty="0"/>
              <a:t>Objects perform computation by making requests of each other through the passing of messages</a:t>
            </a:r>
          </a:p>
          <a:p>
            <a:pPr marL="0" indent="0" algn="ctr">
              <a:buNone/>
            </a:pPr>
            <a:endParaRPr lang="en-US" dirty="0"/>
          </a:p>
          <a:p>
            <a:r>
              <a:rPr lang="en-US" sz="2800" dirty="0"/>
              <a:t>Actions in OOP are produced in response to requests for actions, called </a:t>
            </a:r>
            <a:r>
              <a:rPr lang="en-US" sz="2800" dirty="0" err="1"/>
              <a:t>messges</a:t>
            </a:r>
            <a:r>
              <a:rPr lang="en-US" sz="2800" dirty="0"/>
              <a:t>. An instance may accept a message, and in return will perform an action and return a value.</a:t>
            </a:r>
          </a:p>
          <a:p>
            <a:r>
              <a:rPr lang="en-US" sz="2800" dirty="0"/>
              <a:t>To begin the process of sending the flowers, Chris gives a message to Fred. Fred in turn gives a message to the florist in Robins city, who gives another message to the driver, and so on.</a:t>
            </a:r>
          </a:p>
        </p:txBody>
      </p:sp>
    </p:spTree>
    <p:extLst>
      <p:ext uri="{BB962C8B-B14F-4D97-AF65-F5344CB8AC3E}">
        <p14:creationId xmlns:p14="http://schemas.microsoft.com/office/powerpoint/2010/main" val="1090151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8B59-6930-53CE-8F1B-A94A12884884}"/>
              </a:ext>
            </a:extLst>
          </p:cNvPr>
          <p:cNvSpPr>
            <a:spLocks noGrp="1"/>
          </p:cNvSpPr>
          <p:nvPr>
            <p:ph type="title"/>
          </p:nvPr>
        </p:nvSpPr>
        <p:spPr/>
        <p:txBody>
          <a:bodyPr/>
          <a:lstStyle/>
          <a:p>
            <a:r>
              <a:rPr lang="en-US" dirty="0"/>
              <a:t>Elements of OOP – Information Hiding</a:t>
            </a:r>
          </a:p>
        </p:txBody>
      </p:sp>
      <p:sp>
        <p:nvSpPr>
          <p:cNvPr id="3" name="Content Placeholder 2">
            <a:extLst>
              <a:ext uri="{FF2B5EF4-FFF2-40B4-BE49-F238E27FC236}">
                <a16:creationId xmlns:a16="http://schemas.microsoft.com/office/drawing/2014/main" id="{51CD33F4-B680-233A-3782-2553E8734637}"/>
              </a:ext>
            </a:extLst>
          </p:cNvPr>
          <p:cNvSpPr>
            <a:spLocks noGrp="1"/>
          </p:cNvSpPr>
          <p:nvPr>
            <p:ph idx="1"/>
          </p:nvPr>
        </p:nvSpPr>
        <p:spPr/>
        <p:txBody>
          <a:bodyPr>
            <a:normAutofit fontScale="92500"/>
          </a:bodyPr>
          <a:lstStyle/>
          <a:p>
            <a:r>
              <a:rPr lang="en-US" dirty="0"/>
              <a:t>As a user of a service being provided by an object, we need only know the name of the messages that the object will accept.</a:t>
            </a:r>
          </a:p>
          <a:p>
            <a:r>
              <a:rPr lang="en-US" dirty="0"/>
              <a:t>We need not have any idea how the actions performed in response to the request will be carried out.</a:t>
            </a:r>
          </a:p>
          <a:p>
            <a:r>
              <a:rPr lang="en-US" dirty="0"/>
              <a:t>Having accepted a message, an object is responsible for carrying it out.</a:t>
            </a:r>
            <a:endParaRPr lang="en-US" sz="2800" dirty="0"/>
          </a:p>
        </p:txBody>
      </p:sp>
    </p:spTree>
    <p:extLst>
      <p:ext uri="{BB962C8B-B14F-4D97-AF65-F5344CB8AC3E}">
        <p14:creationId xmlns:p14="http://schemas.microsoft.com/office/powerpoint/2010/main" val="116943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9336-15A6-4DA7-9763-85EA8C49A0F5}"/>
              </a:ext>
            </a:extLst>
          </p:cNvPr>
          <p:cNvSpPr>
            <a:spLocks noGrp="1"/>
          </p:cNvSpPr>
          <p:nvPr>
            <p:ph type="title"/>
          </p:nvPr>
        </p:nvSpPr>
        <p:spPr/>
        <p:txBody>
          <a:bodyPr/>
          <a:lstStyle/>
          <a:p>
            <a:r>
              <a:rPr lang="en-US" dirty="0"/>
              <a:t>Introduction to Algorithm</a:t>
            </a:r>
          </a:p>
        </p:txBody>
      </p:sp>
      <p:sp>
        <p:nvSpPr>
          <p:cNvPr id="3" name="Content Placeholder 2">
            <a:extLst>
              <a:ext uri="{FF2B5EF4-FFF2-40B4-BE49-F238E27FC236}">
                <a16:creationId xmlns:a16="http://schemas.microsoft.com/office/drawing/2014/main" id="{C0EFE3BE-7594-4D76-8B09-618B4ACAF088}"/>
              </a:ext>
            </a:extLst>
          </p:cNvPr>
          <p:cNvSpPr>
            <a:spLocks noGrp="1"/>
          </p:cNvSpPr>
          <p:nvPr>
            <p:ph idx="1"/>
          </p:nvPr>
        </p:nvSpPr>
        <p:spPr>
          <a:xfrm>
            <a:off x="609600" y="1600200"/>
            <a:ext cx="5102087" cy="4525963"/>
          </a:xfrm>
        </p:spPr>
        <p:txBody>
          <a:bodyPr>
            <a:normAutofit/>
          </a:bodyPr>
          <a:lstStyle/>
          <a:p>
            <a:pPr marL="420370" indent="-420370"/>
            <a:r>
              <a:rPr lang="en-US" dirty="0"/>
              <a:t>Tools:</a:t>
            </a:r>
            <a:endParaRPr lang="en-US"/>
          </a:p>
          <a:p>
            <a:pPr lvl="1" indent="-350520"/>
            <a:r>
              <a:rPr lang="en-US" dirty="0"/>
              <a:t>JDK 20</a:t>
            </a:r>
            <a:endParaRPr lang="en-US" dirty="0">
              <a:cs typeface="Calibri"/>
            </a:endParaRPr>
          </a:p>
          <a:p>
            <a:pPr lvl="1" indent="-350520"/>
            <a:r>
              <a:rPr lang="en-US" dirty="0"/>
              <a:t>Apache </a:t>
            </a:r>
            <a:r>
              <a:rPr lang="en-US" dirty="0" err="1"/>
              <a:t>Netbeans</a:t>
            </a:r>
            <a:r>
              <a:rPr lang="en-US" dirty="0"/>
              <a:t> 15</a:t>
            </a:r>
            <a:endParaRPr lang="en-US" dirty="0">
              <a:cs typeface="Calibri"/>
            </a:endParaRPr>
          </a:p>
          <a:p>
            <a:pPr lvl="1" indent="-350520"/>
            <a:r>
              <a:rPr lang="en-US" dirty="0"/>
              <a:t>ilearning.oracle.com</a:t>
            </a:r>
            <a:endParaRPr lang="en-US" dirty="0">
              <a:cs typeface="Calibri"/>
            </a:endParaRPr>
          </a:p>
        </p:txBody>
      </p:sp>
    </p:spTree>
    <p:extLst>
      <p:ext uri="{BB962C8B-B14F-4D97-AF65-F5344CB8AC3E}">
        <p14:creationId xmlns:p14="http://schemas.microsoft.com/office/powerpoint/2010/main" val="2934821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8B59-6930-53CE-8F1B-A94A12884884}"/>
              </a:ext>
            </a:extLst>
          </p:cNvPr>
          <p:cNvSpPr>
            <a:spLocks noGrp="1"/>
          </p:cNvSpPr>
          <p:nvPr>
            <p:ph type="title"/>
          </p:nvPr>
        </p:nvSpPr>
        <p:spPr/>
        <p:txBody>
          <a:bodyPr/>
          <a:lstStyle/>
          <a:p>
            <a:r>
              <a:rPr lang="en-US" dirty="0"/>
              <a:t>Elements of OOP – Receivers</a:t>
            </a:r>
          </a:p>
        </p:txBody>
      </p:sp>
      <p:sp>
        <p:nvSpPr>
          <p:cNvPr id="3" name="Content Placeholder 2">
            <a:extLst>
              <a:ext uri="{FF2B5EF4-FFF2-40B4-BE49-F238E27FC236}">
                <a16:creationId xmlns:a16="http://schemas.microsoft.com/office/drawing/2014/main" id="{51CD33F4-B680-233A-3782-2553E8734637}"/>
              </a:ext>
            </a:extLst>
          </p:cNvPr>
          <p:cNvSpPr>
            <a:spLocks noGrp="1"/>
          </p:cNvSpPr>
          <p:nvPr>
            <p:ph idx="1"/>
          </p:nvPr>
        </p:nvSpPr>
        <p:spPr/>
        <p:txBody>
          <a:bodyPr>
            <a:normAutofit/>
          </a:bodyPr>
          <a:lstStyle/>
          <a:p>
            <a:r>
              <a:rPr lang="en-US" dirty="0"/>
              <a:t>Messages differ from traditional function calls in two very important respects:</a:t>
            </a:r>
          </a:p>
          <a:p>
            <a:r>
              <a:rPr lang="en-US" dirty="0"/>
              <a:t>In a message there is a designated receiver that accepts the message</a:t>
            </a:r>
          </a:p>
          <a:p>
            <a:r>
              <a:rPr lang="en-US" dirty="0"/>
              <a:t>The interpretation of the message may be different, depending upon the receiver</a:t>
            </a:r>
            <a:endParaRPr lang="en-US" sz="2800" dirty="0"/>
          </a:p>
        </p:txBody>
      </p:sp>
    </p:spTree>
    <p:extLst>
      <p:ext uri="{BB962C8B-B14F-4D97-AF65-F5344CB8AC3E}">
        <p14:creationId xmlns:p14="http://schemas.microsoft.com/office/powerpoint/2010/main" val="2180933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12A2-F023-C147-26D4-36C05557236A}"/>
              </a:ext>
            </a:extLst>
          </p:cNvPr>
          <p:cNvSpPr>
            <a:spLocks noGrp="1"/>
          </p:cNvSpPr>
          <p:nvPr>
            <p:ph type="title"/>
          </p:nvPr>
        </p:nvSpPr>
        <p:spPr>
          <a:xfrm>
            <a:off x="609600" y="274638"/>
            <a:ext cx="10972800" cy="1143000"/>
          </a:xfrm>
        </p:spPr>
        <p:txBody>
          <a:bodyPr wrap="square" anchor="ctr">
            <a:normAutofit/>
          </a:bodyPr>
          <a:lstStyle/>
          <a:p>
            <a:r>
              <a:rPr lang="en-US" dirty="0"/>
              <a:t>Elements of OOP – Receivers</a:t>
            </a:r>
          </a:p>
        </p:txBody>
      </p:sp>
      <p:pic>
        <p:nvPicPr>
          <p:cNvPr id="5" name="Content Placeholder 4" descr="A computer code with black text&#10;&#10;Description automatically generated">
            <a:extLst>
              <a:ext uri="{FF2B5EF4-FFF2-40B4-BE49-F238E27FC236}">
                <a16:creationId xmlns:a16="http://schemas.microsoft.com/office/drawing/2014/main" id="{15EDC291-7869-60CD-F87C-13C94F152C19}"/>
              </a:ext>
            </a:extLst>
          </p:cNvPr>
          <p:cNvPicPr>
            <a:picLocks noGrp="1" noChangeAspect="1"/>
          </p:cNvPicPr>
          <p:nvPr>
            <p:ph idx="1"/>
          </p:nvPr>
        </p:nvPicPr>
        <p:blipFill>
          <a:blip r:embed="rId2"/>
          <a:stretch>
            <a:fillRect/>
          </a:stretch>
        </p:blipFill>
        <p:spPr>
          <a:xfrm>
            <a:off x="609600" y="2011522"/>
            <a:ext cx="10972800" cy="3703318"/>
          </a:xfrm>
          <a:noFill/>
        </p:spPr>
      </p:pic>
    </p:spTree>
    <p:extLst>
      <p:ext uri="{BB962C8B-B14F-4D97-AF65-F5344CB8AC3E}">
        <p14:creationId xmlns:p14="http://schemas.microsoft.com/office/powerpoint/2010/main" val="3330756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647F-BA2D-C4CA-F186-101F0B1C2930}"/>
              </a:ext>
            </a:extLst>
          </p:cNvPr>
          <p:cNvSpPr>
            <a:spLocks noGrp="1"/>
          </p:cNvSpPr>
          <p:nvPr>
            <p:ph type="title"/>
          </p:nvPr>
        </p:nvSpPr>
        <p:spPr/>
        <p:txBody>
          <a:bodyPr/>
          <a:lstStyle/>
          <a:p>
            <a:r>
              <a:rPr lang="en-US" dirty="0"/>
              <a:t>Behavior and Interpretation</a:t>
            </a:r>
          </a:p>
        </p:txBody>
      </p:sp>
      <p:sp>
        <p:nvSpPr>
          <p:cNvPr id="3" name="Content Placeholder 2">
            <a:extLst>
              <a:ext uri="{FF2B5EF4-FFF2-40B4-BE49-F238E27FC236}">
                <a16:creationId xmlns:a16="http://schemas.microsoft.com/office/drawing/2014/main" id="{A06B858E-755A-D7CE-04C3-6D7244180ED7}"/>
              </a:ext>
            </a:extLst>
          </p:cNvPr>
          <p:cNvSpPr>
            <a:spLocks noGrp="1"/>
          </p:cNvSpPr>
          <p:nvPr>
            <p:ph idx="1"/>
          </p:nvPr>
        </p:nvSpPr>
        <p:spPr/>
        <p:txBody>
          <a:bodyPr>
            <a:normAutofit fontScale="92500"/>
          </a:bodyPr>
          <a:lstStyle/>
          <a:p>
            <a:r>
              <a:rPr lang="en-US" dirty="0"/>
              <a:t>Although different objects may accept the same message, the actions (behavior) the object will perform will likely be different.</a:t>
            </a:r>
          </a:p>
          <a:p>
            <a:r>
              <a:rPr lang="en-US" dirty="0"/>
              <a:t>The determination of what behavior to perform may be made at run-time, a form of late binding.</a:t>
            </a:r>
          </a:p>
          <a:p>
            <a:r>
              <a:rPr lang="en-US" dirty="0"/>
              <a:t>The fact that the same name can mean two entirely different operations is one form of polymorphism.</a:t>
            </a:r>
          </a:p>
        </p:txBody>
      </p:sp>
    </p:spTree>
    <p:extLst>
      <p:ext uri="{BB962C8B-B14F-4D97-AF65-F5344CB8AC3E}">
        <p14:creationId xmlns:p14="http://schemas.microsoft.com/office/powerpoint/2010/main" val="1827745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8B59-6930-53CE-8F1B-A94A12884884}"/>
              </a:ext>
            </a:extLst>
          </p:cNvPr>
          <p:cNvSpPr>
            <a:spLocks noGrp="1"/>
          </p:cNvSpPr>
          <p:nvPr>
            <p:ph type="title"/>
          </p:nvPr>
        </p:nvSpPr>
        <p:spPr/>
        <p:txBody>
          <a:bodyPr/>
          <a:lstStyle/>
          <a:p>
            <a:r>
              <a:rPr lang="en-US" dirty="0"/>
              <a:t>Elements of OOP - Recursive Design</a:t>
            </a:r>
          </a:p>
        </p:txBody>
      </p:sp>
      <p:sp>
        <p:nvSpPr>
          <p:cNvPr id="3" name="Content Placeholder 2">
            <a:extLst>
              <a:ext uri="{FF2B5EF4-FFF2-40B4-BE49-F238E27FC236}">
                <a16:creationId xmlns:a16="http://schemas.microsoft.com/office/drawing/2014/main" id="{51CD33F4-B680-233A-3782-2553E8734637}"/>
              </a:ext>
            </a:extLst>
          </p:cNvPr>
          <p:cNvSpPr>
            <a:spLocks noGrp="1"/>
          </p:cNvSpPr>
          <p:nvPr>
            <p:ph idx="1"/>
          </p:nvPr>
        </p:nvSpPr>
        <p:spPr/>
        <p:txBody>
          <a:bodyPr>
            <a:normAutofit/>
          </a:bodyPr>
          <a:lstStyle/>
          <a:p>
            <a:pPr marL="0" indent="0" algn="ctr">
              <a:buNone/>
            </a:pPr>
            <a:r>
              <a:rPr lang="en-US" b="1" dirty="0"/>
              <a:t>Every object has its own memory, which consists of other objects</a:t>
            </a:r>
          </a:p>
          <a:p>
            <a:pPr marL="0" indent="0" algn="ctr">
              <a:buNone/>
            </a:pPr>
            <a:endParaRPr lang="en-US" dirty="0"/>
          </a:p>
          <a:p>
            <a:r>
              <a:rPr lang="en-US" sz="2800" dirty="0"/>
              <a:t>Each object is like a miniature computer itself - a specialized processor performing a specific task.</a:t>
            </a:r>
          </a:p>
        </p:txBody>
      </p:sp>
    </p:spTree>
    <p:extLst>
      <p:ext uri="{BB962C8B-B14F-4D97-AF65-F5344CB8AC3E}">
        <p14:creationId xmlns:p14="http://schemas.microsoft.com/office/powerpoint/2010/main" val="599055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8B59-6930-53CE-8F1B-A94A12884884}"/>
              </a:ext>
            </a:extLst>
          </p:cNvPr>
          <p:cNvSpPr>
            <a:spLocks noGrp="1"/>
          </p:cNvSpPr>
          <p:nvPr>
            <p:ph type="title"/>
          </p:nvPr>
        </p:nvSpPr>
        <p:spPr/>
        <p:txBody>
          <a:bodyPr/>
          <a:lstStyle/>
          <a:p>
            <a:r>
              <a:rPr lang="en-US" dirty="0"/>
              <a:t>Elements of OOP - Classes</a:t>
            </a:r>
          </a:p>
        </p:txBody>
      </p:sp>
      <p:sp>
        <p:nvSpPr>
          <p:cNvPr id="3" name="Content Placeholder 2">
            <a:extLst>
              <a:ext uri="{FF2B5EF4-FFF2-40B4-BE49-F238E27FC236}">
                <a16:creationId xmlns:a16="http://schemas.microsoft.com/office/drawing/2014/main" id="{51CD33F4-B680-233A-3782-2553E8734637}"/>
              </a:ext>
            </a:extLst>
          </p:cNvPr>
          <p:cNvSpPr>
            <a:spLocks noGrp="1"/>
          </p:cNvSpPr>
          <p:nvPr>
            <p:ph idx="1"/>
          </p:nvPr>
        </p:nvSpPr>
        <p:spPr/>
        <p:txBody>
          <a:bodyPr>
            <a:normAutofit fontScale="85000" lnSpcReduction="20000"/>
          </a:bodyPr>
          <a:lstStyle/>
          <a:p>
            <a:pPr marL="0" indent="0" algn="ctr">
              <a:buNone/>
            </a:pPr>
            <a:r>
              <a:rPr lang="en-US" b="1" dirty="0"/>
              <a:t>Every object is an instance of a class. A class groups similar objects.</a:t>
            </a:r>
          </a:p>
          <a:p>
            <a:pPr marL="0" indent="0" algn="ctr">
              <a:buNone/>
            </a:pPr>
            <a:endParaRPr lang="en-US" b="1" dirty="0"/>
          </a:p>
          <a:p>
            <a:pPr marL="0" indent="0" algn="ctr">
              <a:buNone/>
            </a:pPr>
            <a:r>
              <a:rPr lang="en-US" b="1" dirty="0"/>
              <a:t>The class is the repository for behavior associated with an object.</a:t>
            </a:r>
          </a:p>
          <a:p>
            <a:pPr marL="0" indent="0" algn="ctr">
              <a:buNone/>
            </a:pPr>
            <a:endParaRPr lang="en-US" dirty="0"/>
          </a:p>
          <a:p>
            <a:r>
              <a:rPr lang="en-US" sz="2800" dirty="0"/>
              <a:t>The behavior expected from Fred is determined from a general idea of the behavior of Florists.</a:t>
            </a:r>
          </a:p>
          <a:p>
            <a:r>
              <a:rPr lang="en-US" sz="2800" dirty="0"/>
              <a:t>We say Fred is an instance of the class Florist.</a:t>
            </a:r>
          </a:p>
          <a:p>
            <a:r>
              <a:rPr lang="en-US" sz="2800" dirty="0"/>
              <a:t>Behavior is associated with classes, not with individual instances. All objects that are instances of a class use the same method in response to similar messages.</a:t>
            </a:r>
          </a:p>
        </p:txBody>
      </p:sp>
    </p:spTree>
    <p:extLst>
      <p:ext uri="{BB962C8B-B14F-4D97-AF65-F5344CB8AC3E}">
        <p14:creationId xmlns:p14="http://schemas.microsoft.com/office/powerpoint/2010/main" val="3992266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18C4-949F-8BC5-61E9-35FF4DD3316B}"/>
              </a:ext>
            </a:extLst>
          </p:cNvPr>
          <p:cNvSpPr>
            <a:spLocks noGrp="1"/>
          </p:cNvSpPr>
          <p:nvPr>
            <p:ph type="title"/>
          </p:nvPr>
        </p:nvSpPr>
        <p:spPr/>
        <p:txBody>
          <a:bodyPr/>
          <a:lstStyle/>
          <a:p>
            <a:r>
              <a:rPr lang="en-US" dirty="0"/>
              <a:t>Hierarchies of Categories</a:t>
            </a:r>
          </a:p>
        </p:txBody>
      </p:sp>
      <p:sp>
        <p:nvSpPr>
          <p:cNvPr id="3" name="Content Placeholder 2">
            <a:extLst>
              <a:ext uri="{FF2B5EF4-FFF2-40B4-BE49-F238E27FC236}">
                <a16:creationId xmlns:a16="http://schemas.microsoft.com/office/drawing/2014/main" id="{472A163A-CFC0-9566-04B5-24F6FDB6D63E}"/>
              </a:ext>
            </a:extLst>
          </p:cNvPr>
          <p:cNvSpPr>
            <a:spLocks noGrp="1"/>
          </p:cNvSpPr>
          <p:nvPr>
            <p:ph idx="1"/>
          </p:nvPr>
        </p:nvSpPr>
        <p:spPr>
          <a:xfrm>
            <a:off x="609600" y="1600200"/>
            <a:ext cx="7309757" cy="4525963"/>
          </a:xfrm>
        </p:spPr>
        <p:txBody>
          <a:bodyPr>
            <a:normAutofit fontScale="92500" lnSpcReduction="20000"/>
          </a:bodyPr>
          <a:lstStyle/>
          <a:p>
            <a:r>
              <a:rPr lang="en-US" dirty="0"/>
              <a:t>But there is more that I know about Fred then just that he is a Florist. I know he is a </a:t>
            </a:r>
            <a:r>
              <a:rPr lang="en-US" dirty="0" err="1"/>
              <a:t>ShopKeeper</a:t>
            </a:r>
            <a:r>
              <a:rPr lang="en-US" dirty="0"/>
              <a:t>, and a Human, and a Mammal, and a Material Objects, and so on.</a:t>
            </a:r>
          </a:p>
          <a:p>
            <a:r>
              <a:rPr lang="en-US" dirty="0"/>
              <a:t>At each level of abstraction I have certain information recorded. That information is applicable to all lower (more specialized) levels.</a:t>
            </a:r>
          </a:p>
        </p:txBody>
      </p:sp>
      <p:pic>
        <p:nvPicPr>
          <p:cNvPr id="6146" name="Picture 2">
            <a:extLst>
              <a:ext uri="{FF2B5EF4-FFF2-40B4-BE49-F238E27FC236}">
                <a16:creationId xmlns:a16="http://schemas.microsoft.com/office/drawing/2014/main" id="{74E6BC6B-EEEE-6B7D-FEBC-68E6C1382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685" y="1600200"/>
            <a:ext cx="3461657" cy="4450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5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C5D5-ED0E-AACB-06A7-6D75D07A9F4B}"/>
              </a:ext>
            </a:extLst>
          </p:cNvPr>
          <p:cNvSpPr>
            <a:spLocks noGrp="1"/>
          </p:cNvSpPr>
          <p:nvPr>
            <p:ph type="title"/>
          </p:nvPr>
        </p:nvSpPr>
        <p:spPr>
          <a:xfrm>
            <a:off x="609600" y="274638"/>
            <a:ext cx="10972800" cy="1143000"/>
          </a:xfrm>
        </p:spPr>
        <p:txBody>
          <a:bodyPr wrap="square" anchor="ctr">
            <a:normAutofit/>
          </a:bodyPr>
          <a:lstStyle/>
          <a:p>
            <a:r>
              <a:rPr lang="en-US" dirty="0"/>
              <a:t>Class Hierarchies</a:t>
            </a:r>
          </a:p>
        </p:txBody>
      </p:sp>
      <p:pic>
        <p:nvPicPr>
          <p:cNvPr id="8194" name="Picture 2" descr="picture of class hierarchy">
            <a:extLst>
              <a:ext uri="{FF2B5EF4-FFF2-40B4-BE49-F238E27FC236}">
                <a16:creationId xmlns:a16="http://schemas.microsoft.com/office/drawing/2014/main" id="{199B3876-1E17-BFC8-7765-0A90BC4C49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59869" y="1600200"/>
            <a:ext cx="6072261" cy="452596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37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97BA-7275-C235-FD22-973ECAC89D33}"/>
              </a:ext>
            </a:extLst>
          </p:cNvPr>
          <p:cNvSpPr>
            <a:spLocks noGrp="1"/>
          </p:cNvSpPr>
          <p:nvPr>
            <p:ph type="title"/>
          </p:nvPr>
        </p:nvSpPr>
        <p:spPr/>
        <p:txBody>
          <a:bodyPr/>
          <a:lstStyle/>
          <a:p>
            <a:r>
              <a:rPr lang="en-US" dirty="0"/>
              <a:t>Elements of OOP - Inheritance</a:t>
            </a:r>
          </a:p>
        </p:txBody>
      </p:sp>
      <p:sp>
        <p:nvSpPr>
          <p:cNvPr id="3" name="Content Placeholder 2">
            <a:extLst>
              <a:ext uri="{FF2B5EF4-FFF2-40B4-BE49-F238E27FC236}">
                <a16:creationId xmlns:a16="http://schemas.microsoft.com/office/drawing/2014/main" id="{5986B6F8-F637-1B9F-4B13-86BEC28BB135}"/>
              </a:ext>
            </a:extLst>
          </p:cNvPr>
          <p:cNvSpPr>
            <a:spLocks noGrp="1"/>
          </p:cNvSpPr>
          <p:nvPr>
            <p:ph idx="1"/>
          </p:nvPr>
        </p:nvSpPr>
        <p:spPr/>
        <p:txBody>
          <a:bodyPr>
            <a:normAutofit lnSpcReduction="10000"/>
          </a:bodyPr>
          <a:lstStyle/>
          <a:p>
            <a:pPr marL="0" indent="0" algn="ctr">
              <a:buNone/>
            </a:pPr>
            <a:r>
              <a:rPr lang="en-US" b="1" dirty="0"/>
              <a:t>Classes are organized into a singly-rooted tree structure, called an inheritance hierarchy</a:t>
            </a:r>
          </a:p>
          <a:p>
            <a:pPr marL="0" indent="0" algn="ctr">
              <a:buNone/>
            </a:pPr>
            <a:endParaRPr lang="en-US" dirty="0"/>
          </a:p>
          <a:p>
            <a:r>
              <a:rPr lang="en-US" sz="4000" dirty="0"/>
              <a:t>Information (data and/or behavior) I associate with one level of abstraction in a class hierarchy is automatically applicable to lower levels of the hierarchy.</a:t>
            </a:r>
            <a:endParaRPr lang="en-US" dirty="0"/>
          </a:p>
        </p:txBody>
      </p:sp>
    </p:spTree>
    <p:extLst>
      <p:ext uri="{BB962C8B-B14F-4D97-AF65-F5344CB8AC3E}">
        <p14:creationId xmlns:p14="http://schemas.microsoft.com/office/powerpoint/2010/main" val="2266216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97BA-7275-C235-FD22-973ECAC89D33}"/>
              </a:ext>
            </a:extLst>
          </p:cNvPr>
          <p:cNvSpPr>
            <a:spLocks noGrp="1"/>
          </p:cNvSpPr>
          <p:nvPr>
            <p:ph type="title"/>
          </p:nvPr>
        </p:nvSpPr>
        <p:spPr/>
        <p:txBody>
          <a:bodyPr/>
          <a:lstStyle/>
          <a:p>
            <a:r>
              <a:rPr lang="en-US" dirty="0"/>
              <a:t>Elements of OOP - Overriding</a:t>
            </a:r>
          </a:p>
        </p:txBody>
      </p:sp>
      <p:sp>
        <p:nvSpPr>
          <p:cNvPr id="3" name="Content Placeholder 2">
            <a:extLst>
              <a:ext uri="{FF2B5EF4-FFF2-40B4-BE49-F238E27FC236}">
                <a16:creationId xmlns:a16="http://schemas.microsoft.com/office/drawing/2014/main" id="{5986B6F8-F637-1B9F-4B13-86BEC28BB135}"/>
              </a:ext>
            </a:extLst>
          </p:cNvPr>
          <p:cNvSpPr>
            <a:spLocks noGrp="1"/>
          </p:cNvSpPr>
          <p:nvPr>
            <p:ph idx="1"/>
          </p:nvPr>
        </p:nvSpPr>
        <p:spPr/>
        <p:txBody>
          <a:bodyPr>
            <a:normAutofit/>
          </a:bodyPr>
          <a:lstStyle/>
          <a:p>
            <a:r>
              <a:rPr lang="en-US" dirty="0"/>
              <a:t>Subclasses can alter or override information inherited from parent classes:</a:t>
            </a:r>
          </a:p>
          <a:p>
            <a:pPr lvl="1"/>
            <a:r>
              <a:rPr lang="en-US" dirty="0"/>
              <a:t>All mammals give birth to live young</a:t>
            </a:r>
          </a:p>
          <a:p>
            <a:pPr lvl="1"/>
            <a:r>
              <a:rPr lang="en-US" dirty="0"/>
              <a:t>A platypus is an egg-laying mammal</a:t>
            </a:r>
          </a:p>
          <a:p>
            <a:r>
              <a:rPr lang="en-US" dirty="0"/>
              <a:t>Inheritance combined with overriding are where most of the power of OO originates.</a:t>
            </a:r>
          </a:p>
        </p:txBody>
      </p:sp>
    </p:spTree>
    <p:extLst>
      <p:ext uri="{BB962C8B-B14F-4D97-AF65-F5344CB8AC3E}">
        <p14:creationId xmlns:p14="http://schemas.microsoft.com/office/powerpoint/2010/main" val="828251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7820-0E91-3398-FA2D-AEAE3D3561F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C92BDF8-68D2-8772-F86E-416A088CDA42}"/>
              </a:ext>
            </a:extLst>
          </p:cNvPr>
          <p:cNvSpPr>
            <a:spLocks noGrp="1"/>
          </p:cNvSpPr>
          <p:nvPr>
            <p:ph idx="1"/>
          </p:nvPr>
        </p:nvSpPr>
        <p:spPr/>
        <p:txBody>
          <a:bodyPr>
            <a:normAutofit fontScale="70000" lnSpcReduction="20000"/>
          </a:bodyPr>
          <a:lstStyle/>
          <a:p>
            <a:r>
              <a:rPr lang="en-US" dirty="0"/>
              <a:t>Object-oriented programming is not simply features added to a programming language. Rather, it is a new way of thinking</a:t>
            </a:r>
          </a:p>
          <a:p>
            <a:r>
              <a:rPr lang="en-US" dirty="0"/>
              <a:t>Object-oriented programming views a program as a community of agents, termed objects. Each object is responsible for a specific task.</a:t>
            </a:r>
          </a:p>
          <a:p>
            <a:r>
              <a:rPr lang="en-US" dirty="0"/>
              <a:t>An object is an encapsulation of state (data values) and behavior (operations).</a:t>
            </a:r>
          </a:p>
          <a:p>
            <a:r>
              <a:rPr lang="en-US" dirty="0"/>
              <a:t>The behavior of objects is dictated by the object class.</a:t>
            </a:r>
          </a:p>
          <a:p>
            <a:r>
              <a:rPr lang="en-US" dirty="0"/>
              <a:t>An object will exhibit its behavior by invoking a method (similar to executing a procedure) in response to a message.</a:t>
            </a:r>
          </a:p>
          <a:p>
            <a:r>
              <a:rPr lang="en-US" dirty="0"/>
              <a:t>Objects and classes extend the concept of abstract data types by adding the notion of inheritance.</a:t>
            </a:r>
          </a:p>
        </p:txBody>
      </p:sp>
    </p:spTree>
    <p:extLst>
      <p:ext uri="{BB962C8B-B14F-4D97-AF65-F5344CB8AC3E}">
        <p14:creationId xmlns:p14="http://schemas.microsoft.com/office/powerpoint/2010/main" val="899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25E5F-D5E1-4F93-AF9B-E05744703FEE}"/>
              </a:ext>
            </a:extLst>
          </p:cNvPr>
          <p:cNvSpPr>
            <a:spLocks noGrp="1"/>
          </p:cNvSpPr>
          <p:nvPr>
            <p:ph idx="1"/>
          </p:nvPr>
        </p:nvSpPr>
        <p:spPr>
          <a:xfrm>
            <a:off x="680321" y="1722783"/>
            <a:ext cx="10972800" cy="4126626"/>
          </a:xfrm>
        </p:spPr>
        <p:txBody>
          <a:bodyPr anchor="ctr">
            <a:normAutofit/>
          </a:bodyPr>
          <a:lstStyle/>
          <a:p>
            <a:pPr marL="420370" indent="-420370"/>
            <a:r>
              <a:rPr lang="en-US" sz="3600" dirty="0"/>
              <a:t>RPS:</a:t>
            </a:r>
            <a:endParaRPr lang="en-US" dirty="0"/>
          </a:p>
          <a:p>
            <a:pPr lvl="1" indent="-350520"/>
            <a:r>
              <a:rPr lang="en-US" sz="3100" dirty="0"/>
              <a:t>Overview of Java</a:t>
            </a:r>
            <a:endParaRPr lang="en-US" sz="3100" dirty="0">
              <a:cs typeface="Calibri"/>
            </a:endParaRPr>
          </a:p>
          <a:p>
            <a:pPr lvl="1" indent="-350520"/>
            <a:r>
              <a:rPr lang="en-US" sz="3100" dirty="0"/>
              <a:t>Java Fundamentals: data types, operators, array, control statements</a:t>
            </a:r>
            <a:endParaRPr lang="en-US" sz="3100" dirty="0">
              <a:cs typeface="Calibri"/>
            </a:endParaRPr>
          </a:p>
          <a:p>
            <a:pPr lvl="1" indent="-350520"/>
            <a:r>
              <a:rPr lang="en-US" sz="3100" dirty="0"/>
              <a:t>Classes and Methods</a:t>
            </a:r>
            <a:endParaRPr lang="en-US" sz="3100" dirty="0">
              <a:cs typeface="Calibri"/>
            </a:endParaRPr>
          </a:p>
          <a:p>
            <a:pPr lvl="1" indent="-350520"/>
            <a:r>
              <a:rPr lang="en-US" sz="3100" dirty="0"/>
              <a:t>Inheritance, Polymorphs, Interface</a:t>
            </a:r>
            <a:endParaRPr lang="en-US" sz="3100" dirty="0" err="1">
              <a:cs typeface="Calibri"/>
            </a:endParaRPr>
          </a:p>
          <a:p>
            <a:pPr lvl="1" indent="-350520"/>
            <a:r>
              <a:rPr lang="en-US" sz="3100" dirty="0"/>
              <a:t>Exception Handling</a:t>
            </a:r>
            <a:endParaRPr lang="en-US" sz="3100" dirty="0">
              <a:cs typeface="Calibri"/>
            </a:endParaRPr>
          </a:p>
        </p:txBody>
      </p:sp>
      <p:sp>
        <p:nvSpPr>
          <p:cNvPr id="4" name="Title 3">
            <a:extLst>
              <a:ext uri="{FF2B5EF4-FFF2-40B4-BE49-F238E27FC236}">
                <a16:creationId xmlns:a16="http://schemas.microsoft.com/office/drawing/2014/main" id="{AB479583-BB1E-43E8-B457-F385FAA510E8}"/>
              </a:ext>
            </a:extLst>
          </p:cNvPr>
          <p:cNvSpPr>
            <a:spLocks noGrp="1"/>
          </p:cNvSpPr>
          <p:nvPr>
            <p:ph type="title"/>
          </p:nvPr>
        </p:nvSpPr>
        <p:spPr/>
        <p:txBody>
          <a:bodyPr/>
          <a:lstStyle/>
          <a:p>
            <a:r>
              <a:rPr lang="en-US" dirty="0" err="1"/>
              <a:t>Susunan</a:t>
            </a:r>
            <a:r>
              <a:rPr lang="en-US" dirty="0"/>
              <a:t> Materi</a:t>
            </a:r>
          </a:p>
        </p:txBody>
      </p:sp>
    </p:spTree>
    <p:extLst>
      <p:ext uri="{BB962C8B-B14F-4D97-AF65-F5344CB8AC3E}">
        <p14:creationId xmlns:p14="http://schemas.microsoft.com/office/powerpoint/2010/main" val="1101368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BA3C-8C32-1F0D-D699-CC2D5E5CC477}"/>
              </a:ext>
            </a:extLst>
          </p:cNvPr>
          <p:cNvSpPr>
            <a:spLocks noGrp="1"/>
          </p:cNvSpPr>
          <p:nvPr>
            <p:ph type="title"/>
          </p:nvPr>
        </p:nvSpPr>
        <p:spPr/>
        <p:txBody>
          <a:bodyPr/>
          <a:lstStyle/>
          <a:p>
            <a:r>
              <a:rPr lang="en-US" dirty="0" err="1"/>
              <a:t>Tugas</a:t>
            </a:r>
            <a:endParaRPr lang="en-US" dirty="0"/>
          </a:p>
        </p:txBody>
      </p:sp>
      <p:sp>
        <p:nvSpPr>
          <p:cNvPr id="3" name="Content Placeholder 2">
            <a:extLst>
              <a:ext uri="{FF2B5EF4-FFF2-40B4-BE49-F238E27FC236}">
                <a16:creationId xmlns:a16="http://schemas.microsoft.com/office/drawing/2014/main" id="{36551F1F-E3DF-E686-4045-62E2DBCCBB4A}"/>
              </a:ext>
            </a:extLst>
          </p:cNvPr>
          <p:cNvSpPr>
            <a:spLocks noGrp="1"/>
          </p:cNvSpPr>
          <p:nvPr>
            <p:ph idx="1"/>
          </p:nvPr>
        </p:nvSpPr>
        <p:spPr/>
        <p:txBody>
          <a:bodyPr/>
          <a:lstStyle/>
          <a:p>
            <a:pPr marL="742950" indent="-742950">
              <a:buFont typeface="+mj-lt"/>
              <a:buAutoNum type="arabicPeriod"/>
            </a:pPr>
            <a:r>
              <a:rPr lang="en-US" dirty="0" err="1"/>
              <a:t>Berikan</a:t>
            </a:r>
            <a:r>
              <a:rPr lang="en-US" dirty="0"/>
              <a:t> </a:t>
            </a:r>
            <a:r>
              <a:rPr lang="en-US" dirty="0" err="1"/>
              <a:t>contoh</a:t>
            </a:r>
            <a:r>
              <a:rPr lang="en-US" dirty="0"/>
              <a:t> </a:t>
            </a:r>
            <a:r>
              <a:rPr lang="en-US" dirty="0" err="1"/>
              <a:t>struktur</a:t>
            </a:r>
            <a:r>
              <a:rPr lang="en-US" dirty="0"/>
              <a:t> </a:t>
            </a:r>
            <a:r>
              <a:rPr lang="en-US" dirty="0" err="1"/>
              <a:t>hirarki</a:t>
            </a:r>
            <a:r>
              <a:rPr lang="en-US" dirty="0"/>
              <a:t> yang </a:t>
            </a:r>
            <a:r>
              <a:rPr lang="en-US" dirty="0" err="1"/>
              <a:t>ada</a:t>
            </a:r>
            <a:r>
              <a:rPr lang="en-US" dirty="0"/>
              <a:t> di </a:t>
            </a:r>
            <a:r>
              <a:rPr lang="en-US" dirty="0" err="1"/>
              <a:t>kehidupan</a:t>
            </a:r>
            <a:r>
              <a:rPr lang="en-US" dirty="0"/>
              <a:t> </a:t>
            </a:r>
            <a:r>
              <a:rPr lang="en-US" dirty="0" err="1"/>
              <a:t>sehari-hari</a:t>
            </a:r>
            <a:r>
              <a:rPr lang="en-US" dirty="0"/>
              <a:t> yang </a:t>
            </a:r>
            <a:r>
              <a:rPr lang="en-US" dirty="0" err="1"/>
              <a:t>menganut</a:t>
            </a:r>
            <a:r>
              <a:rPr lang="en-US" dirty="0"/>
              <a:t> </a:t>
            </a:r>
            <a:r>
              <a:rPr lang="en-US" dirty="0" err="1"/>
              <a:t>konsep</a:t>
            </a:r>
            <a:r>
              <a:rPr lang="en-US" dirty="0"/>
              <a:t> inheritance, dan </a:t>
            </a:r>
            <a:r>
              <a:rPr lang="en-US" dirty="0" err="1"/>
              <a:t>contoh</a:t>
            </a:r>
            <a:r>
              <a:rPr lang="en-US" dirty="0"/>
              <a:t> </a:t>
            </a:r>
            <a:r>
              <a:rPr lang="en-US" dirty="0" err="1"/>
              <a:t>struktur</a:t>
            </a:r>
            <a:r>
              <a:rPr lang="en-US" dirty="0"/>
              <a:t> </a:t>
            </a:r>
            <a:r>
              <a:rPr lang="en-US" dirty="0" err="1"/>
              <a:t>hirarki</a:t>
            </a:r>
            <a:r>
              <a:rPr lang="en-US" dirty="0"/>
              <a:t> yang </a:t>
            </a:r>
            <a:r>
              <a:rPr lang="en-US" dirty="0" err="1"/>
              <a:t>tidak</a:t>
            </a:r>
            <a:r>
              <a:rPr lang="en-US" dirty="0"/>
              <a:t> </a:t>
            </a:r>
            <a:r>
              <a:rPr lang="en-US" dirty="0" err="1"/>
              <a:t>menganut</a:t>
            </a:r>
            <a:r>
              <a:rPr lang="en-US" dirty="0"/>
              <a:t> </a:t>
            </a:r>
            <a:r>
              <a:rPr lang="en-US" dirty="0" err="1"/>
              <a:t>konsep</a:t>
            </a:r>
            <a:r>
              <a:rPr lang="en-US" dirty="0"/>
              <a:t> inheritance.</a:t>
            </a:r>
          </a:p>
          <a:p>
            <a:pPr marL="742950" indent="-742950">
              <a:buFont typeface="+mj-lt"/>
              <a:buAutoNum type="arabicPeriod"/>
            </a:pPr>
            <a:r>
              <a:rPr lang="en-US" dirty="0"/>
              <a:t>Ambil </a:t>
            </a:r>
            <a:r>
              <a:rPr lang="en-US" dirty="0" err="1"/>
              <a:t>satu</a:t>
            </a:r>
            <a:r>
              <a:rPr lang="en-US" dirty="0"/>
              <a:t> </a:t>
            </a:r>
            <a:r>
              <a:rPr lang="en-US" dirty="0" err="1"/>
              <a:t>contoh</a:t>
            </a:r>
            <a:r>
              <a:rPr lang="en-US" dirty="0"/>
              <a:t> </a:t>
            </a:r>
            <a:r>
              <a:rPr lang="en-US" dirty="0" err="1"/>
              <a:t>permasalahan</a:t>
            </a:r>
            <a:r>
              <a:rPr lang="en-US" dirty="0"/>
              <a:t> di </a:t>
            </a:r>
            <a:r>
              <a:rPr lang="en-US" dirty="0" err="1"/>
              <a:t>kehidupan</a:t>
            </a:r>
            <a:r>
              <a:rPr lang="en-US" dirty="0"/>
              <a:t> </a:t>
            </a:r>
            <a:r>
              <a:rPr lang="en-US" dirty="0" err="1"/>
              <a:t>sehari-hari</a:t>
            </a:r>
            <a:r>
              <a:rPr lang="en-US" dirty="0"/>
              <a:t> dan </a:t>
            </a:r>
            <a:r>
              <a:rPr lang="en-US" dirty="0" err="1"/>
              <a:t>deskripsikan</a:t>
            </a:r>
            <a:r>
              <a:rPr lang="en-US" dirty="0"/>
              <a:t> </a:t>
            </a:r>
            <a:r>
              <a:rPr lang="en-US" dirty="0" err="1"/>
              <a:t>solusinya</a:t>
            </a:r>
            <a:r>
              <a:rPr lang="en-US" dirty="0"/>
              <a:t> </a:t>
            </a:r>
            <a:r>
              <a:rPr lang="en-US" dirty="0" err="1"/>
              <a:t>dalam</a:t>
            </a:r>
            <a:r>
              <a:rPr lang="en-US" dirty="0"/>
              <a:t> </a:t>
            </a:r>
            <a:r>
              <a:rPr lang="en-US" dirty="0" err="1"/>
              <a:t>bentuk</a:t>
            </a:r>
            <a:r>
              <a:rPr lang="en-US" dirty="0"/>
              <a:t> object dan responsibilities </a:t>
            </a:r>
            <a:r>
              <a:rPr lang="en-US" dirty="0" err="1"/>
              <a:t>nya</a:t>
            </a:r>
            <a:r>
              <a:rPr lang="en-US" dirty="0"/>
              <a:t>.</a:t>
            </a:r>
          </a:p>
        </p:txBody>
      </p:sp>
    </p:spTree>
    <p:extLst>
      <p:ext uri="{BB962C8B-B14F-4D97-AF65-F5344CB8AC3E}">
        <p14:creationId xmlns:p14="http://schemas.microsoft.com/office/powerpoint/2010/main" val="226710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66A4-191B-FF5A-8A14-16735522A05C}"/>
              </a:ext>
            </a:extLst>
          </p:cNvPr>
          <p:cNvSpPr>
            <a:spLocks noGrp="1"/>
          </p:cNvSpPr>
          <p:nvPr>
            <p:ph type="title"/>
          </p:nvPr>
        </p:nvSpPr>
        <p:spPr/>
        <p:txBody>
          <a:bodyPr/>
          <a:lstStyle/>
          <a:p>
            <a:r>
              <a:rPr lang="en-US" dirty="0" err="1">
                <a:cs typeface="Calibri"/>
              </a:rPr>
              <a:t>Perkuliahan</a:t>
            </a:r>
          </a:p>
        </p:txBody>
      </p:sp>
      <p:sp>
        <p:nvSpPr>
          <p:cNvPr id="3" name="Content Placeholder 2">
            <a:extLst>
              <a:ext uri="{FF2B5EF4-FFF2-40B4-BE49-F238E27FC236}">
                <a16:creationId xmlns:a16="http://schemas.microsoft.com/office/drawing/2014/main" id="{4C7CDD22-9176-781E-619B-F73BE74435EC}"/>
              </a:ext>
            </a:extLst>
          </p:cNvPr>
          <p:cNvSpPr>
            <a:spLocks noGrp="1"/>
          </p:cNvSpPr>
          <p:nvPr>
            <p:ph idx="1"/>
          </p:nvPr>
        </p:nvSpPr>
        <p:spPr/>
        <p:txBody>
          <a:bodyPr/>
          <a:lstStyle/>
          <a:p>
            <a:pPr marL="420370" indent="-420370">
              <a:lnSpc>
                <a:spcPct val="80000"/>
              </a:lnSpc>
              <a:spcBef>
                <a:spcPts val="1000"/>
              </a:spcBef>
              <a:spcAft>
                <a:spcPts val="0"/>
              </a:spcAft>
            </a:pPr>
            <a:r>
              <a:rPr lang="en-US" sz="3000" dirty="0">
                <a:cs typeface="Calibri"/>
              </a:rPr>
              <a:t>Lectures: </a:t>
            </a:r>
          </a:p>
          <a:p>
            <a:pPr marL="420370" indent="-420370">
              <a:lnSpc>
                <a:spcPct val="80000"/>
              </a:lnSpc>
              <a:spcBef>
                <a:spcPts val="1000"/>
              </a:spcBef>
              <a:spcAft>
                <a:spcPts val="0"/>
              </a:spcAft>
            </a:pPr>
            <a:endParaRPr lang="en-US" sz="900" dirty="0">
              <a:cs typeface="Calibri"/>
            </a:endParaRPr>
          </a:p>
          <a:p>
            <a:pPr marL="420370" indent="-420370">
              <a:lnSpc>
                <a:spcPct val="80000"/>
              </a:lnSpc>
              <a:spcBef>
                <a:spcPts val="1000"/>
              </a:spcBef>
              <a:spcAft>
                <a:spcPts val="0"/>
              </a:spcAft>
            </a:pPr>
            <a:r>
              <a:rPr lang="en-US" sz="3000" dirty="0">
                <a:cs typeface="Calibri"/>
              </a:rPr>
              <a:t>Instructor: </a:t>
            </a:r>
            <a:r>
              <a:rPr lang="en-US" sz="3000" dirty="0" err="1">
                <a:cs typeface="Calibri"/>
              </a:rPr>
              <a:t>Novario</a:t>
            </a:r>
            <a:r>
              <a:rPr lang="en-US" sz="3000" dirty="0">
                <a:cs typeface="Calibri"/>
              </a:rPr>
              <a:t> Jaya Perdana, MT.</a:t>
            </a:r>
          </a:p>
          <a:p>
            <a:pPr marL="420370" indent="-420370">
              <a:lnSpc>
                <a:spcPct val="80000"/>
              </a:lnSpc>
              <a:spcBef>
                <a:spcPts val="1000"/>
              </a:spcBef>
              <a:spcAft>
                <a:spcPts val="0"/>
              </a:spcAft>
            </a:pPr>
            <a:endParaRPr lang="en-US" sz="900" dirty="0">
              <a:cs typeface="Calibri"/>
            </a:endParaRPr>
          </a:p>
          <a:p>
            <a:pPr marL="420370" indent="-420370">
              <a:lnSpc>
                <a:spcPct val="80000"/>
              </a:lnSpc>
              <a:spcBef>
                <a:spcPts val="1000"/>
              </a:spcBef>
              <a:spcAft>
                <a:spcPts val="0"/>
              </a:spcAft>
            </a:pPr>
            <a:r>
              <a:rPr lang="en-US" sz="3000" dirty="0">
                <a:cs typeface="Calibri"/>
              </a:rPr>
              <a:t>Text Book:</a:t>
            </a:r>
          </a:p>
          <a:p>
            <a:pPr marL="914082" lvl="1" indent="-420370">
              <a:lnSpc>
                <a:spcPct val="80000"/>
              </a:lnSpc>
              <a:spcBef>
                <a:spcPts val="1000"/>
              </a:spcBef>
              <a:spcAft>
                <a:spcPts val="0"/>
              </a:spcAft>
            </a:pPr>
            <a:r>
              <a:rPr lang="en-US" sz="2100" dirty="0">
                <a:cs typeface="Calibri"/>
              </a:rPr>
              <a:t>Timothy A. Budd, An Introduction to Object-Oriented Programming (3</a:t>
            </a:r>
            <a:r>
              <a:rPr lang="en-US" sz="2100" baseline="30000" dirty="0">
                <a:cs typeface="Calibri"/>
              </a:rPr>
              <a:t>rd</a:t>
            </a:r>
            <a:r>
              <a:rPr lang="en-US" sz="2100" dirty="0">
                <a:cs typeface="Calibri"/>
              </a:rPr>
              <a:t> Ed.), 2002, Wesley</a:t>
            </a:r>
          </a:p>
          <a:p>
            <a:pPr marL="914082" lvl="1" indent="-420370">
              <a:lnSpc>
                <a:spcPct val="80000"/>
              </a:lnSpc>
              <a:spcBef>
                <a:spcPts val="1000"/>
              </a:spcBef>
              <a:spcAft>
                <a:spcPts val="0"/>
              </a:spcAft>
            </a:pPr>
            <a:r>
              <a:rPr lang="en-US" sz="2100" dirty="0">
                <a:cs typeface="Calibri"/>
              </a:rPr>
              <a:t>Herbert </a:t>
            </a:r>
            <a:r>
              <a:rPr lang="en-US" sz="2100" dirty="0" err="1">
                <a:cs typeface="Calibri"/>
              </a:rPr>
              <a:t>Schildt</a:t>
            </a:r>
            <a:r>
              <a:rPr lang="en-US" sz="2100" dirty="0">
                <a:cs typeface="Calibri"/>
              </a:rPr>
              <a:t>, </a:t>
            </a:r>
            <a:r>
              <a:rPr lang="en-US" sz="2100" dirty="0" err="1">
                <a:cs typeface="Calibri"/>
              </a:rPr>
              <a:t>Java</a:t>
            </a:r>
            <a:r>
              <a:rPr lang="en-US" sz="2100" baseline="30000" dirty="0" err="1">
                <a:cs typeface="Calibri"/>
              </a:rPr>
              <a:t>TM</a:t>
            </a:r>
            <a:r>
              <a:rPr lang="en-US" sz="2100" dirty="0">
                <a:cs typeface="Calibri"/>
              </a:rPr>
              <a:t> The Complete Reference (12</a:t>
            </a:r>
            <a:r>
              <a:rPr lang="en-US" sz="2100" baseline="30000" dirty="0">
                <a:cs typeface="Calibri"/>
              </a:rPr>
              <a:t>th</a:t>
            </a:r>
            <a:r>
              <a:rPr lang="en-US" sz="2100" dirty="0">
                <a:cs typeface="Calibri"/>
              </a:rPr>
              <a:t> Ed), 2022, Wiley</a:t>
            </a:r>
          </a:p>
        </p:txBody>
      </p:sp>
    </p:spTree>
    <p:extLst>
      <p:ext uri="{BB962C8B-B14F-4D97-AF65-F5344CB8AC3E}">
        <p14:creationId xmlns:p14="http://schemas.microsoft.com/office/powerpoint/2010/main" val="295512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D6B0-13E3-57BD-44A3-2FC2A5D50C7E}"/>
              </a:ext>
            </a:extLst>
          </p:cNvPr>
          <p:cNvSpPr>
            <a:spLocks noGrp="1"/>
          </p:cNvSpPr>
          <p:nvPr>
            <p:ph type="title"/>
          </p:nvPr>
        </p:nvSpPr>
        <p:spPr/>
        <p:txBody>
          <a:bodyPr/>
          <a:lstStyle/>
          <a:p>
            <a:r>
              <a:rPr lang="en-US" dirty="0" err="1"/>
              <a:t>Pemrograman</a:t>
            </a:r>
            <a:r>
              <a:rPr lang="en-US" dirty="0"/>
              <a:t> </a:t>
            </a:r>
            <a:r>
              <a:rPr lang="en-US" dirty="0" err="1"/>
              <a:t>Berorientasi</a:t>
            </a:r>
            <a:r>
              <a:rPr lang="en-US" dirty="0"/>
              <a:t> Object</a:t>
            </a:r>
          </a:p>
        </p:txBody>
      </p:sp>
      <p:sp>
        <p:nvSpPr>
          <p:cNvPr id="3" name="Content Placeholder 2">
            <a:extLst>
              <a:ext uri="{FF2B5EF4-FFF2-40B4-BE49-F238E27FC236}">
                <a16:creationId xmlns:a16="http://schemas.microsoft.com/office/drawing/2014/main" id="{4E29FE55-DCE5-448F-5581-37A1FD83EF5B}"/>
              </a:ext>
            </a:extLst>
          </p:cNvPr>
          <p:cNvSpPr>
            <a:spLocks noGrp="1"/>
          </p:cNvSpPr>
          <p:nvPr>
            <p:ph idx="1"/>
          </p:nvPr>
        </p:nvSpPr>
        <p:spPr/>
        <p:txBody>
          <a:bodyPr>
            <a:normAutofit fontScale="92500" lnSpcReduction="10000"/>
          </a:bodyPr>
          <a:lstStyle/>
          <a:p>
            <a:r>
              <a:rPr lang="en-US" dirty="0"/>
              <a:t>OOP has been the dominant programming paradigm for more than twenty years. Why is it so popular?</a:t>
            </a:r>
          </a:p>
          <a:p>
            <a:pPr lvl="1"/>
            <a:r>
              <a:rPr lang="en-US" dirty="0"/>
              <a:t>Proven record of success.</a:t>
            </a:r>
          </a:p>
          <a:p>
            <a:pPr lvl="1"/>
            <a:r>
              <a:rPr lang="en-US" dirty="0"/>
              <a:t>Scales well from small problems to large</a:t>
            </a:r>
          </a:p>
          <a:p>
            <a:pPr lvl="1"/>
            <a:r>
              <a:rPr lang="en-US" dirty="0"/>
              <a:t>Resonant similarity to techniques for thinking about problems in other domains.</a:t>
            </a:r>
          </a:p>
          <a:p>
            <a:r>
              <a:rPr lang="en-US" dirty="0"/>
              <a:t>Nevertheless, programming is still a task that requires skill and learning.</a:t>
            </a:r>
          </a:p>
        </p:txBody>
      </p:sp>
    </p:spTree>
    <p:extLst>
      <p:ext uri="{BB962C8B-B14F-4D97-AF65-F5344CB8AC3E}">
        <p14:creationId xmlns:p14="http://schemas.microsoft.com/office/powerpoint/2010/main" val="323548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A6D7-A24C-AFD9-F68E-D6BA906DAF71}"/>
              </a:ext>
            </a:extLst>
          </p:cNvPr>
          <p:cNvSpPr>
            <a:spLocks noGrp="1"/>
          </p:cNvSpPr>
          <p:nvPr>
            <p:ph type="title"/>
          </p:nvPr>
        </p:nvSpPr>
        <p:spPr/>
        <p:txBody>
          <a:bodyPr/>
          <a:lstStyle/>
          <a:p>
            <a:r>
              <a:rPr lang="en-US" dirty="0" err="1"/>
              <a:t>Contoh</a:t>
            </a:r>
            <a:endParaRPr lang="en-US" dirty="0"/>
          </a:p>
        </p:txBody>
      </p:sp>
      <p:sp>
        <p:nvSpPr>
          <p:cNvPr id="3" name="Content Placeholder 2">
            <a:extLst>
              <a:ext uri="{FF2B5EF4-FFF2-40B4-BE49-F238E27FC236}">
                <a16:creationId xmlns:a16="http://schemas.microsoft.com/office/drawing/2014/main" id="{F3A0A2A4-7F5A-0196-D0C9-DCD84ECF0C14}"/>
              </a:ext>
            </a:extLst>
          </p:cNvPr>
          <p:cNvSpPr>
            <a:spLocks noGrp="1"/>
          </p:cNvSpPr>
          <p:nvPr>
            <p:ph idx="1"/>
          </p:nvPr>
        </p:nvSpPr>
        <p:spPr>
          <a:xfrm>
            <a:off x="609600" y="1600199"/>
            <a:ext cx="10972800" cy="4525963"/>
          </a:xfrm>
        </p:spPr>
        <p:txBody>
          <a:bodyPr>
            <a:normAutofit/>
          </a:bodyPr>
          <a:lstStyle/>
          <a:p>
            <a:r>
              <a:rPr lang="en-US" dirty="0"/>
              <a:t>A student working in DNA research had the task of finding repeated sequences of M values in a long sequence of values:</a:t>
            </a:r>
          </a:p>
          <a:p>
            <a:pPr marL="0" indent="0" algn="ctr">
              <a:buNone/>
            </a:pPr>
            <a:endParaRPr lang="en-US" sz="2800" dirty="0"/>
          </a:p>
          <a:p>
            <a:pPr marL="0" indent="0" algn="ctr">
              <a:buNone/>
            </a:pPr>
            <a:r>
              <a:rPr lang="en-US" sz="2800" dirty="0"/>
              <a:t>ACTCGGATCTTGCATTTCGGCAATTGGACCCTGACTTGGCCA ...</a:t>
            </a:r>
            <a:endParaRPr lang="en-US" dirty="0"/>
          </a:p>
        </p:txBody>
      </p:sp>
    </p:spTree>
    <p:extLst>
      <p:ext uri="{BB962C8B-B14F-4D97-AF65-F5344CB8AC3E}">
        <p14:creationId xmlns:p14="http://schemas.microsoft.com/office/powerpoint/2010/main" val="333531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21AC-B73F-CE80-7D8E-F48B4B60692B}"/>
              </a:ext>
            </a:extLst>
          </p:cNvPr>
          <p:cNvSpPr>
            <a:spLocks noGrp="1"/>
          </p:cNvSpPr>
          <p:nvPr>
            <p:ph type="title"/>
          </p:nvPr>
        </p:nvSpPr>
        <p:spPr/>
        <p:txBody>
          <a:bodyPr/>
          <a:lstStyle/>
          <a:p>
            <a:r>
              <a:rPr lang="en-US" dirty="0" err="1"/>
              <a:t>Contoh</a:t>
            </a:r>
            <a:endParaRPr lang="en-US" dirty="0"/>
          </a:p>
        </p:txBody>
      </p:sp>
      <p:sp>
        <p:nvSpPr>
          <p:cNvPr id="3" name="Content Placeholder 2">
            <a:extLst>
              <a:ext uri="{FF2B5EF4-FFF2-40B4-BE49-F238E27FC236}">
                <a16:creationId xmlns:a16="http://schemas.microsoft.com/office/drawing/2014/main" id="{7AB77F86-A551-4323-370A-A9A9DAEE1A68}"/>
              </a:ext>
            </a:extLst>
          </p:cNvPr>
          <p:cNvSpPr>
            <a:spLocks noGrp="1"/>
          </p:cNvSpPr>
          <p:nvPr>
            <p:ph idx="1"/>
          </p:nvPr>
        </p:nvSpPr>
        <p:spPr>
          <a:xfrm>
            <a:off x="609600" y="2024743"/>
            <a:ext cx="5611586" cy="4101420"/>
          </a:xfrm>
        </p:spPr>
        <p:txBody>
          <a:bodyPr>
            <a:normAutofit fontScale="70000" lnSpcReduction="20000"/>
          </a:bodyPr>
          <a:lstStyle/>
          <a:p>
            <a:pPr marL="0" indent="0">
              <a:buNone/>
            </a:pPr>
            <a:r>
              <a:rPr lang="en-US" dirty="0">
                <a:latin typeface="Congenial UltraLight" panose="02000503040000020004" pitchFamily="2" charset="0"/>
              </a:rPr>
              <a:t>A  C  T  C  G  </a:t>
            </a:r>
            <a:r>
              <a:rPr lang="en-US" dirty="0" err="1">
                <a:latin typeface="Congenial UltraLight" panose="02000503040000020004" pitchFamily="2" charset="0"/>
              </a:rPr>
              <a:t>G</a:t>
            </a:r>
            <a:r>
              <a:rPr lang="en-US" dirty="0">
                <a:latin typeface="Congenial UltraLight" panose="02000503040000020004" pitchFamily="2" charset="0"/>
              </a:rPr>
              <a:t>  positions 1 to M</a:t>
            </a:r>
          </a:p>
          <a:p>
            <a:pPr marL="0" indent="0">
              <a:buNone/>
            </a:pPr>
            <a:r>
              <a:rPr lang="en-US" dirty="0">
                <a:latin typeface="Congenial UltraLight" panose="02000503040000020004" pitchFamily="2" charset="0"/>
              </a:rPr>
              <a:t>C  T  C  G  </a:t>
            </a:r>
            <a:r>
              <a:rPr lang="en-US" dirty="0" err="1">
                <a:latin typeface="Congenial UltraLight" panose="02000503040000020004" pitchFamily="2" charset="0"/>
              </a:rPr>
              <a:t>G</a:t>
            </a:r>
            <a:r>
              <a:rPr lang="en-US" dirty="0">
                <a:latin typeface="Congenial UltraLight" panose="02000503040000020004" pitchFamily="2" charset="0"/>
              </a:rPr>
              <a:t>  A  positions 2 to M+1</a:t>
            </a:r>
          </a:p>
          <a:p>
            <a:pPr marL="0" indent="0">
              <a:buNone/>
            </a:pPr>
            <a:r>
              <a:rPr lang="en-US" dirty="0">
                <a:latin typeface="Congenial UltraLight" panose="02000503040000020004" pitchFamily="2" charset="0"/>
              </a:rPr>
              <a:t>T  C  G  </a:t>
            </a:r>
            <a:r>
              <a:rPr lang="en-US" dirty="0" err="1">
                <a:latin typeface="Congenial UltraLight" panose="02000503040000020004" pitchFamily="2" charset="0"/>
              </a:rPr>
              <a:t>G</a:t>
            </a:r>
            <a:r>
              <a:rPr lang="en-US" dirty="0">
                <a:latin typeface="Congenial UltraLight" panose="02000503040000020004" pitchFamily="2" charset="0"/>
              </a:rPr>
              <a:t>  A  T  positions 3 to M+2</a:t>
            </a:r>
          </a:p>
          <a:p>
            <a:pPr marL="0" indent="0">
              <a:buNone/>
            </a:pPr>
            <a:r>
              <a:rPr lang="en-US" dirty="0">
                <a:latin typeface="Congenial UltraLight" panose="02000503040000020004" pitchFamily="2" charset="0"/>
              </a:rPr>
              <a:t>C  G  </a:t>
            </a:r>
            <a:r>
              <a:rPr lang="en-US" dirty="0" err="1">
                <a:latin typeface="Congenial UltraLight" panose="02000503040000020004" pitchFamily="2" charset="0"/>
              </a:rPr>
              <a:t>G</a:t>
            </a:r>
            <a:r>
              <a:rPr lang="en-US" dirty="0">
                <a:latin typeface="Congenial UltraLight" panose="02000503040000020004" pitchFamily="2" charset="0"/>
              </a:rPr>
              <a:t>  A  T  </a:t>
            </a:r>
            <a:r>
              <a:rPr lang="en-US" dirty="0" err="1">
                <a:latin typeface="Congenial UltraLight" panose="02000503040000020004" pitchFamily="2" charset="0"/>
              </a:rPr>
              <a:t>T</a:t>
            </a:r>
            <a:r>
              <a:rPr lang="en-US" dirty="0">
                <a:latin typeface="Congenial UltraLight" panose="02000503040000020004" pitchFamily="2" charset="0"/>
              </a:rPr>
              <a:t>  positions 4 to M+3</a:t>
            </a:r>
          </a:p>
          <a:p>
            <a:pPr marL="0" indent="0">
              <a:buNone/>
            </a:pPr>
            <a:r>
              <a:rPr lang="en-US" dirty="0">
                <a:latin typeface="Congenial UltraLight" panose="02000503040000020004" pitchFamily="2" charset="0"/>
              </a:rPr>
              <a:t>G  </a:t>
            </a:r>
            <a:r>
              <a:rPr lang="en-US" dirty="0" err="1">
                <a:latin typeface="Congenial UltraLight" panose="02000503040000020004" pitchFamily="2" charset="0"/>
              </a:rPr>
              <a:t>G</a:t>
            </a:r>
            <a:r>
              <a:rPr lang="en-US" dirty="0">
                <a:latin typeface="Congenial UltraLight" panose="02000503040000020004" pitchFamily="2" charset="0"/>
              </a:rPr>
              <a:t>  A  T  </a:t>
            </a:r>
            <a:r>
              <a:rPr lang="en-US" dirty="0" err="1">
                <a:latin typeface="Congenial UltraLight" panose="02000503040000020004" pitchFamily="2" charset="0"/>
              </a:rPr>
              <a:t>T</a:t>
            </a:r>
            <a:r>
              <a:rPr lang="en-US" dirty="0">
                <a:latin typeface="Congenial UltraLight" panose="02000503040000020004" pitchFamily="2" charset="0"/>
              </a:rPr>
              <a:t>  C  positions 5 to M+4</a:t>
            </a:r>
          </a:p>
          <a:p>
            <a:pPr marL="0" indent="0">
              <a:buNone/>
            </a:pPr>
            <a:r>
              <a:rPr lang="en-US" dirty="0">
                <a:latin typeface="Congenial UltraLight" panose="02000503040000020004" pitchFamily="2" charset="0"/>
              </a:rPr>
              <a:t>G  A  T  </a:t>
            </a:r>
            <a:r>
              <a:rPr lang="en-US" dirty="0" err="1">
                <a:latin typeface="Congenial UltraLight" panose="02000503040000020004" pitchFamily="2" charset="0"/>
              </a:rPr>
              <a:t>T</a:t>
            </a:r>
            <a:r>
              <a:rPr lang="en-US" dirty="0">
                <a:latin typeface="Congenial UltraLight" panose="02000503040000020004" pitchFamily="2" charset="0"/>
              </a:rPr>
              <a:t>  C  T  positions 6 to M+5</a:t>
            </a:r>
          </a:p>
          <a:p>
            <a:pPr marL="0" indent="0">
              <a:buNone/>
            </a:pPr>
            <a:r>
              <a:rPr lang="en-US" dirty="0">
                <a:latin typeface="Congenial UltraLight" panose="02000503040000020004" pitchFamily="2" charset="0"/>
              </a:rPr>
              <a:t> .  .  . </a:t>
            </a:r>
          </a:p>
          <a:p>
            <a:pPr marL="0" indent="0">
              <a:buNone/>
            </a:pPr>
            <a:r>
              <a:rPr lang="en-US" dirty="0">
                <a:latin typeface="Congenial UltraLight" panose="02000503040000020004" pitchFamily="2" charset="0"/>
              </a:rPr>
              <a:t>T  G  </a:t>
            </a:r>
            <a:r>
              <a:rPr lang="en-US" dirty="0" err="1">
                <a:latin typeface="Congenial UltraLight" panose="02000503040000020004" pitchFamily="2" charset="0"/>
              </a:rPr>
              <a:t>G</a:t>
            </a:r>
            <a:r>
              <a:rPr lang="en-US" dirty="0">
                <a:latin typeface="Congenial UltraLight" panose="02000503040000020004" pitchFamily="2" charset="0"/>
              </a:rPr>
              <a:t>  A  C  </a:t>
            </a:r>
            <a:r>
              <a:rPr lang="en-US" dirty="0" err="1">
                <a:latin typeface="Congenial UltraLight" panose="02000503040000020004" pitchFamily="2" charset="0"/>
              </a:rPr>
              <a:t>C</a:t>
            </a:r>
            <a:r>
              <a:rPr lang="en-US" dirty="0">
                <a:latin typeface="Congenial UltraLight" panose="02000503040000020004" pitchFamily="2" charset="0"/>
              </a:rPr>
              <a:t> </a:t>
            </a:r>
          </a:p>
          <a:p>
            <a:pPr marL="0" indent="0">
              <a:buNone/>
            </a:pPr>
            <a:r>
              <a:rPr lang="en-US" dirty="0">
                <a:latin typeface="Congenial UltraLight" panose="02000503040000020004" pitchFamily="2" charset="0"/>
              </a:rPr>
              <a:t>G  </a:t>
            </a:r>
            <a:r>
              <a:rPr lang="en-US" dirty="0" err="1">
                <a:latin typeface="Congenial UltraLight" panose="02000503040000020004" pitchFamily="2" charset="0"/>
              </a:rPr>
              <a:t>G</a:t>
            </a:r>
            <a:r>
              <a:rPr lang="en-US" dirty="0">
                <a:latin typeface="Congenial UltraLight" panose="02000503040000020004" pitchFamily="2" charset="0"/>
              </a:rPr>
              <a:t>  A  C  </a:t>
            </a:r>
            <a:r>
              <a:rPr lang="en-US" dirty="0" err="1">
                <a:latin typeface="Congenial UltraLight" panose="02000503040000020004" pitchFamily="2" charset="0"/>
              </a:rPr>
              <a:t>C</a:t>
            </a:r>
            <a:r>
              <a:rPr lang="en-US" dirty="0">
                <a:latin typeface="Congenial UltraLight" panose="02000503040000020004" pitchFamily="2" charset="0"/>
              </a:rPr>
              <a:t>  </a:t>
            </a:r>
            <a:r>
              <a:rPr lang="en-US" dirty="0" err="1">
                <a:latin typeface="Congenial UltraLight" panose="02000503040000020004" pitchFamily="2" charset="0"/>
              </a:rPr>
              <a:t>C</a:t>
            </a:r>
            <a:r>
              <a:rPr lang="en-US" dirty="0">
                <a:latin typeface="Congenial UltraLight" panose="02000503040000020004" pitchFamily="2" charset="0"/>
              </a:rPr>
              <a:t>  .  .  . </a:t>
            </a:r>
          </a:p>
        </p:txBody>
      </p:sp>
      <p:sp>
        <p:nvSpPr>
          <p:cNvPr id="5" name="Content Placeholder 2">
            <a:extLst>
              <a:ext uri="{FF2B5EF4-FFF2-40B4-BE49-F238E27FC236}">
                <a16:creationId xmlns:a16="http://schemas.microsoft.com/office/drawing/2014/main" id="{7136A4E7-25B6-9BDF-8A0F-911CF3175F28}"/>
              </a:ext>
            </a:extLst>
          </p:cNvPr>
          <p:cNvSpPr txBox="1">
            <a:spLocks/>
          </p:cNvSpPr>
          <p:nvPr/>
        </p:nvSpPr>
        <p:spPr bwMode="auto">
          <a:xfrm>
            <a:off x="7037614" y="2024743"/>
            <a:ext cx="4966817" cy="455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420688" indent="-420688" algn="l" defTabSz="561975" rtl="0" eaLnBrk="1" fontAlgn="base" hangingPunct="1">
              <a:spcBef>
                <a:spcPct val="20000"/>
              </a:spcBef>
              <a:spcAft>
                <a:spcPct val="0"/>
              </a:spcAft>
              <a:buFont typeface="Arial" panose="020B0604020202020204" pitchFamily="34" charset="0"/>
              <a:buChar char="•"/>
              <a:defRPr sz="3900" kern="1200">
                <a:solidFill>
                  <a:schemeClr val="tx1"/>
                </a:solidFill>
                <a:latin typeface="+mn-lt"/>
                <a:ea typeface="+mn-ea"/>
                <a:cs typeface="+mn-cs"/>
              </a:defRPr>
            </a:lvl1pPr>
            <a:lvl2pPr marL="914400" indent="-350838" algn="l" defTabSz="561975" rtl="0" eaLnBrk="1" fontAlgn="base" hangingPunct="1">
              <a:spcBef>
                <a:spcPct val="20000"/>
              </a:spcBef>
              <a:spcAft>
                <a:spcPct val="0"/>
              </a:spcAft>
              <a:buFont typeface="Arial" panose="020B0604020202020204" pitchFamily="34" charset="0"/>
              <a:buChar char="–"/>
              <a:defRPr sz="3400" kern="1200">
                <a:solidFill>
                  <a:schemeClr val="tx1"/>
                </a:solidFill>
                <a:latin typeface="+mn-lt"/>
                <a:ea typeface="+mn-ea"/>
                <a:cs typeface="+mn-cs"/>
              </a:defRPr>
            </a:lvl2pPr>
            <a:lvl3pPr marL="1406525" indent="-280988" algn="l" defTabSz="561975" rtl="0" eaLnBrk="1" fontAlgn="base" hangingPunct="1">
              <a:spcBef>
                <a:spcPct val="20000"/>
              </a:spcBef>
              <a:spcAft>
                <a:spcPct val="0"/>
              </a:spcAft>
              <a:buFont typeface="Arial" panose="020B0604020202020204" pitchFamily="34" charset="0"/>
              <a:buChar char="•"/>
              <a:defRPr sz="2900" kern="1200">
                <a:solidFill>
                  <a:schemeClr val="tx1"/>
                </a:solidFill>
                <a:latin typeface="+mn-lt"/>
                <a:ea typeface="+mn-ea"/>
                <a:cs typeface="+mn-cs"/>
              </a:defRPr>
            </a:lvl3pPr>
            <a:lvl4pPr marL="1968500" indent="-280988" algn="l" defTabSz="561975"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532063" indent="-280988" algn="l" defTabSz="561975"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94970" indent="-281361" algn="l" defTabSz="562722" rtl="0" eaLnBrk="1" latinLnBrk="0" hangingPunct="1">
              <a:spcBef>
                <a:spcPct val="20000"/>
              </a:spcBef>
              <a:buFont typeface="Arial"/>
              <a:buChar char="•"/>
              <a:defRPr sz="2462" kern="1200">
                <a:solidFill>
                  <a:schemeClr val="tx1"/>
                </a:solidFill>
                <a:latin typeface="+mn-lt"/>
                <a:ea typeface="+mn-ea"/>
                <a:cs typeface="+mn-cs"/>
              </a:defRPr>
            </a:lvl6pPr>
            <a:lvl7pPr marL="3657691" indent="-281361" algn="l" defTabSz="562722" rtl="0" eaLnBrk="1" latinLnBrk="0" hangingPunct="1">
              <a:spcBef>
                <a:spcPct val="20000"/>
              </a:spcBef>
              <a:buFont typeface="Arial"/>
              <a:buChar char="•"/>
              <a:defRPr sz="2462" kern="1200">
                <a:solidFill>
                  <a:schemeClr val="tx1"/>
                </a:solidFill>
                <a:latin typeface="+mn-lt"/>
                <a:ea typeface="+mn-ea"/>
                <a:cs typeface="+mn-cs"/>
              </a:defRPr>
            </a:lvl7pPr>
            <a:lvl8pPr marL="4220413" indent="-281361" algn="l" defTabSz="562722" rtl="0" eaLnBrk="1" latinLnBrk="0" hangingPunct="1">
              <a:spcBef>
                <a:spcPct val="20000"/>
              </a:spcBef>
              <a:buFont typeface="Arial"/>
              <a:buChar char="•"/>
              <a:defRPr sz="2462" kern="1200">
                <a:solidFill>
                  <a:schemeClr val="tx1"/>
                </a:solidFill>
                <a:latin typeface="+mn-lt"/>
                <a:ea typeface="+mn-ea"/>
                <a:cs typeface="+mn-cs"/>
              </a:defRPr>
            </a:lvl8pPr>
            <a:lvl9pPr marL="4783135" indent="-281361" algn="l" defTabSz="562722" rtl="0" eaLnBrk="1" latinLnBrk="0" hangingPunct="1">
              <a:spcBef>
                <a:spcPct val="20000"/>
              </a:spcBef>
              <a:buFont typeface="Arial"/>
              <a:buChar char="•"/>
              <a:defRPr sz="2462" kern="1200">
                <a:solidFill>
                  <a:schemeClr val="tx1"/>
                </a:solidFill>
                <a:latin typeface="+mn-lt"/>
                <a:ea typeface="+mn-ea"/>
                <a:cs typeface="+mn-cs"/>
              </a:defRPr>
            </a:lvl9pPr>
          </a:lstStyle>
          <a:p>
            <a:pPr marL="0" indent="0">
              <a:buNone/>
            </a:pPr>
            <a:r>
              <a:rPr lang="en-US" sz="2800" dirty="0">
                <a:latin typeface="Congenial UltraLight" panose="020F0502020204030204" pitchFamily="2" charset="0"/>
              </a:rPr>
              <a:t>    DO 10 I = 1, N-M</a:t>
            </a:r>
          </a:p>
          <a:p>
            <a:pPr marL="0" indent="0">
              <a:buNone/>
            </a:pPr>
            <a:r>
              <a:rPr lang="en-US" sz="2800" dirty="0">
                <a:latin typeface="Congenial UltraLight" panose="020F0502020204030204" pitchFamily="2" charset="0"/>
              </a:rPr>
              <a:t>    DO 10 J = I+1, N-M</a:t>
            </a:r>
          </a:p>
          <a:p>
            <a:pPr marL="0" indent="0">
              <a:buNone/>
            </a:pPr>
            <a:r>
              <a:rPr lang="en-US" sz="2800" dirty="0">
                <a:latin typeface="Congenial UltraLight" panose="020F0502020204030204" pitchFamily="2" charset="0"/>
              </a:rPr>
              <a:t>    FOUND = .TRUE.</a:t>
            </a:r>
          </a:p>
          <a:p>
            <a:pPr marL="0" indent="0">
              <a:buNone/>
            </a:pPr>
            <a:r>
              <a:rPr lang="en-US" sz="2800" dirty="0">
                <a:latin typeface="Congenial UltraLight" panose="020F0502020204030204" pitchFamily="2" charset="0"/>
              </a:rPr>
              <a:t>    DO 20 K = 1, M</a:t>
            </a:r>
          </a:p>
          <a:p>
            <a:pPr marL="0" indent="0">
              <a:buNone/>
            </a:pPr>
            <a:r>
              <a:rPr lang="en-US" sz="2800" dirty="0">
                <a:latin typeface="Congenial UltraLight" panose="020F0502020204030204" pitchFamily="2" charset="0"/>
              </a:rPr>
              <a:t>20  IF X[I+K-1] .NE. X[J+K-1] THEN FOUND = .FALSE.</a:t>
            </a:r>
          </a:p>
          <a:p>
            <a:pPr marL="0" indent="0">
              <a:buNone/>
            </a:pPr>
            <a:r>
              <a:rPr lang="en-US" sz="2800" dirty="0">
                <a:latin typeface="Congenial UltraLight" panose="020F0502020204030204" pitchFamily="2" charset="0"/>
              </a:rPr>
              <a:t>    IF FOUND THEN ...</a:t>
            </a:r>
          </a:p>
          <a:p>
            <a:pPr marL="0" indent="0">
              <a:buNone/>
            </a:pPr>
            <a:r>
              <a:rPr lang="en-US" sz="2800" dirty="0">
                <a:latin typeface="Congenial UltraLight" panose="020F0502020204030204" pitchFamily="2" charset="0"/>
              </a:rPr>
              <a:t>10  CONTINUE</a:t>
            </a:r>
          </a:p>
        </p:txBody>
      </p:sp>
    </p:spTree>
    <p:extLst>
      <p:ext uri="{BB962C8B-B14F-4D97-AF65-F5344CB8AC3E}">
        <p14:creationId xmlns:p14="http://schemas.microsoft.com/office/powerpoint/2010/main" val="2161187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E7A4-7773-1349-E87D-DD6696D1AC4B}"/>
              </a:ext>
            </a:extLst>
          </p:cNvPr>
          <p:cNvSpPr>
            <a:spLocks noGrp="1"/>
          </p:cNvSpPr>
          <p:nvPr>
            <p:ph type="title"/>
          </p:nvPr>
        </p:nvSpPr>
        <p:spPr/>
        <p:txBody>
          <a:bodyPr/>
          <a:lstStyle/>
          <a:p>
            <a:r>
              <a:rPr lang="en-US" dirty="0"/>
              <a:t>What lead to the discovery?</a:t>
            </a:r>
          </a:p>
        </p:txBody>
      </p:sp>
      <p:sp>
        <p:nvSpPr>
          <p:cNvPr id="3" name="Content Placeholder 2">
            <a:extLst>
              <a:ext uri="{FF2B5EF4-FFF2-40B4-BE49-F238E27FC236}">
                <a16:creationId xmlns:a16="http://schemas.microsoft.com/office/drawing/2014/main" id="{7A4036CE-3726-E42E-187A-16F5F3788CEB}"/>
              </a:ext>
            </a:extLst>
          </p:cNvPr>
          <p:cNvSpPr>
            <a:spLocks noGrp="1"/>
          </p:cNvSpPr>
          <p:nvPr>
            <p:ph idx="1"/>
          </p:nvPr>
        </p:nvSpPr>
        <p:spPr/>
        <p:txBody>
          <a:bodyPr>
            <a:normAutofit lnSpcReduction="10000"/>
          </a:bodyPr>
          <a:lstStyle/>
          <a:p>
            <a:pPr marL="0" indent="0">
              <a:buNone/>
            </a:pPr>
            <a:r>
              <a:rPr lang="en-US" dirty="0"/>
              <a:t>The better solution:</a:t>
            </a:r>
          </a:p>
          <a:p>
            <a:r>
              <a:rPr lang="en-US" dirty="0"/>
              <a:t>Fortran programmer was blinded by a culture that valued loops, simple programs</a:t>
            </a:r>
          </a:p>
          <a:p>
            <a:r>
              <a:rPr lang="en-US" dirty="0"/>
              <a:t>Sorting is a built-in operation in APL, good programmers try to find novel uses for sorting</a:t>
            </a:r>
          </a:p>
          <a:p>
            <a:pPr marL="0" indent="0">
              <a:buNone/>
            </a:pPr>
            <a:r>
              <a:rPr lang="en-US" dirty="0"/>
              <a:t>The fundamental point is that the language you speak leads you in one direction or another.</a:t>
            </a:r>
          </a:p>
        </p:txBody>
      </p:sp>
    </p:spTree>
    <p:extLst>
      <p:ext uri="{BB962C8B-B14F-4D97-AF65-F5344CB8AC3E}">
        <p14:creationId xmlns:p14="http://schemas.microsoft.com/office/powerpoint/2010/main" val="1823764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837C-BFDC-1192-522E-588004100A7D}"/>
              </a:ext>
            </a:extLst>
          </p:cNvPr>
          <p:cNvSpPr>
            <a:spLocks noGrp="1"/>
          </p:cNvSpPr>
          <p:nvPr>
            <p:ph type="title"/>
          </p:nvPr>
        </p:nvSpPr>
        <p:spPr/>
        <p:txBody>
          <a:bodyPr/>
          <a:lstStyle/>
          <a:p>
            <a:r>
              <a:rPr lang="en-US" dirty="0"/>
              <a:t>Imperative Programming</a:t>
            </a:r>
          </a:p>
        </p:txBody>
      </p:sp>
      <p:sp>
        <p:nvSpPr>
          <p:cNvPr id="3" name="Content Placeholder 2">
            <a:extLst>
              <a:ext uri="{FF2B5EF4-FFF2-40B4-BE49-F238E27FC236}">
                <a16:creationId xmlns:a16="http://schemas.microsoft.com/office/drawing/2014/main" id="{036BBD9C-1CF2-D446-2A44-77DAE8B6E221}"/>
              </a:ext>
            </a:extLst>
          </p:cNvPr>
          <p:cNvSpPr>
            <a:spLocks noGrp="1"/>
          </p:cNvSpPr>
          <p:nvPr>
            <p:ph idx="1"/>
          </p:nvPr>
        </p:nvSpPr>
        <p:spPr/>
        <p:txBody>
          <a:bodyPr>
            <a:normAutofit fontScale="92500" lnSpcReduction="20000"/>
          </a:bodyPr>
          <a:lstStyle/>
          <a:p>
            <a:r>
              <a:rPr lang="en-US" dirty="0"/>
              <a:t>So, what are the paradigms of programming?</a:t>
            </a:r>
          </a:p>
          <a:p>
            <a:r>
              <a:rPr lang="en-US" dirty="0"/>
              <a:t>Imperative programming is the ``traditional'' model of computation.</a:t>
            </a:r>
          </a:p>
          <a:p>
            <a:pPr lvl="1"/>
            <a:r>
              <a:rPr lang="en-US" dirty="0"/>
              <a:t>State</a:t>
            </a:r>
          </a:p>
          <a:p>
            <a:pPr lvl="1"/>
            <a:r>
              <a:rPr lang="en-US" dirty="0"/>
              <a:t>Variables</a:t>
            </a:r>
          </a:p>
          <a:p>
            <a:pPr lvl="1"/>
            <a:r>
              <a:rPr lang="en-US" dirty="0"/>
              <a:t>Assignment</a:t>
            </a:r>
          </a:p>
          <a:p>
            <a:pPr lvl="1"/>
            <a:r>
              <a:rPr lang="en-US" dirty="0"/>
              <a:t>Loops</a:t>
            </a:r>
          </a:p>
          <a:p>
            <a:r>
              <a:rPr lang="en-US" dirty="0"/>
              <a:t>A processing unit is separate from memory, and ``acts'' upon memory.</a:t>
            </a:r>
          </a:p>
        </p:txBody>
      </p:sp>
    </p:spTree>
    <p:extLst>
      <p:ext uri="{BB962C8B-B14F-4D97-AF65-F5344CB8AC3E}">
        <p14:creationId xmlns:p14="http://schemas.microsoft.com/office/powerpoint/2010/main" val="3141356917"/>
      </p:ext>
    </p:extLst>
  </p:cSld>
  <p:clrMapOvr>
    <a:masterClrMapping/>
  </p:clrMapOvr>
</p:sld>
</file>

<file path=ppt/theme/theme1.xml><?xml version="1.0" encoding="utf-8"?>
<a:theme xmlns:a="http://schemas.openxmlformats.org/drawingml/2006/main" name="Unta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ntar" id="{5D660AAC-E2DB-42F0-BACD-38B7D7D16AE3}" vid="{92069F20-55A7-4733-B606-51A423C6DDF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8A12833C4A7AD6459C80D84898DA366C" ma:contentTypeVersion="3" ma:contentTypeDescription="新建文档。" ma:contentTypeScope="" ma:versionID="3c7437670bf0fd7f68929df397775e66">
  <xsd:schema xmlns:xsd="http://www.w3.org/2001/XMLSchema" xmlns:xs="http://www.w3.org/2001/XMLSchema" xmlns:p="http://schemas.microsoft.com/office/2006/metadata/properties" xmlns:ns2="d6fec38b-2823-4aa8-97eb-3a8b4aa5d9aa" targetNamespace="http://schemas.microsoft.com/office/2006/metadata/properties" ma:root="true" ma:fieldsID="5072fe8dde055d492607bd2ea6eb14d9" ns2:_="">
    <xsd:import namespace="d6fec38b-2823-4aa8-97eb-3a8b4aa5d9aa"/>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fec38b-2823-4aa8-97eb-3a8b4aa5d9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1F47A0-1996-42B0-9774-41BDF7283F94}"/>
</file>

<file path=customXml/itemProps2.xml><?xml version="1.0" encoding="utf-8"?>
<ds:datastoreItem xmlns:ds="http://schemas.openxmlformats.org/officeDocument/2006/customXml" ds:itemID="{7F01A2BE-300E-43D3-B2B6-77BC22F2AD66}"/>
</file>

<file path=customXml/itemProps3.xml><?xml version="1.0" encoding="utf-8"?>
<ds:datastoreItem xmlns:ds="http://schemas.openxmlformats.org/officeDocument/2006/customXml" ds:itemID="{03263734-0EBB-4E3C-8B50-CF0662F61540}"/>
</file>

<file path=docProps/app.xml><?xml version="1.0" encoding="utf-8"?>
<Properties xmlns="http://schemas.openxmlformats.org/officeDocument/2006/extended-properties" xmlns:vt="http://schemas.openxmlformats.org/officeDocument/2006/docPropsVTypes">
  <Template>Untar</Template>
  <TotalTime>1100</TotalTime>
  <Words>1606</Words>
  <Application>Microsoft Office PowerPoint</Application>
  <PresentationFormat>Widescreen</PresentationFormat>
  <Paragraphs>146</Paragraphs>
  <Slides>30</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Congenial UltraLight</vt:lpstr>
      <vt:lpstr>Times New Roman</vt:lpstr>
      <vt:lpstr>Untar</vt:lpstr>
      <vt:lpstr>Introduction to Algorithms</vt:lpstr>
      <vt:lpstr>Introduction to Algorithm</vt:lpstr>
      <vt:lpstr>Susunan Materi</vt:lpstr>
      <vt:lpstr>Perkuliahan</vt:lpstr>
      <vt:lpstr>Pemrograman Berorientasi Object</vt:lpstr>
      <vt:lpstr>Contoh</vt:lpstr>
      <vt:lpstr>Contoh</vt:lpstr>
      <vt:lpstr>What lead to the discovery?</vt:lpstr>
      <vt:lpstr>Imperative Programming</vt:lpstr>
      <vt:lpstr>Visualization of Imperative Programming</vt:lpstr>
      <vt:lpstr>Why Not Build a Program out of Computers?</vt:lpstr>
      <vt:lpstr>Recursive Design</vt:lpstr>
      <vt:lpstr>Kay's Description of Object-Oriented Programming</vt:lpstr>
      <vt:lpstr>Illustration of OOP Concepts Sending Flowers to a Friend</vt:lpstr>
      <vt:lpstr>Agents and Communities</vt:lpstr>
      <vt:lpstr>Agents and Communities</vt:lpstr>
      <vt:lpstr>Elements of OOP - Objects</vt:lpstr>
      <vt:lpstr>Elements of OOP - Messages</vt:lpstr>
      <vt:lpstr>Elements of OOP – Information Hiding</vt:lpstr>
      <vt:lpstr>Elements of OOP – Receivers</vt:lpstr>
      <vt:lpstr>Elements of OOP – Receivers</vt:lpstr>
      <vt:lpstr>Behavior and Interpretation</vt:lpstr>
      <vt:lpstr>Elements of OOP - Recursive Design</vt:lpstr>
      <vt:lpstr>Elements of OOP - Classes</vt:lpstr>
      <vt:lpstr>Hierarchies of Categories</vt:lpstr>
      <vt:lpstr>Class Hierarchies</vt:lpstr>
      <vt:lpstr>Elements of OOP - Inheritance</vt:lpstr>
      <vt:lpstr>Elements of OOP - Overriding</vt:lpstr>
      <vt:lpstr>Summary</vt:lpstr>
      <vt:lpstr>Tugas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Office365</dc:creator>
  <cp:lastModifiedBy>Novario Jaya Perdana S.Kom M.T</cp:lastModifiedBy>
  <cp:revision>48</cp:revision>
  <dcterms:created xsi:type="dcterms:W3CDTF">2019-08-18T22:40:33Z</dcterms:created>
  <dcterms:modified xsi:type="dcterms:W3CDTF">2023-10-16T08:43:24Z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0x0101008A12833C4A7AD6459C80D84898DA366C</vt:lpwstr>
  </property>
</Properties>
</file>