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49" r:id="rId6"/>
    <p:sldId id="257" r:id="rId7"/>
    <p:sldId id="258" r:id="rId8"/>
    <p:sldId id="259" r:id="rId9"/>
    <p:sldId id="260" r:id="rId10"/>
    <p:sldId id="350" r:id="rId11"/>
    <p:sldId id="265" r:id="rId12"/>
    <p:sldId id="261" r:id="rId13"/>
    <p:sldId id="263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235BF-42C8-4A32-AF2A-42A27620A079}" v="2" dt="2023-12-02T08:33:59.611"/>
    <p1510:client id="{247FCA77-6526-4BEA-B415-16CD6FC41193}" v="186" dt="2023-12-03T09:54:12.028"/>
    <p1510:client id="{3BD3B4E3-D2B7-4B4B-A50C-B5041ED383E5}" v="2" dt="2023-11-06T01:01:39.958"/>
    <p1510:client id="{544FB338-9CF5-4174-A74A-88E812A4F043}" v="1" dt="2023-12-04T02:01:07.549"/>
    <p1510:client id="{57F88E7F-F594-11AC-77B8-58232E3B3744}" v="8" dt="2023-12-03T13:24:49.283"/>
    <p1510:client id="{A5E21FD3-7216-4B90-A1CB-9CA379BAB5AE}" v="1" dt="2023-12-04T02:00:26.422"/>
    <p1510:client id="{B5FEE08E-33F7-4A62-849F-F459D51B824D}" v="1" dt="2023-12-03T06:34:38.725"/>
    <p1510:client id="{D28F4964-5DE5-4C96-B75F-11BD4907EFCE}" v="6" dt="2023-11-02T15:00:06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RRANDY ESTEVVAN" userId="S::fahrrandy.535230157@stu.untar.ac.id::60254dc2-b183-4a81-b69f-9cee4dc72f27" providerId="AD" clId="Web-{3BD3B4E3-D2B7-4B4B-A50C-B5041ED383E5}"/>
    <pc:docChg chg="modSld">
      <pc:chgData name="FAHRRANDY ESTEVVAN" userId="S::fahrrandy.535230157@stu.untar.ac.id::60254dc2-b183-4a81-b69f-9cee4dc72f27" providerId="AD" clId="Web-{3BD3B4E3-D2B7-4B4B-A50C-B5041ED383E5}" dt="2023-11-06T01:01:39.958" v="1" actId="1076"/>
      <pc:docMkLst>
        <pc:docMk/>
      </pc:docMkLst>
      <pc:sldChg chg="modSp">
        <pc:chgData name="FAHRRANDY ESTEVVAN" userId="S::fahrrandy.535230157@stu.untar.ac.id::60254dc2-b183-4a81-b69f-9cee4dc72f27" providerId="AD" clId="Web-{3BD3B4E3-D2B7-4B4B-A50C-B5041ED383E5}" dt="2023-11-06T01:01:39.958" v="1" actId="1076"/>
        <pc:sldMkLst>
          <pc:docMk/>
          <pc:sldMk cId="3238174257" sldId="263"/>
        </pc:sldMkLst>
        <pc:spChg chg="mod">
          <ac:chgData name="FAHRRANDY ESTEVVAN" userId="S::fahrrandy.535230157@stu.untar.ac.id::60254dc2-b183-4a81-b69f-9cee4dc72f27" providerId="AD" clId="Web-{3BD3B4E3-D2B7-4B4B-A50C-B5041ED383E5}" dt="2023-11-06T01:01:39.958" v="1" actId="1076"/>
          <ac:spMkLst>
            <pc:docMk/>
            <pc:sldMk cId="3238174257" sldId="263"/>
            <ac:spMk id="11" creationId="{1BD18639-B786-4C7F-A3FA-871E62E4DD9E}"/>
          </ac:spMkLst>
        </pc:spChg>
      </pc:sldChg>
    </pc:docChg>
  </pc:docChgLst>
  <pc:docChgLst>
    <pc:chgData name="REGINA MARTHA" userId="S::regina.535210040@stu.untar.ac.id::fa017cdc-9d93-4b1a-8948-7b91a841485c" providerId="AD" clId="Web-{D28F4964-5DE5-4C96-B75F-11BD4907EFCE}"/>
    <pc:docChg chg="modSld">
      <pc:chgData name="REGINA MARTHA" userId="S::regina.535210040@stu.untar.ac.id::fa017cdc-9d93-4b1a-8948-7b91a841485c" providerId="AD" clId="Web-{D28F4964-5DE5-4C96-B75F-11BD4907EFCE}" dt="2023-11-02T15:00:06.366" v="4" actId="20577"/>
      <pc:docMkLst>
        <pc:docMk/>
      </pc:docMkLst>
      <pc:sldChg chg="modSp">
        <pc:chgData name="REGINA MARTHA" userId="S::regina.535210040@stu.untar.ac.id::fa017cdc-9d93-4b1a-8948-7b91a841485c" providerId="AD" clId="Web-{D28F4964-5DE5-4C96-B75F-11BD4907EFCE}" dt="2023-11-02T15:00:06.366" v="4" actId="20577"/>
        <pc:sldMkLst>
          <pc:docMk/>
          <pc:sldMk cId="3585763590" sldId="260"/>
        </pc:sldMkLst>
        <pc:spChg chg="mod">
          <ac:chgData name="REGINA MARTHA" userId="S::regina.535210040@stu.untar.ac.id::fa017cdc-9d93-4b1a-8948-7b91a841485c" providerId="AD" clId="Web-{D28F4964-5DE5-4C96-B75F-11BD4907EFCE}" dt="2023-11-02T15:00:06.366" v="4" actId="20577"/>
          <ac:spMkLst>
            <pc:docMk/>
            <pc:sldMk cId="3585763590" sldId="260"/>
            <ac:spMk id="3" creationId="{C62F2E2B-9C0D-432D-8820-355A3543FF13}"/>
          </ac:spMkLst>
        </pc:spChg>
      </pc:sldChg>
    </pc:docChg>
  </pc:docChgLst>
  <pc:docChgLst>
    <pc:chgData name="IFHAL FAIZI" userId="S::ifhal.535230196@stu.untar.ac.id::99d18849-f2b2-4208-8ade-96b66052cb4f" providerId="AD" clId="Web-{57F88E7F-F594-11AC-77B8-58232E3B3744}"/>
    <pc:docChg chg="modSld sldOrd">
      <pc:chgData name="IFHAL FAIZI" userId="S::ifhal.535230196@stu.untar.ac.id::99d18849-f2b2-4208-8ade-96b66052cb4f" providerId="AD" clId="Web-{57F88E7F-F594-11AC-77B8-58232E3B3744}" dt="2023-12-03T13:24:49.283" v="5"/>
      <pc:docMkLst>
        <pc:docMk/>
      </pc:docMkLst>
      <pc:sldChg chg="delSp modSp">
        <pc:chgData name="IFHAL FAIZI" userId="S::ifhal.535230196@stu.untar.ac.id::99d18849-f2b2-4208-8ade-96b66052cb4f" providerId="AD" clId="Web-{57F88E7F-F594-11AC-77B8-58232E3B3744}" dt="2023-12-03T13:20:39.680" v="2"/>
        <pc:sldMkLst>
          <pc:docMk/>
          <pc:sldMk cId="328506246" sldId="259"/>
        </pc:sldMkLst>
        <pc:spChg chg="del mod">
          <ac:chgData name="IFHAL FAIZI" userId="S::ifhal.535230196@stu.untar.ac.id::99d18849-f2b2-4208-8ade-96b66052cb4f" providerId="AD" clId="Web-{57F88E7F-F594-11AC-77B8-58232E3B3744}" dt="2023-12-03T13:20:39.680" v="2"/>
          <ac:spMkLst>
            <pc:docMk/>
            <pc:sldMk cId="328506246" sldId="259"/>
            <ac:spMk id="3" creationId="{6D9AD1D7-560C-4C3B-A502-AD3E6D6C3F89}"/>
          </ac:spMkLst>
        </pc:spChg>
      </pc:sldChg>
      <pc:sldChg chg="modSp">
        <pc:chgData name="IFHAL FAIZI" userId="S::ifhal.535230196@stu.untar.ac.id::99d18849-f2b2-4208-8ade-96b66052cb4f" providerId="AD" clId="Web-{57F88E7F-F594-11AC-77B8-58232E3B3744}" dt="2023-12-03T13:24:47.862" v="4" actId="20577"/>
        <pc:sldMkLst>
          <pc:docMk/>
          <pc:sldMk cId="3585763590" sldId="260"/>
        </pc:sldMkLst>
        <pc:spChg chg="mod">
          <ac:chgData name="IFHAL FAIZI" userId="S::ifhal.535230196@stu.untar.ac.id::99d18849-f2b2-4208-8ade-96b66052cb4f" providerId="AD" clId="Web-{57F88E7F-F594-11AC-77B8-58232E3B3744}" dt="2023-12-03T13:24:47.862" v="4" actId="20577"/>
          <ac:spMkLst>
            <pc:docMk/>
            <pc:sldMk cId="3585763590" sldId="260"/>
            <ac:spMk id="3" creationId="{C62F2E2B-9C0D-432D-8820-355A3543FF13}"/>
          </ac:spMkLst>
        </pc:spChg>
      </pc:sldChg>
      <pc:sldChg chg="ord">
        <pc:chgData name="IFHAL FAIZI" userId="S::ifhal.535230196@stu.untar.ac.id::99d18849-f2b2-4208-8ade-96b66052cb4f" providerId="AD" clId="Web-{57F88E7F-F594-11AC-77B8-58232E3B3744}" dt="2023-12-03T13:24:49.283" v="5"/>
        <pc:sldMkLst>
          <pc:docMk/>
          <pc:sldMk cId="3238174257" sldId="263"/>
        </pc:sldMkLst>
      </pc:sldChg>
    </pc:docChg>
  </pc:docChgLst>
  <pc:docChgLst>
    <pc:chgData name="LOUIS CHUANNATA" userId="S::louis.535230130@stu.untar.ac.id::e51924fb-a64e-4794-9eb6-e0ed594121a1" providerId="AD" clId="Web-{544FB338-9CF5-4174-A74A-88E812A4F043}"/>
    <pc:docChg chg="sldOrd">
      <pc:chgData name="LOUIS CHUANNATA" userId="S::louis.535230130@stu.untar.ac.id::e51924fb-a64e-4794-9eb6-e0ed594121a1" providerId="AD" clId="Web-{544FB338-9CF5-4174-A74A-88E812A4F043}" dt="2023-12-04T02:01:07.549" v="0"/>
      <pc:docMkLst>
        <pc:docMk/>
      </pc:docMkLst>
      <pc:sldChg chg="ord">
        <pc:chgData name="LOUIS CHUANNATA" userId="S::louis.535230130@stu.untar.ac.id::e51924fb-a64e-4794-9eb6-e0ed594121a1" providerId="AD" clId="Web-{544FB338-9CF5-4174-A74A-88E812A4F043}" dt="2023-12-04T02:01:07.549" v="0"/>
        <pc:sldMkLst>
          <pc:docMk/>
          <pc:sldMk cId="4098705238" sldId="350"/>
        </pc:sldMkLst>
      </pc:sldChg>
    </pc:docChg>
  </pc:docChgLst>
  <pc:docChgLst>
    <pc:chgData name="DAVID MATTHEW LUISAN" userId="S::david.535230068@stu.untar.ac.id::595fc3f7-20be-4717-a3aa-748602e1b13b" providerId="AD" clId="Web-{15B235BF-42C8-4A32-AF2A-42A27620A079}"/>
    <pc:docChg chg="modSld">
      <pc:chgData name="DAVID MATTHEW LUISAN" userId="S::david.535230068@stu.untar.ac.id::595fc3f7-20be-4717-a3aa-748602e1b13b" providerId="AD" clId="Web-{15B235BF-42C8-4A32-AF2A-42A27620A079}" dt="2023-12-02T08:33:59.611" v="1"/>
      <pc:docMkLst>
        <pc:docMk/>
      </pc:docMkLst>
      <pc:sldChg chg="addSp delSp">
        <pc:chgData name="DAVID MATTHEW LUISAN" userId="S::david.535230068@stu.untar.ac.id::595fc3f7-20be-4717-a3aa-748602e1b13b" providerId="AD" clId="Web-{15B235BF-42C8-4A32-AF2A-42A27620A079}" dt="2023-12-02T08:33:59.611" v="1"/>
        <pc:sldMkLst>
          <pc:docMk/>
          <pc:sldMk cId="3238174257" sldId="263"/>
        </pc:sldMkLst>
        <pc:spChg chg="add del">
          <ac:chgData name="DAVID MATTHEW LUISAN" userId="S::david.535230068@stu.untar.ac.id::595fc3f7-20be-4717-a3aa-748602e1b13b" providerId="AD" clId="Web-{15B235BF-42C8-4A32-AF2A-42A27620A079}" dt="2023-12-02T08:33:59.611" v="1"/>
          <ac:spMkLst>
            <pc:docMk/>
            <pc:sldMk cId="3238174257" sldId="263"/>
            <ac:spMk id="9" creationId="{CE11318E-66F8-4579-923E-B7BE07FD9202}"/>
          </ac:spMkLst>
        </pc:spChg>
      </pc:sldChg>
    </pc:docChg>
  </pc:docChgLst>
  <pc:docChgLst>
    <pc:chgData name="CHELA LORENCHIA" userId="S::chela.535230090@stu.untar.ac.id::e4c1bd67-9ca9-47bc-bb8d-505224139bcd" providerId="AD" clId="Web-{A5E21FD3-7216-4B90-A1CB-9CA379BAB5AE}"/>
    <pc:docChg chg="sldOrd">
      <pc:chgData name="CHELA LORENCHIA" userId="S::chela.535230090@stu.untar.ac.id::e4c1bd67-9ca9-47bc-bb8d-505224139bcd" providerId="AD" clId="Web-{A5E21FD3-7216-4B90-A1CB-9CA379BAB5AE}" dt="2023-12-04T02:00:26.422" v="0"/>
      <pc:docMkLst>
        <pc:docMk/>
      </pc:docMkLst>
      <pc:sldChg chg="ord">
        <pc:chgData name="CHELA LORENCHIA" userId="S::chela.535230090@stu.untar.ac.id::e4c1bd67-9ca9-47bc-bb8d-505224139bcd" providerId="AD" clId="Web-{A5E21FD3-7216-4B90-A1CB-9CA379BAB5AE}" dt="2023-12-04T02:00:26.422" v="0"/>
        <pc:sldMkLst>
          <pc:docMk/>
          <pc:sldMk cId="3238174257" sldId="263"/>
        </pc:sldMkLst>
      </pc:sldChg>
    </pc:docChg>
  </pc:docChgLst>
  <pc:docChgLst>
    <pc:chgData name="MUHAMMAD GALANG DINING SAMUDRA" userId="S::muhammad.535230193@stu.untar.ac.id::55c5e6e4-83fb-4f62-8183-a095fe9bc037" providerId="AD" clId="Web-{B5FEE08E-33F7-4A62-849F-F459D51B824D}"/>
    <pc:docChg chg="modSld">
      <pc:chgData name="MUHAMMAD GALANG DINING SAMUDRA" userId="S::muhammad.535230193@stu.untar.ac.id::55c5e6e4-83fb-4f62-8183-a095fe9bc037" providerId="AD" clId="Web-{B5FEE08E-33F7-4A62-849F-F459D51B824D}" dt="2023-12-03T06:34:38.725" v="0" actId="1076"/>
      <pc:docMkLst>
        <pc:docMk/>
      </pc:docMkLst>
      <pc:sldChg chg="modSp">
        <pc:chgData name="MUHAMMAD GALANG DINING SAMUDRA" userId="S::muhammad.535230193@stu.untar.ac.id::55c5e6e4-83fb-4f62-8183-a095fe9bc037" providerId="AD" clId="Web-{B5FEE08E-33F7-4A62-849F-F459D51B824D}" dt="2023-12-03T06:34:38.725" v="0" actId="1076"/>
        <pc:sldMkLst>
          <pc:docMk/>
          <pc:sldMk cId="328506246" sldId="259"/>
        </pc:sldMkLst>
        <pc:spChg chg="mod">
          <ac:chgData name="MUHAMMAD GALANG DINING SAMUDRA" userId="S::muhammad.535230193@stu.untar.ac.id::55c5e6e4-83fb-4f62-8183-a095fe9bc037" providerId="AD" clId="Web-{B5FEE08E-33F7-4A62-849F-F459D51B824D}" dt="2023-12-03T06:34:38.725" v="0" actId="1076"/>
          <ac:spMkLst>
            <pc:docMk/>
            <pc:sldMk cId="328506246" sldId="259"/>
            <ac:spMk id="10" creationId="{784CF57A-3F95-4960-A2F8-E6079F45580A}"/>
          </ac:spMkLst>
        </pc:spChg>
      </pc:sldChg>
    </pc:docChg>
  </pc:docChgLst>
  <pc:docChgLst>
    <pc:chgData name="MUHAMMAD GALANG DINING SAMUDRA" userId="S::muhammad.535230193@stu.untar.ac.id::55c5e6e4-83fb-4f62-8183-a095fe9bc037" providerId="AD" clId="Web-{247FCA77-6526-4BEA-B415-16CD6FC41193}"/>
    <pc:docChg chg="modSld">
      <pc:chgData name="MUHAMMAD GALANG DINING SAMUDRA" userId="S::muhammad.535230193@stu.untar.ac.id::55c5e6e4-83fb-4f62-8183-a095fe9bc037" providerId="AD" clId="Web-{247FCA77-6526-4BEA-B415-16CD6FC41193}" dt="2023-12-03T09:54:12.028" v="90" actId="20577"/>
      <pc:docMkLst>
        <pc:docMk/>
      </pc:docMkLst>
      <pc:sldChg chg="modSp">
        <pc:chgData name="MUHAMMAD GALANG DINING SAMUDRA" userId="S::muhammad.535230193@stu.untar.ac.id::55c5e6e4-83fb-4f62-8183-a095fe9bc037" providerId="AD" clId="Web-{247FCA77-6526-4BEA-B415-16CD6FC41193}" dt="2023-12-03T09:45:29.527" v="50" actId="20577"/>
        <pc:sldMkLst>
          <pc:docMk/>
          <pc:sldMk cId="3585763590" sldId="260"/>
        </pc:sldMkLst>
        <pc:spChg chg="mod">
          <ac:chgData name="MUHAMMAD GALANG DINING SAMUDRA" userId="S::muhammad.535230193@stu.untar.ac.id::55c5e6e4-83fb-4f62-8183-a095fe9bc037" providerId="AD" clId="Web-{247FCA77-6526-4BEA-B415-16CD6FC41193}" dt="2023-12-03T09:45:29.527" v="50" actId="20577"/>
          <ac:spMkLst>
            <pc:docMk/>
            <pc:sldMk cId="3585763590" sldId="260"/>
            <ac:spMk id="3" creationId="{C62F2E2B-9C0D-432D-8820-355A3543FF13}"/>
          </ac:spMkLst>
        </pc:spChg>
      </pc:sldChg>
      <pc:sldChg chg="modSp">
        <pc:chgData name="MUHAMMAD GALANG DINING SAMUDRA" userId="S::muhammad.535230193@stu.untar.ac.id::55c5e6e4-83fb-4f62-8183-a095fe9bc037" providerId="AD" clId="Web-{247FCA77-6526-4BEA-B415-16CD6FC41193}" dt="2023-12-03T09:54:12.028" v="90" actId="20577"/>
        <pc:sldMkLst>
          <pc:docMk/>
          <pc:sldMk cId="1235401199" sldId="262"/>
        </pc:sldMkLst>
        <pc:spChg chg="mod">
          <ac:chgData name="MUHAMMAD GALANG DINING SAMUDRA" userId="S::muhammad.535230193@stu.untar.ac.id::55c5e6e4-83fb-4f62-8183-a095fe9bc037" providerId="AD" clId="Web-{247FCA77-6526-4BEA-B415-16CD6FC41193}" dt="2023-12-03T09:54:12.028" v="90" actId="20577"/>
          <ac:spMkLst>
            <pc:docMk/>
            <pc:sldMk cId="1235401199" sldId="262"/>
            <ac:spMk id="3" creationId="{DD47913A-6D97-4FFC-B199-2024113AEF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05877"/>
            <a:ext cx="8603974" cy="1204085"/>
          </a:xfrm>
        </p:spPr>
        <p:txBody>
          <a:bodyPr/>
          <a:lstStyle/>
          <a:p>
            <a:r>
              <a:rPr lang="en-US" b="1" err="1">
                <a:solidFill>
                  <a:schemeClr val="bg1"/>
                </a:solidFill>
              </a:rPr>
              <a:t>Distribusi</a:t>
            </a:r>
            <a:r>
              <a:rPr lang="en-US" b="1">
                <a:solidFill>
                  <a:schemeClr val="bg1"/>
                </a:solidFill>
              </a:rPr>
              <a:t> Binomial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A50FA-2172-4476-B84D-8B85FDB94669}"/>
              </a:ext>
            </a:extLst>
          </p:cNvPr>
          <p:cNvSpPr txBox="1"/>
          <p:nvPr/>
        </p:nvSpPr>
        <p:spPr>
          <a:xfrm>
            <a:off x="652006" y="683813"/>
            <a:ext cx="8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Jawab: </a:t>
            </a:r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C1E9C1-42F1-465E-8F12-14F429901929}"/>
              </a:ext>
            </a:extLst>
          </p:cNvPr>
          <p:cNvSpPr txBox="1"/>
          <p:nvPr/>
        </p:nvSpPr>
        <p:spPr>
          <a:xfrm>
            <a:off x="1880483" y="704379"/>
            <a:ext cx="856337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err="1"/>
              <a:t>Peristiwa</a:t>
            </a:r>
            <a:r>
              <a:rPr lang="en-US" sz="2000"/>
              <a:t>:  </a:t>
            </a:r>
            <a:r>
              <a:rPr lang="en-US" sz="2000" err="1"/>
              <a:t>banyaknya</a:t>
            </a:r>
            <a:r>
              <a:rPr lang="en-US" sz="2000"/>
              <a:t> orang yang </a:t>
            </a:r>
            <a:r>
              <a:rPr lang="en-US" sz="2000" i="1"/>
              <a:t>non </a:t>
            </a:r>
            <a:r>
              <a:rPr lang="en-US" sz="2000" i="1" err="1"/>
              <a:t>komorbid</a:t>
            </a:r>
            <a:r>
              <a:rPr lang="en-US" sz="2000" i="1"/>
              <a:t> </a:t>
            </a:r>
            <a:r>
              <a:rPr lang="en-US" sz="2000" err="1"/>
              <a:t>Sembuh</a:t>
            </a:r>
            <a:r>
              <a:rPr lang="en-US" sz="2000"/>
              <a:t> </a:t>
            </a:r>
            <a:r>
              <a:rPr lang="en-US" sz="2000" err="1"/>
              <a:t>dari</a:t>
            </a:r>
            <a:r>
              <a:rPr lang="en-US" sz="2000"/>
              <a:t> </a:t>
            </a:r>
            <a:r>
              <a:rPr lang="en-US" sz="2000" err="1"/>
              <a:t>penyakit</a:t>
            </a:r>
            <a:r>
              <a:rPr lang="en-US" sz="2000"/>
              <a:t> pandemic</a:t>
            </a:r>
            <a:endParaRPr lang="en-ID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453655-246C-47C2-86F6-F5A9FFB77F4A}"/>
                  </a:ext>
                </a:extLst>
              </p:cNvPr>
              <p:cNvSpPr txBox="1"/>
              <p:nvPr/>
            </p:nvSpPr>
            <p:spPr>
              <a:xfrm>
                <a:off x="1880483" y="1274485"/>
                <a:ext cx="3367377" cy="554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000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0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ID" sz="20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ID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en-ID" sz="20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453655-246C-47C2-86F6-F5A9FFB77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483" y="1274485"/>
                <a:ext cx="3367377" cy="5544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E0E893-4A57-49D4-A2BD-05EBBE664042}"/>
                  </a:ext>
                </a:extLst>
              </p:cNvPr>
              <p:cNvSpPr txBox="1"/>
              <p:nvPr/>
            </p:nvSpPr>
            <p:spPr>
              <a:xfrm>
                <a:off x="1991139" y="2212822"/>
                <a:ext cx="5856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/>
                  <a:t>Diketahui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=13,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=0.7,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=1−0.7=0.3</m:t>
                    </m:r>
                  </m:oMath>
                </a14:m>
                <a:endParaRPr lang="en-ID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E0E893-4A57-49D4-A2BD-05EBBE664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139" y="2212822"/>
                <a:ext cx="5856090" cy="276999"/>
              </a:xfrm>
              <a:prstGeom prst="rect">
                <a:avLst/>
              </a:prstGeom>
              <a:blipFill>
                <a:blip r:embed="rId3"/>
                <a:stretch>
                  <a:fillRect l="-2500" t="-28889" r="-52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834FC2C-E43B-4663-BD0C-FF9B9385FA77}"/>
              </a:ext>
            </a:extLst>
          </p:cNvPr>
          <p:cNvSpPr txBox="1"/>
          <p:nvPr/>
        </p:nvSpPr>
        <p:spPr>
          <a:xfrm>
            <a:off x="5634116" y="1325604"/>
            <a:ext cx="221311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err="1"/>
              <a:t>Rumus</a:t>
            </a:r>
            <a:r>
              <a:rPr lang="en-US"/>
              <a:t> Binomial</a:t>
            </a:r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11318E-66F8-4579-923E-B7BE07FD9202}"/>
                  </a:ext>
                </a:extLst>
              </p:cNvPr>
              <p:cNvSpPr txBox="1"/>
              <p:nvPr/>
            </p:nvSpPr>
            <p:spPr>
              <a:xfrm>
                <a:off x="739020" y="2823450"/>
                <a:ext cx="10713959" cy="6055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a.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ID" sz="2000" dirty="0"/>
                      <m:t> </m:t>
                    </m:r>
                    <m:sSup>
                      <m:sSupPr>
                        <m:ctrlPr>
                          <a:rPr lang="en-ID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(0.7)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nor/>
                      </m:rPr>
                      <a:rPr lang="en-ID" sz="2000" dirty="0"/>
                      <m:t> </m:t>
                    </m:r>
                    <m:sSup>
                      <m:sSupPr>
                        <m:ctrlPr>
                          <a:rPr lang="en-ID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(0.3)</m:t>
                        </m:r>
                      </m:e>
                      <m:sup>
                        <m:d>
                          <m:dPr>
                            <m:ctrlPr>
                              <a:rPr lang="en-ID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D" sz="200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13.12.11.10.9.8.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!(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13−6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)!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0.117649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( 0.0002187  )=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0.044152</m:t>
                    </m:r>
                  </m:oMath>
                </a14:m>
                <a:endParaRPr lang="en-ID" sz="20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11318E-66F8-4579-923E-B7BE07FD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20" y="2823450"/>
                <a:ext cx="10713959" cy="605550"/>
              </a:xfrm>
              <a:prstGeom prst="rect">
                <a:avLst/>
              </a:prstGeom>
              <a:blipFill>
                <a:blip r:embed="rId4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19DC9C-2A13-44A0-B84F-2C24733FCDEB}"/>
                  </a:ext>
                </a:extLst>
              </p:cNvPr>
              <p:cNvSpPr txBox="1"/>
              <p:nvPr/>
            </p:nvSpPr>
            <p:spPr>
              <a:xfrm>
                <a:off x="652005" y="4275864"/>
                <a:ext cx="10078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≥6</m:t>
                        </m:r>
                      </m:e>
                    </m:d>
                  </m:oMath>
                </a14:m>
                <a:r>
                  <a:rPr lang="en-ID"/>
                  <a:t> =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=6)+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=7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 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=1−0.018=0.982      </m:t>
                        </m:r>
                      </m:e>
                    </m:d>
                  </m:oMath>
                </a14:m>
                <a:endParaRPr lang="en-ID" sz="22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19DC9C-2A13-44A0-B84F-2C24733F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5" y="4275864"/>
                <a:ext cx="1007851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D18639-B786-4C7F-A3FA-871E62E4DD9E}"/>
                  </a:ext>
                </a:extLst>
              </p:cNvPr>
              <p:cNvSpPr txBox="1"/>
              <p:nvPr/>
            </p:nvSpPr>
            <p:spPr>
              <a:xfrm>
                <a:off x="739063" y="3686846"/>
                <a:ext cx="6952864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0.062 −0.018=0.044 </m:t>
                      </m:r>
                    </m:oMath>
                  </m:oMathPara>
                </a14:m>
                <a:endParaRPr lang="en-ID" sz="20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D18639-B786-4C7F-A3FA-871E62E4D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3" y="3686846"/>
                <a:ext cx="695286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1D22344D-CB26-3D09-0C2F-1C18FB7DF9FB}"/>
              </a:ext>
            </a:extLst>
          </p:cNvPr>
          <p:cNvSpPr/>
          <p:nvPr/>
        </p:nvSpPr>
        <p:spPr>
          <a:xfrm>
            <a:off x="3959353" y="4756298"/>
            <a:ext cx="1288508" cy="4744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63C9D-F267-12C4-7C42-27D7F194C3B7}"/>
              </a:ext>
            </a:extLst>
          </p:cNvPr>
          <p:cNvSpPr txBox="1"/>
          <p:nvPr/>
        </p:nvSpPr>
        <p:spPr>
          <a:xfrm>
            <a:off x="3499790" y="5310878"/>
            <a:ext cx="247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PERLU TABEL BINOMIAL</a:t>
            </a:r>
            <a:endParaRPr lang="en-ID" b="1"/>
          </a:p>
        </p:txBody>
      </p:sp>
    </p:spTree>
    <p:extLst>
      <p:ext uri="{BB962C8B-B14F-4D97-AF65-F5344CB8AC3E}">
        <p14:creationId xmlns:p14="http://schemas.microsoft.com/office/powerpoint/2010/main" val="323817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1412A-9F96-4757-B91F-07D0231BE14C}"/>
              </a:ext>
            </a:extLst>
          </p:cNvPr>
          <p:cNvSpPr txBox="1"/>
          <p:nvPr/>
        </p:nvSpPr>
        <p:spPr>
          <a:xfrm>
            <a:off x="854766" y="397566"/>
            <a:ext cx="2023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Contoh</a:t>
            </a:r>
            <a:r>
              <a:rPr lang="en-US" sz="2400" b="1"/>
              <a:t> </a:t>
            </a:r>
            <a:r>
              <a:rPr lang="en-US" sz="2400" b="1" err="1"/>
              <a:t>Soal</a:t>
            </a:r>
            <a:r>
              <a:rPr lang="en-US" sz="2400" b="1"/>
              <a:t> 3.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47913A-6D97-4FFC-B199-2024113AEFE3}"/>
              </a:ext>
            </a:extLst>
          </p:cNvPr>
          <p:cNvSpPr txBox="1"/>
          <p:nvPr/>
        </p:nvSpPr>
        <p:spPr>
          <a:xfrm>
            <a:off x="1351722" y="1478943"/>
            <a:ext cx="9318927" cy="39087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LATIHAN SOAL 3:</a:t>
            </a:r>
          </a:p>
          <a:p>
            <a:r>
              <a:rPr lang="en-US" sz="2400"/>
              <a:t>Di </a:t>
            </a:r>
            <a:r>
              <a:rPr lang="en-US" sz="2400" err="1"/>
              <a:t>suatu</a:t>
            </a:r>
            <a:r>
              <a:rPr lang="en-US" sz="2400"/>
              <a:t> </a:t>
            </a:r>
            <a:r>
              <a:rPr lang="en-US" sz="2400" err="1"/>
              <a:t>kelas</a:t>
            </a:r>
            <a:r>
              <a:rPr lang="en-US" sz="2400"/>
              <a:t> </a:t>
            </a:r>
            <a:r>
              <a:rPr lang="en-US" sz="2400" err="1"/>
              <a:t>mahasiswa</a:t>
            </a:r>
            <a:r>
              <a:rPr lang="en-US" sz="2400"/>
              <a:t> Angkatan 2022, </a:t>
            </a:r>
            <a:r>
              <a:rPr lang="en-US" sz="2400" err="1"/>
              <a:t>diketahui</a:t>
            </a:r>
            <a:r>
              <a:rPr lang="en-US" sz="2400"/>
              <a:t> </a:t>
            </a:r>
            <a:r>
              <a:rPr lang="en-US" sz="2400" b="1"/>
              <a:t>40% </a:t>
            </a:r>
            <a:r>
              <a:rPr lang="en-US" sz="2400" b="1" err="1"/>
              <a:t>tidak</a:t>
            </a:r>
            <a:r>
              <a:rPr lang="en-US" sz="2400" b="1"/>
              <a:t> lulus </a:t>
            </a:r>
            <a:r>
              <a:rPr lang="en-US" sz="2400" b="1" err="1"/>
              <a:t>mata</a:t>
            </a:r>
            <a:r>
              <a:rPr lang="en-US" sz="2400" b="1"/>
              <a:t> </a:t>
            </a:r>
            <a:r>
              <a:rPr lang="en-US" sz="2400" b="1" err="1"/>
              <a:t>kuliah</a:t>
            </a:r>
            <a:r>
              <a:rPr lang="en-US" sz="2400" b="1"/>
              <a:t> </a:t>
            </a:r>
            <a:r>
              <a:rPr lang="en-US" sz="2400" b="1" err="1"/>
              <a:t>Algoritma</a:t>
            </a:r>
            <a:r>
              <a:rPr lang="en-US" sz="2400" b="1"/>
              <a:t>  1. </a:t>
            </a:r>
            <a:r>
              <a:rPr lang="en-US" sz="2400"/>
              <a:t>Jika pada </a:t>
            </a:r>
            <a:r>
              <a:rPr lang="en-US" sz="2400" err="1"/>
              <a:t>kelas</a:t>
            </a:r>
            <a:r>
              <a:rPr lang="en-US" sz="2400"/>
              <a:t> yang lain </a:t>
            </a:r>
            <a:r>
              <a:rPr lang="en-US" sz="2400" err="1"/>
              <a:t>diambil</a:t>
            </a:r>
            <a:r>
              <a:rPr lang="en-US" sz="2400"/>
              <a:t> </a:t>
            </a:r>
            <a:r>
              <a:rPr lang="en-US" sz="2400" err="1"/>
              <a:t>sampel</a:t>
            </a:r>
            <a:r>
              <a:rPr lang="en-US" sz="2400"/>
              <a:t> 10 </a:t>
            </a:r>
            <a:r>
              <a:rPr lang="en-US" sz="2400" err="1"/>
              <a:t>mhswa</a:t>
            </a:r>
            <a:r>
              <a:rPr lang="en-US" sz="2400"/>
              <a:t> </a:t>
            </a:r>
            <a:r>
              <a:rPr lang="en-US" sz="2400" err="1"/>
              <a:t>peserta</a:t>
            </a:r>
            <a:r>
              <a:rPr lang="en-US" sz="2400"/>
              <a:t> </a:t>
            </a:r>
            <a:r>
              <a:rPr lang="en-US" sz="2400" err="1"/>
              <a:t>Algoritma</a:t>
            </a:r>
            <a:r>
              <a:rPr lang="en-US" sz="2400"/>
              <a:t>, </a:t>
            </a:r>
            <a:endParaRPr lang="en-US" sz="2400">
              <a:cs typeface="Calibri"/>
            </a:endParaRPr>
          </a:p>
          <a:p>
            <a:endParaRPr lang="en-US" sz="2400"/>
          </a:p>
          <a:p>
            <a:pPr marL="457200" indent="-457200">
              <a:buAutoNum type="arabicPeriod"/>
            </a:pPr>
            <a:r>
              <a:rPr lang="en-US" sz="2400" err="1"/>
              <a:t>Berapa</a:t>
            </a:r>
            <a:r>
              <a:rPr lang="en-US" sz="2400"/>
              <a:t> </a:t>
            </a:r>
            <a:r>
              <a:rPr lang="en-US" sz="2400" err="1"/>
              <a:t>Peluang</a:t>
            </a:r>
            <a:r>
              <a:rPr lang="en-US" sz="2400"/>
              <a:t> paling </a:t>
            </a:r>
            <a:r>
              <a:rPr lang="en-US" sz="2400" err="1"/>
              <a:t>sedikit</a:t>
            </a:r>
            <a:r>
              <a:rPr lang="en-US" sz="2400"/>
              <a:t> 4 </a:t>
            </a:r>
            <a:r>
              <a:rPr lang="en-US" sz="2400" err="1"/>
              <a:t>mhswa</a:t>
            </a:r>
            <a:r>
              <a:rPr lang="en-US" sz="2400"/>
              <a:t> </a:t>
            </a:r>
            <a:r>
              <a:rPr lang="en-US" sz="2400" err="1"/>
              <a:t>tidak</a:t>
            </a:r>
            <a:r>
              <a:rPr lang="en-US" sz="2400"/>
              <a:t> lulus</a:t>
            </a:r>
            <a:endParaRPr lang="en-US" sz="2400">
              <a:cs typeface="Calibri"/>
            </a:endParaRPr>
          </a:p>
          <a:p>
            <a:r>
              <a:rPr lang="en-US" sz="2400"/>
              <a:t> P(X&gt;=4) =1 -  P(X&lt;=3) =1 - 0.382 = 0.618</a:t>
            </a:r>
            <a:endParaRPr lang="en-US" sz="2400">
              <a:cs typeface="Calibri"/>
            </a:endParaRPr>
          </a:p>
          <a:p>
            <a:endParaRPr lang="en-US" sz="2400"/>
          </a:p>
          <a:p>
            <a:r>
              <a:rPr lang="en-ID" sz="2400"/>
              <a:t>2. </a:t>
            </a:r>
            <a:r>
              <a:rPr lang="en-US" sz="2400" err="1"/>
              <a:t>Berapa</a:t>
            </a:r>
            <a:r>
              <a:rPr lang="en-US" sz="2400"/>
              <a:t> </a:t>
            </a:r>
            <a:r>
              <a:rPr lang="en-US" sz="2400" err="1"/>
              <a:t>Peluang</a:t>
            </a:r>
            <a:r>
              <a:rPr lang="en-ID" sz="2400"/>
              <a:t> </a:t>
            </a:r>
            <a:r>
              <a:rPr lang="en-ID" sz="2400" err="1"/>
              <a:t>lebih</a:t>
            </a:r>
            <a:r>
              <a:rPr lang="en-ID" sz="2400"/>
              <a:t> </a:t>
            </a:r>
            <a:r>
              <a:rPr lang="en-ID" sz="2400" err="1"/>
              <a:t>besar</a:t>
            </a:r>
            <a:r>
              <a:rPr lang="en-ID" sz="2400"/>
              <a:t> 2 </a:t>
            </a:r>
            <a:r>
              <a:rPr lang="en-ID" sz="2400" err="1"/>
              <a:t>tetapi</a:t>
            </a:r>
            <a:r>
              <a:rPr lang="en-ID" sz="2400"/>
              <a:t> </a:t>
            </a:r>
            <a:r>
              <a:rPr lang="en-ID" sz="2400" err="1"/>
              <a:t>tidak</a:t>
            </a:r>
            <a:r>
              <a:rPr lang="en-ID" sz="2400"/>
              <a:t> </a:t>
            </a:r>
            <a:r>
              <a:rPr lang="en-ID" sz="2400" err="1"/>
              <a:t>sampai</a:t>
            </a:r>
            <a:r>
              <a:rPr lang="en-ID" sz="2400"/>
              <a:t> 6 (</a:t>
            </a:r>
            <a:r>
              <a:rPr lang="en-ID" sz="2400" err="1"/>
              <a:t>ini</a:t>
            </a:r>
            <a:r>
              <a:rPr lang="en-ID" sz="2400"/>
              <a:t> </a:t>
            </a:r>
            <a:r>
              <a:rPr lang="en-ID" sz="2400" err="1"/>
              <a:t>adalah</a:t>
            </a:r>
            <a:r>
              <a:rPr lang="en-ID" sz="2400"/>
              <a:t> 3, 4,5)</a:t>
            </a:r>
            <a:endParaRPr lang="en-ID" sz="2400">
              <a:cs typeface="Calibri"/>
            </a:endParaRPr>
          </a:p>
          <a:p>
            <a:r>
              <a:rPr lang="en-ID" sz="2400"/>
              <a:t>P(3 &lt;=  X  &lt;=5) =P(X&lt;=5) – P(X&lt;=2) = 0.834 – 0.167 =0.667</a:t>
            </a:r>
          </a:p>
          <a:p>
            <a:r>
              <a:rPr lang="en-ID" sz="800" err="1">
                <a:cs typeface="Calibri"/>
              </a:rPr>
              <a:t>hernando</a:t>
            </a:r>
            <a:endParaRPr lang="en-ID" sz="240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540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83E37-F2BC-436D-9507-9035B3BDCC51}"/>
              </a:ext>
            </a:extLst>
          </p:cNvPr>
          <p:cNvSpPr txBox="1"/>
          <p:nvPr/>
        </p:nvSpPr>
        <p:spPr>
          <a:xfrm>
            <a:off x="127221" y="993911"/>
            <a:ext cx="9708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/>
              <a:t>Peluang</a:t>
            </a:r>
            <a:r>
              <a:rPr lang="en-US" sz="2400"/>
              <a:t> (Cumulative 6) = </a:t>
            </a:r>
            <a:r>
              <a:rPr lang="en-US" sz="2400" err="1"/>
              <a:t>Peluang</a:t>
            </a:r>
            <a:r>
              <a:rPr lang="en-US" sz="2400"/>
              <a:t> paling </a:t>
            </a:r>
            <a:r>
              <a:rPr lang="en-US" sz="2400" err="1"/>
              <a:t>banyak</a:t>
            </a:r>
            <a:r>
              <a:rPr lang="en-US" sz="2400"/>
              <a:t> 6= (0 + 1+ 2+ 3+4+5+6 )</a:t>
            </a:r>
            <a:endParaRPr lang="en-ID" sz="24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D77A17-2C3E-44BC-9AD1-BC154D3AC459}"/>
              </a:ext>
            </a:extLst>
          </p:cNvPr>
          <p:cNvCxnSpPr>
            <a:cxnSpLocks/>
          </p:cNvCxnSpPr>
          <p:nvPr/>
        </p:nvCxnSpPr>
        <p:spPr>
          <a:xfrm flipH="1">
            <a:off x="2782958" y="2433099"/>
            <a:ext cx="4251514" cy="1"/>
          </a:xfrm>
          <a:prstGeom prst="straightConnector1">
            <a:avLst/>
          </a:prstGeom>
          <a:ln w="38100"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5A9C98-88D9-416E-AD62-E4FAEA6915A5}"/>
              </a:ext>
            </a:extLst>
          </p:cNvPr>
          <p:cNvSpPr txBox="1"/>
          <p:nvPr/>
        </p:nvSpPr>
        <p:spPr>
          <a:xfrm>
            <a:off x="6883629" y="2813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BF17-EFDB-4882-BF82-4CAE7F835B0B}"/>
              </a:ext>
            </a:extLst>
          </p:cNvPr>
          <p:cNvSpPr txBox="1"/>
          <p:nvPr/>
        </p:nvSpPr>
        <p:spPr>
          <a:xfrm flipH="1">
            <a:off x="2782957" y="279885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  <a:endParaRPr lang="en-ID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FA1E91-59CC-47C1-BD3D-9DFBDE8768BC}"/>
              </a:ext>
            </a:extLst>
          </p:cNvPr>
          <p:cNvCxnSpPr/>
          <p:nvPr/>
        </p:nvCxnSpPr>
        <p:spPr>
          <a:xfrm>
            <a:off x="3665203" y="1923322"/>
            <a:ext cx="0" cy="101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975B2E-95C8-4E15-AC7A-8E8F409914F9}"/>
              </a:ext>
            </a:extLst>
          </p:cNvPr>
          <p:cNvSpPr txBox="1"/>
          <p:nvPr/>
        </p:nvSpPr>
        <p:spPr>
          <a:xfrm>
            <a:off x="3514360" y="3009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en-ID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783817-C230-41FB-B31E-894854148DC6}"/>
              </a:ext>
            </a:extLst>
          </p:cNvPr>
          <p:cNvCxnSpPr/>
          <p:nvPr/>
        </p:nvCxnSpPr>
        <p:spPr>
          <a:xfrm>
            <a:off x="4277222" y="1923322"/>
            <a:ext cx="0" cy="101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F77BE3-6C31-4AC6-AC58-4188700DC6FE}"/>
              </a:ext>
            </a:extLst>
          </p:cNvPr>
          <p:cNvSpPr txBox="1"/>
          <p:nvPr/>
        </p:nvSpPr>
        <p:spPr>
          <a:xfrm>
            <a:off x="4126379" y="3041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ID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80ACCB-9040-4C52-9B97-602613DE327D}"/>
              </a:ext>
            </a:extLst>
          </p:cNvPr>
          <p:cNvCxnSpPr/>
          <p:nvPr/>
        </p:nvCxnSpPr>
        <p:spPr>
          <a:xfrm>
            <a:off x="4993586" y="1923322"/>
            <a:ext cx="0" cy="101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EBAF29-6AC3-4B88-86CE-2B968ABB75E8}"/>
              </a:ext>
            </a:extLst>
          </p:cNvPr>
          <p:cNvCxnSpPr/>
          <p:nvPr/>
        </p:nvCxnSpPr>
        <p:spPr>
          <a:xfrm>
            <a:off x="5654870" y="1979875"/>
            <a:ext cx="0" cy="101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85BEF-AF03-458F-BDC8-B8F172CFA97B}"/>
              </a:ext>
            </a:extLst>
          </p:cNvPr>
          <p:cNvCxnSpPr/>
          <p:nvPr/>
        </p:nvCxnSpPr>
        <p:spPr>
          <a:xfrm>
            <a:off x="6247075" y="1979875"/>
            <a:ext cx="0" cy="101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A28E7-D277-4D6C-8C76-4831CA5B9FD7}"/>
              </a:ext>
            </a:extLst>
          </p:cNvPr>
          <p:cNvSpPr txBox="1"/>
          <p:nvPr/>
        </p:nvSpPr>
        <p:spPr>
          <a:xfrm>
            <a:off x="4884065" y="3073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3C2F6-C374-48B5-819C-FB34BCEE0185}"/>
              </a:ext>
            </a:extLst>
          </p:cNvPr>
          <p:cNvSpPr txBox="1"/>
          <p:nvPr/>
        </p:nvSpPr>
        <p:spPr>
          <a:xfrm>
            <a:off x="5529708" y="3068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3676B-47BF-438B-AA28-F7E6890CDF8C}"/>
              </a:ext>
            </a:extLst>
          </p:cNvPr>
          <p:cNvSpPr txBox="1"/>
          <p:nvPr/>
        </p:nvSpPr>
        <p:spPr>
          <a:xfrm>
            <a:off x="6120767" y="3097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  <a:endParaRPr lang="en-ID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83532A-4054-44F3-9B16-E86241662EFE}"/>
              </a:ext>
            </a:extLst>
          </p:cNvPr>
          <p:cNvCxnSpPr/>
          <p:nvPr/>
        </p:nvCxnSpPr>
        <p:spPr>
          <a:xfrm>
            <a:off x="6883629" y="2049289"/>
            <a:ext cx="0" cy="101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5366F4-D597-4DE1-BC28-44FFAB0BB1ED}"/>
              </a:ext>
            </a:extLst>
          </p:cNvPr>
          <p:cNvCxnSpPr/>
          <p:nvPr/>
        </p:nvCxnSpPr>
        <p:spPr>
          <a:xfrm>
            <a:off x="2933800" y="1765260"/>
            <a:ext cx="0" cy="101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0322B0-C1DD-444A-848E-EADBBDCFC282}"/>
              </a:ext>
            </a:extLst>
          </p:cNvPr>
          <p:cNvSpPr/>
          <p:nvPr/>
        </p:nvSpPr>
        <p:spPr>
          <a:xfrm>
            <a:off x="6782463" y="2361537"/>
            <a:ext cx="190830" cy="1669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28B018-1493-4136-ABCF-DDEE93EB4DBC}"/>
                  </a:ext>
                </a:extLst>
              </p:cNvPr>
              <p:cNvSpPr txBox="1"/>
              <p:nvPr/>
            </p:nvSpPr>
            <p:spPr>
              <a:xfrm>
                <a:off x="1731115" y="3735732"/>
                <a:ext cx="430797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≤6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≤5)</m:t>
                      </m:r>
                    </m:oMath>
                  </m:oMathPara>
                </a14:m>
                <a:endParaRPr lang="en-ID" sz="220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28B018-1493-4136-ABCF-DDEE93EB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15" y="3735732"/>
                <a:ext cx="4307974" cy="430887"/>
              </a:xfrm>
              <a:prstGeom prst="rect">
                <a:avLst/>
              </a:prstGeom>
              <a:blipFill>
                <a:blip r:embed="rId2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97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E731B6-2834-492A-8879-574E6A73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343" y="583786"/>
            <a:ext cx="9529969" cy="986597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DISTRIBUSI TEORITIS PELUANG ACAK</a:t>
            </a:r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D3E94-E325-486A-B342-AA9F326B5815}"/>
              </a:ext>
            </a:extLst>
          </p:cNvPr>
          <p:cNvSpPr txBox="1"/>
          <p:nvPr/>
        </p:nvSpPr>
        <p:spPr>
          <a:xfrm>
            <a:off x="1770584" y="2335696"/>
            <a:ext cx="9788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DISTRIBUSI PELUANG ACAK :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00FF"/>
                </a:solidFill>
              </a:rPr>
              <a:t>DISKRET</a:t>
            </a:r>
            <a:r>
              <a:rPr lang="en-US" sz="2800"/>
              <a:t> (</a:t>
            </a:r>
            <a:r>
              <a:rPr lang="en-US" sz="2800" err="1"/>
              <a:t>misal</a:t>
            </a:r>
            <a:r>
              <a:rPr lang="en-US" sz="2800"/>
              <a:t> variable: </a:t>
            </a:r>
            <a:r>
              <a:rPr lang="en-US" sz="2800" err="1"/>
              <a:t>banyaknya</a:t>
            </a:r>
            <a:r>
              <a:rPr lang="en-US" sz="2800"/>
              <a:t> </a:t>
            </a:r>
            <a:r>
              <a:rPr lang="en-US" sz="2800" err="1"/>
              <a:t>manusia</a:t>
            </a:r>
            <a:r>
              <a:rPr lang="en-US" sz="2800"/>
              <a:t>, </a:t>
            </a:r>
            <a:r>
              <a:rPr lang="en-US" sz="2800" err="1"/>
              <a:t>banyaknya</a:t>
            </a:r>
            <a:r>
              <a:rPr lang="en-US" sz="2800"/>
              <a:t> </a:t>
            </a:r>
            <a:r>
              <a:rPr lang="en-US" sz="2800" err="1"/>
              <a:t>mobil</a:t>
            </a:r>
            <a:r>
              <a:rPr lang="en-US" sz="2800"/>
              <a:t> dan lain-lain yang </a:t>
            </a:r>
            <a:r>
              <a:rPr lang="en-US" sz="2800" err="1"/>
              <a:t>tidak</a:t>
            </a:r>
            <a:r>
              <a:rPr lang="en-US" sz="2800"/>
              <a:t> </a:t>
            </a:r>
            <a:r>
              <a:rPr lang="en-US" sz="2800" err="1"/>
              <a:t>memungkinkan</a:t>
            </a:r>
            <a:r>
              <a:rPr lang="en-US" sz="2800"/>
              <a:t> </a:t>
            </a:r>
            <a:r>
              <a:rPr lang="en-US" sz="2800" err="1"/>
              <a:t>bernilai</a:t>
            </a:r>
            <a:r>
              <a:rPr lang="en-US" sz="2800"/>
              <a:t> </a:t>
            </a:r>
            <a:r>
              <a:rPr lang="en-US" sz="2800" err="1"/>
              <a:t>koma</a:t>
            </a:r>
            <a:r>
              <a:rPr lang="en-US" sz="2800"/>
              <a:t>)</a:t>
            </a:r>
          </a:p>
          <a:p>
            <a:pPr marL="285750"/>
            <a:r>
              <a:rPr lang="en-US" sz="2800"/>
              <a:t>Yang </a:t>
            </a:r>
            <a:r>
              <a:rPr lang="en-US" sz="2800" err="1"/>
              <a:t>akan</a:t>
            </a:r>
            <a:r>
              <a:rPr lang="en-US" sz="2800"/>
              <a:t> </a:t>
            </a:r>
            <a:r>
              <a:rPr lang="en-US" sz="2800" err="1"/>
              <a:t>dipelajari</a:t>
            </a:r>
            <a:r>
              <a:rPr lang="en-US" sz="2800"/>
              <a:t>: </a:t>
            </a:r>
            <a:r>
              <a:rPr lang="en-US" sz="2800" err="1"/>
              <a:t>Distribusi</a:t>
            </a:r>
            <a:r>
              <a:rPr lang="en-US" sz="2800"/>
              <a:t> Binomial, </a:t>
            </a:r>
            <a:r>
              <a:rPr lang="en-US" sz="2800" err="1"/>
              <a:t>Distribusi</a:t>
            </a:r>
            <a:r>
              <a:rPr lang="en-US" sz="2800"/>
              <a:t> Poisson</a:t>
            </a:r>
          </a:p>
          <a:p>
            <a:pPr marL="285750"/>
            <a:endParaRPr lang="en-US" sz="2800"/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00FF"/>
                </a:solidFill>
              </a:rPr>
              <a:t>KONTINU, </a:t>
            </a:r>
            <a:r>
              <a:rPr lang="en-US" sz="2800"/>
              <a:t>(missal : </a:t>
            </a:r>
            <a:r>
              <a:rPr lang="en-US" sz="2800" err="1"/>
              <a:t>umur</a:t>
            </a:r>
            <a:r>
              <a:rPr lang="en-US" sz="2800"/>
              <a:t>, volume, </a:t>
            </a:r>
            <a:r>
              <a:rPr lang="en-US" sz="2800" err="1"/>
              <a:t>luas</a:t>
            </a:r>
            <a:r>
              <a:rPr lang="en-US" sz="2800"/>
              <a:t> </a:t>
            </a:r>
            <a:r>
              <a:rPr lang="en-US" sz="2800" err="1"/>
              <a:t>bangunan</a:t>
            </a:r>
            <a:r>
              <a:rPr lang="en-US" sz="2800"/>
              <a:t>, Panjang)</a:t>
            </a:r>
            <a:endParaRPr lang="en-ID" sz="2800"/>
          </a:p>
        </p:txBody>
      </p:sp>
    </p:spTree>
    <p:extLst>
      <p:ext uri="{BB962C8B-B14F-4D97-AF65-F5344CB8AC3E}">
        <p14:creationId xmlns:p14="http://schemas.microsoft.com/office/powerpoint/2010/main" val="36974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6B63F63D-A5CF-4248-9ABC-96191D11E488}"/>
              </a:ext>
            </a:extLst>
          </p:cNvPr>
          <p:cNvSpPr txBox="1"/>
          <p:nvPr/>
        </p:nvSpPr>
        <p:spPr>
          <a:xfrm>
            <a:off x="366973" y="1810325"/>
            <a:ext cx="11092843" cy="2264723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6385" marR="5080" indent="-274320">
              <a:spcBef>
                <a:spcPts val="600"/>
              </a:spcBef>
              <a:spcAft>
                <a:spcPts val="600"/>
              </a:spcAft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>
                <a:cs typeface="Century Schoolbook"/>
              </a:rPr>
              <a:t>Disebut </a:t>
            </a:r>
            <a:r>
              <a:rPr sz="2200" spc="-10">
                <a:cs typeface="Century Schoolbook"/>
              </a:rPr>
              <a:t>pula distribusi BERNOULLI ditemukan </a:t>
            </a:r>
            <a:r>
              <a:rPr sz="2200" spc="-5">
                <a:cs typeface="Century Schoolbook"/>
              </a:rPr>
              <a:t>oleh  </a:t>
            </a:r>
            <a:r>
              <a:rPr sz="2200" spc="-10">
                <a:cs typeface="Century Schoolbook"/>
              </a:rPr>
              <a:t>JAMES BERNOULLI </a:t>
            </a:r>
            <a:r>
              <a:rPr sz="2200" spc="-5">
                <a:cs typeface="Century Schoolbook"/>
              </a:rPr>
              <a:t>adalah suatu </a:t>
            </a:r>
            <a:r>
              <a:rPr sz="2200" spc="-10">
                <a:cs typeface="Century Schoolbook"/>
              </a:rPr>
              <a:t>distribusi teoritis  yang </a:t>
            </a:r>
            <a:r>
              <a:rPr sz="2200" spc="-5" err="1">
                <a:cs typeface="Century Schoolbook"/>
              </a:rPr>
              <a:t>menggunakan</a:t>
            </a:r>
            <a:r>
              <a:rPr sz="2200" spc="-5">
                <a:cs typeface="Century Schoolbook"/>
              </a:rPr>
              <a:t> </a:t>
            </a:r>
            <a:r>
              <a:rPr sz="2200" spc="-10">
                <a:highlight>
                  <a:srgbClr val="FFFF00"/>
                </a:highlight>
                <a:cs typeface="Century Schoolbook"/>
              </a:rPr>
              <a:t>var</a:t>
            </a:r>
            <a:r>
              <a:rPr lang="en-US" sz="2200" spc="-10">
                <a:highlight>
                  <a:srgbClr val="FFFF00"/>
                </a:highlight>
                <a:cs typeface="Century Schoolbook"/>
              </a:rPr>
              <a:t>iable </a:t>
            </a:r>
            <a:r>
              <a:rPr lang="en-US" sz="2200" spc="-10" err="1">
                <a:highlight>
                  <a:srgbClr val="FFFF00"/>
                </a:highlight>
                <a:cs typeface="Century Schoolbook"/>
              </a:rPr>
              <a:t>acak</a:t>
            </a:r>
            <a:r>
              <a:rPr lang="en-US" sz="2200" spc="-10">
                <a:highlight>
                  <a:srgbClr val="FFFF00"/>
                </a:highlight>
                <a:cs typeface="Century Schoolbook"/>
              </a:rPr>
              <a:t> </a:t>
            </a:r>
            <a:r>
              <a:rPr sz="2200" spc="-5" err="1">
                <a:highlight>
                  <a:srgbClr val="FFFF00"/>
                </a:highlight>
                <a:cs typeface="Century Schoolbook"/>
              </a:rPr>
              <a:t>diskrit</a:t>
            </a:r>
            <a:r>
              <a:rPr sz="2200" spc="-5">
                <a:highlight>
                  <a:srgbClr val="FFFF00"/>
                </a:highlight>
                <a:cs typeface="Century Schoolbook"/>
              </a:rPr>
              <a:t> </a:t>
            </a:r>
            <a:r>
              <a:rPr sz="2200" spc="-5">
                <a:cs typeface="Century Schoolbook"/>
              </a:rPr>
              <a:t>(var</a:t>
            </a:r>
            <a:r>
              <a:rPr lang="en-US" sz="2200" spc="-5">
                <a:cs typeface="Century Schoolbook"/>
              </a:rPr>
              <a:t>iable </a:t>
            </a:r>
            <a:r>
              <a:rPr sz="2200" spc="-5">
                <a:cs typeface="Century Schoolbook"/>
              </a:rPr>
              <a:t> </a:t>
            </a:r>
            <a:r>
              <a:rPr sz="2200" spc="-10">
                <a:cs typeface="Century Schoolbook"/>
              </a:rPr>
              <a:t>yang  </a:t>
            </a:r>
            <a:r>
              <a:rPr sz="2200" spc="-5">
                <a:cs typeface="Century Schoolbook"/>
              </a:rPr>
              <a:t>hanya memiliki nilai </a:t>
            </a:r>
            <a:r>
              <a:rPr sz="2200" spc="-10">
                <a:cs typeface="Century Schoolbook"/>
              </a:rPr>
              <a:t>tertentu, </a:t>
            </a:r>
            <a:r>
              <a:rPr sz="2200" spc="-5">
                <a:cs typeface="Century Schoolbook"/>
              </a:rPr>
              <a:t>nilainya merupakan  </a:t>
            </a:r>
            <a:r>
              <a:rPr sz="2200" spc="-5">
                <a:highlight>
                  <a:srgbClr val="FFFF00"/>
                </a:highlight>
                <a:cs typeface="Century Schoolbook"/>
              </a:rPr>
              <a:t>bilangan bulat </a:t>
            </a:r>
            <a:r>
              <a:rPr sz="2200" spc="-10">
                <a:highlight>
                  <a:srgbClr val="FFFF00"/>
                </a:highlight>
                <a:cs typeface="Century Schoolbook"/>
              </a:rPr>
              <a:t>dan </a:t>
            </a:r>
            <a:r>
              <a:rPr sz="2200" spc="-5">
                <a:highlight>
                  <a:srgbClr val="FFFF00"/>
                </a:highlight>
                <a:cs typeface="Century Schoolbook"/>
              </a:rPr>
              <a:t>asli </a:t>
            </a:r>
            <a:r>
              <a:rPr sz="2200" spc="-10">
                <a:highlight>
                  <a:srgbClr val="FFFF00"/>
                </a:highlight>
                <a:cs typeface="Century Schoolbook"/>
              </a:rPr>
              <a:t>tidak </a:t>
            </a:r>
            <a:r>
              <a:rPr sz="2200" spc="-5">
                <a:highlight>
                  <a:srgbClr val="FFFF00"/>
                </a:highlight>
                <a:cs typeface="Century Schoolbook"/>
              </a:rPr>
              <a:t>berbentuk </a:t>
            </a:r>
            <a:r>
              <a:rPr sz="2200" spc="-5" err="1">
                <a:highlight>
                  <a:srgbClr val="FFFF00"/>
                </a:highlight>
                <a:cs typeface="Century Schoolbook"/>
              </a:rPr>
              <a:t>pecahan</a:t>
            </a:r>
            <a:r>
              <a:rPr sz="2200" spc="-5">
                <a:cs typeface="Century Schoolbook"/>
              </a:rPr>
              <a:t>)</a:t>
            </a:r>
            <a:r>
              <a:rPr lang="en-US" sz="2200" spc="-5">
                <a:cs typeface="Century Schoolbook"/>
              </a:rPr>
              <a:t>.</a:t>
            </a:r>
          </a:p>
          <a:p>
            <a:pPr marL="286385" marR="5080" indent="-274320">
              <a:spcBef>
                <a:spcPts val="600"/>
              </a:spcBef>
              <a:spcAft>
                <a:spcPts val="600"/>
              </a:spcAft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lang="en-US" sz="2200" spc="-5" err="1">
                <a:cs typeface="Century Schoolbook"/>
              </a:rPr>
              <a:t>Distribusi</a:t>
            </a:r>
            <a:r>
              <a:rPr lang="en-US" sz="2200" spc="-5">
                <a:cs typeface="Century Schoolbook"/>
              </a:rPr>
              <a:t> Binomial </a:t>
            </a:r>
            <a:r>
              <a:rPr lang="en-US" sz="2200" spc="-5" err="1">
                <a:cs typeface="Century Schoolbook"/>
              </a:rPr>
              <a:t>dihasilkan</a:t>
            </a:r>
            <a:r>
              <a:rPr lang="en-US" sz="2200" spc="-5">
                <a:cs typeface="Century Schoolbook"/>
              </a:rPr>
              <a:t> oleh </a:t>
            </a:r>
            <a:r>
              <a:rPr lang="en-US" sz="2200" spc="-5" err="1">
                <a:cs typeface="Century Schoolbook"/>
              </a:rPr>
              <a:t>suatu</a:t>
            </a:r>
            <a:r>
              <a:rPr lang="en-US" sz="2200" spc="-5">
                <a:cs typeface="Century Schoolbook"/>
              </a:rPr>
              <a:t> </a:t>
            </a:r>
            <a:r>
              <a:rPr lang="en-US" sz="2200" spc="-5" err="1">
                <a:cs typeface="Century Schoolbook"/>
              </a:rPr>
              <a:t>percobaan</a:t>
            </a:r>
            <a:r>
              <a:rPr lang="en-US" sz="2200" spc="-5">
                <a:cs typeface="Century Schoolbook"/>
              </a:rPr>
              <a:t> yang </a:t>
            </a:r>
            <a:r>
              <a:rPr lang="en-US" sz="2200" spc="-5" err="1">
                <a:cs typeface="Century Schoolbook"/>
              </a:rPr>
              <a:t>disebut</a:t>
            </a:r>
            <a:r>
              <a:rPr lang="en-US" sz="2200" spc="-5">
                <a:cs typeface="Century Schoolbook"/>
              </a:rPr>
              <a:t> </a:t>
            </a:r>
            <a:r>
              <a:rPr lang="en-US" sz="2200" spc="-5" err="1">
                <a:cs typeface="Century Schoolbook"/>
              </a:rPr>
              <a:t>sebagai</a:t>
            </a:r>
            <a:r>
              <a:rPr lang="en-US" sz="2200" spc="-5">
                <a:cs typeface="Century Schoolbook"/>
              </a:rPr>
              <a:t> “</a:t>
            </a:r>
            <a:r>
              <a:rPr lang="en-US" sz="2200" spc="-5" err="1">
                <a:cs typeface="Century Schoolbook"/>
              </a:rPr>
              <a:t>Percobaan</a:t>
            </a:r>
            <a:r>
              <a:rPr lang="en-US" sz="2200" spc="-5">
                <a:cs typeface="Century Schoolbook"/>
              </a:rPr>
              <a:t> </a:t>
            </a:r>
            <a:r>
              <a:rPr lang="en-US" sz="2200" spc="-5" err="1">
                <a:cs typeface="Century Schoolbook"/>
              </a:rPr>
              <a:t>Binom</a:t>
            </a:r>
            <a:r>
              <a:rPr lang="en-US" sz="2200" spc="-5">
                <a:cs typeface="Century Schoolbook"/>
              </a:rPr>
              <a:t>” yang </a:t>
            </a:r>
            <a:r>
              <a:rPr lang="en-US" sz="2200" spc="-5" err="1">
                <a:cs typeface="Century Schoolbook"/>
              </a:rPr>
              <a:t>terdiri</a:t>
            </a:r>
            <a:r>
              <a:rPr lang="en-US" sz="2200" spc="-5">
                <a:cs typeface="Century Schoolbook"/>
              </a:rPr>
              <a:t> </a:t>
            </a:r>
            <a:r>
              <a:rPr lang="en-US" sz="2200" spc="-5" err="1">
                <a:highlight>
                  <a:srgbClr val="FFFF00"/>
                </a:highlight>
                <a:cs typeface="Century Schoolbook"/>
              </a:rPr>
              <a:t>atas</a:t>
            </a:r>
            <a:r>
              <a:rPr lang="en-US" sz="2200" spc="-5">
                <a:highlight>
                  <a:srgbClr val="FFFF00"/>
                </a:highlight>
                <a:cs typeface="Century Schoolbook"/>
              </a:rPr>
              <a:t> </a:t>
            </a:r>
            <a:r>
              <a:rPr lang="en-US" sz="2200" i="1" spc="-5">
                <a:highlight>
                  <a:srgbClr val="FFFF00"/>
                </a:highlight>
                <a:cs typeface="Century Schoolbook"/>
              </a:rPr>
              <a:t>n</a:t>
            </a:r>
            <a:r>
              <a:rPr lang="en-US" sz="2200" spc="-5">
                <a:highlight>
                  <a:srgbClr val="FFFF00"/>
                </a:highlight>
                <a:cs typeface="Century Schoolbook"/>
              </a:rPr>
              <a:t> </a:t>
            </a:r>
            <a:r>
              <a:rPr lang="en-US" sz="2200" spc="-5" err="1">
                <a:highlight>
                  <a:srgbClr val="FFFF00"/>
                </a:highlight>
                <a:cs typeface="Century Schoolbook"/>
              </a:rPr>
              <a:t>ulangan</a:t>
            </a:r>
            <a:r>
              <a:rPr lang="en-US" sz="2200" spc="-5">
                <a:cs typeface="Century Schoolbook"/>
              </a:rPr>
              <a:t>, dan masing-masing </a:t>
            </a:r>
            <a:r>
              <a:rPr lang="en-US" sz="2200" spc="-5" err="1">
                <a:cs typeface="Century Schoolbook"/>
              </a:rPr>
              <a:t>mempunyai</a:t>
            </a:r>
            <a:r>
              <a:rPr lang="en-US" sz="2200" spc="-5">
                <a:cs typeface="Century Schoolbook"/>
              </a:rPr>
              <a:t> </a:t>
            </a:r>
            <a:r>
              <a:rPr lang="en-US" sz="2200" b="1" spc="-5" err="1">
                <a:highlight>
                  <a:srgbClr val="FFFF00"/>
                </a:highlight>
                <a:cs typeface="Century Schoolbook"/>
              </a:rPr>
              <a:t>dua</a:t>
            </a:r>
            <a:r>
              <a:rPr lang="en-US" sz="2200" b="1" spc="-5">
                <a:highlight>
                  <a:srgbClr val="FFFF00"/>
                </a:highlight>
                <a:cs typeface="Century Schoolbook"/>
              </a:rPr>
              <a:t> </a:t>
            </a:r>
            <a:r>
              <a:rPr lang="en-US" sz="2200" b="1" spc="-5" err="1">
                <a:highlight>
                  <a:srgbClr val="FFFF00"/>
                </a:highlight>
                <a:cs typeface="Century Schoolbook"/>
              </a:rPr>
              <a:t>kemungkinan</a:t>
            </a:r>
            <a:r>
              <a:rPr lang="en-US" sz="2200" b="1" spc="-5">
                <a:highlight>
                  <a:srgbClr val="FFFF00"/>
                </a:highlight>
                <a:cs typeface="Century Schoolbook"/>
              </a:rPr>
              <a:t> </a:t>
            </a:r>
            <a:r>
              <a:rPr lang="en-US" sz="2200" spc="-5">
                <a:highlight>
                  <a:srgbClr val="FFFF00"/>
                </a:highlight>
                <a:cs typeface="Century Schoolbook"/>
              </a:rPr>
              <a:t>yang </a:t>
            </a:r>
            <a:r>
              <a:rPr lang="en-US" sz="2200" spc="-5" err="1">
                <a:highlight>
                  <a:srgbClr val="FFFF00"/>
                </a:highlight>
                <a:cs typeface="Century Schoolbook"/>
              </a:rPr>
              <a:t>disebut</a:t>
            </a:r>
            <a:r>
              <a:rPr lang="en-US" sz="2200" spc="-5">
                <a:highlight>
                  <a:srgbClr val="FFFF00"/>
                </a:highlight>
                <a:cs typeface="Century Schoolbook"/>
              </a:rPr>
              <a:t> </a:t>
            </a:r>
            <a:r>
              <a:rPr lang="en-US" sz="2200" spc="-5" err="1">
                <a:highlight>
                  <a:srgbClr val="FFFF00"/>
                </a:highlight>
                <a:cs typeface="Century Schoolbook"/>
              </a:rPr>
              <a:t>sebagai</a:t>
            </a:r>
            <a:r>
              <a:rPr lang="en-US" sz="2200" spc="-5">
                <a:highlight>
                  <a:srgbClr val="FFFF00"/>
                </a:highlight>
                <a:cs typeface="Century Schoolbook"/>
              </a:rPr>
              <a:t> </a:t>
            </a:r>
            <a:r>
              <a:rPr lang="en-US" sz="2200" spc="-5">
                <a:highlight>
                  <a:srgbClr val="00FFFF"/>
                </a:highlight>
                <a:cs typeface="Century Schoolbook"/>
              </a:rPr>
              <a:t>‘</a:t>
            </a:r>
            <a:r>
              <a:rPr lang="en-US" sz="2200" spc="-5" err="1">
                <a:highlight>
                  <a:srgbClr val="00FFFF"/>
                </a:highlight>
                <a:cs typeface="Century Schoolbook"/>
              </a:rPr>
              <a:t>sukses</a:t>
            </a:r>
            <a:r>
              <a:rPr lang="en-US" sz="2200" spc="-5">
                <a:highlight>
                  <a:srgbClr val="00FFFF"/>
                </a:highlight>
                <a:cs typeface="Century Schoolbook"/>
              </a:rPr>
              <a:t>’ </a:t>
            </a:r>
            <a:r>
              <a:rPr lang="en-US" sz="2200" spc="-5" err="1">
                <a:highlight>
                  <a:srgbClr val="FFFF00"/>
                </a:highlight>
                <a:cs typeface="Century Schoolbook"/>
              </a:rPr>
              <a:t>atau</a:t>
            </a:r>
            <a:r>
              <a:rPr lang="en-US" sz="2200" spc="-5">
                <a:highlight>
                  <a:srgbClr val="FFFF00"/>
                </a:highlight>
                <a:cs typeface="Century Schoolbook"/>
              </a:rPr>
              <a:t> ‘</a:t>
            </a:r>
            <a:r>
              <a:rPr lang="en-US" sz="2200" spc="-5" err="1">
                <a:highlight>
                  <a:srgbClr val="FFFF00"/>
                </a:highlight>
                <a:cs typeface="Century Schoolbook"/>
              </a:rPr>
              <a:t>gagal</a:t>
            </a:r>
            <a:r>
              <a:rPr lang="en-US" sz="2200" spc="-5">
                <a:highlight>
                  <a:srgbClr val="FFFF00"/>
                </a:highlight>
                <a:cs typeface="Century Schoolbook"/>
              </a:rPr>
              <a:t>’</a:t>
            </a:r>
            <a:endParaRPr sz="2200">
              <a:highlight>
                <a:srgbClr val="FFFF00"/>
              </a:highlight>
              <a:cs typeface="Century Schoolbook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FFD3F8-D7E3-4E20-803F-39466DF8E6E1}"/>
              </a:ext>
            </a:extLst>
          </p:cNvPr>
          <p:cNvSpPr txBox="1">
            <a:spLocks/>
          </p:cNvSpPr>
          <p:nvPr/>
        </p:nvSpPr>
        <p:spPr>
          <a:xfrm>
            <a:off x="758687" y="566529"/>
            <a:ext cx="4568687" cy="71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err="1">
                <a:latin typeface="+mn-lt"/>
              </a:rPr>
              <a:t>Distribusi</a:t>
            </a:r>
            <a:r>
              <a:rPr lang="en-US" b="1">
                <a:latin typeface="+mn-lt"/>
              </a:rPr>
              <a:t> Binomial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7CB2E-A8F4-4218-9FF0-C6DE974C4737}"/>
              </a:ext>
            </a:extLst>
          </p:cNvPr>
          <p:cNvSpPr txBox="1"/>
          <p:nvPr/>
        </p:nvSpPr>
        <p:spPr>
          <a:xfrm>
            <a:off x="758687" y="4502426"/>
            <a:ext cx="949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**) </a:t>
            </a:r>
            <a:r>
              <a:rPr lang="en-US" sz="2400" err="1"/>
              <a:t>Catatan</a:t>
            </a:r>
            <a:r>
              <a:rPr lang="en-US" sz="2400"/>
              <a:t>:  Yang </a:t>
            </a:r>
            <a:r>
              <a:rPr lang="en-US" sz="2400" err="1"/>
              <a:t>disebut</a:t>
            </a:r>
            <a:r>
              <a:rPr lang="en-US" sz="2400"/>
              <a:t> </a:t>
            </a:r>
            <a:r>
              <a:rPr lang="en-US" sz="2400" err="1"/>
              <a:t>sukses</a:t>
            </a:r>
            <a:r>
              <a:rPr lang="en-US" sz="2400"/>
              <a:t> </a:t>
            </a:r>
            <a:r>
              <a:rPr lang="en-US" sz="2400" err="1"/>
              <a:t>adalah</a:t>
            </a:r>
            <a:r>
              <a:rPr lang="en-US" sz="2400"/>
              <a:t> </a:t>
            </a:r>
            <a:r>
              <a:rPr lang="en-US" sz="2400" err="1"/>
              <a:t>sukses</a:t>
            </a:r>
            <a:r>
              <a:rPr lang="en-US" sz="2400"/>
              <a:t> </a:t>
            </a:r>
            <a:r>
              <a:rPr lang="en-US" sz="2400" err="1"/>
              <a:t>terjadi</a:t>
            </a:r>
            <a:r>
              <a:rPr lang="en-US" sz="2400"/>
              <a:t> </a:t>
            </a:r>
            <a:r>
              <a:rPr lang="en-US" sz="2400" err="1"/>
              <a:t>peristiwa</a:t>
            </a:r>
            <a:r>
              <a:rPr lang="en-US" sz="2400"/>
              <a:t>/ </a:t>
            </a:r>
            <a:r>
              <a:rPr lang="en-US" sz="2400" err="1"/>
              <a:t>kejadian</a:t>
            </a:r>
            <a:r>
              <a:rPr lang="en-US" sz="2400"/>
              <a:t> 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18232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F33EBA-8A7B-4D76-A346-8C712EC9F04B}"/>
              </a:ext>
            </a:extLst>
          </p:cNvPr>
          <p:cNvSpPr txBox="1"/>
          <p:nvPr/>
        </p:nvSpPr>
        <p:spPr>
          <a:xfrm>
            <a:off x="518824" y="334232"/>
            <a:ext cx="1094298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600"/>
              </a:spcBef>
              <a:spcAft>
                <a:spcPts val="600"/>
              </a:spcAft>
              <a:buClr>
                <a:srgbClr val="FD8537"/>
              </a:buClr>
              <a:buSzPct val="68181"/>
              <a:tabLst>
                <a:tab pos="287020" algn="l"/>
              </a:tabLst>
            </a:pPr>
            <a:r>
              <a:rPr lang="en-ID" sz="2400" b="1" spc="-5" err="1">
                <a:cs typeface="Century Schoolbook"/>
              </a:rPr>
              <a:t>Ciri-ciri</a:t>
            </a:r>
            <a:r>
              <a:rPr lang="en-ID" sz="2400" b="1" spc="-5">
                <a:cs typeface="Century Schoolbook"/>
              </a:rPr>
              <a:t> </a:t>
            </a:r>
            <a:r>
              <a:rPr lang="en-ID" sz="2400" b="1" spc="-5" err="1">
                <a:cs typeface="Century Schoolbook"/>
              </a:rPr>
              <a:t>Percobaan</a:t>
            </a:r>
            <a:r>
              <a:rPr lang="en-ID" sz="2400" b="1" spc="-5">
                <a:cs typeface="Century Schoolbook"/>
              </a:rPr>
              <a:t> </a:t>
            </a:r>
            <a:r>
              <a:rPr lang="en-ID" sz="2400" b="1" spc="-25">
                <a:cs typeface="Century Schoolbook"/>
              </a:rPr>
              <a:t> </a:t>
            </a:r>
            <a:r>
              <a:rPr lang="en-ID" sz="2400" b="1" spc="-5" err="1">
                <a:cs typeface="Century Schoolbook"/>
              </a:rPr>
              <a:t>Binom</a:t>
            </a:r>
            <a:endParaRPr lang="en-ID" sz="2400" b="1">
              <a:cs typeface="Century Schoolbook"/>
            </a:endParaRPr>
          </a:p>
          <a:p>
            <a:pPr marL="927100" marR="735965" lvl="1" indent="-182880">
              <a:spcBef>
                <a:spcPts val="600"/>
              </a:spcBef>
              <a:spcAft>
                <a:spcPts val="600"/>
              </a:spcAft>
              <a:buClr>
                <a:srgbClr val="DF752E"/>
              </a:buClr>
              <a:buSzPct val="58823"/>
              <a:buFont typeface="Wingdings"/>
              <a:buChar char=""/>
              <a:tabLst>
                <a:tab pos="927735" algn="l"/>
              </a:tabLst>
            </a:pPr>
            <a:r>
              <a:rPr lang="en-ID" sz="2200" err="1">
                <a:highlight>
                  <a:srgbClr val="FFFF00"/>
                </a:highlight>
                <a:cs typeface="Century Schoolbook"/>
              </a:rPr>
              <a:t>Setiap</a:t>
            </a:r>
            <a:r>
              <a:rPr lang="en-ID" sz="2200">
                <a:highlight>
                  <a:srgbClr val="FFFF00"/>
                </a:highlight>
                <a:cs typeface="Century Schoolbook"/>
              </a:rPr>
              <a:t> </a:t>
            </a:r>
            <a:r>
              <a:rPr lang="en-ID" sz="2200" err="1">
                <a:highlight>
                  <a:srgbClr val="FFFF00"/>
                </a:highlight>
                <a:cs typeface="Century Schoolbook"/>
              </a:rPr>
              <a:t>percobaan</a:t>
            </a:r>
            <a:r>
              <a:rPr lang="en-ID" sz="2200">
                <a:highlight>
                  <a:srgbClr val="FFFF00"/>
                </a:highlight>
                <a:cs typeface="Century Schoolbook"/>
              </a:rPr>
              <a:t> </a:t>
            </a:r>
            <a:r>
              <a:rPr lang="en-ID" sz="2200" err="1">
                <a:highlight>
                  <a:srgbClr val="FFFF00"/>
                </a:highlight>
                <a:cs typeface="Century Schoolbook"/>
              </a:rPr>
              <a:t>hanya</a:t>
            </a:r>
            <a:r>
              <a:rPr lang="en-ID" sz="2200">
                <a:highlight>
                  <a:srgbClr val="FFFF00"/>
                </a:highlight>
                <a:cs typeface="Century Schoolbook"/>
              </a:rPr>
              <a:t> </a:t>
            </a:r>
            <a:r>
              <a:rPr lang="en-ID" sz="2200" err="1">
                <a:highlight>
                  <a:srgbClr val="FFFF00"/>
                </a:highlight>
                <a:cs typeface="Century Schoolbook"/>
              </a:rPr>
              <a:t>memiliki</a:t>
            </a:r>
            <a:r>
              <a:rPr lang="en-ID" sz="2200">
                <a:highlight>
                  <a:srgbClr val="FFFF00"/>
                </a:highlight>
                <a:cs typeface="Century Schoolbook"/>
              </a:rPr>
              <a:t> </a:t>
            </a:r>
            <a:r>
              <a:rPr lang="en-ID" sz="2200" err="1">
                <a:highlight>
                  <a:srgbClr val="FFFF00"/>
                </a:highlight>
                <a:cs typeface="Century Schoolbook"/>
              </a:rPr>
              <a:t>dua</a:t>
            </a:r>
            <a:r>
              <a:rPr lang="en-ID" sz="2200">
                <a:highlight>
                  <a:srgbClr val="FFFF00"/>
                </a:highlight>
                <a:cs typeface="Century Schoolbook"/>
              </a:rPr>
              <a:t> </a:t>
            </a:r>
            <a:r>
              <a:rPr lang="en-ID" sz="2200" err="1">
                <a:highlight>
                  <a:srgbClr val="FFFF00"/>
                </a:highlight>
                <a:cs typeface="Century Schoolbook"/>
              </a:rPr>
              <a:t>peristiwa</a:t>
            </a:r>
            <a:r>
              <a:rPr lang="en-ID" sz="2200">
                <a:highlight>
                  <a:srgbClr val="FFFF00"/>
                </a:highlight>
                <a:cs typeface="Century Schoolbook"/>
              </a:rPr>
              <a:t>,</a:t>
            </a:r>
            <a:r>
              <a:rPr lang="en-ID" sz="2200" spc="-80">
                <a:highlight>
                  <a:srgbClr val="FFFF00"/>
                </a:highlight>
                <a:cs typeface="Century Schoolbook"/>
              </a:rPr>
              <a:t> </a:t>
            </a:r>
            <a:r>
              <a:rPr lang="en-ID" sz="2200" err="1">
                <a:highlight>
                  <a:srgbClr val="FFFF00"/>
                </a:highlight>
                <a:cs typeface="Century Schoolbook"/>
              </a:rPr>
              <a:t>yaitu</a:t>
            </a:r>
            <a:r>
              <a:rPr lang="en-ID" sz="2200">
                <a:highlight>
                  <a:srgbClr val="FFFF00"/>
                </a:highlight>
                <a:cs typeface="Century Schoolbook"/>
              </a:rPr>
              <a:t> </a:t>
            </a:r>
            <a:r>
              <a:rPr lang="en-ID" sz="2200" b="1" spc="-5" err="1">
                <a:highlight>
                  <a:srgbClr val="FFFF00"/>
                </a:highlight>
                <a:cs typeface="Century Schoolbook"/>
              </a:rPr>
              <a:t>sukses</a:t>
            </a:r>
            <a:r>
              <a:rPr lang="en-ID" sz="2200" spc="-5">
                <a:highlight>
                  <a:srgbClr val="FFFF00"/>
                </a:highlight>
                <a:cs typeface="Century Schoolbook"/>
              </a:rPr>
              <a:t> </a:t>
            </a:r>
            <a:r>
              <a:rPr lang="en-ID" sz="2200" spc="-5" err="1">
                <a:highlight>
                  <a:srgbClr val="FFFF00"/>
                </a:highlight>
                <a:cs typeface="Century Schoolbook"/>
              </a:rPr>
              <a:t>atau</a:t>
            </a:r>
            <a:r>
              <a:rPr lang="en-ID" sz="2200" spc="-5">
                <a:highlight>
                  <a:srgbClr val="FFFF00"/>
                </a:highlight>
                <a:cs typeface="Century Schoolbook"/>
              </a:rPr>
              <a:t>  </a:t>
            </a:r>
            <a:r>
              <a:rPr lang="en-ID" sz="2200" spc="-5" err="1">
                <a:highlight>
                  <a:srgbClr val="FFFF00"/>
                </a:highlight>
                <a:cs typeface="Century Schoolbook"/>
              </a:rPr>
              <a:t>gagal</a:t>
            </a:r>
            <a:endParaRPr lang="en-ID" sz="2200" spc="-5">
              <a:highlight>
                <a:srgbClr val="FFFF00"/>
              </a:highlight>
              <a:cs typeface="Century Schoolbook"/>
            </a:endParaRPr>
          </a:p>
          <a:p>
            <a:pPr marL="744220" marR="735965" lvl="1">
              <a:spcBef>
                <a:spcPts val="600"/>
              </a:spcBef>
              <a:spcAft>
                <a:spcPts val="600"/>
              </a:spcAft>
              <a:buClr>
                <a:srgbClr val="DF752E"/>
              </a:buClr>
              <a:buSzPct val="58823"/>
              <a:tabLst>
                <a:tab pos="927735" algn="l"/>
              </a:tabLst>
            </a:pPr>
            <a:r>
              <a:rPr lang="en-ID" sz="2200" spc="-5">
                <a:cs typeface="Century Schoolbook"/>
              </a:rPr>
              <a:t>(yang </a:t>
            </a:r>
            <a:r>
              <a:rPr lang="en-ID" sz="2200" spc="-5" err="1">
                <a:cs typeface="Century Schoolbook"/>
              </a:rPr>
              <a:t>dimaksud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sukses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disini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adalah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b="1" spc="-5">
                <a:cs typeface="Century Schoolbook"/>
              </a:rPr>
              <a:t>SUKSES TERJADINYA SUATU PERISTIWA, </a:t>
            </a:r>
            <a:r>
              <a:rPr lang="en-ID" sz="2200" spc="-5" err="1">
                <a:cs typeface="Century Schoolbook"/>
              </a:rPr>
              <a:t>terkadang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peristiwa</a:t>
            </a:r>
            <a:r>
              <a:rPr lang="en-ID" sz="2200" spc="-5">
                <a:cs typeface="Century Schoolbook"/>
              </a:rPr>
              <a:t> yang </a:t>
            </a:r>
            <a:r>
              <a:rPr lang="en-ID" sz="2200" b="1" spc="-5" err="1">
                <a:highlight>
                  <a:srgbClr val="00FFFF"/>
                </a:highlight>
                <a:cs typeface="Century Schoolbook"/>
              </a:rPr>
              <a:t>tidak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menyenangkan</a:t>
            </a:r>
            <a:r>
              <a:rPr lang="en-ID" sz="2200" spc="-5">
                <a:cs typeface="Century Schoolbook"/>
              </a:rPr>
              <a:t>).</a:t>
            </a:r>
            <a:endParaRPr lang="en-ID" sz="2200">
              <a:cs typeface="Century Schoolbook"/>
            </a:endParaRPr>
          </a:p>
          <a:p>
            <a:pPr marL="927100" marR="95885" lvl="1" indent="-182880">
              <a:spcBef>
                <a:spcPts val="600"/>
              </a:spcBef>
              <a:spcAft>
                <a:spcPts val="600"/>
              </a:spcAft>
              <a:buClr>
                <a:srgbClr val="DF752E"/>
              </a:buClr>
              <a:buSzPct val="58823"/>
              <a:buFont typeface="Wingdings"/>
              <a:buChar char=""/>
              <a:tabLst>
                <a:tab pos="927735" algn="l"/>
              </a:tabLst>
            </a:pPr>
            <a:r>
              <a:rPr lang="en-ID" sz="2200" err="1">
                <a:cs typeface="Century Schoolbook"/>
              </a:rPr>
              <a:t>Probabilitas</a:t>
            </a:r>
            <a:r>
              <a:rPr lang="en-ID" sz="2200">
                <a:cs typeface="Century Schoolbook"/>
              </a:rPr>
              <a:t> </a:t>
            </a:r>
            <a:r>
              <a:rPr lang="en-ID" sz="2200" err="1">
                <a:cs typeface="Century Schoolbook"/>
              </a:rPr>
              <a:t>satu</a:t>
            </a:r>
            <a:r>
              <a:rPr lang="en-ID" sz="2200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peristiwa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adalah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tetap</a:t>
            </a:r>
            <a:r>
              <a:rPr lang="en-ID" sz="2200" spc="-5">
                <a:cs typeface="Century Schoolbook"/>
              </a:rPr>
              <a:t>, </a:t>
            </a:r>
            <a:r>
              <a:rPr lang="en-ID" sz="2200" spc="-5" err="1">
                <a:cs typeface="Century Schoolbook"/>
              </a:rPr>
              <a:t>tidak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berubah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untuk</a:t>
            </a:r>
            <a:r>
              <a:rPr lang="en-ID" sz="2200" spc="-5">
                <a:cs typeface="Century Schoolbook"/>
              </a:rPr>
              <a:t>  </a:t>
            </a:r>
            <a:r>
              <a:rPr lang="en-ID" sz="2200" err="1">
                <a:cs typeface="Century Schoolbook"/>
              </a:rPr>
              <a:t>setiap</a:t>
            </a:r>
            <a:r>
              <a:rPr lang="en-ID" sz="2200" spc="-15">
                <a:cs typeface="Century Schoolbook"/>
              </a:rPr>
              <a:t> </a:t>
            </a:r>
            <a:r>
              <a:rPr lang="en-ID" sz="2200" err="1">
                <a:cs typeface="Century Schoolbook"/>
              </a:rPr>
              <a:t>perulangan</a:t>
            </a:r>
            <a:endParaRPr lang="en-ID" sz="2200">
              <a:cs typeface="Century Schoolbook"/>
            </a:endParaRPr>
          </a:p>
          <a:p>
            <a:pPr marL="927100" marR="556260" lvl="1" indent="-182880">
              <a:spcBef>
                <a:spcPts val="600"/>
              </a:spcBef>
              <a:spcAft>
                <a:spcPts val="600"/>
              </a:spcAft>
              <a:buClr>
                <a:srgbClr val="DF752E"/>
              </a:buClr>
              <a:buSzPct val="58823"/>
              <a:buFont typeface="Wingdings"/>
              <a:buChar char=""/>
              <a:tabLst>
                <a:tab pos="927735" algn="l"/>
              </a:tabLst>
            </a:pPr>
            <a:r>
              <a:rPr lang="en-ID" sz="2200" err="1">
                <a:cs typeface="Century Schoolbook"/>
              </a:rPr>
              <a:t>Percobaannya</a:t>
            </a:r>
            <a:r>
              <a:rPr lang="en-ID" sz="2200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bersifat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err="1">
                <a:cs typeface="Century Schoolbook"/>
              </a:rPr>
              <a:t>independen</a:t>
            </a:r>
            <a:r>
              <a:rPr lang="en-ID" sz="2200">
                <a:cs typeface="Century Schoolbook"/>
              </a:rPr>
              <a:t>, </a:t>
            </a:r>
            <a:r>
              <a:rPr lang="en-ID" sz="2200" err="1">
                <a:cs typeface="Century Schoolbook"/>
              </a:rPr>
              <a:t>artinya</a:t>
            </a:r>
            <a:r>
              <a:rPr lang="en-ID" sz="2200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peristiwa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dari</a:t>
            </a:r>
            <a:r>
              <a:rPr lang="en-ID" sz="2200" spc="-5">
                <a:cs typeface="Century Schoolbook"/>
              </a:rPr>
              <a:t>  </a:t>
            </a:r>
            <a:r>
              <a:rPr lang="en-ID" sz="2200" err="1">
                <a:cs typeface="Century Schoolbook"/>
              </a:rPr>
              <a:t>suatu</a:t>
            </a:r>
            <a:r>
              <a:rPr lang="en-ID" sz="2200">
                <a:cs typeface="Century Schoolbook"/>
              </a:rPr>
              <a:t> </a:t>
            </a:r>
            <a:r>
              <a:rPr lang="en-ID" sz="2200" err="1">
                <a:cs typeface="Century Schoolbook"/>
              </a:rPr>
              <a:t>percobaan</a:t>
            </a:r>
            <a:r>
              <a:rPr lang="en-ID" sz="2200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tidak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err="1">
                <a:cs typeface="Century Schoolbook"/>
              </a:rPr>
              <a:t>mempengaruhi</a:t>
            </a:r>
            <a:r>
              <a:rPr lang="en-ID" sz="2200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atau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err="1">
                <a:cs typeface="Century Schoolbook"/>
              </a:rPr>
              <a:t>dipengaruhi</a:t>
            </a:r>
            <a:r>
              <a:rPr lang="en-ID" sz="2200">
                <a:cs typeface="Century Schoolbook"/>
              </a:rPr>
              <a:t>  </a:t>
            </a:r>
            <a:r>
              <a:rPr lang="en-ID" sz="2200" spc="-5" err="1">
                <a:cs typeface="Century Schoolbook"/>
              </a:rPr>
              <a:t>peristiwa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dalam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err="1">
                <a:cs typeface="Century Schoolbook"/>
              </a:rPr>
              <a:t>percobaan</a:t>
            </a:r>
            <a:r>
              <a:rPr lang="en-ID" sz="2200" spc="-20">
                <a:cs typeface="Century Schoolbook"/>
              </a:rPr>
              <a:t> </a:t>
            </a:r>
            <a:r>
              <a:rPr lang="en-ID" sz="2200" err="1">
                <a:cs typeface="Century Schoolbook"/>
              </a:rPr>
              <a:t>lainnya</a:t>
            </a:r>
            <a:endParaRPr lang="en-ID" sz="2200">
              <a:cs typeface="Century Schoolbook"/>
            </a:endParaRPr>
          </a:p>
          <a:p>
            <a:pPr marL="927100" marR="1047750" lvl="1" indent="-182880">
              <a:spcBef>
                <a:spcPts val="600"/>
              </a:spcBef>
              <a:spcAft>
                <a:spcPts val="600"/>
              </a:spcAft>
              <a:buClr>
                <a:srgbClr val="DF752E"/>
              </a:buClr>
              <a:buSzPct val="58823"/>
              <a:buFont typeface="Wingdings"/>
              <a:buChar char=""/>
              <a:tabLst>
                <a:tab pos="927735" algn="l"/>
              </a:tabLst>
            </a:pPr>
            <a:r>
              <a:rPr lang="en-ID" sz="2200" spc="-5" err="1">
                <a:cs typeface="Century Schoolbook"/>
              </a:rPr>
              <a:t>Jumlah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atau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banyaknya</a:t>
            </a:r>
            <a:r>
              <a:rPr lang="en-ID" sz="2200" spc="-5">
                <a:cs typeface="Century Schoolbook"/>
              </a:rPr>
              <a:t> </a:t>
            </a:r>
            <a:r>
              <a:rPr lang="en-ID" sz="2200" err="1">
                <a:cs typeface="Century Schoolbook"/>
              </a:rPr>
              <a:t>percobaan</a:t>
            </a:r>
            <a:r>
              <a:rPr lang="en-ID" sz="2200">
                <a:cs typeface="Century Schoolbook"/>
              </a:rPr>
              <a:t> </a:t>
            </a:r>
            <a:r>
              <a:rPr lang="en-ID" sz="2200" spc="-5">
                <a:cs typeface="Century Schoolbook"/>
              </a:rPr>
              <a:t>yang </a:t>
            </a:r>
            <a:r>
              <a:rPr lang="en-ID" sz="2200" spc="-5" err="1">
                <a:cs typeface="Century Schoolbook"/>
              </a:rPr>
              <a:t>merupakan</a:t>
            </a:r>
            <a:r>
              <a:rPr lang="en-ID" sz="2200" spc="-5">
                <a:cs typeface="Century Schoolbook"/>
              </a:rPr>
              <a:t>  </a:t>
            </a:r>
            <a:r>
              <a:rPr lang="en-ID" sz="2200" err="1">
                <a:cs typeface="Century Schoolbook"/>
              </a:rPr>
              <a:t>komponen</a:t>
            </a:r>
            <a:r>
              <a:rPr lang="en-ID" sz="2200">
                <a:cs typeface="Century Schoolbook"/>
              </a:rPr>
              <a:t> </a:t>
            </a:r>
            <a:r>
              <a:rPr lang="en-ID" sz="2200" err="1">
                <a:cs typeface="Century Schoolbook"/>
              </a:rPr>
              <a:t>percobaan</a:t>
            </a:r>
            <a:r>
              <a:rPr lang="en-ID" sz="2200">
                <a:cs typeface="Century Schoolbook"/>
              </a:rPr>
              <a:t> binomial </a:t>
            </a:r>
            <a:r>
              <a:rPr lang="en-ID" sz="2200" err="1">
                <a:cs typeface="Century Schoolbook"/>
              </a:rPr>
              <a:t>harus</a:t>
            </a:r>
            <a:r>
              <a:rPr lang="en-ID" sz="2200" spc="-50">
                <a:cs typeface="Century Schoolbook"/>
              </a:rPr>
              <a:t> </a:t>
            </a:r>
            <a:r>
              <a:rPr lang="en-ID" sz="2200" spc="-5" err="1">
                <a:cs typeface="Century Schoolbook"/>
              </a:rPr>
              <a:t>tetap</a:t>
            </a:r>
            <a:endParaRPr lang="en-ID" sz="2200"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01365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4507C-0821-46C0-BD4C-5F0D67E07283}"/>
              </a:ext>
            </a:extLst>
          </p:cNvPr>
          <p:cNvSpPr txBox="1"/>
          <p:nvPr/>
        </p:nvSpPr>
        <p:spPr>
          <a:xfrm>
            <a:off x="1033668" y="685800"/>
            <a:ext cx="488011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err="1"/>
              <a:t>Definisi</a:t>
            </a:r>
            <a:r>
              <a:rPr lang="en-US" sz="2200" b="1"/>
              <a:t> dan </a:t>
            </a:r>
            <a:r>
              <a:rPr lang="en-US" sz="2200" b="1" err="1"/>
              <a:t>Rumus</a:t>
            </a:r>
            <a:r>
              <a:rPr lang="en-US" sz="2200" b="1"/>
              <a:t> </a:t>
            </a:r>
            <a:r>
              <a:rPr lang="en-US" sz="2400" b="1" err="1"/>
              <a:t>Distribusi</a:t>
            </a:r>
            <a:r>
              <a:rPr lang="en-US" sz="2200" b="1"/>
              <a:t> Binomial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F18EF7-401D-492C-921C-E4B1E3F553FE}"/>
                  </a:ext>
                </a:extLst>
              </p:cNvPr>
              <p:cNvSpPr txBox="1"/>
              <p:nvPr/>
            </p:nvSpPr>
            <p:spPr>
              <a:xfrm>
                <a:off x="889551" y="3107966"/>
                <a:ext cx="5126107" cy="60074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6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ID" sz="26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ID" sz="2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en-ID" sz="26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F18EF7-401D-492C-921C-E4B1E3F5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51" y="3107966"/>
                <a:ext cx="5126107" cy="6007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DC59F-701B-4575-A01B-6601EFFF6711}"/>
                  </a:ext>
                </a:extLst>
              </p:cNvPr>
              <p:cNvSpPr txBox="1"/>
              <p:nvPr/>
            </p:nvSpPr>
            <p:spPr>
              <a:xfrm>
                <a:off x="6522553" y="3231459"/>
                <a:ext cx="25767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𝑢𝑛𝑡𝑢𝑘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=0, 1,2,3….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800" b="0"/>
              </a:p>
              <a:p>
                <a:endParaRPr lang="en-ID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2DC59F-701B-4575-A01B-6601EFFF6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53" y="3231459"/>
                <a:ext cx="2576718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C1B871-3129-499B-A3B0-049F2C4C996F}"/>
                  </a:ext>
                </a:extLst>
              </p:cNvPr>
              <p:cNvSpPr txBox="1"/>
              <p:nvPr/>
            </p:nvSpPr>
            <p:spPr>
              <a:xfrm>
                <a:off x="1176129" y="4487373"/>
                <a:ext cx="33196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D" sz="2400"/>
                  <a:t> =0.7   dan </a:t>
                </a:r>
                <a:r>
                  <a:rPr lang="en-ID" sz="2400" i="1"/>
                  <a:t>n= 13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C1B871-3129-499B-A3B0-049F2C4C9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29" y="4487373"/>
                <a:ext cx="3319670" cy="461665"/>
              </a:xfrm>
              <a:prstGeom prst="rect">
                <a:avLst/>
              </a:prstGeom>
              <a:blipFill>
                <a:blip r:embed="rId4"/>
                <a:stretch>
                  <a:fillRect l="-55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B7B6DA9-6169-45F1-8C3E-1094895DC78F}"/>
              </a:ext>
            </a:extLst>
          </p:cNvPr>
          <p:cNvSpPr txBox="1"/>
          <p:nvPr/>
        </p:nvSpPr>
        <p:spPr>
          <a:xfrm>
            <a:off x="3855967" y="4475258"/>
            <a:ext cx="890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>
                <a:highlight>
                  <a:srgbClr val="FF00FF"/>
                </a:highlight>
              </a:rPr>
              <a:t>x=6</a:t>
            </a:r>
            <a:endParaRPr lang="en-ID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CF57A-3F95-4960-A2F8-E6079F45580A}"/>
                  </a:ext>
                </a:extLst>
              </p:cNvPr>
              <p:cNvSpPr txBox="1"/>
              <p:nvPr/>
            </p:nvSpPr>
            <p:spPr>
              <a:xfrm>
                <a:off x="889551" y="5191291"/>
                <a:ext cx="6823214" cy="708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6;13,  0.7</m:t>
                        </m:r>
                      </m:e>
                    </m:d>
                  </m:oMath>
                </a14:m>
                <a:r>
                  <a:rPr lang="en-ID" sz="220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4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(0.7)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ID" sz="24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(0.3)</m:t>
                        </m:r>
                      </m:e>
                      <m:sup>
                        <m:d>
                          <m:dPr>
                            <m:ctrlPr>
                              <a:rPr lang="en-ID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=0.044152</m:t>
                    </m:r>
                  </m:oMath>
                </a14:m>
                <a:endParaRPr lang="en-ID" sz="22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CF57A-3F95-4960-A2F8-E6079F455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51" y="5191291"/>
                <a:ext cx="6823214" cy="708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36D8F0E-1560-19D4-62BE-CE6797B711E9}"/>
              </a:ext>
            </a:extLst>
          </p:cNvPr>
          <p:cNvSpPr txBox="1"/>
          <p:nvPr/>
        </p:nvSpPr>
        <p:spPr>
          <a:xfrm>
            <a:off x="1083763" y="3989672"/>
            <a:ext cx="5365058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/>
              <a:t>CONTOH  :  Jika </a:t>
            </a:r>
            <a:r>
              <a:rPr lang="en-US" sz="2200" err="1"/>
              <a:t>diketahui</a:t>
            </a:r>
            <a:r>
              <a:rPr lang="en-US" sz="2200"/>
              <a:t> </a:t>
            </a:r>
            <a:r>
              <a:rPr lang="en-US" sz="2200" err="1"/>
              <a:t>distribusi</a:t>
            </a:r>
            <a:r>
              <a:rPr lang="en-US" sz="2200"/>
              <a:t> Binomial  </a:t>
            </a:r>
            <a:endParaRPr lang="en-ID" sz="220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D63D719-9A68-1D95-8BAF-2FCE031DB8ED}"/>
              </a:ext>
            </a:extLst>
          </p:cNvPr>
          <p:cNvSpPr/>
          <p:nvPr/>
        </p:nvSpPr>
        <p:spPr>
          <a:xfrm rot="3556933">
            <a:off x="7630092" y="4864811"/>
            <a:ext cx="384726" cy="693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1DB3C-7378-633F-E63F-9667F9CFB733}"/>
              </a:ext>
            </a:extLst>
          </p:cNvPr>
          <p:cNvSpPr txBox="1"/>
          <p:nvPr/>
        </p:nvSpPr>
        <p:spPr>
          <a:xfrm>
            <a:off x="8308878" y="4721297"/>
            <a:ext cx="2993571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Jika </a:t>
            </a:r>
            <a:r>
              <a:rPr lang="en-US" err="1"/>
              <a:t>diselesaikan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rumus</a:t>
            </a:r>
            <a:r>
              <a:rPr lang="en-US"/>
              <a:t> 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50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736438-4A5C-4685-9370-B239CD5D37B0}"/>
              </a:ext>
            </a:extLst>
          </p:cNvPr>
          <p:cNvSpPr txBox="1"/>
          <p:nvPr/>
        </p:nvSpPr>
        <p:spPr>
          <a:xfrm>
            <a:off x="854766" y="397566"/>
            <a:ext cx="19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Contoh</a:t>
            </a:r>
            <a:r>
              <a:rPr lang="en-US" sz="2400"/>
              <a:t> </a:t>
            </a:r>
            <a:r>
              <a:rPr lang="en-US" sz="2400" err="1"/>
              <a:t>Soal</a:t>
            </a:r>
            <a:r>
              <a:rPr lang="en-US" sz="2400"/>
              <a:t> 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F2E2B-9C0D-432D-8820-355A3543FF13}"/>
              </a:ext>
            </a:extLst>
          </p:cNvPr>
          <p:cNvSpPr txBox="1"/>
          <p:nvPr/>
        </p:nvSpPr>
        <p:spPr>
          <a:xfrm>
            <a:off x="648032" y="1226488"/>
            <a:ext cx="11008580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err="1">
                <a:highlight>
                  <a:srgbClr val="00FF00"/>
                </a:highlight>
              </a:rPr>
              <a:t>Peluang</a:t>
            </a:r>
            <a:r>
              <a:rPr lang="en-US" sz="2200" b="1">
                <a:highlight>
                  <a:srgbClr val="00FF00"/>
                </a:highlight>
              </a:rPr>
              <a:t> </a:t>
            </a:r>
            <a:r>
              <a:rPr lang="en-US" sz="2200" b="1" err="1">
                <a:highlight>
                  <a:srgbClr val="00FF00"/>
                </a:highlight>
              </a:rPr>
              <a:t>seseorang</a:t>
            </a:r>
            <a:r>
              <a:rPr lang="en-US" sz="2200" b="1">
                <a:highlight>
                  <a:srgbClr val="00FF00"/>
                </a:highlight>
              </a:rPr>
              <a:t> </a:t>
            </a:r>
            <a:r>
              <a:rPr lang="en-US" sz="2200" b="1" i="1">
                <a:highlight>
                  <a:srgbClr val="00FF00"/>
                </a:highlight>
              </a:rPr>
              <a:t>non </a:t>
            </a:r>
            <a:r>
              <a:rPr lang="en-US" sz="2200" b="1" i="1" err="1">
                <a:highlight>
                  <a:srgbClr val="00FF00"/>
                </a:highlight>
              </a:rPr>
              <a:t>komorbid</a:t>
            </a:r>
            <a:r>
              <a:rPr lang="en-US" sz="2200" b="1" i="1">
                <a:highlight>
                  <a:srgbClr val="00FF00"/>
                </a:highlight>
              </a:rPr>
              <a:t> </a:t>
            </a:r>
            <a:r>
              <a:rPr lang="en-US" sz="2200" b="1" err="1">
                <a:highlight>
                  <a:srgbClr val="00FF00"/>
                </a:highlight>
              </a:rPr>
              <a:t>sembuh</a:t>
            </a:r>
            <a:r>
              <a:rPr lang="en-US" sz="2200" b="1">
                <a:highlight>
                  <a:srgbClr val="00FF00"/>
                </a:highlight>
              </a:rPr>
              <a:t> </a:t>
            </a:r>
            <a:r>
              <a:rPr lang="en-US" sz="2200" b="1" err="1">
                <a:highlight>
                  <a:srgbClr val="00FF00"/>
                </a:highlight>
              </a:rPr>
              <a:t>dari</a:t>
            </a:r>
            <a:r>
              <a:rPr lang="en-US" sz="2200" b="1">
                <a:highlight>
                  <a:srgbClr val="00FF00"/>
                </a:highlight>
              </a:rPr>
              <a:t> </a:t>
            </a:r>
            <a:r>
              <a:rPr lang="en-US" sz="2200" b="1" err="1">
                <a:highlight>
                  <a:srgbClr val="00FF00"/>
                </a:highlight>
              </a:rPr>
              <a:t>suatu</a:t>
            </a:r>
            <a:r>
              <a:rPr lang="en-US" sz="2200" b="1">
                <a:highlight>
                  <a:srgbClr val="00FF00"/>
                </a:highlight>
              </a:rPr>
              <a:t> </a:t>
            </a:r>
            <a:r>
              <a:rPr lang="en-US" sz="2200" b="1" err="1">
                <a:highlight>
                  <a:srgbClr val="00FF00"/>
                </a:highlight>
              </a:rPr>
              <a:t>penyakit</a:t>
            </a:r>
            <a:r>
              <a:rPr lang="en-US" sz="2200" b="1">
                <a:highlight>
                  <a:srgbClr val="00FF00"/>
                </a:highlight>
              </a:rPr>
              <a:t> pandemic </a:t>
            </a:r>
            <a:r>
              <a:rPr lang="en-US" sz="2200" b="1" err="1">
                <a:highlight>
                  <a:srgbClr val="00FF00"/>
                </a:highlight>
              </a:rPr>
              <a:t>adalah</a:t>
            </a:r>
            <a:r>
              <a:rPr lang="en-US" sz="2200" b="1">
                <a:highlight>
                  <a:srgbClr val="00FF00"/>
                </a:highlight>
              </a:rPr>
              <a:t> 0.7</a:t>
            </a:r>
            <a:r>
              <a:rPr lang="en-US" sz="2200" b="1"/>
              <a:t>. Bila 13 orang </a:t>
            </a:r>
            <a:r>
              <a:rPr lang="en-US" sz="2200" b="1" err="1"/>
              <a:t>diketahui</a:t>
            </a:r>
            <a:r>
              <a:rPr lang="en-US" sz="2200" b="1"/>
              <a:t> </a:t>
            </a:r>
            <a:r>
              <a:rPr lang="en-US" sz="2200" b="1" err="1"/>
              <a:t>menderita</a:t>
            </a:r>
            <a:r>
              <a:rPr lang="en-US" sz="2200" b="1"/>
              <a:t> </a:t>
            </a:r>
            <a:r>
              <a:rPr lang="en-US" sz="2200" b="1" err="1"/>
              <a:t>penyakit</a:t>
            </a:r>
            <a:r>
              <a:rPr lang="en-US" sz="2200" b="1"/>
              <a:t> </a:t>
            </a:r>
            <a:r>
              <a:rPr lang="en-US" sz="2200" b="1" err="1"/>
              <a:t>ini</a:t>
            </a:r>
            <a:r>
              <a:rPr lang="en-US" sz="2200" b="1"/>
              <a:t>, </a:t>
            </a:r>
            <a:r>
              <a:rPr lang="en-US" sz="2200" b="1" err="1">
                <a:highlight>
                  <a:srgbClr val="FFFF00"/>
                </a:highlight>
              </a:rPr>
              <a:t>berapa</a:t>
            </a:r>
            <a:r>
              <a:rPr lang="en-US" sz="2200" b="1">
                <a:highlight>
                  <a:srgbClr val="FFFF00"/>
                </a:highlight>
              </a:rPr>
              <a:t> </a:t>
            </a:r>
            <a:r>
              <a:rPr lang="en-US" sz="2200" b="1" err="1">
                <a:highlight>
                  <a:srgbClr val="FFFF00"/>
                </a:highlight>
              </a:rPr>
              <a:t>peluang</a:t>
            </a:r>
            <a:r>
              <a:rPr lang="en-US" sz="2200" b="1"/>
              <a:t>:</a:t>
            </a:r>
            <a:endParaRPr lang="en-US" sz="2200" b="1">
              <a:ea typeface="Calibri"/>
              <a:cs typeface="Calibri"/>
            </a:endParaRPr>
          </a:p>
          <a:p>
            <a:endParaRPr lang="en-US" sz="2200" b="1">
              <a:ea typeface="Calibri"/>
              <a:cs typeface="Calibri"/>
            </a:endParaRPr>
          </a:p>
          <a:p>
            <a:pPr marL="342900" indent="-342900">
              <a:buFontTx/>
              <a:buAutoNum type="alphaLcPeriod"/>
            </a:pPr>
            <a:r>
              <a:rPr lang="en-US" sz="2200" b="1" err="1"/>
              <a:t>Tepat</a:t>
            </a:r>
            <a:r>
              <a:rPr lang="en-US" sz="2200" b="1"/>
              <a:t> 6 </a:t>
            </a:r>
            <a:r>
              <a:rPr lang="en-US" sz="2200" b="1" err="1"/>
              <a:t>penderita</a:t>
            </a:r>
            <a:r>
              <a:rPr lang="en-US" sz="2200" b="1"/>
              <a:t> yang </a:t>
            </a:r>
            <a:r>
              <a:rPr lang="en-US" sz="2200" b="1" i="1"/>
              <a:t>non </a:t>
            </a:r>
            <a:r>
              <a:rPr lang="en-US" sz="2200" b="1" i="1" err="1"/>
              <a:t>komorbid</a:t>
            </a:r>
            <a:r>
              <a:rPr lang="en-US" sz="2200" b="1" i="1"/>
              <a:t> </a:t>
            </a:r>
            <a:r>
              <a:rPr lang="en-US" sz="2200" b="1" err="1"/>
              <a:t>sembuh</a:t>
            </a:r>
            <a:r>
              <a:rPr lang="en-US" sz="2200" b="1"/>
              <a:t>,  </a:t>
            </a:r>
            <a:r>
              <a:rPr lang="en-US" sz="2200" b="1" i="1"/>
              <a:t> </a:t>
            </a:r>
            <a:r>
              <a:rPr lang="en-US" sz="2200" b="1" i="1">
                <a:highlight>
                  <a:srgbClr val="FF00FF"/>
                </a:highlight>
              </a:rPr>
              <a:t>x=6</a:t>
            </a:r>
            <a:endParaRPr lang="en-US" sz="2200" b="1" i="1">
              <a:highlight>
                <a:srgbClr val="FF00FF"/>
              </a:highlight>
              <a:ea typeface="Calibri"/>
              <a:cs typeface="Calibri"/>
            </a:endParaRPr>
          </a:p>
          <a:p>
            <a:pPr marL="342900" indent="-342900">
              <a:buFontTx/>
              <a:buAutoNum type="alphaLcPeriod"/>
            </a:pPr>
            <a:r>
              <a:rPr lang="en-US" sz="2200">
                <a:highlight>
                  <a:srgbClr val="00FFFF"/>
                </a:highlight>
              </a:rPr>
              <a:t>Paling </a:t>
            </a:r>
            <a:r>
              <a:rPr lang="en-US" sz="2200" err="1">
                <a:highlight>
                  <a:srgbClr val="00FFFF"/>
                </a:highlight>
              </a:rPr>
              <a:t>sedikit</a:t>
            </a:r>
            <a:r>
              <a:rPr lang="en-US" sz="2200">
                <a:highlight>
                  <a:srgbClr val="00FFFF"/>
                </a:highlight>
              </a:rPr>
              <a:t> 6</a:t>
            </a:r>
            <a:r>
              <a:rPr lang="en-US" sz="2200"/>
              <a:t> </a:t>
            </a:r>
            <a:r>
              <a:rPr lang="en-US" sz="2200" err="1"/>
              <a:t>penderita</a:t>
            </a:r>
            <a:r>
              <a:rPr lang="en-US" sz="2200"/>
              <a:t> yang </a:t>
            </a:r>
            <a:r>
              <a:rPr lang="en-US" sz="2200" i="1"/>
              <a:t>non </a:t>
            </a:r>
            <a:r>
              <a:rPr lang="en-US" sz="2200" i="1" err="1"/>
              <a:t>komorbid</a:t>
            </a:r>
            <a:r>
              <a:rPr lang="en-US" sz="2200" i="1"/>
              <a:t> </a:t>
            </a:r>
            <a:r>
              <a:rPr lang="en-US" sz="2200" err="1"/>
              <a:t>sembuh</a:t>
            </a:r>
            <a:r>
              <a:rPr lang="en-US" sz="2200"/>
              <a:t>.</a:t>
            </a:r>
            <a:r>
              <a:rPr lang="en-US" sz="2200" i="1"/>
              <a:t> (</a:t>
            </a:r>
            <a:r>
              <a:rPr lang="en-US" sz="2200" i="1">
                <a:highlight>
                  <a:srgbClr val="00FFFF"/>
                </a:highlight>
              </a:rPr>
              <a:t>x=6,7,8, 9, 10,11.12,13)</a:t>
            </a:r>
            <a:endParaRPr lang="en-US" sz="2200" i="1">
              <a:highlight>
                <a:srgbClr val="00FFFF"/>
              </a:highlight>
              <a:cs typeface="Calibri"/>
            </a:endParaRPr>
          </a:p>
          <a:p>
            <a:pPr marL="342900" indent="-342900">
              <a:buFontTx/>
              <a:buAutoNum type="alphaLcPeriod"/>
            </a:pPr>
            <a:r>
              <a:rPr lang="en-US" sz="2200">
                <a:highlight>
                  <a:srgbClr val="FF00FF"/>
                </a:highlight>
              </a:rPr>
              <a:t>Paling </a:t>
            </a:r>
            <a:r>
              <a:rPr lang="en-US" sz="2200" err="1">
                <a:highlight>
                  <a:srgbClr val="FF00FF"/>
                </a:highlight>
              </a:rPr>
              <a:t>banyak</a:t>
            </a:r>
            <a:r>
              <a:rPr lang="en-US" sz="2200">
                <a:highlight>
                  <a:srgbClr val="FF00FF"/>
                </a:highlight>
              </a:rPr>
              <a:t>  3 </a:t>
            </a:r>
            <a:r>
              <a:rPr lang="en-US" sz="2200" err="1"/>
              <a:t>penderita</a:t>
            </a:r>
            <a:r>
              <a:rPr lang="en-US" sz="2200"/>
              <a:t> yang </a:t>
            </a:r>
            <a:r>
              <a:rPr lang="en-US" sz="2200" i="1"/>
              <a:t>non </a:t>
            </a:r>
            <a:r>
              <a:rPr lang="en-US" sz="2200" i="1" err="1"/>
              <a:t>komorbid</a:t>
            </a:r>
            <a:r>
              <a:rPr lang="en-US" sz="2200" i="1"/>
              <a:t> </a:t>
            </a:r>
            <a:r>
              <a:rPr lang="en-US" sz="2200" err="1"/>
              <a:t>sembuh</a:t>
            </a:r>
            <a:r>
              <a:rPr lang="en-US" sz="2200"/>
              <a:t>,  </a:t>
            </a:r>
            <a:r>
              <a:rPr lang="en-US" sz="2200" i="1">
                <a:highlight>
                  <a:srgbClr val="FF00FF"/>
                </a:highlight>
              </a:rPr>
              <a:t>x=0, 1,2, 3</a:t>
            </a:r>
            <a:endParaRPr lang="en-US" sz="2200">
              <a:highlight>
                <a:srgbClr val="FF00FF"/>
              </a:highlight>
            </a:endParaRPr>
          </a:p>
          <a:p>
            <a:pPr marL="342900" indent="-342900">
              <a:buFontTx/>
              <a:buAutoNum type="alphaLcPeriod"/>
            </a:pPr>
            <a:r>
              <a:rPr lang="en-US" sz="2200"/>
              <a:t>Antara 4, 5, 6 dan 7 </a:t>
            </a:r>
            <a:r>
              <a:rPr lang="en-US" sz="2200" err="1"/>
              <a:t>penderita</a:t>
            </a:r>
            <a:r>
              <a:rPr lang="en-US" sz="2200"/>
              <a:t> yang </a:t>
            </a:r>
            <a:r>
              <a:rPr lang="en-US" sz="2200" i="1"/>
              <a:t>non </a:t>
            </a:r>
            <a:r>
              <a:rPr lang="en-US" sz="2200" i="1" err="1"/>
              <a:t>komorbid</a:t>
            </a:r>
            <a:r>
              <a:rPr lang="en-US" sz="2200" i="1"/>
              <a:t> </a:t>
            </a:r>
            <a:r>
              <a:rPr lang="en-US" sz="2200" err="1"/>
              <a:t>sembuh</a:t>
            </a:r>
            <a:r>
              <a:rPr lang="en-US" sz="2200"/>
              <a:t> </a:t>
            </a:r>
            <a:endParaRPr lang="en-US" sz="220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F66E7-3B75-4B05-B689-3BB67C33A024}"/>
              </a:ext>
            </a:extLst>
          </p:cNvPr>
          <p:cNvSpPr txBox="1"/>
          <p:nvPr/>
        </p:nvSpPr>
        <p:spPr>
          <a:xfrm>
            <a:off x="960671" y="4296262"/>
            <a:ext cx="74585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err="1"/>
              <a:t>Peristiwa</a:t>
            </a:r>
            <a:r>
              <a:rPr lang="en-US" sz="2000"/>
              <a:t>:  orang yang non </a:t>
            </a:r>
            <a:r>
              <a:rPr lang="en-US" sz="2000" err="1"/>
              <a:t>komorbid</a:t>
            </a:r>
            <a:r>
              <a:rPr lang="en-US" sz="2000"/>
              <a:t> </a:t>
            </a:r>
            <a:r>
              <a:rPr lang="en-US" sz="2000" err="1"/>
              <a:t>Sembuh</a:t>
            </a:r>
            <a:r>
              <a:rPr lang="en-US" sz="2000"/>
              <a:t> </a:t>
            </a:r>
            <a:r>
              <a:rPr lang="en-US" sz="2000" err="1"/>
              <a:t>dari</a:t>
            </a:r>
            <a:r>
              <a:rPr lang="en-US" sz="2000"/>
              <a:t> </a:t>
            </a:r>
            <a:r>
              <a:rPr lang="en-US" sz="2000" err="1"/>
              <a:t>penyakit</a:t>
            </a:r>
            <a:r>
              <a:rPr lang="en-US" sz="2000"/>
              <a:t> pandemic</a:t>
            </a:r>
            <a:endParaRPr lang="en-ID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513FAF-9886-C8B8-F3FF-21E039BA75F5}"/>
                  </a:ext>
                </a:extLst>
              </p:cNvPr>
              <p:cNvSpPr txBox="1"/>
              <p:nvPr/>
            </p:nvSpPr>
            <p:spPr>
              <a:xfrm>
                <a:off x="1408813" y="4918762"/>
                <a:ext cx="33196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highlight>
                          <a:srgbClr val="00FF00"/>
                        </a:highlight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D" sz="2400">
                    <a:highlight>
                      <a:srgbClr val="00FF00"/>
                    </a:highlight>
                  </a:rPr>
                  <a:t> =0.7   </a:t>
                </a:r>
                <a:r>
                  <a:rPr lang="en-ID" sz="2400"/>
                  <a:t>dan </a:t>
                </a:r>
                <a:r>
                  <a:rPr lang="en-ID" sz="2400" i="1"/>
                  <a:t>n= 13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513FAF-9886-C8B8-F3FF-21E039BA7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813" y="4918762"/>
                <a:ext cx="3319670" cy="461665"/>
              </a:xfrm>
              <a:prstGeom prst="rect">
                <a:avLst/>
              </a:prstGeom>
              <a:blipFill>
                <a:blip r:embed="rId2"/>
                <a:stretch>
                  <a:fillRect l="-55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C45144-618C-0380-BD20-A93FB739BC8F}"/>
                  </a:ext>
                </a:extLst>
              </p:cNvPr>
              <p:cNvSpPr txBox="1"/>
              <p:nvPr/>
            </p:nvSpPr>
            <p:spPr>
              <a:xfrm>
                <a:off x="960671" y="5371745"/>
                <a:ext cx="6823214" cy="708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6;13,  0.7</m:t>
                        </m:r>
                      </m:e>
                    </m:d>
                  </m:oMath>
                </a14:m>
                <a:r>
                  <a:rPr lang="en-ID" sz="220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4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(0.7)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ID" sz="24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(0.3)</m:t>
                        </m:r>
                      </m:e>
                      <m:sup>
                        <m:d>
                          <m:dPr>
                            <m:ctrlPr>
                              <a:rPr lang="en-ID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=0.044152</m:t>
                    </m:r>
                  </m:oMath>
                </a14:m>
                <a:endParaRPr lang="en-ID" sz="22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C45144-618C-0380-BD20-A93FB739B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71" y="5371745"/>
                <a:ext cx="6823214" cy="70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FFE09AD-BC46-22CE-F15D-02AD70E3D7DC}"/>
              </a:ext>
            </a:extLst>
          </p:cNvPr>
          <p:cNvSpPr txBox="1"/>
          <p:nvPr/>
        </p:nvSpPr>
        <p:spPr>
          <a:xfrm>
            <a:off x="960671" y="3810000"/>
            <a:ext cx="20263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JAWAB</a:t>
            </a:r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9E2591-797C-33A2-9ECB-225FC2CA44E1}"/>
                  </a:ext>
                </a:extLst>
              </p:cNvPr>
              <p:cNvSpPr txBox="1"/>
              <p:nvPr/>
            </p:nvSpPr>
            <p:spPr>
              <a:xfrm>
                <a:off x="7320242" y="4813302"/>
                <a:ext cx="3606800" cy="50834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2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ID" sz="22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ID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en-ID" sz="22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9E2591-797C-33A2-9ECB-225FC2CA4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242" y="4813302"/>
                <a:ext cx="3606800" cy="5083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920F066-5EF6-2934-DF35-A928A4380AE0}"/>
              </a:ext>
            </a:extLst>
          </p:cNvPr>
          <p:cNvSpPr txBox="1"/>
          <p:nvPr/>
        </p:nvSpPr>
        <p:spPr>
          <a:xfrm>
            <a:off x="6242303" y="4929810"/>
            <a:ext cx="136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RUMUS</a:t>
            </a:r>
            <a:endParaRPr lang="en-ID" b="1"/>
          </a:p>
        </p:txBody>
      </p:sp>
    </p:spTree>
    <p:extLst>
      <p:ext uri="{BB962C8B-B14F-4D97-AF65-F5344CB8AC3E}">
        <p14:creationId xmlns:p14="http://schemas.microsoft.com/office/powerpoint/2010/main" val="358576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EEEAB4-4335-45FF-8E5C-1906DA280203}"/>
              </a:ext>
            </a:extLst>
          </p:cNvPr>
          <p:cNvSpPr txBox="1"/>
          <p:nvPr/>
        </p:nvSpPr>
        <p:spPr>
          <a:xfrm>
            <a:off x="1252330" y="1580322"/>
            <a:ext cx="902473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P(x&gt;2) =P(x=3) + P(x=4) + P(x=5) + P(x=6)+……..+…..+ P(x=13)</a:t>
            </a:r>
            <a:endParaRPr lang="en-ID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C2CA8-CD42-4E23-875B-EDDBB984026E}"/>
              </a:ext>
            </a:extLst>
          </p:cNvPr>
          <p:cNvSpPr txBox="1"/>
          <p:nvPr/>
        </p:nvSpPr>
        <p:spPr>
          <a:xfrm>
            <a:off x="1053548" y="2757495"/>
            <a:ext cx="1026115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err="1"/>
              <a:t>Untuk</a:t>
            </a:r>
            <a:r>
              <a:rPr lang="en-US" sz="2000"/>
              <a:t> </a:t>
            </a:r>
            <a:r>
              <a:rPr lang="en-US" sz="2000" err="1"/>
              <a:t>kasus</a:t>
            </a:r>
            <a:r>
              <a:rPr lang="en-US" sz="2000"/>
              <a:t> yang </a:t>
            </a:r>
            <a:r>
              <a:rPr lang="en-US" sz="2000" err="1"/>
              <a:t>seperti</a:t>
            </a:r>
            <a:r>
              <a:rPr lang="en-US" sz="2000"/>
              <a:t> </a:t>
            </a:r>
            <a:r>
              <a:rPr lang="en-US" sz="2000" err="1"/>
              <a:t>ini</a:t>
            </a:r>
            <a:r>
              <a:rPr lang="en-US" sz="2000"/>
              <a:t>, Jika </a:t>
            </a:r>
            <a:r>
              <a:rPr lang="en-US" sz="2000" err="1"/>
              <a:t>dilakukan</a:t>
            </a:r>
            <a:r>
              <a:rPr lang="en-US" sz="2000"/>
              <a:t> </a:t>
            </a:r>
            <a:r>
              <a:rPr lang="en-US" sz="2000" err="1"/>
              <a:t>perhitungan</a:t>
            </a:r>
            <a:r>
              <a:rPr lang="en-US" sz="2000"/>
              <a:t> manual </a:t>
            </a:r>
            <a:r>
              <a:rPr lang="en-US" sz="2000" err="1"/>
              <a:t>satu</a:t>
            </a:r>
            <a:r>
              <a:rPr lang="en-US" sz="2000"/>
              <a:t> </a:t>
            </a:r>
            <a:r>
              <a:rPr lang="en-US" sz="2000" err="1"/>
              <a:t>persatu</a:t>
            </a:r>
            <a:r>
              <a:rPr lang="en-US" sz="2000"/>
              <a:t> dan </a:t>
            </a:r>
            <a:r>
              <a:rPr lang="en-US" sz="2000" err="1"/>
              <a:t>dijumlahkan</a:t>
            </a:r>
            <a:r>
              <a:rPr lang="en-US" sz="2000"/>
              <a:t> </a:t>
            </a:r>
            <a:r>
              <a:rPr lang="en-US" sz="2000" err="1"/>
              <a:t>membutuhkan</a:t>
            </a:r>
            <a:r>
              <a:rPr lang="en-US" sz="2000"/>
              <a:t> </a:t>
            </a:r>
            <a:r>
              <a:rPr lang="en-US" sz="2000" err="1"/>
              <a:t>waktu</a:t>
            </a:r>
            <a:r>
              <a:rPr lang="en-US" sz="2000"/>
              <a:t>  sangat lama, </a:t>
            </a:r>
            <a:r>
              <a:rPr lang="en-US" sz="2000" err="1"/>
              <a:t>solusinya</a:t>
            </a:r>
            <a:r>
              <a:rPr lang="en-US" sz="2000"/>
              <a:t> </a:t>
            </a:r>
            <a:r>
              <a:rPr lang="en-US" sz="2000" err="1"/>
              <a:t>adalah</a:t>
            </a:r>
            <a:r>
              <a:rPr lang="en-US" sz="2000"/>
              <a:t> </a:t>
            </a:r>
            <a:r>
              <a:rPr lang="en-US" sz="2000" err="1"/>
              <a:t>dilakukan</a:t>
            </a:r>
            <a:r>
              <a:rPr lang="en-US" sz="2000"/>
              <a:t> </a:t>
            </a:r>
            <a:r>
              <a:rPr lang="en-US" sz="2000" err="1"/>
              <a:t>perhitungan</a:t>
            </a:r>
            <a:r>
              <a:rPr lang="en-US" sz="2000"/>
              <a:t> </a:t>
            </a:r>
            <a:r>
              <a:rPr lang="en-US" sz="2000" err="1"/>
              <a:t>menggunakan</a:t>
            </a:r>
            <a:r>
              <a:rPr lang="en-US" sz="2000"/>
              <a:t> </a:t>
            </a:r>
            <a:r>
              <a:rPr lang="en-US" sz="2000" err="1"/>
              <a:t>tabel</a:t>
            </a:r>
            <a:endParaRPr lang="en-ID" sz="200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0673BFC-74B3-CD55-ABA8-317EF14D98FB}"/>
              </a:ext>
            </a:extLst>
          </p:cNvPr>
          <p:cNvSpPr/>
          <p:nvPr/>
        </p:nvSpPr>
        <p:spPr>
          <a:xfrm rot="10800000">
            <a:off x="7252914" y="2039755"/>
            <a:ext cx="453225" cy="612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870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9AEA18-87C9-49A8-87E6-EF30864C248C}"/>
                  </a:ext>
                </a:extLst>
              </p:cNvPr>
              <p:cNvSpPr txBox="1"/>
              <p:nvPr/>
            </p:nvSpPr>
            <p:spPr>
              <a:xfrm>
                <a:off x="449676" y="1523341"/>
                <a:ext cx="11111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≤3</m:t>
                        </m:r>
                      </m:e>
                    </m:d>
                  </m:oMath>
                </a14:m>
                <a:r>
                  <a:rPr lang="en-ID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ID"/>
                  <a:t> +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ID"/>
                  <a:t>+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r>
                  <a:rPr lang="en-ID"/>
                  <a:t> +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=0.001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                                                                     0.000579</m:t>
                    </m:r>
                  </m:oMath>
                </a14:m>
                <a:endParaRPr lang="en-ID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9AEA18-87C9-49A8-87E6-EF30864C2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6" y="1523341"/>
                <a:ext cx="11111519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CACB38-2439-4BD0-BF73-4FC3EEF649DE}"/>
                  </a:ext>
                </a:extLst>
              </p:cNvPr>
              <p:cNvSpPr txBox="1"/>
              <p:nvPr/>
            </p:nvSpPr>
            <p:spPr>
              <a:xfrm>
                <a:off x="449675" y="2510825"/>
                <a:ext cx="114534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</m:oMath>
                </a14:m>
                <a:r>
                  <a:rPr lang="en-ID">
                    <a:solidFill>
                      <a:srgbClr val="0000FF"/>
                    </a:solidFill>
                  </a:rPr>
                  <a:t> +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</m:oMath>
                </a14:m>
                <a:r>
                  <a:rPr lang="en-ID">
                    <a:solidFill>
                      <a:srgbClr val="0000FF"/>
                    </a:solidFill>
                  </a:rPr>
                  <a:t>+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</m:oMath>
                </a14:m>
                <a:r>
                  <a:rPr lang="en-ID">
                    <a:solidFill>
                      <a:srgbClr val="0000FF"/>
                    </a:solidFill>
                  </a:rPr>
                  <a:t> +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≤3</m:t>
                        </m:r>
                      </m:e>
                    </m:d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=0.165−0.001=0.164</m:t>
                    </m:r>
                  </m:oMath>
                </a14:m>
                <a:endParaRPr lang="en-ID" sz="1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CACB38-2439-4BD0-BF73-4FC3EEF64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5" y="2510825"/>
                <a:ext cx="1145342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CC19A8C-1C89-2768-3D60-C0BEFC8481F4}"/>
              </a:ext>
            </a:extLst>
          </p:cNvPr>
          <p:cNvSpPr txBox="1"/>
          <p:nvPr/>
        </p:nvSpPr>
        <p:spPr>
          <a:xfrm>
            <a:off x="7038753" y="1523341"/>
            <a:ext cx="280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</a:t>
            </a:r>
            <a:r>
              <a:rPr lang="en-US" err="1"/>
              <a:t>lihat</a:t>
            </a:r>
            <a:r>
              <a:rPr lang="en-US"/>
              <a:t> table </a:t>
            </a:r>
            <a:r>
              <a:rPr lang="en-US" err="1"/>
              <a:t>secara</a:t>
            </a:r>
            <a:r>
              <a:rPr lang="en-US"/>
              <a:t> </a:t>
            </a:r>
            <a:r>
              <a:rPr lang="en-US" err="1"/>
              <a:t>langsung</a:t>
            </a:r>
            <a:r>
              <a:rPr lang="en-US"/>
              <a:t>)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3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F04F27-E727-452A-9683-0F1E3CACE727}"/>
              </a:ext>
            </a:extLst>
          </p:cNvPr>
          <p:cNvSpPr txBox="1"/>
          <p:nvPr/>
        </p:nvSpPr>
        <p:spPr>
          <a:xfrm>
            <a:off x="854766" y="397566"/>
            <a:ext cx="2023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Contoh</a:t>
            </a:r>
            <a:r>
              <a:rPr lang="en-US" sz="2400" b="1"/>
              <a:t> </a:t>
            </a:r>
            <a:r>
              <a:rPr lang="en-US" sz="2400" b="1" err="1"/>
              <a:t>Soal</a:t>
            </a:r>
            <a:r>
              <a:rPr lang="en-US" sz="2400" b="1"/>
              <a:t> 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435E3-CBB8-4C48-98B6-11CAA5F29187}"/>
              </a:ext>
            </a:extLst>
          </p:cNvPr>
          <p:cNvSpPr txBox="1"/>
          <p:nvPr/>
        </p:nvSpPr>
        <p:spPr>
          <a:xfrm>
            <a:off x="616226" y="1252331"/>
            <a:ext cx="109595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err="1"/>
              <a:t>Suatu</a:t>
            </a:r>
            <a:r>
              <a:rPr lang="en-US" sz="2200"/>
              <a:t> </a:t>
            </a:r>
            <a:r>
              <a:rPr lang="en-US" sz="2200" err="1"/>
              <a:t>survei</a:t>
            </a:r>
            <a:r>
              <a:rPr lang="en-US" sz="2200"/>
              <a:t> </a:t>
            </a:r>
            <a:r>
              <a:rPr lang="en-US" sz="2200" err="1"/>
              <a:t>terhadap</a:t>
            </a:r>
            <a:r>
              <a:rPr lang="en-US" sz="2200"/>
              <a:t>  </a:t>
            </a:r>
            <a:r>
              <a:rPr lang="en-US" sz="2200" err="1"/>
              <a:t>kawula</a:t>
            </a:r>
            <a:r>
              <a:rPr lang="en-US" sz="2200"/>
              <a:t> </a:t>
            </a:r>
            <a:r>
              <a:rPr lang="en-US" sz="2200" err="1"/>
              <a:t>muda</a:t>
            </a:r>
            <a:r>
              <a:rPr lang="en-US" sz="2200"/>
              <a:t>  </a:t>
            </a:r>
            <a:r>
              <a:rPr lang="en-US" sz="2200" err="1"/>
              <a:t>menunjukkan</a:t>
            </a:r>
            <a:r>
              <a:rPr lang="en-US" sz="2200"/>
              <a:t> </a:t>
            </a:r>
            <a:r>
              <a:rPr lang="en-US" sz="2200" err="1"/>
              <a:t>bahwa</a:t>
            </a:r>
            <a:r>
              <a:rPr lang="en-US" sz="2200"/>
              <a:t> </a:t>
            </a:r>
            <a:r>
              <a:rPr lang="en-US" sz="2200">
                <a:highlight>
                  <a:srgbClr val="00FFFF"/>
                </a:highlight>
              </a:rPr>
              <a:t>30% </a:t>
            </a:r>
            <a:r>
              <a:rPr lang="en-US" sz="2200" err="1">
                <a:highlight>
                  <a:srgbClr val="00FFFF"/>
                </a:highlight>
              </a:rPr>
              <a:t>menyukai</a:t>
            </a:r>
            <a:r>
              <a:rPr lang="en-US" sz="2200">
                <a:highlight>
                  <a:srgbClr val="00FFFF"/>
                </a:highlight>
              </a:rPr>
              <a:t> </a:t>
            </a:r>
            <a:r>
              <a:rPr lang="en-US" sz="2200" b="1"/>
              <a:t>HP </a:t>
            </a:r>
            <a:r>
              <a:rPr lang="en-US" sz="2200" b="1" err="1"/>
              <a:t>berwarna</a:t>
            </a:r>
            <a:r>
              <a:rPr lang="en-US" sz="2200" b="1"/>
              <a:t> </a:t>
            </a:r>
            <a:r>
              <a:rPr lang="en-US" sz="2200" b="1" err="1"/>
              <a:t>biru</a:t>
            </a:r>
            <a:r>
              <a:rPr lang="en-US" sz="2200" b="1"/>
              <a:t> </a:t>
            </a:r>
            <a:r>
              <a:rPr lang="en-US" sz="2200" b="1" err="1"/>
              <a:t>tua</a:t>
            </a:r>
            <a:r>
              <a:rPr lang="en-US" sz="2200"/>
              <a:t> </a:t>
            </a:r>
            <a:r>
              <a:rPr lang="en-US" sz="2200" err="1"/>
              <a:t>dari</a:t>
            </a:r>
            <a:r>
              <a:rPr lang="en-US" sz="2200"/>
              <a:t> pada </a:t>
            </a:r>
            <a:r>
              <a:rPr lang="en-US" sz="2200" err="1"/>
              <a:t>warna</a:t>
            </a:r>
            <a:r>
              <a:rPr lang="en-US" sz="2200"/>
              <a:t> yang </a:t>
            </a:r>
            <a:r>
              <a:rPr lang="en-US" sz="2200" err="1"/>
              <a:t>lainnya</a:t>
            </a:r>
            <a:r>
              <a:rPr lang="en-US" sz="2200"/>
              <a:t>. </a:t>
            </a:r>
            <a:r>
              <a:rPr lang="en-US" sz="2200" err="1"/>
              <a:t>Seorang</a:t>
            </a:r>
            <a:r>
              <a:rPr lang="en-US" sz="2200"/>
              <a:t> Marketing </a:t>
            </a:r>
            <a:r>
              <a:rPr lang="en-US" sz="2200" err="1"/>
              <a:t>akan</a:t>
            </a:r>
            <a:r>
              <a:rPr lang="en-US" sz="2200"/>
              <a:t> </a:t>
            </a:r>
            <a:r>
              <a:rPr lang="en-US" sz="2200" err="1"/>
              <a:t>memasarkan</a:t>
            </a:r>
            <a:r>
              <a:rPr lang="en-US" sz="2200"/>
              <a:t> HP </a:t>
            </a:r>
            <a:r>
              <a:rPr lang="en-US" sz="2200" err="1"/>
              <a:t>dengan</a:t>
            </a:r>
            <a:r>
              <a:rPr lang="en-US" sz="2200"/>
              <a:t> </a:t>
            </a:r>
            <a:r>
              <a:rPr lang="en-US" sz="2200" err="1"/>
              <a:t>teknologi</a:t>
            </a:r>
            <a:r>
              <a:rPr lang="en-US" sz="2200"/>
              <a:t> </a:t>
            </a:r>
            <a:r>
              <a:rPr lang="en-US" sz="2200" err="1"/>
              <a:t>terkini</a:t>
            </a:r>
            <a:r>
              <a:rPr lang="en-US" sz="2200"/>
              <a:t> di </a:t>
            </a:r>
            <a:r>
              <a:rPr lang="en-US" sz="2200" err="1"/>
              <a:t>suatu</a:t>
            </a:r>
            <a:r>
              <a:rPr lang="en-US" sz="2200"/>
              <a:t> </a:t>
            </a:r>
            <a:r>
              <a:rPr lang="en-US" sz="2200" err="1"/>
              <a:t>komunitas</a:t>
            </a:r>
            <a:r>
              <a:rPr lang="en-US" sz="2200"/>
              <a:t> </a:t>
            </a:r>
            <a:r>
              <a:rPr lang="en-US" sz="2200" err="1"/>
              <a:t>mahasiswa</a:t>
            </a:r>
            <a:r>
              <a:rPr lang="en-US" sz="2200"/>
              <a:t> </a:t>
            </a:r>
            <a:r>
              <a:rPr lang="en-US" sz="2200" err="1"/>
              <a:t>sebanyak</a:t>
            </a:r>
            <a:r>
              <a:rPr lang="en-US" sz="2200"/>
              <a:t> </a:t>
            </a:r>
            <a:r>
              <a:rPr lang="en-US" sz="2200">
                <a:highlight>
                  <a:srgbClr val="00FFFF"/>
                </a:highlight>
              </a:rPr>
              <a:t>17</a:t>
            </a:r>
            <a:r>
              <a:rPr lang="en-US" sz="2200"/>
              <a:t> HP, </a:t>
            </a:r>
          </a:p>
          <a:p>
            <a:pPr marL="457200" indent="-457200">
              <a:buAutoNum type="alphaLcPeriod"/>
            </a:pPr>
            <a:r>
              <a:rPr lang="en-US" sz="2200" err="1"/>
              <a:t>Berapa</a:t>
            </a:r>
            <a:r>
              <a:rPr lang="en-US" sz="2200"/>
              <a:t> paling </a:t>
            </a:r>
            <a:r>
              <a:rPr lang="en-US" sz="2200" err="1"/>
              <a:t>sedikit</a:t>
            </a:r>
            <a:r>
              <a:rPr lang="en-US" sz="2200"/>
              <a:t> 5 </a:t>
            </a:r>
            <a:r>
              <a:rPr lang="en-US" sz="2200" b="1"/>
              <a:t>HP </a:t>
            </a:r>
            <a:r>
              <a:rPr lang="en-US" sz="2200" b="1" err="1"/>
              <a:t>berwarna</a:t>
            </a:r>
            <a:r>
              <a:rPr lang="en-US" sz="2200" b="1"/>
              <a:t> </a:t>
            </a:r>
            <a:r>
              <a:rPr lang="en-US" sz="2200" b="1" err="1"/>
              <a:t>biru</a:t>
            </a:r>
            <a:r>
              <a:rPr lang="en-US" sz="2200" b="1"/>
              <a:t> </a:t>
            </a:r>
            <a:r>
              <a:rPr lang="en-US" sz="2200" b="1" err="1"/>
              <a:t>tua</a:t>
            </a:r>
            <a:r>
              <a:rPr lang="en-US" sz="2200" b="1"/>
              <a:t> </a:t>
            </a:r>
            <a:r>
              <a:rPr lang="en-US" sz="2200" err="1"/>
              <a:t>terjual</a:t>
            </a:r>
            <a:r>
              <a:rPr lang="en-US" sz="2200"/>
              <a:t> , x&gt;=5</a:t>
            </a:r>
          </a:p>
          <a:p>
            <a:pPr marL="457200" indent="-457200">
              <a:buAutoNum type="alphaLcPeriod"/>
            </a:pPr>
            <a:r>
              <a:rPr lang="en-US" sz="2200" err="1"/>
              <a:t>Berapa</a:t>
            </a:r>
            <a:r>
              <a:rPr lang="en-US" sz="2200"/>
              <a:t> </a:t>
            </a:r>
            <a:r>
              <a:rPr lang="en-US" sz="2200" err="1"/>
              <a:t>peluang</a:t>
            </a:r>
            <a:r>
              <a:rPr lang="en-US" sz="2200"/>
              <a:t> </a:t>
            </a:r>
            <a:r>
              <a:rPr lang="en-US" sz="2200" err="1"/>
              <a:t>tidak</a:t>
            </a:r>
            <a:r>
              <a:rPr lang="en-US" sz="2200"/>
              <a:t> </a:t>
            </a:r>
            <a:r>
              <a:rPr lang="en-US" sz="2200" err="1"/>
              <a:t>sampai</a:t>
            </a:r>
            <a:r>
              <a:rPr lang="en-US" sz="2200"/>
              <a:t>  8 </a:t>
            </a:r>
            <a:r>
              <a:rPr lang="en-US" sz="2200" b="1"/>
              <a:t>HP </a:t>
            </a:r>
            <a:r>
              <a:rPr lang="en-US" sz="2200" b="1" err="1"/>
              <a:t>berwarna</a:t>
            </a:r>
            <a:r>
              <a:rPr lang="en-US" sz="2200" b="1"/>
              <a:t> </a:t>
            </a:r>
            <a:r>
              <a:rPr lang="en-US" sz="2200" b="1" err="1"/>
              <a:t>biru</a:t>
            </a:r>
            <a:r>
              <a:rPr lang="en-US" sz="2200" b="1"/>
              <a:t> </a:t>
            </a:r>
            <a:r>
              <a:rPr lang="en-US" sz="2200" b="1" err="1"/>
              <a:t>tua</a:t>
            </a:r>
            <a:r>
              <a:rPr lang="en-US" sz="2200" b="1"/>
              <a:t> </a:t>
            </a:r>
            <a:r>
              <a:rPr lang="en-US" sz="2200" err="1"/>
              <a:t>terjual</a:t>
            </a:r>
            <a:r>
              <a:rPr lang="en-US" sz="2200"/>
              <a:t> ,  x&lt;8</a:t>
            </a:r>
          </a:p>
          <a:p>
            <a:pPr marL="457200" indent="-457200">
              <a:buAutoNum type="alphaLcPeriod"/>
            </a:pPr>
            <a:r>
              <a:rPr lang="en-US" sz="2200" err="1"/>
              <a:t>Berapa</a:t>
            </a:r>
            <a:r>
              <a:rPr lang="en-US" sz="2200"/>
              <a:t> </a:t>
            </a:r>
            <a:r>
              <a:rPr lang="en-US" sz="2200" err="1"/>
              <a:t>peluang</a:t>
            </a:r>
            <a:r>
              <a:rPr lang="en-US" sz="2200"/>
              <a:t> </a:t>
            </a:r>
            <a:r>
              <a:rPr lang="en-US" sz="2200" err="1"/>
              <a:t>antara</a:t>
            </a:r>
            <a:r>
              <a:rPr lang="en-US" sz="2200"/>
              <a:t> 3 </a:t>
            </a:r>
            <a:r>
              <a:rPr lang="en-US" sz="2200" err="1"/>
              <a:t>hingga</a:t>
            </a:r>
            <a:r>
              <a:rPr lang="en-US" sz="2200"/>
              <a:t> 7 </a:t>
            </a:r>
            <a:r>
              <a:rPr lang="en-US" sz="2200" b="1"/>
              <a:t>HP </a:t>
            </a:r>
            <a:r>
              <a:rPr lang="en-US" sz="2200" b="1" err="1"/>
              <a:t>berwarna</a:t>
            </a:r>
            <a:r>
              <a:rPr lang="en-US" sz="2200" b="1"/>
              <a:t> </a:t>
            </a:r>
            <a:r>
              <a:rPr lang="en-US" sz="2200" b="1" err="1"/>
              <a:t>biru</a:t>
            </a:r>
            <a:r>
              <a:rPr lang="en-US" sz="2200" b="1"/>
              <a:t> </a:t>
            </a:r>
            <a:r>
              <a:rPr lang="en-US" sz="2200" b="1" err="1"/>
              <a:t>tua</a:t>
            </a:r>
            <a:r>
              <a:rPr lang="en-US" sz="2200" b="1"/>
              <a:t> </a:t>
            </a:r>
            <a:r>
              <a:rPr lang="en-US" sz="2200" err="1"/>
              <a:t>terjual</a:t>
            </a:r>
            <a:r>
              <a:rPr lang="en-US" sz="2200"/>
              <a:t> , 3&lt;=x &lt;=7</a:t>
            </a:r>
          </a:p>
          <a:p>
            <a:pPr marL="457200" indent="-457200">
              <a:buFontTx/>
              <a:buAutoNum type="alphaLcPeriod"/>
            </a:pPr>
            <a:r>
              <a:rPr lang="en-US" sz="2200" err="1"/>
              <a:t>Berapa</a:t>
            </a:r>
            <a:r>
              <a:rPr lang="en-US" sz="2200"/>
              <a:t> </a:t>
            </a:r>
            <a:r>
              <a:rPr lang="en-US" sz="2200" err="1"/>
              <a:t>peluang</a:t>
            </a:r>
            <a:r>
              <a:rPr lang="en-US" sz="2200"/>
              <a:t> </a:t>
            </a:r>
            <a:r>
              <a:rPr lang="en-US" sz="2200" err="1"/>
              <a:t>tepat</a:t>
            </a:r>
            <a:r>
              <a:rPr lang="en-US" sz="2200"/>
              <a:t> 6 </a:t>
            </a:r>
            <a:r>
              <a:rPr lang="en-US" sz="2200" b="1"/>
              <a:t>HP </a:t>
            </a:r>
            <a:r>
              <a:rPr lang="en-US" sz="2200" b="1" err="1"/>
              <a:t>berwarna</a:t>
            </a:r>
            <a:r>
              <a:rPr lang="en-US" sz="2200" b="1"/>
              <a:t> </a:t>
            </a:r>
            <a:r>
              <a:rPr lang="en-US" sz="2200" b="1" err="1"/>
              <a:t>biru</a:t>
            </a:r>
            <a:r>
              <a:rPr lang="en-US" sz="2200" b="1"/>
              <a:t> </a:t>
            </a:r>
            <a:r>
              <a:rPr lang="en-US" sz="2200" b="1" err="1"/>
              <a:t>tua</a:t>
            </a:r>
            <a:r>
              <a:rPr lang="en-US" sz="2200" b="1"/>
              <a:t> </a:t>
            </a:r>
            <a:r>
              <a:rPr lang="en-US" sz="2200" err="1"/>
              <a:t>terjual</a:t>
            </a:r>
            <a:r>
              <a:rPr lang="en-US" sz="2200"/>
              <a:t> , x=6</a:t>
            </a:r>
          </a:p>
          <a:p>
            <a:pPr marL="457200" indent="-457200">
              <a:buAutoNum type="alphaLcPeriod"/>
            </a:pPr>
            <a:endParaRPr lang="en-ID" sz="2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3249B-B947-4B89-8453-E78B5DE1742F}"/>
              </a:ext>
            </a:extLst>
          </p:cNvPr>
          <p:cNvSpPr txBox="1"/>
          <p:nvPr/>
        </p:nvSpPr>
        <p:spPr>
          <a:xfrm>
            <a:off x="1063487" y="4261532"/>
            <a:ext cx="709514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err="1"/>
              <a:t>Kejadian</a:t>
            </a:r>
            <a:r>
              <a:rPr lang="en-US" sz="2400"/>
              <a:t>: </a:t>
            </a:r>
            <a:r>
              <a:rPr lang="en-US" sz="2400" err="1"/>
              <a:t>kawula</a:t>
            </a:r>
            <a:r>
              <a:rPr lang="en-US" sz="2400"/>
              <a:t> </a:t>
            </a:r>
            <a:r>
              <a:rPr lang="en-US" sz="2400" err="1"/>
              <a:t>muda</a:t>
            </a:r>
            <a:r>
              <a:rPr lang="en-US" sz="2400"/>
              <a:t> </a:t>
            </a:r>
            <a:r>
              <a:rPr lang="en-US" sz="2400" err="1"/>
              <a:t>menyukai</a:t>
            </a:r>
            <a:r>
              <a:rPr lang="en-US" sz="2400"/>
              <a:t> HP </a:t>
            </a:r>
            <a:r>
              <a:rPr lang="en-US" sz="2400" err="1"/>
              <a:t>berwarna</a:t>
            </a:r>
            <a:r>
              <a:rPr lang="en-US" sz="2400"/>
              <a:t> </a:t>
            </a:r>
            <a:r>
              <a:rPr lang="en-US" sz="2400" err="1"/>
              <a:t>biru</a:t>
            </a:r>
            <a:r>
              <a:rPr lang="en-US" sz="2400"/>
              <a:t> </a:t>
            </a:r>
            <a:r>
              <a:rPr lang="en-US" sz="2400" err="1"/>
              <a:t>tua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296223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047B0E2BF334387B5F58598CAE1A8" ma:contentTypeVersion="5" ma:contentTypeDescription="Create a new document." ma:contentTypeScope="" ma:versionID="43536dfc41862755861aad32c246f74d">
  <xsd:schema xmlns:xsd="http://www.w3.org/2001/XMLSchema" xmlns:xs="http://www.w3.org/2001/XMLSchema" xmlns:p="http://schemas.microsoft.com/office/2006/metadata/properties" xmlns:ns2="30de03bc-2bf8-4483-84d2-de8f126d8457" xmlns:ns3="316ab0cf-5cdc-43c8-ae81-5077c16592b9" targetNamespace="http://schemas.microsoft.com/office/2006/metadata/properties" ma:root="true" ma:fieldsID="cb03342e872389300b2a82d68caf7e04" ns2:_="" ns3:_="">
    <xsd:import namespace="30de03bc-2bf8-4483-84d2-de8f126d8457"/>
    <xsd:import namespace="316ab0cf-5cdc-43c8-ae81-5077c16592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e03bc-2bf8-4483-84d2-de8f126d8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ab0cf-5cdc-43c8-ae81-5077c16592b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16ab0cf-5cdc-43c8-ae81-5077c16592b9">
      <UserInfo>
        <DisplayName>GJ2324 - TK13019 - Computation I (C) - Dyah Erny Herwindiati - Tri Sutrisno Members</DisplayName>
        <AccountId>7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FA32B0-9CEB-4181-A1F1-E5C3FB1E328B}">
  <ds:schemaRefs>
    <ds:schemaRef ds:uri="30de03bc-2bf8-4483-84d2-de8f126d8457"/>
    <ds:schemaRef ds:uri="316ab0cf-5cdc-43c8-ae81-5077c16592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333CDBC-B0B2-4FAA-B72F-F9895A1C7FFD}">
  <ds:schemaRefs>
    <ds:schemaRef ds:uri="316ab0cf-5cdc-43c8-ae81-5077c16592b9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D2F691-0CF7-4B8C-9093-E700B36E54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Distribusi Binomial</vt:lpstr>
      <vt:lpstr>DISTRIBUSI TEORITIS PELUANG ACAK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revision>1</cp:revision>
  <dcterms:created xsi:type="dcterms:W3CDTF">2020-06-08T01:30:48Z</dcterms:created>
  <dcterms:modified xsi:type="dcterms:W3CDTF">2023-12-04T02:01:21Z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0x0101006D9047B0E2BF334387B5F58598CAE1A8</vt:lpwstr>
  </property>
</Properties>
</file>