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8" r:id="rId7"/>
    <p:sldId id="259" r:id="rId8"/>
    <p:sldId id="303" r:id="rId9"/>
    <p:sldId id="306" r:id="rId10"/>
    <p:sldId id="258" r:id="rId11"/>
    <p:sldId id="305" r:id="rId12"/>
    <p:sldId id="312" r:id="rId13"/>
    <p:sldId id="311" r:id="rId14"/>
    <p:sldId id="309" r:id="rId15"/>
    <p:sldId id="307" r:id="rId16"/>
    <p:sldId id="313" r:id="rId17"/>
    <p:sldId id="315" r:id="rId18"/>
    <p:sldId id="316" r:id="rId19"/>
    <p:sldId id="310" r:id="rId20"/>
    <p:sldId id="308" r:id="rId21"/>
    <p:sldId id="276" r:id="rId22"/>
    <p:sldId id="280" r:id="rId23"/>
    <p:sldId id="277" r:id="rId24"/>
    <p:sldId id="279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A4"/>
    <a:srgbClr val="FFB7FF"/>
    <a:srgbClr val="71F781"/>
    <a:srgbClr val="4F1AA6"/>
    <a:srgbClr val="AC0000"/>
    <a:srgbClr val="FFE5FF"/>
    <a:srgbClr val="760000"/>
    <a:srgbClr val="FF09FF"/>
    <a:srgbClr val="7940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0F3B0B-7E7F-4EB4-ABDE-0ED4F8BC9938}" v="1" dt="2023-10-05T17:55:20.687"/>
    <p1510:client id="{5E134626-500A-4122-95A0-54A9D22ED2B7}" v="1" dt="2023-10-09T03:41:36.664"/>
    <p1510:client id="{BB5D40E4-9089-5098-0F3E-65DFB37E3430}" v="3" dt="2023-10-05T18:23:47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LA LORENCHIA" userId="S::chela.535230090@stu.untar.ac.id::e4c1bd67-9ca9-47bc-bb8d-505224139bcd" providerId="AD" clId="Web-{4C0F3B0B-7E7F-4EB4-ABDE-0ED4F8BC9938}"/>
    <pc:docChg chg="sldOrd">
      <pc:chgData name="CHELA LORENCHIA" userId="S::chela.535230090@stu.untar.ac.id::e4c1bd67-9ca9-47bc-bb8d-505224139bcd" providerId="AD" clId="Web-{4C0F3B0B-7E7F-4EB4-ABDE-0ED4F8BC9938}" dt="2023-10-05T17:55:20.687" v="0"/>
      <pc:docMkLst>
        <pc:docMk/>
      </pc:docMkLst>
      <pc:sldChg chg="ord">
        <pc:chgData name="CHELA LORENCHIA" userId="S::chela.535230090@stu.untar.ac.id::e4c1bd67-9ca9-47bc-bb8d-505224139bcd" providerId="AD" clId="Web-{4C0F3B0B-7E7F-4EB4-ABDE-0ED4F8BC9938}" dt="2023-10-05T17:55:20.687" v="0"/>
        <pc:sldMkLst>
          <pc:docMk/>
          <pc:sldMk cId="1232767671" sldId="311"/>
        </pc:sldMkLst>
      </pc:sldChg>
    </pc:docChg>
  </pc:docChgLst>
  <pc:docChgLst>
    <pc:chgData name="JACSEN JACSEN" userId="S::jacsen.535230098@stu.untar.ac.id::b9f4262a-830e-452e-bdab-6fe433385fd1" providerId="AD" clId="Web-{5E134626-500A-4122-95A0-54A9D22ED2B7}"/>
    <pc:docChg chg="sldOrd">
      <pc:chgData name="JACSEN JACSEN" userId="S::jacsen.535230098@stu.untar.ac.id::b9f4262a-830e-452e-bdab-6fe433385fd1" providerId="AD" clId="Web-{5E134626-500A-4122-95A0-54A9D22ED2B7}" dt="2023-10-09T03:41:36.664" v="0"/>
      <pc:docMkLst>
        <pc:docMk/>
      </pc:docMkLst>
      <pc:sldChg chg="ord">
        <pc:chgData name="JACSEN JACSEN" userId="S::jacsen.535230098@stu.untar.ac.id::b9f4262a-830e-452e-bdab-6fe433385fd1" providerId="AD" clId="Web-{5E134626-500A-4122-95A0-54A9D22ED2B7}" dt="2023-10-09T03:41:36.664" v="0"/>
        <pc:sldMkLst>
          <pc:docMk/>
          <pc:sldMk cId="2337819311" sldId="313"/>
        </pc:sldMkLst>
      </pc:sldChg>
    </pc:docChg>
  </pc:docChgLst>
  <pc:docChgLst>
    <pc:chgData name="CHELA LORENCHIA" userId="S::chela.535230090@stu.untar.ac.id::e4c1bd67-9ca9-47bc-bb8d-505224139bcd" providerId="AD" clId="Web-{BB5D40E4-9089-5098-0F3E-65DFB37E3430}"/>
    <pc:docChg chg="sldOrd">
      <pc:chgData name="CHELA LORENCHIA" userId="S::chela.535230090@stu.untar.ac.id::e4c1bd67-9ca9-47bc-bb8d-505224139bcd" providerId="AD" clId="Web-{BB5D40E4-9089-5098-0F3E-65DFB37E3430}" dt="2023-10-05T18:23:47.689" v="2"/>
      <pc:docMkLst>
        <pc:docMk/>
      </pc:docMkLst>
      <pc:sldChg chg="ord">
        <pc:chgData name="CHELA LORENCHIA" userId="S::chela.535230090@stu.untar.ac.id::e4c1bd67-9ca9-47bc-bb8d-505224139bcd" providerId="AD" clId="Web-{BB5D40E4-9089-5098-0F3E-65DFB37E3430}" dt="2023-10-05T18:23:47.689" v="2"/>
        <pc:sldMkLst>
          <pc:docMk/>
          <pc:sldMk cId="2444355163" sldId="30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s/ref=dp_byline_sr_book_2?ie=UTF8&amp;field-author=Raymond+H.+Myers&amp;text=Raymond+H.+Myers&amp;sort=relevancerank&amp;search-alias=books" TargetMode="External"/><Relationship Id="rId2" Type="http://schemas.openxmlformats.org/officeDocument/2006/relationships/hyperlink" Target="https://www.amazon.com/s/ref=dp_byline_sr_book_1?ie=UTF8&amp;field-author=Ronald+E.+Walpole&amp;text=Ronald+E.+Walpole&amp;sort=relevancerank&amp;search-alias=book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s://www.amazon.com/s/ref=dp_byline_sr_book_4?ie=UTF8&amp;field-author=Keying+Ye&amp;text=Keying+Ye&amp;sort=relevancerank&amp;search-alias=books" TargetMode="External"/><Relationship Id="rId4" Type="http://schemas.openxmlformats.org/officeDocument/2006/relationships/hyperlink" Target="https://www.amazon.com/s/ref=dp_byline_sr_book_3?ie=UTF8&amp;field-author=Sharon+L.+Myers&amp;text=Sharon+L.+Myers&amp;sort=relevancerank&amp;search-alias=book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80522"/>
            <a:ext cx="9144000" cy="1630017"/>
          </a:xfrm>
        </p:spPr>
        <p:txBody>
          <a:bodyPr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</a:rPr>
              <a:t>COMPUTATION I</a:t>
            </a:r>
          </a:p>
          <a:p>
            <a:r>
              <a:rPr lang="en-US" sz="4800" b="1">
                <a:solidFill>
                  <a:schemeClr val="bg1"/>
                </a:solidFill>
              </a:rPr>
              <a:t>( 4 SKS)</a:t>
            </a: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omputer Technology: Data process,Input &amp;amp; Output.">
            <a:extLst>
              <a:ext uri="{FF2B5EF4-FFF2-40B4-BE49-F238E27FC236}">
                <a16:creationId xmlns:a16="http://schemas.microsoft.com/office/drawing/2014/main" id="{EE9EA2F4-2D3D-4CCB-B940-CFCD11181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020" y="1278446"/>
            <a:ext cx="6469960" cy="361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C0289B-D652-4EE5-986B-569A51DAB3A7}"/>
              </a:ext>
            </a:extLst>
          </p:cNvPr>
          <p:cNvSpPr txBox="1"/>
          <p:nvPr/>
        </p:nvSpPr>
        <p:spPr>
          <a:xfrm>
            <a:off x="1308870" y="844678"/>
            <a:ext cx="3382593" cy="523220"/>
          </a:xfrm>
          <a:prstGeom prst="rect">
            <a:avLst/>
          </a:prstGeom>
          <a:solidFill>
            <a:srgbClr val="71F781"/>
          </a:solidFill>
        </p:spPr>
        <p:txBody>
          <a:bodyPr wrap="none" rtlCol="0">
            <a:spAutoFit/>
          </a:bodyPr>
          <a:lstStyle/>
          <a:p>
            <a:r>
              <a:rPr lang="en-US" sz="2800"/>
              <a:t> </a:t>
            </a:r>
            <a:r>
              <a:rPr lang="en-US" sz="2800" err="1"/>
              <a:t>Manakah</a:t>
            </a:r>
            <a:r>
              <a:rPr lang="en-US" sz="2800"/>
              <a:t> </a:t>
            </a:r>
            <a:r>
              <a:rPr lang="en-US" sz="2800" err="1"/>
              <a:t>Posisi</a:t>
            </a:r>
            <a:r>
              <a:rPr lang="en-US" sz="2800"/>
              <a:t> </a:t>
            </a:r>
            <a:r>
              <a:rPr lang="en-US" sz="2800" err="1"/>
              <a:t>kita</a:t>
            </a:r>
            <a:r>
              <a:rPr lang="en-US" sz="2800"/>
              <a:t> ?</a:t>
            </a:r>
            <a:endParaRPr lang="en-ID" sz="2800"/>
          </a:p>
        </p:txBody>
      </p:sp>
    </p:spTree>
    <p:extLst>
      <p:ext uri="{BB962C8B-B14F-4D97-AF65-F5344CB8AC3E}">
        <p14:creationId xmlns:p14="http://schemas.microsoft.com/office/powerpoint/2010/main" val="1232767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57D93C-500B-43CC-8575-5F8993E38A81}"/>
              </a:ext>
            </a:extLst>
          </p:cNvPr>
          <p:cNvSpPr txBox="1"/>
          <p:nvPr/>
        </p:nvSpPr>
        <p:spPr>
          <a:xfrm>
            <a:off x="2551871" y="2111273"/>
            <a:ext cx="7586042" cy="523220"/>
          </a:xfrm>
          <a:prstGeom prst="rect">
            <a:avLst/>
          </a:prstGeom>
          <a:solidFill>
            <a:srgbClr val="AC0000"/>
          </a:solidFill>
        </p:spPr>
        <p:txBody>
          <a:bodyPr wrap="square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2800">
                <a:solidFill>
                  <a:schemeClr val="bg1"/>
                </a:solidFill>
              </a:rPr>
              <a:t>Introduction to Statistics and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27760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5764AF-2C81-4427-8BF9-A6F21772C8A9}"/>
              </a:ext>
            </a:extLst>
          </p:cNvPr>
          <p:cNvSpPr txBox="1"/>
          <p:nvPr/>
        </p:nvSpPr>
        <p:spPr>
          <a:xfrm>
            <a:off x="446311" y="248476"/>
            <a:ext cx="2242922" cy="584775"/>
          </a:xfrm>
          <a:prstGeom prst="rect">
            <a:avLst/>
          </a:prstGeom>
          <a:solidFill>
            <a:srgbClr val="AC0000"/>
          </a:solidFill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Scatter Plot </a:t>
            </a:r>
            <a:endParaRPr lang="en-ID" sz="3200" b="1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95155B-BA9C-44AF-9515-6CCA49B4C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817" y="483748"/>
            <a:ext cx="7488512" cy="14029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05515F-A07E-4226-8773-C01DB23E3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0" y="2398644"/>
            <a:ext cx="5554713" cy="36973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332F38-27F6-405A-AA13-B92940221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30" y="2377504"/>
            <a:ext cx="5553267" cy="370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90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03E95A-8D0E-40A8-9B03-DE5E991B55CD}"/>
              </a:ext>
            </a:extLst>
          </p:cNvPr>
          <p:cNvSpPr txBox="1"/>
          <p:nvPr/>
        </p:nvSpPr>
        <p:spPr>
          <a:xfrm>
            <a:off x="1100344" y="1913973"/>
            <a:ext cx="99913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b="0" i="0" err="1">
                <a:solidFill>
                  <a:srgbClr val="222222"/>
                </a:solidFill>
                <a:effectLst/>
              </a:rPr>
              <a:t>Ukuran</a:t>
            </a:r>
            <a:r>
              <a:rPr lang="en-ID" sz="2400" b="0" i="0">
                <a:solidFill>
                  <a:srgbClr val="222222"/>
                </a:solidFill>
                <a:effectLst/>
              </a:rPr>
              <a:t> </a:t>
            </a:r>
            <a:r>
              <a:rPr lang="en-ID" sz="2400" b="0" i="0" err="1">
                <a:solidFill>
                  <a:srgbClr val="222222"/>
                </a:solidFill>
                <a:effectLst/>
              </a:rPr>
              <a:t>pusat</a:t>
            </a:r>
            <a:r>
              <a:rPr lang="en-ID" sz="2400" b="0" i="0">
                <a:solidFill>
                  <a:srgbClr val="222222"/>
                </a:solidFill>
                <a:effectLst/>
              </a:rPr>
              <a:t> </a:t>
            </a:r>
            <a:r>
              <a:rPr lang="en-ID" sz="2400" b="0" i="0" err="1">
                <a:solidFill>
                  <a:srgbClr val="222222"/>
                </a:solidFill>
                <a:effectLst/>
              </a:rPr>
              <a:t>adalah</a:t>
            </a:r>
            <a:r>
              <a:rPr lang="en-ID" sz="2400" b="0" i="0">
                <a:solidFill>
                  <a:srgbClr val="222222"/>
                </a:solidFill>
                <a:effectLst/>
              </a:rPr>
              <a:t> </a:t>
            </a:r>
            <a:r>
              <a:rPr lang="en-ID" sz="2400" b="0" i="0" err="1">
                <a:solidFill>
                  <a:srgbClr val="222222"/>
                </a:solidFill>
                <a:effectLst/>
              </a:rPr>
              <a:t>suatu</a:t>
            </a:r>
            <a:r>
              <a:rPr lang="en-ID" sz="2400" b="0" i="0">
                <a:solidFill>
                  <a:srgbClr val="222222"/>
                </a:solidFill>
                <a:effectLst/>
              </a:rPr>
              <a:t> </a:t>
            </a:r>
            <a:r>
              <a:rPr lang="en-ID" sz="2400" b="0" i="0" err="1">
                <a:solidFill>
                  <a:srgbClr val="222222"/>
                </a:solidFill>
                <a:effectLst/>
              </a:rPr>
              <a:t>sembarang</a:t>
            </a:r>
            <a:r>
              <a:rPr lang="en-ID" sz="2400" b="0" i="0">
                <a:solidFill>
                  <a:srgbClr val="222222"/>
                </a:solidFill>
                <a:effectLst/>
              </a:rPr>
              <a:t> </a:t>
            </a:r>
            <a:r>
              <a:rPr lang="en-ID" sz="2400" b="0" i="0" err="1">
                <a:solidFill>
                  <a:srgbClr val="222222"/>
                </a:solidFill>
                <a:effectLst/>
              </a:rPr>
              <a:t>ukuran</a:t>
            </a:r>
            <a:r>
              <a:rPr lang="en-ID" sz="2400" b="0" i="0">
                <a:solidFill>
                  <a:srgbClr val="222222"/>
                </a:solidFill>
                <a:effectLst/>
              </a:rPr>
              <a:t> yang </a:t>
            </a:r>
            <a:r>
              <a:rPr lang="en-ID" sz="2400" b="0" i="0" err="1">
                <a:solidFill>
                  <a:srgbClr val="222222"/>
                </a:solidFill>
                <a:effectLst/>
              </a:rPr>
              <a:t>menunjukkan</a:t>
            </a:r>
            <a:r>
              <a:rPr lang="en-ID" sz="2400" b="0" i="0">
                <a:solidFill>
                  <a:srgbClr val="222222"/>
                </a:solidFill>
                <a:effectLst/>
              </a:rPr>
              <a:t> </a:t>
            </a:r>
            <a:r>
              <a:rPr lang="en-ID" sz="2400" b="0" i="0" err="1">
                <a:solidFill>
                  <a:srgbClr val="222222"/>
                </a:solidFill>
                <a:effectLst/>
              </a:rPr>
              <a:t>pusat</a:t>
            </a:r>
            <a:r>
              <a:rPr lang="en-ID" sz="2400" b="0" i="0">
                <a:solidFill>
                  <a:srgbClr val="222222"/>
                </a:solidFill>
                <a:effectLst/>
              </a:rPr>
              <a:t> </a:t>
            </a:r>
            <a:r>
              <a:rPr lang="en-ID" sz="2400" b="0" i="0" err="1">
                <a:solidFill>
                  <a:srgbClr val="222222"/>
                </a:solidFill>
                <a:effectLst/>
              </a:rPr>
              <a:t>dari</a:t>
            </a:r>
            <a:r>
              <a:rPr lang="en-ID" sz="2400" b="0" i="0">
                <a:solidFill>
                  <a:srgbClr val="222222"/>
                </a:solidFill>
                <a:effectLst/>
              </a:rPr>
              <a:t> </a:t>
            </a:r>
            <a:r>
              <a:rPr lang="en-ID" sz="2400" b="0" i="0" err="1">
                <a:solidFill>
                  <a:srgbClr val="222222"/>
                </a:solidFill>
                <a:effectLst/>
              </a:rPr>
              <a:t>sekelompok</a:t>
            </a:r>
            <a:r>
              <a:rPr lang="en-ID" sz="2400" b="0" i="0">
                <a:solidFill>
                  <a:srgbClr val="222222"/>
                </a:solidFill>
                <a:effectLst/>
              </a:rPr>
              <a:t> data </a:t>
            </a:r>
            <a:r>
              <a:rPr lang="en-ID" sz="2400" b="0" i="0" err="1">
                <a:solidFill>
                  <a:srgbClr val="222222"/>
                </a:solidFill>
                <a:effectLst/>
                <a:highlight>
                  <a:srgbClr val="FFFF00"/>
                </a:highlight>
              </a:rPr>
              <a:t>berdasarkan</a:t>
            </a:r>
            <a:r>
              <a:rPr lang="en-ID" sz="2400" b="0" i="0">
                <a:solidFill>
                  <a:srgbClr val="222222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ID" sz="2400" b="0" i="0" err="1">
                <a:solidFill>
                  <a:srgbClr val="222222"/>
                </a:solidFill>
                <a:effectLst/>
                <a:highlight>
                  <a:srgbClr val="FFFF00"/>
                </a:highlight>
              </a:rPr>
              <a:t>kriteria</a:t>
            </a:r>
            <a:r>
              <a:rPr lang="en-ID" sz="2400" b="0" i="0">
                <a:solidFill>
                  <a:srgbClr val="222222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ID" sz="2400" b="0" i="0" err="1">
                <a:solidFill>
                  <a:srgbClr val="222222"/>
                </a:solidFill>
                <a:effectLst/>
                <a:highlight>
                  <a:srgbClr val="FFFF00"/>
                </a:highlight>
              </a:rPr>
              <a:t>tertentu</a:t>
            </a:r>
            <a:r>
              <a:rPr lang="en-ID" sz="2400" b="0" i="0">
                <a:solidFill>
                  <a:srgbClr val="222222"/>
                </a:solidFill>
                <a:effectLst/>
                <a:highlight>
                  <a:srgbClr val="FFFF00"/>
                </a:highlight>
              </a:rPr>
              <a:t> </a:t>
            </a:r>
            <a:endParaRPr lang="en-ID" sz="240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815B05-361D-4E8B-B2C7-F81AC3559EC1}"/>
              </a:ext>
            </a:extLst>
          </p:cNvPr>
          <p:cNvSpPr txBox="1"/>
          <p:nvPr/>
        </p:nvSpPr>
        <p:spPr>
          <a:xfrm>
            <a:off x="1100343" y="278296"/>
            <a:ext cx="10667113" cy="677108"/>
          </a:xfrm>
          <a:prstGeom prst="rect">
            <a:avLst/>
          </a:prstGeom>
          <a:solidFill>
            <a:srgbClr val="AC0000"/>
          </a:solidFill>
        </p:spPr>
        <p:txBody>
          <a:bodyPr wrap="square" rtlCol="0">
            <a:sp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UKURAN PUSAT DATA DAN UKURAN DISPERSI DATA</a:t>
            </a:r>
            <a:endParaRPr lang="en-ID" sz="380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CC9769-CC76-4AA3-B642-ACB3DA0D5243}"/>
              </a:ext>
            </a:extLst>
          </p:cNvPr>
          <p:cNvSpPr txBox="1"/>
          <p:nvPr/>
        </p:nvSpPr>
        <p:spPr>
          <a:xfrm>
            <a:off x="1100343" y="4046716"/>
            <a:ext cx="105591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b="1" i="0" err="1">
                <a:solidFill>
                  <a:srgbClr val="202124"/>
                </a:solidFill>
                <a:effectLst/>
              </a:rPr>
              <a:t>Ukuran</a:t>
            </a:r>
            <a:r>
              <a:rPr lang="en-ID" sz="2400" b="1" i="0">
                <a:solidFill>
                  <a:srgbClr val="202124"/>
                </a:solidFill>
                <a:effectLst/>
              </a:rPr>
              <a:t> </a:t>
            </a:r>
            <a:r>
              <a:rPr lang="en-ID" sz="2400" b="1" i="0" err="1">
                <a:solidFill>
                  <a:srgbClr val="202124"/>
                </a:solidFill>
                <a:effectLst/>
              </a:rPr>
              <a:t>dispersi</a:t>
            </a:r>
            <a:r>
              <a:rPr lang="en-ID" sz="2400" b="0" i="0">
                <a:solidFill>
                  <a:srgbClr val="202124"/>
                </a:solidFill>
                <a:effectLst/>
              </a:rPr>
              <a:t> </a:t>
            </a:r>
            <a:r>
              <a:rPr lang="en-ID" sz="2400" b="0" i="0" err="1">
                <a:solidFill>
                  <a:srgbClr val="202124"/>
                </a:solidFill>
                <a:effectLst/>
              </a:rPr>
              <a:t>adalah</a:t>
            </a:r>
            <a:r>
              <a:rPr lang="en-ID" sz="2400" b="0" i="0">
                <a:solidFill>
                  <a:srgbClr val="202124"/>
                </a:solidFill>
                <a:effectLst/>
              </a:rPr>
              <a:t> </a:t>
            </a:r>
            <a:r>
              <a:rPr lang="en-ID" sz="2400" b="1" i="0" err="1">
                <a:solidFill>
                  <a:srgbClr val="202124"/>
                </a:solidFill>
                <a:effectLst/>
              </a:rPr>
              <a:t>ukuran</a:t>
            </a:r>
            <a:r>
              <a:rPr lang="en-ID" sz="2400" b="0" i="0">
                <a:solidFill>
                  <a:srgbClr val="202124"/>
                </a:solidFill>
                <a:effectLst/>
              </a:rPr>
              <a:t> </a:t>
            </a:r>
            <a:r>
              <a:rPr lang="en-ID" sz="2400" b="0" i="0" err="1">
                <a:solidFill>
                  <a:srgbClr val="202124"/>
                </a:solidFill>
                <a:effectLst/>
              </a:rPr>
              <a:t>variasi</a:t>
            </a:r>
            <a:r>
              <a:rPr lang="en-ID" sz="2400" b="0" i="0">
                <a:solidFill>
                  <a:srgbClr val="202124"/>
                </a:solidFill>
                <a:effectLst/>
              </a:rPr>
              <a:t> </a:t>
            </a:r>
            <a:r>
              <a:rPr lang="en-ID" sz="2400" b="0" i="0" err="1">
                <a:solidFill>
                  <a:srgbClr val="202124"/>
                </a:solidFill>
                <a:effectLst/>
              </a:rPr>
              <a:t>atau</a:t>
            </a:r>
            <a:r>
              <a:rPr lang="en-ID" sz="2400" b="0" i="0">
                <a:solidFill>
                  <a:srgbClr val="202124"/>
                </a:solidFill>
                <a:effectLst/>
              </a:rPr>
              <a:t> </a:t>
            </a:r>
            <a:r>
              <a:rPr lang="en-ID" sz="2400" b="0" i="0" err="1">
                <a:solidFill>
                  <a:srgbClr val="202124"/>
                </a:solidFill>
                <a:effectLst/>
              </a:rPr>
              <a:t>seberapa</a:t>
            </a:r>
            <a:r>
              <a:rPr lang="en-ID" sz="2400" b="0" i="0">
                <a:solidFill>
                  <a:srgbClr val="202124"/>
                </a:solidFill>
                <a:effectLst/>
              </a:rPr>
              <a:t> </a:t>
            </a:r>
            <a:r>
              <a:rPr lang="en-ID" sz="2400" b="0" i="0" err="1">
                <a:solidFill>
                  <a:srgbClr val="202124"/>
                </a:solidFill>
                <a:effectLst/>
              </a:rPr>
              <a:t>jauh</a:t>
            </a:r>
            <a:r>
              <a:rPr lang="en-ID" sz="2400" b="0" i="0">
                <a:solidFill>
                  <a:srgbClr val="202124"/>
                </a:solidFill>
                <a:effectLst/>
              </a:rPr>
              <a:t> </a:t>
            </a:r>
            <a:r>
              <a:rPr lang="en-ID" sz="2400" b="0" i="0" err="1">
                <a:solidFill>
                  <a:srgbClr val="202124"/>
                </a:solidFill>
                <a:effectLst/>
              </a:rPr>
              <a:t>nilai</a:t>
            </a:r>
            <a:r>
              <a:rPr lang="en-ID" sz="2400" b="0" i="0">
                <a:solidFill>
                  <a:srgbClr val="202124"/>
                </a:solidFill>
                <a:effectLst/>
              </a:rPr>
              <a:t> </a:t>
            </a:r>
            <a:r>
              <a:rPr lang="en-ID" sz="2400" b="0" i="0" err="1">
                <a:solidFill>
                  <a:srgbClr val="202124"/>
                </a:solidFill>
                <a:effectLst/>
              </a:rPr>
              <a:t>tersebar</a:t>
            </a:r>
            <a:r>
              <a:rPr lang="en-ID" sz="2400" b="0" i="0">
                <a:solidFill>
                  <a:srgbClr val="202124"/>
                </a:solidFill>
                <a:effectLst/>
              </a:rPr>
              <a:t> </a:t>
            </a:r>
            <a:r>
              <a:rPr lang="en-ID" sz="2400" b="0" i="0" err="1">
                <a:solidFill>
                  <a:srgbClr val="202124"/>
                </a:solidFill>
                <a:effectLst/>
              </a:rPr>
              <a:t>satu</a:t>
            </a:r>
            <a:r>
              <a:rPr lang="en-ID" sz="2400" b="0" i="0">
                <a:solidFill>
                  <a:srgbClr val="202124"/>
                </a:solidFill>
                <a:effectLst/>
              </a:rPr>
              <a:t> </a:t>
            </a:r>
            <a:r>
              <a:rPr lang="en-ID" sz="2400" b="0" i="0" err="1">
                <a:solidFill>
                  <a:srgbClr val="202124"/>
                </a:solidFill>
                <a:effectLst/>
              </a:rPr>
              <a:t>dengan</a:t>
            </a:r>
            <a:r>
              <a:rPr lang="en-ID" sz="2400" b="0" i="0">
                <a:solidFill>
                  <a:srgbClr val="202124"/>
                </a:solidFill>
                <a:effectLst/>
              </a:rPr>
              <a:t> </a:t>
            </a:r>
            <a:r>
              <a:rPr lang="en-ID" sz="2400" b="0" i="0" err="1">
                <a:solidFill>
                  <a:srgbClr val="202124"/>
                </a:solidFill>
                <a:effectLst/>
              </a:rPr>
              <a:t>lainnya</a:t>
            </a:r>
            <a:r>
              <a:rPr lang="en-ID" sz="2400" b="0" i="0">
                <a:solidFill>
                  <a:srgbClr val="202124"/>
                </a:solidFill>
                <a:effectLst/>
              </a:rPr>
              <a:t> </a:t>
            </a:r>
            <a:r>
              <a:rPr lang="en-ID" sz="2400" b="0" i="0" err="1">
                <a:solidFill>
                  <a:srgbClr val="202124"/>
                </a:solidFill>
                <a:effectLst/>
              </a:rPr>
              <a:t>dari</a:t>
            </a:r>
            <a:r>
              <a:rPr lang="en-ID" sz="2400" b="0" i="0">
                <a:solidFill>
                  <a:srgbClr val="202124"/>
                </a:solidFill>
                <a:effectLst/>
              </a:rPr>
              <a:t> </a:t>
            </a:r>
            <a:r>
              <a:rPr lang="en-ID" sz="2400" err="1">
                <a:solidFill>
                  <a:srgbClr val="202124"/>
                </a:solidFill>
              </a:rPr>
              <a:t>ukuran</a:t>
            </a:r>
            <a:r>
              <a:rPr lang="en-ID" sz="2400">
                <a:solidFill>
                  <a:srgbClr val="202124"/>
                </a:solidFill>
              </a:rPr>
              <a:t> </a:t>
            </a:r>
            <a:r>
              <a:rPr lang="en-ID" sz="2400" err="1">
                <a:solidFill>
                  <a:srgbClr val="202124"/>
                </a:solidFill>
              </a:rPr>
              <a:t>pusat</a:t>
            </a:r>
            <a:r>
              <a:rPr lang="en-ID" sz="2400">
                <a:solidFill>
                  <a:srgbClr val="202124"/>
                </a:solidFill>
              </a:rPr>
              <a:t> </a:t>
            </a:r>
            <a:r>
              <a:rPr lang="en-ID" sz="2400" b="0" i="0">
                <a:solidFill>
                  <a:srgbClr val="202124"/>
                </a:solidFill>
                <a:effectLst/>
              </a:rPr>
              <a:t> </a:t>
            </a:r>
            <a:r>
              <a:rPr lang="en-ID" sz="2400" b="1" i="0">
                <a:solidFill>
                  <a:srgbClr val="202124"/>
                </a:solidFill>
                <a:effectLst/>
              </a:rPr>
              <a:t>data</a:t>
            </a:r>
            <a:r>
              <a:rPr lang="en-ID" sz="2400" b="0" i="0">
                <a:solidFill>
                  <a:srgbClr val="202124"/>
                </a:solidFill>
                <a:effectLst/>
              </a:rPr>
              <a:t>. </a:t>
            </a:r>
          </a:p>
          <a:p>
            <a:r>
              <a:rPr lang="en-ID" sz="2400" b="0" i="0" err="1">
                <a:solidFill>
                  <a:srgbClr val="202124"/>
                </a:solidFill>
                <a:effectLst/>
              </a:rPr>
              <a:t>Aplikasi</a:t>
            </a:r>
            <a:r>
              <a:rPr lang="en-ID" sz="2400" b="0" i="0">
                <a:solidFill>
                  <a:srgbClr val="202124"/>
                </a:solidFill>
                <a:effectLst/>
              </a:rPr>
              <a:t> </a:t>
            </a:r>
            <a:r>
              <a:rPr lang="en-ID" sz="2400" b="1" i="0" err="1">
                <a:solidFill>
                  <a:srgbClr val="202124"/>
                </a:solidFill>
                <a:effectLst/>
              </a:rPr>
              <a:t>ukuran</a:t>
            </a:r>
            <a:r>
              <a:rPr lang="en-ID" sz="2400" b="1" i="0">
                <a:solidFill>
                  <a:srgbClr val="202124"/>
                </a:solidFill>
                <a:effectLst/>
              </a:rPr>
              <a:t> </a:t>
            </a:r>
            <a:r>
              <a:rPr lang="en-ID" sz="2400" b="1" i="0" err="1">
                <a:solidFill>
                  <a:srgbClr val="202124"/>
                </a:solidFill>
                <a:effectLst/>
              </a:rPr>
              <a:t>dispersi</a:t>
            </a:r>
            <a:r>
              <a:rPr lang="en-ID" sz="2400" b="0" i="0">
                <a:solidFill>
                  <a:srgbClr val="202124"/>
                </a:solidFill>
                <a:effectLst/>
              </a:rPr>
              <a:t> yang </a:t>
            </a:r>
            <a:r>
              <a:rPr lang="en-ID" sz="2400" b="0" i="0" err="1">
                <a:solidFill>
                  <a:srgbClr val="202124"/>
                </a:solidFill>
                <a:effectLst/>
              </a:rPr>
              <a:t>sering</a:t>
            </a:r>
            <a:r>
              <a:rPr lang="en-ID" sz="2400" b="0" i="0">
                <a:solidFill>
                  <a:srgbClr val="202124"/>
                </a:solidFill>
                <a:effectLst/>
              </a:rPr>
              <a:t> </a:t>
            </a:r>
            <a:r>
              <a:rPr lang="en-ID" sz="2400" b="0" i="0" err="1">
                <a:solidFill>
                  <a:srgbClr val="202124"/>
                </a:solidFill>
                <a:effectLst/>
              </a:rPr>
              <a:t>digunakan</a:t>
            </a:r>
            <a:r>
              <a:rPr lang="en-ID" sz="2400" b="0" i="0">
                <a:solidFill>
                  <a:srgbClr val="202124"/>
                </a:solidFill>
                <a:effectLst/>
              </a:rPr>
              <a:t> </a:t>
            </a:r>
            <a:r>
              <a:rPr lang="en-ID" sz="2400" b="0" i="0" err="1">
                <a:solidFill>
                  <a:srgbClr val="202124"/>
                </a:solidFill>
                <a:effectLst/>
              </a:rPr>
              <a:t>adalah</a:t>
            </a:r>
            <a:r>
              <a:rPr lang="en-ID" sz="2400" b="0" i="0">
                <a:solidFill>
                  <a:srgbClr val="202124"/>
                </a:solidFill>
                <a:effectLst/>
              </a:rPr>
              <a:t> </a:t>
            </a:r>
            <a:r>
              <a:rPr lang="en-ID" sz="2400" b="0" i="0" err="1">
                <a:solidFill>
                  <a:srgbClr val="202124"/>
                </a:solidFill>
                <a:effectLst/>
              </a:rPr>
              <a:t>varians</a:t>
            </a:r>
            <a:r>
              <a:rPr lang="en-ID" sz="2400" b="0" i="0">
                <a:solidFill>
                  <a:srgbClr val="202124"/>
                </a:solidFill>
                <a:effectLst/>
              </a:rPr>
              <a:t> dan  </a:t>
            </a:r>
            <a:r>
              <a:rPr lang="en-ID" sz="2400" b="0" i="0" err="1">
                <a:solidFill>
                  <a:srgbClr val="202124"/>
                </a:solidFill>
                <a:effectLst/>
              </a:rPr>
              <a:t>standar</a:t>
            </a:r>
            <a:r>
              <a:rPr lang="en-ID" sz="2400" b="0" i="0">
                <a:solidFill>
                  <a:srgbClr val="202124"/>
                </a:solidFill>
                <a:effectLst/>
              </a:rPr>
              <a:t> </a:t>
            </a:r>
            <a:r>
              <a:rPr lang="en-ID" sz="2400" b="0" i="0" err="1">
                <a:solidFill>
                  <a:srgbClr val="202124"/>
                </a:solidFill>
                <a:effectLst/>
              </a:rPr>
              <a:t>deviasi</a:t>
            </a:r>
            <a:r>
              <a:rPr lang="en-ID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08B328-D41D-4A6B-BA41-337B3CCCB9A7}"/>
              </a:ext>
            </a:extLst>
          </p:cNvPr>
          <p:cNvSpPr txBox="1"/>
          <p:nvPr/>
        </p:nvSpPr>
        <p:spPr>
          <a:xfrm>
            <a:off x="1208313" y="1229943"/>
            <a:ext cx="29064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UKURAN PUSAT </a:t>
            </a:r>
            <a:endParaRPr lang="en-ID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A6FE74-093D-4B89-A4B3-AFB7C8868D97}"/>
              </a:ext>
            </a:extLst>
          </p:cNvPr>
          <p:cNvSpPr txBox="1"/>
          <p:nvPr/>
        </p:nvSpPr>
        <p:spPr>
          <a:xfrm>
            <a:off x="1023256" y="3406376"/>
            <a:ext cx="4566558" cy="523220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UKURAN DISPERSI DATA</a:t>
            </a:r>
            <a:endParaRPr lang="en-ID" sz="2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819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5764AF-2C81-4427-8BF9-A6F21772C8A9}"/>
              </a:ext>
            </a:extLst>
          </p:cNvPr>
          <p:cNvSpPr txBox="1"/>
          <p:nvPr/>
        </p:nvSpPr>
        <p:spPr>
          <a:xfrm>
            <a:off x="3389244" y="477077"/>
            <a:ext cx="6309932" cy="584775"/>
          </a:xfrm>
          <a:prstGeom prst="rect">
            <a:avLst/>
          </a:prstGeom>
          <a:solidFill>
            <a:srgbClr val="AC0000"/>
          </a:solidFill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NILAI PUSAT  dan UKURAN DISPERSI</a:t>
            </a:r>
            <a:endParaRPr lang="en-ID" sz="3200" b="1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227640-ACBD-4B26-BF74-092D8AE89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713" y="1319298"/>
            <a:ext cx="10481689" cy="2188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BB1C87-9492-49D5-803A-94DD4F71B5C7}"/>
                  </a:ext>
                </a:extLst>
              </p:cNvPr>
              <p:cNvSpPr txBox="1"/>
              <p:nvPr/>
            </p:nvSpPr>
            <p:spPr>
              <a:xfrm>
                <a:off x="534598" y="4689429"/>
                <a:ext cx="3845724" cy="10926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ID" sz="22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D" sz="2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D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ID" sz="2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ID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D" sz="22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D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D" sz="2200" i="0">
                                      <a:latin typeface="Cambria Math" panose="02040503050406030204" pitchFamily="18" charset="0"/>
                                    </a:rPr>
                                    <m:t>=5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ID" sz="2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D" sz="2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D" sz="22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D" sz="2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D" sz="2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ID" sz="2200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ID" sz="22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ID" sz="2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D" sz="22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ID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D" sz="22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ID" sz="220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BB1C87-9492-49D5-803A-94DD4F71B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98" y="4689429"/>
                <a:ext cx="3845724" cy="10926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13B86A2A-EFC5-4088-935D-BFD4B13C9DE2}"/>
              </a:ext>
            </a:extLst>
          </p:cNvPr>
          <p:cNvSpPr txBox="1"/>
          <p:nvPr/>
        </p:nvSpPr>
        <p:spPr>
          <a:xfrm>
            <a:off x="1071311" y="3996953"/>
            <a:ext cx="244451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/>
              <a:t>UKURAN DISPERSI</a:t>
            </a:r>
            <a:endParaRPr lang="en-ID" sz="240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E39E1E-F7CF-40D9-AB12-01FA59B1BBFD}"/>
              </a:ext>
            </a:extLst>
          </p:cNvPr>
          <p:cNvSpPr/>
          <p:nvPr/>
        </p:nvSpPr>
        <p:spPr>
          <a:xfrm>
            <a:off x="534598" y="1849070"/>
            <a:ext cx="536713" cy="63610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8C6E3-CBBA-4ABD-A37A-DAF10A381FC5}"/>
              </a:ext>
            </a:extLst>
          </p:cNvPr>
          <p:cNvSpPr txBox="1"/>
          <p:nvPr/>
        </p:nvSpPr>
        <p:spPr>
          <a:xfrm>
            <a:off x="1429806" y="5970397"/>
            <a:ext cx="172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Simpangan</a:t>
            </a:r>
            <a:r>
              <a:rPr lang="en-US"/>
              <a:t> </a:t>
            </a:r>
            <a:r>
              <a:rPr lang="en-US" err="1"/>
              <a:t>baku</a:t>
            </a:r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6C0165-D5B7-4DC4-A3ED-056B81F37660}"/>
                  </a:ext>
                </a:extLst>
              </p:cNvPr>
              <p:cNvSpPr txBox="1"/>
              <p:nvPr/>
            </p:nvSpPr>
            <p:spPr>
              <a:xfrm>
                <a:off x="6618765" y="4432040"/>
                <a:ext cx="3845724" cy="788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D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D" sz="2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ID" sz="2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D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D" sz="22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D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D" sz="2200">
                                  <a:latin typeface="Cambria Math" panose="02040503050406030204" pitchFamily="18" charset="0"/>
                                </a:rPr>
                                <m:t>=5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D" sz="2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D" sz="2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D" sz="2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D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D" sz="2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ID" sz="22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ID" sz="2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D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ID" sz="2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ID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D" sz="220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ID" sz="22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6C0165-D5B7-4DC4-A3ED-056B81F37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765" y="4432040"/>
                <a:ext cx="3845724" cy="7888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8B0FA27E-1E49-435D-B71A-73D6DAB7D1DB}"/>
              </a:ext>
            </a:extLst>
          </p:cNvPr>
          <p:cNvSpPr txBox="1"/>
          <p:nvPr/>
        </p:nvSpPr>
        <p:spPr>
          <a:xfrm>
            <a:off x="7677865" y="564357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Varians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8776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799D38-2463-C7A2-F78D-B0756B55D311}"/>
              </a:ext>
            </a:extLst>
          </p:cNvPr>
          <p:cNvSpPr txBox="1"/>
          <p:nvPr/>
        </p:nvSpPr>
        <p:spPr>
          <a:xfrm>
            <a:off x="1406364" y="725019"/>
            <a:ext cx="19928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highlight>
                  <a:srgbClr val="FFFF00"/>
                </a:highlight>
              </a:rPr>
              <a:t>MEDIAN</a:t>
            </a:r>
            <a:endParaRPr lang="en-ID" sz="4000" b="1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22AFED-8FB5-5585-C808-A13344C9EDB1}"/>
              </a:ext>
            </a:extLst>
          </p:cNvPr>
          <p:cNvSpPr txBox="1"/>
          <p:nvPr/>
        </p:nvSpPr>
        <p:spPr>
          <a:xfrm>
            <a:off x="1360968" y="1758175"/>
            <a:ext cx="49694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UKURAN DISPERSI  </a:t>
            </a:r>
          </a:p>
          <a:p>
            <a:r>
              <a:rPr lang="en-US" sz="2400"/>
              <a:t>(</a:t>
            </a:r>
            <a:r>
              <a:rPr lang="en-US" sz="2400" b="1"/>
              <a:t>MAD</a:t>
            </a:r>
            <a:r>
              <a:rPr lang="en-US" sz="2400"/>
              <a:t>) : MEDIAN ABSOLUT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7F989E-D708-1EBE-6E47-B00A676DA9EA}"/>
                  </a:ext>
                </a:extLst>
              </p:cNvPr>
              <p:cNvSpPr txBox="1"/>
              <p:nvPr/>
            </p:nvSpPr>
            <p:spPr>
              <a:xfrm>
                <a:off x="2860158" y="2739336"/>
                <a:ext cx="537653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b="0"/>
                  <a:t>MAD =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𝑀𝑒𝑑𝑖𝑎𝑛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𝑚𝑒𝑑𝑖𝑎𝑛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ID" sz="32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7F989E-D708-1EBE-6E47-B00A676DA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158" y="2739336"/>
                <a:ext cx="5376536" cy="492443"/>
              </a:xfrm>
              <a:prstGeom prst="rect">
                <a:avLst/>
              </a:prstGeom>
              <a:blipFill>
                <a:blip r:embed="rId2"/>
                <a:stretch>
                  <a:fillRect l="-4535" t="-23457" b="-50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A812DCA-FF24-9E1F-4795-87E6EAFE7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203" y="316149"/>
            <a:ext cx="7488512" cy="14029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D284EB-B731-D750-5B18-D3A7829C8F53}"/>
              </a:ext>
            </a:extLst>
          </p:cNvPr>
          <p:cNvSpPr txBox="1"/>
          <p:nvPr/>
        </p:nvSpPr>
        <p:spPr>
          <a:xfrm>
            <a:off x="1295648" y="3550310"/>
            <a:ext cx="1459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err="1">
                <a:highlight>
                  <a:srgbClr val="FFFF00"/>
                </a:highlight>
              </a:rPr>
              <a:t>Sma</a:t>
            </a:r>
            <a:r>
              <a:rPr lang="en-US" sz="3200" b="1">
                <a:highlight>
                  <a:srgbClr val="FFFF00"/>
                </a:highlight>
              </a:rPr>
              <a:t> XX</a:t>
            </a:r>
            <a:endParaRPr lang="en-ID" sz="3200" b="1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D98634B-EA2D-D9E2-FBAB-532C4E9A5F08}"/>
                  </a:ext>
                </a:extLst>
              </p:cNvPr>
              <p:cNvSpPr txBox="1"/>
              <p:nvPr/>
            </p:nvSpPr>
            <p:spPr>
              <a:xfrm>
                <a:off x="999187" y="4198745"/>
                <a:ext cx="609777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𝑚𝑒𝑑𝑖𝑎𝑛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70</m:t>
                      </m:r>
                    </m:oMath>
                  </m:oMathPara>
                </a14:m>
                <a:endParaRPr lang="en-ID" sz="28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D98634B-EA2D-D9E2-FBAB-532C4E9A5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187" y="4198745"/>
                <a:ext cx="609777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BA0B56-DAE1-5C6A-3423-563001591A62}"/>
                  </a:ext>
                </a:extLst>
              </p:cNvPr>
              <p:cNvSpPr txBox="1"/>
              <p:nvPr/>
            </p:nvSpPr>
            <p:spPr>
              <a:xfrm>
                <a:off x="999187" y="4721965"/>
                <a:ext cx="609777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𝑚𝑒𝑑𝑖𝑎𝑛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ID" sz="2800"/>
                  <a:t> = 20,  30,  3,  0,  8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BA0B56-DAE1-5C6A-3423-563001591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187" y="4721965"/>
                <a:ext cx="6097772" cy="523220"/>
              </a:xfrm>
              <a:prstGeom prst="rect">
                <a:avLst/>
              </a:prstGeom>
              <a:blipFill>
                <a:blip r:embed="rId5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923790-F219-17F5-F666-F5DEAEF4B3DC}"/>
                  </a:ext>
                </a:extLst>
              </p:cNvPr>
              <p:cNvSpPr txBox="1"/>
              <p:nvPr/>
            </p:nvSpPr>
            <p:spPr>
              <a:xfrm>
                <a:off x="898918" y="5372505"/>
                <a:ext cx="609467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/>
                  <a:t>MAD =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𝑀𝑒𝑑𝑖𝑎𝑛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𝑚𝑒𝑑𝑖𝑎𝑛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ID" sz="2800"/>
                  <a:t> = 8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923790-F219-17F5-F666-F5DEAEF4B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918" y="5372505"/>
                <a:ext cx="6094674" cy="523220"/>
              </a:xfrm>
              <a:prstGeom prst="rect">
                <a:avLst/>
              </a:prstGeom>
              <a:blipFill>
                <a:blip r:embed="rId6"/>
                <a:stretch>
                  <a:fillRect l="-2000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367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F7E03A-1ECF-41CF-9902-4CAFAC496302}"/>
              </a:ext>
            </a:extLst>
          </p:cNvPr>
          <p:cNvSpPr txBox="1"/>
          <p:nvPr/>
        </p:nvSpPr>
        <p:spPr>
          <a:xfrm>
            <a:off x="6530007" y="1408906"/>
            <a:ext cx="489005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err="1">
                <a:solidFill>
                  <a:srgbClr val="4F1AA6"/>
                </a:solidFill>
              </a:rPr>
              <a:t>Ukuran</a:t>
            </a:r>
            <a:r>
              <a:rPr lang="en-US" sz="3000">
                <a:solidFill>
                  <a:srgbClr val="4F1AA6"/>
                </a:solidFill>
              </a:rPr>
              <a:t> </a:t>
            </a:r>
            <a:r>
              <a:rPr lang="en-US" sz="3000" err="1">
                <a:solidFill>
                  <a:srgbClr val="4F1AA6"/>
                </a:solidFill>
              </a:rPr>
              <a:t>Dispersi</a:t>
            </a:r>
            <a:r>
              <a:rPr lang="en-US" sz="3000">
                <a:solidFill>
                  <a:srgbClr val="4F1AA6"/>
                </a:solidFill>
              </a:rPr>
              <a:t> </a:t>
            </a:r>
            <a:r>
              <a:rPr lang="en-US" sz="3000" err="1">
                <a:solidFill>
                  <a:srgbClr val="4F1AA6"/>
                </a:solidFill>
              </a:rPr>
              <a:t>Lainnya</a:t>
            </a:r>
            <a:r>
              <a:rPr lang="en-US" sz="3000"/>
              <a:t>:</a:t>
            </a:r>
          </a:p>
          <a:p>
            <a:endParaRPr lang="en-US" sz="3000"/>
          </a:p>
          <a:p>
            <a:r>
              <a:rPr lang="en-US" sz="2400"/>
              <a:t>	MAD</a:t>
            </a:r>
          </a:p>
          <a:p>
            <a:r>
              <a:rPr lang="en-US" sz="2400"/>
              <a:t>	LAD</a:t>
            </a:r>
          </a:p>
          <a:p>
            <a:r>
              <a:rPr lang="en-US" sz="2400"/>
              <a:t>              MAPE</a:t>
            </a:r>
          </a:p>
          <a:p>
            <a:r>
              <a:rPr lang="en-US" sz="2400"/>
              <a:t>	RESIDUAL </a:t>
            </a:r>
          </a:p>
          <a:p>
            <a:r>
              <a:rPr lang="en-US" sz="2400"/>
              <a:t>	   (dan lain –lain)</a:t>
            </a:r>
          </a:p>
          <a:p>
            <a:r>
              <a:rPr lang="en-US" sz="2400"/>
              <a:t>             </a:t>
            </a:r>
          </a:p>
          <a:p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3054C-1B4C-44DA-A835-A07A960DBED7}"/>
              </a:ext>
            </a:extLst>
          </p:cNvPr>
          <p:cNvSpPr txBox="1"/>
          <p:nvPr/>
        </p:nvSpPr>
        <p:spPr>
          <a:xfrm>
            <a:off x="1325217" y="1224241"/>
            <a:ext cx="377687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rgbClr val="4F1AA6"/>
                </a:solidFill>
              </a:rPr>
              <a:t>Nilai  Pusat </a:t>
            </a:r>
            <a:r>
              <a:rPr lang="en-US" sz="3000" err="1">
                <a:solidFill>
                  <a:srgbClr val="4F1AA6"/>
                </a:solidFill>
              </a:rPr>
              <a:t>Lainnya</a:t>
            </a:r>
            <a:r>
              <a:rPr lang="en-US" sz="3000"/>
              <a:t>:</a:t>
            </a:r>
          </a:p>
          <a:p>
            <a:endParaRPr lang="en-US" sz="3000"/>
          </a:p>
          <a:p>
            <a:r>
              <a:rPr lang="en-US" sz="2400"/>
              <a:t>	Median</a:t>
            </a:r>
          </a:p>
          <a:p>
            <a:r>
              <a:rPr lang="en-US" sz="2400"/>
              <a:t>	Modus</a:t>
            </a:r>
          </a:p>
          <a:p>
            <a:r>
              <a:rPr lang="en-US" sz="2400"/>
              <a:t>              Kurtosis </a:t>
            </a:r>
          </a:p>
          <a:p>
            <a:r>
              <a:rPr lang="en-US" sz="2400"/>
              <a:t>	</a:t>
            </a:r>
            <a:r>
              <a:rPr lang="en-US" sz="2400" err="1"/>
              <a:t>Kuartil</a:t>
            </a:r>
            <a:endParaRPr lang="en-US" sz="2400"/>
          </a:p>
          <a:p>
            <a:r>
              <a:rPr lang="en-US" sz="2400"/>
              <a:t>	</a:t>
            </a:r>
            <a:r>
              <a:rPr lang="en-US" sz="2400" err="1"/>
              <a:t>Desil</a:t>
            </a:r>
            <a:endParaRPr lang="en-US" sz="2400"/>
          </a:p>
          <a:p>
            <a:r>
              <a:rPr lang="en-US" sz="2400"/>
              <a:t>   (dan lain –lain)</a:t>
            </a:r>
          </a:p>
          <a:p>
            <a:r>
              <a:rPr lang="en-US" sz="2400"/>
              <a:t>             </a:t>
            </a:r>
          </a:p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8594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5764AF-2C81-4427-8BF9-A6F21772C8A9}"/>
              </a:ext>
            </a:extLst>
          </p:cNvPr>
          <p:cNvSpPr txBox="1"/>
          <p:nvPr/>
        </p:nvSpPr>
        <p:spPr>
          <a:xfrm>
            <a:off x="3389244" y="477077"/>
            <a:ext cx="6309932" cy="584775"/>
          </a:xfrm>
          <a:prstGeom prst="rect">
            <a:avLst/>
          </a:prstGeom>
          <a:solidFill>
            <a:srgbClr val="AC0000"/>
          </a:solidFill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NILAI PUSAT  dan UKURAN DISPERSI</a:t>
            </a:r>
            <a:endParaRPr lang="en-ID" sz="3200" b="1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227640-ACBD-4B26-BF74-092D8AE89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713" y="1319298"/>
            <a:ext cx="10481689" cy="2188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D81D67-157D-4A44-959B-F383FA0E347D}"/>
                  </a:ext>
                </a:extLst>
              </p:cNvPr>
              <p:cNvSpPr txBox="1"/>
              <p:nvPr/>
            </p:nvSpPr>
            <p:spPr>
              <a:xfrm>
                <a:off x="546937" y="4723034"/>
                <a:ext cx="2765563" cy="788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D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ID" sz="2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ID" sz="2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D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D" sz="22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D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D" sz="2200" i="0">
                                  <a:latin typeface="Cambria Math" panose="02040503050406030204" pitchFamily="18" charset="0"/>
                                </a:rPr>
                                <m:t>=5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D" sz="2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D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ID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ID" sz="22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D81D67-157D-4A44-959B-F383FA0E3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37" y="4723034"/>
                <a:ext cx="2765563" cy="7888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BB1C87-9492-49D5-803A-94DD4F71B5C7}"/>
                  </a:ext>
                </a:extLst>
              </p:cNvPr>
              <p:cNvSpPr txBox="1"/>
              <p:nvPr/>
            </p:nvSpPr>
            <p:spPr>
              <a:xfrm>
                <a:off x="5822929" y="4331621"/>
                <a:ext cx="3845724" cy="10926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22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D" sz="22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D" sz="2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D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ID" sz="2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ID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D" sz="22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D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D" sz="2200" i="0">
                                      <a:latin typeface="Cambria Math" panose="02040503050406030204" pitchFamily="18" charset="0"/>
                                    </a:rPr>
                                    <m:t>=5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ID" sz="2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D" sz="2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D" sz="22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D" sz="2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D" sz="2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ID" sz="2200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ID" sz="22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ID" sz="2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D" sz="22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ID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D" sz="22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ID" sz="220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BB1C87-9492-49D5-803A-94DD4F71B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29" y="4331621"/>
                <a:ext cx="3845724" cy="10926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C2EB008-D1FB-4625-8A42-CE12FFBA4CEC}"/>
              </a:ext>
            </a:extLst>
          </p:cNvPr>
          <p:cNvSpPr txBox="1"/>
          <p:nvPr/>
        </p:nvSpPr>
        <p:spPr>
          <a:xfrm>
            <a:off x="319067" y="3884455"/>
            <a:ext cx="171329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/>
              <a:t>NILAI PUSAT</a:t>
            </a:r>
            <a:endParaRPr lang="en-ID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B86A2A-EFC5-4088-935D-BFD4B13C9DE2}"/>
              </a:ext>
            </a:extLst>
          </p:cNvPr>
          <p:cNvSpPr txBox="1"/>
          <p:nvPr/>
        </p:nvSpPr>
        <p:spPr>
          <a:xfrm>
            <a:off x="8918968" y="3728597"/>
            <a:ext cx="244451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/>
              <a:t>UKURAN DISPERSI</a:t>
            </a:r>
            <a:endParaRPr lang="en-ID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5D42F5-0FE5-4A14-96C0-1131B0D7BCBA}"/>
                  </a:ext>
                </a:extLst>
              </p:cNvPr>
              <p:cNvSpPr txBox="1"/>
              <p:nvPr/>
            </p:nvSpPr>
            <p:spPr>
              <a:xfrm>
                <a:off x="1175712" y="5650660"/>
                <a:ext cx="3416165" cy="646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D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ID" sz="22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D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ID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D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D" sz="22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D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D" sz="22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=5</m:t>
                            </m:r>
                          </m:sup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0+40+…+78)</m:t>
                            </m:r>
                          </m:e>
                        </m:nary>
                      </m:num>
                      <m:den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ID" sz="2200">
                    <a:solidFill>
                      <a:schemeClr val="tx1"/>
                    </a:solidFill>
                  </a:rPr>
                  <a:t> =69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5D42F5-0FE5-4A14-96C0-1131B0D7B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712" y="5650660"/>
                <a:ext cx="3416165" cy="646203"/>
              </a:xfrm>
              <a:prstGeom prst="rect">
                <a:avLst/>
              </a:prstGeom>
              <a:blipFill>
                <a:blip r:embed="rId5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Right 2">
            <a:extLst>
              <a:ext uri="{FF2B5EF4-FFF2-40B4-BE49-F238E27FC236}">
                <a16:creationId xmlns:a16="http://schemas.microsoft.com/office/drawing/2014/main" id="{C6E39E1E-F7CF-40D9-AB12-01FA59B1BBFD}"/>
              </a:ext>
            </a:extLst>
          </p:cNvPr>
          <p:cNvSpPr/>
          <p:nvPr/>
        </p:nvSpPr>
        <p:spPr>
          <a:xfrm>
            <a:off x="534598" y="1849070"/>
            <a:ext cx="536713" cy="63610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D79E7E-8129-4AA0-9923-186808A4A8FB}"/>
                  </a:ext>
                </a:extLst>
              </p:cNvPr>
              <p:cNvSpPr txBox="1"/>
              <p:nvPr/>
            </p:nvSpPr>
            <p:spPr>
              <a:xfrm>
                <a:off x="5822929" y="5593632"/>
                <a:ext cx="6192078" cy="91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D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D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D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=5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ID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D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90</m:t>
                                          </m:r>
                                          <m:r>
                                            <a:rPr lang="en-ID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69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D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ID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D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40</m:t>
                                          </m:r>
                                          <m:r>
                                            <a:rPr lang="en-ID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69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D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sSup>
                                    <m:sSupPr>
                                      <m:ctrlP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D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78</m:t>
                                          </m:r>
                                          <m:r>
                                            <a:rPr lang="en-ID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69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D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(5</m:t>
                              </m:r>
                              <m:r>
                                <a:rPr lang="en-ID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D79E7E-8129-4AA0-9923-186808A4A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29" y="5593632"/>
                <a:ext cx="6192078" cy="9106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355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A2C635-0E22-4BC6-9857-2917C8421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20" y="266509"/>
            <a:ext cx="3823253" cy="698362"/>
          </a:xfrm>
          <a:solidFill>
            <a:srgbClr val="AC0000"/>
          </a:solidFill>
          <a:ln>
            <a:solidFill>
              <a:srgbClr val="AC0000"/>
            </a:solidFill>
          </a:ln>
        </p:spPr>
        <p:txBody>
          <a:bodyPr>
            <a:noAutofit/>
          </a:bodyPr>
          <a:lstStyle/>
          <a:p>
            <a:r>
              <a:rPr lang="en-US" sz="2800" b="1" err="1">
                <a:solidFill>
                  <a:schemeClr val="bg1"/>
                </a:solidFill>
                <a:latin typeface="+mn-lt"/>
              </a:rPr>
              <a:t>Pengambilan</a:t>
            </a:r>
            <a:r>
              <a:rPr lang="en-US" sz="2800" b="1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latin typeface="+mn-lt"/>
              </a:rPr>
              <a:t>Sampel</a:t>
            </a:r>
            <a:r>
              <a:rPr lang="en-US" sz="2800" b="1">
                <a:solidFill>
                  <a:schemeClr val="bg1"/>
                </a:solidFill>
                <a:latin typeface="+mn-lt"/>
              </a:rPr>
              <a:t> dan </a:t>
            </a:r>
            <a:r>
              <a:rPr lang="en-US" sz="2800" b="1" err="1">
                <a:solidFill>
                  <a:schemeClr val="bg1"/>
                </a:solidFill>
                <a:latin typeface="+mn-lt"/>
              </a:rPr>
              <a:t>Eksperimen</a:t>
            </a:r>
            <a:endParaRPr lang="en-ID" sz="2800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46B44D-2BFC-47D2-BE11-7E4D4C4DE95B}"/>
              </a:ext>
            </a:extLst>
          </p:cNvPr>
          <p:cNvSpPr txBox="1"/>
          <p:nvPr/>
        </p:nvSpPr>
        <p:spPr>
          <a:xfrm>
            <a:off x="286481" y="1180666"/>
            <a:ext cx="4309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/>
              <a:t>Misal</a:t>
            </a:r>
            <a:r>
              <a:rPr lang="en-US" sz="2400"/>
              <a:t> : Nilai </a:t>
            </a:r>
            <a:r>
              <a:rPr lang="en-US" sz="2400" err="1"/>
              <a:t>skor</a:t>
            </a:r>
            <a:r>
              <a:rPr lang="en-US" sz="2400"/>
              <a:t> </a:t>
            </a:r>
            <a:r>
              <a:rPr lang="en-US" sz="2400" err="1"/>
              <a:t>Toefl</a:t>
            </a:r>
            <a:r>
              <a:rPr lang="en-US" sz="2400"/>
              <a:t>  </a:t>
            </a:r>
            <a:r>
              <a:rPr lang="en-US" sz="2400" err="1"/>
              <a:t>Mahasiswa</a:t>
            </a:r>
            <a:r>
              <a:rPr lang="en-US" sz="2400"/>
              <a:t>  S1 -</a:t>
            </a:r>
            <a:r>
              <a:rPr lang="en-US" sz="2400" err="1"/>
              <a:t>Untar</a:t>
            </a:r>
            <a:endParaRPr lang="en-ID" sz="24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875C9F-E959-42A2-B852-F84D5EE3D814}"/>
              </a:ext>
            </a:extLst>
          </p:cNvPr>
          <p:cNvGrpSpPr/>
          <p:nvPr/>
        </p:nvGrpSpPr>
        <p:grpSpPr>
          <a:xfrm>
            <a:off x="286481" y="2232773"/>
            <a:ext cx="4071732" cy="2769619"/>
            <a:chOff x="708990" y="2398729"/>
            <a:chExt cx="4263888" cy="313396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3715AB-B4B5-44AC-A9BA-60563495A3A9}"/>
                </a:ext>
              </a:extLst>
            </p:cNvPr>
            <p:cNvSpPr/>
            <p:nvPr/>
          </p:nvSpPr>
          <p:spPr>
            <a:xfrm>
              <a:off x="708990" y="2398729"/>
              <a:ext cx="4263888" cy="3133967"/>
            </a:xfrm>
            <a:prstGeom prst="rect">
              <a:avLst/>
            </a:prstGeom>
            <a:solidFill>
              <a:srgbClr val="FFE5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             POPULASI</a:t>
              </a:r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4489C2C2-1510-4F0F-AB54-03AA9D22DCDF}"/>
                </a:ext>
              </a:extLst>
            </p:cNvPr>
            <p:cNvSpPr/>
            <p:nvPr/>
          </p:nvSpPr>
          <p:spPr>
            <a:xfrm>
              <a:off x="708990" y="2570448"/>
              <a:ext cx="2131944" cy="1061120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>
                  <a:solidFill>
                    <a:schemeClr val="tx1"/>
                  </a:solidFill>
                </a:rPr>
                <a:t>Sampel</a:t>
              </a:r>
              <a:endParaRPr lang="en-ID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F0CEBA9-819A-447B-AA41-BC4B07E32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257" y="169284"/>
            <a:ext cx="2921927" cy="56077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E01521-591C-4106-88B0-068282AB68AA}"/>
              </a:ext>
            </a:extLst>
          </p:cNvPr>
          <p:cNvSpPr txBox="1"/>
          <p:nvPr/>
        </p:nvSpPr>
        <p:spPr>
          <a:xfrm>
            <a:off x="3408294" y="3118909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D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A7DB769-D533-4C73-92C0-2428B5442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933" y="452666"/>
            <a:ext cx="1554189" cy="22631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BE05F75-D603-44C3-868E-72A4E94D8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6710" y="615690"/>
            <a:ext cx="1713677" cy="488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58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7552739-C994-494D-9CAA-0DFCE3C72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13" y="996540"/>
            <a:ext cx="1993276" cy="35018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8BE05AF-F742-42E8-BC64-6C3BD1131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386" y="448344"/>
            <a:ext cx="2293986" cy="58361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BB9A65F-ECFC-4DE4-B1CF-8948A3171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577" y="320066"/>
            <a:ext cx="2435668" cy="609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6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964" y="655348"/>
            <a:ext cx="6927576" cy="1325563"/>
          </a:xfrm>
          <a:solidFill>
            <a:srgbClr val="AC0000"/>
          </a:solidFill>
        </p:spPr>
        <p:txBody>
          <a:bodyPr/>
          <a:lstStyle/>
          <a:p>
            <a:pPr algn="ctr"/>
            <a:r>
              <a:rPr lang="en-US" b="1">
                <a:solidFill>
                  <a:schemeClr val="bg1">
                    <a:lumMod val="95000"/>
                  </a:schemeClr>
                </a:solidFill>
                <a:latin typeface="+mn-lt"/>
              </a:rPr>
              <a:t>COMPUTATION I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F3C6B1-8EFD-4083-B453-77BA1D9C5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338145"/>
              </p:ext>
            </p:extLst>
          </p:nvPr>
        </p:nvGraphicFramePr>
        <p:xfrm>
          <a:off x="1272209" y="2459014"/>
          <a:ext cx="8887791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3745">
                  <a:extLst>
                    <a:ext uri="{9D8B030D-6E8A-4147-A177-3AD203B41FA5}">
                      <a16:colId xmlns:a16="http://schemas.microsoft.com/office/drawing/2014/main" val="142677995"/>
                    </a:ext>
                  </a:extLst>
                </a:gridCol>
                <a:gridCol w="4404046">
                  <a:extLst>
                    <a:ext uri="{9D8B030D-6E8A-4147-A177-3AD203B41FA5}">
                      <a16:colId xmlns:a16="http://schemas.microsoft.com/office/drawing/2014/main" val="610266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09FF"/>
                        </a:solidFill>
                      </a:endParaRPr>
                    </a:p>
                    <a:p>
                      <a:r>
                        <a:rPr lang="en-ID" sz="24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STATISTIK (2 SKS)</a:t>
                      </a:r>
                      <a:endParaRPr lang="en-ID">
                        <a:solidFill>
                          <a:srgbClr val="FF09FF"/>
                        </a:solidFill>
                      </a:endParaRPr>
                    </a:p>
                  </a:txBody>
                  <a:tcPr>
                    <a:solidFill>
                      <a:srgbClr val="7940B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9FF"/>
                        </a:solidFill>
                      </a:endParaRPr>
                    </a:p>
                    <a:p>
                      <a:r>
                        <a:rPr lang="en-ID" sz="2400">
                          <a:solidFill>
                            <a:schemeClr val="bg1"/>
                          </a:solidFill>
                        </a:rPr>
                        <a:t>Prof. Dr Dyah Erny Herwindiati</a:t>
                      </a:r>
                    </a:p>
                  </a:txBody>
                  <a:tcPr>
                    <a:solidFill>
                      <a:srgbClr val="794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46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b="1">
                        <a:solidFill>
                          <a:srgbClr val="4F1AA6"/>
                        </a:solidFill>
                      </a:endParaRPr>
                    </a:p>
                    <a:p>
                      <a:r>
                        <a:rPr lang="en-US" sz="2400" b="1">
                          <a:solidFill>
                            <a:srgbClr val="4F1AA6"/>
                          </a:solidFill>
                        </a:rPr>
                        <a:t>KALKULUS (2 SKS )</a:t>
                      </a:r>
                    </a:p>
                    <a:p>
                      <a:endParaRPr lang="en-US" sz="2400" b="1">
                        <a:solidFill>
                          <a:srgbClr val="4F1AA6"/>
                        </a:solidFill>
                      </a:endParaRPr>
                    </a:p>
                  </a:txBody>
                  <a:tcPr>
                    <a:solidFill>
                      <a:srgbClr val="FFB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rgbClr val="FF09FF"/>
                        </a:solidFill>
                      </a:endParaRPr>
                    </a:p>
                    <a:p>
                      <a:r>
                        <a:rPr lang="en-US" sz="2400" b="1">
                          <a:solidFill>
                            <a:srgbClr val="4F1AA6"/>
                          </a:solidFill>
                        </a:rPr>
                        <a:t>Tri </a:t>
                      </a:r>
                      <a:r>
                        <a:rPr lang="en-US" sz="2400" b="1" err="1">
                          <a:solidFill>
                            <a:srgbClr val="4F1AA6"/>
                          </a:solidFill>
                        </a:rPr>
                        <a:t>Sutrisno,M.Sc</a:t>
                      </a:r>
                      <a:endParaRPr lang="en-ID" sz="2400" b="1">
                        <a:solidFill>
                          <a:srgbClr val="4F1AA6"/>
                        </a:solidFill>
                      </a:endParaRPr>
                    </a:p>
                  </a:txBody>
                  <a:tcPr>
                    <a:solidFill>
                      <a:srgbClr val="FFB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181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29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14948B-F119-482A-B4A1-C2194522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556" y="1836116"/>
            <a:ext cx="8454887" cy="1325563"/>
          </a:xfrm>
          <a:solidFill>
            <a:srgbClr val="AC0000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  DASAR-DASAR TEORI PROBABILITAS</a:t>
            </a:r>
            <a:endParaRPr lang="en-ID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642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970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F42EF0-08B9-44FF-B793-1A9C2C61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918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2651" y="813623"/>
            <a:ext cx="6261653" cy="934235"/>
          </a:xfrm>
          <a:solidFill>
            <a:srgbClr val="AC0000"/>
          </a:solidFill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chemeClr val="bg1">
                    <a:lumMod val="95000"/>
                  </a:schemeClr>
                </a:solidFill>
                <a:latin typeface="+mn-lt"/>
              </a:rPr>
              <a:t>TATA CARA PERKULIAHAN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A550273-1E44-4857-A098-6D38562E3B47}"/>
              </a:ext>
            </a:extLst>
          </p:cNvPr>
          <p:cNvSpPr txBox="1">
            <a:spLocks/>
          </p:cNvSpPr>
          <p:nvPr/>
        </p:nvSpPr>
        <p:spPr>
          <a:xfrm>
            <a:off x="838200" y="1678415"/>
            <a:ext cx="10515600" cy="3752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lvl="0" indent="-342900">
              <a:buFont typeface="+mj-lt"/>
              <a:buAutoNum type="arabicPeriod"/>
            </a:pPr>
            <a:endParaRPr lang="en-US" sz="180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1B65CF-CCBA-49F7-A5FD-1E8E4FA19DC2}"/>
              </a:ext>
            </a:extLst>
          </p:cNvPr>
          <p:cNvSpPr txBox="1"/>
          <p:nvPr/>
        </p:nvSpPr>
        <p:spPr>
          <a:xfrm>
            <a:off x="785668" y="2010547"/>
            <a:ext cx="10620664" cy="3359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/>
              <a:t>MAHASISWA TERTIB MASUK DALAM KELAS </a:t>
            </a:r>
            <a:r>
              <a:rPr lang="en-US" sz="2400" err="1"/>
              <a:t>MSTeam</a:t>
            </a:r>
            <a:r>
              <a:rPr lang="en-US" sz="2400"/>
              <a:t> YANG SUDAH ADA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/>
              <a:t>MAHASISWA HADIR SECARA ‘PHISIK’ DENGAN SEMANGAT BELAJAR YANG TINGGI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/>
              <a:t>EVALUASI BELAJAR:</a:t>
            </a:r>
          </a:p>
          <a:p>
            <a:pPr>
              <a:lnSpc>
                <a:spcPct val="150000"/>
              </a:lnSpc>
            </a:pPr>
            <a:r>
              <a:rPr lang="en-US" sz="2400"/>
              <a:t>             (AKTIFITAS DI KELAS + TUGAS) 	: 40%</a:t>
            </a:r>
          </a:p>
          <a:p>
            <a:pPr>
              <a:lnSpc>
                <a:spcPct val="150000"/>
              </a:lnSpc>
            </a:pPr>
            <a:r>
              <a:rPr lang="en-US" sz="2400"/>
              <a:t>             UJIAN TENGAH SEMESTER (UTS) 	: 30%</a:t>
            </a:r>
          </a:p>
          <a:p>
            <a:pPr>
              <a:lnSpc>
                <a:spcPct val="150000"/>
              </a:lnSpc>
            </a:pPr>
            <a:r>
              <a:rPr lang="en-US" sz="2400"/>
              <a:t>             UJIAN AKHIR SEMESTER  (UAS) 	: 30%</a:t>
            </a:r>
            <a:endParaRPr lang="en-ID" sz="2400"/>
          </a:p>
        </p:txBody>
      </p:sp>
    </p:spTree>
    <p:extLst>
      <p:ext uri="{BB962C8B-B14F-4D97-AF65-F5344CB8AC3E}">
        <p14:creationId xmlns:p14="http://schemas.microsoft.com/office/powerpoint/2010/main" val="59604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869" y="287599"/>
            <a:ext cx="10515600" cy="1325563"/>
          </a:xfrm>
          <a:solidFill>
            <a:srgbClr val="AC0000"/>
          </a:solidFill>
        </p:spPr>
        <p:txBody>
          <a:bodyPr/>
          <a:lstStyle/>
          <a:p>
            <a:pPr algn="ctr"/>
            <a:r>
              <a:rPr lang="en-US" b="1" err="1">
                <a:solidFill>
                  <a:schemeClr val="bg1"/>
                </a:solidFill>
              </a:rPr>
              <a:t>Materi</a:t>
            </a:r>
            <a:r>
              <a:rPr lang="en-US" b="1">
                <a:solidFill>
                  <a:schemeClr val="bg1"/>
                </a:solidFill>
              </a:rPr>
              <a:t>  </a:t>
            </a:r>
            <a:r>
              <a:rPr lang="en-US" b="1" err="1">
                <a:solidFill>
                  <a:schemeClr val="bg1"/>
                </a:solidFill>
              </a:rPr>
              <a:t>Kuliah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en-US" b="1" err="1">
                <a:solidFill>
                  <a:schemeClr val="bg1"/>
                </a:solidFill>
              </a:rPr>
              <a:t>Statistik</a:t>
            </a:r>
            <a:r>
              <a:rPr lang="en-US" b="1">
                <a:solidFill>
                  <a:schemeClr val="bg1"/>
                </a:solidFill>
              </a:rPr>
              <a:t> – Computation I</a:t>
            </a:r>
            <a:br>
              <a:rPr lang="en-US" b="1">
                <a:solidFill>
                  <a:schemeClr val="bg1"/>
                </a:solidFill>
              </a:rPr>
            </a:br>
            <a:r>
              <a:rPr lang="en-US" b="1">
                <a:solidFill>
                  <a:schemeClr val="bg1"/>
                </a:solidFill>
              </a:rPr>
              <a:t>( 2 </a:t>
            </a:r>
            <a:r>
              <a:rPr lang="en-US" b="1" err="1">
                <a:solidFill>
                  <a:schemeClr val="bg1"/>
                </a:solidFill>
              </a:rPr>
              <a:t>sks</a:t>
            </a:r>
            <a:r>
              <a:rPr lang="en-US" b="1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CC82D3-FB55-4C5B-8018-2FC5B2B6ADDD}"/>
              </a:ext>
            </a:extLst>
          </p:cNvPr>
          <p:cNvSpPr txBox="1"/>
          <p:nvPr/>
        </p:nvSpPr>
        <p:spPr>
          <a:xfrm>
            <a:off x="1182757" y="1759226"/>
            <a:ext cx="8000999" cy="477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2100"/>
              <a:t>Introduction to Statistics and Data Analysis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2100">
                <a:highlight>
                  <a:srgbClr val="FFFF00"/>
                </a:highlight>
              </a:rPr>
              <a:t>Probability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2100"/>
              <a:t>Random Variable and </a:t>
            </a:r>
            <a:r>
              <a:rPr lang="en-US" sz="2100">
                <a:highlight>
                  <a:srgbClr val="FFFF00"/>
                </a:highlight>
              </a:rPr>
              <a:t>Probability</a:t>
            </a:r>
            <a:r>
              <a:rPr lang="en-US" sz="2100"/>
              <a:t> Distributions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2100"/>
              <a:t>Mathematical Expectation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2100"/>
              <a:t>Some Discrete </a:t>
            </a:r>
            <a:r>
              <a:rPr lang="en-US" sz="2100">
                <a:highlight>
                  <a:srgbClr val="FFFF00"/>
                </a:highlight>
              </a:rPr>
              <a:t>Probability</a:t>
            </a:r>
            <a:r>
              <a:rPr lang="en-US" sz="2100"/>
              <a:t> Distributions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2100"/>
              <a:t>Some Continues </a:t>
            </a:r>
            <a:r>
              <a:rPr lang="en-US" sz="2100">
                <a:highlight>
                  <a:srgbClr val="FFFF00"/>
                </a:highlight>
              </a:rPr>
              <a:t>Probability </a:t>
            </a:r>
            <a:r>
              <a:rPr lang="en-US" sz="2100"/>
              <a:t>Distributions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2100"/>
              <a:t>One and Two Sample Estimation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2100"/>
              <a:t>One and Two Sample Test Hypotheses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2100"/>
              <a:t>Simple Linear Regression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2100"/>
              <a:t>Multiple Linear Regression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2100"/>
              <a:t>One Way Analysis of Variance</a:t>
            </a:r>
          </a:p>
          <a:p>
            <a:pPr marL="342900" indent="-342900">
              <a:buAutoNum type="arabicPeriod"/>
            </a:pPr>
            <a:endParaRPr lang="en-ID" sz="2100"/>
          </a:p>
        </p:txBody>
      </p:sp>
    </p:spTree>
    <p:extLst>
      <p:ext uri="{BB962C8B-B14F-4D97-AF65-F5344CB8AC3E}">
        <p14:creationId xmlns:p14="http://schemas.microsoft.com/office/powerpoint/2010/main" val="1042060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113" y="645408"/>
            <a:ext cx="10515600" cy="1325563"/>
          </a:xfrm>
          <a:solidFill>
            <a:srgbClr val="AC0000"/>
          </a:solidFill>
        </p:spPr>
        <p:txBody>
          <a:bodyPr/>
          <a:lstStyle/>
          <a:p>
            <a:pPr algn="ctr"/>
            <a:r>
              <a:rPr lang="en-US" b="1" err="1">
                <a:solidFill>
                  <a:schemeClr val="bg1"/>
                </a:solidFill>
              </a:rPr>
              <a:t>Buku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en-US" b="1" err="1">
                <a:solidFill>
                  <a:schemeClr val="bg1"/>
                </a:solidFill>
              </a:rPr>
              <a:t>Wajib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en-US" b="1" err="1">
                <a:solidFill>
                  <a:schemeClr val="bg1"/>
                </a:solidFill>
              </a:rPr>
              <a:t>Statistik</a:t>
            </a:r>
            <a:r>
              <a:rPr lang="en-US" b="1">
                <a:solidFill>
                  <a:schemeClr val="bg1"/>
                </a:solidFill>
              </a:rPr>
              <a:t> – Computation I</a:t>
            </a:r>
            <a:br>
              <a:rPr lang="en-US" b="1">
                <a:solidFill>
                  <a:schemeClr val="bg1"/>
                </a:solidFill>
              </a:rPr>
            </a:br>
            <a:r>
              <a:rPr lang="en-US" b="1">
                <a:solidFill>
                  <a:schemeClr val="bg1"/>
                </a:solidFill>
              </a:rPr>
              <a:t>( 2 </a:t>
            </a:r>
            <a:r>
              <a:rPr lang="en-US" b="1" err="1">
                <a:solidFill>
                  <a:schemeClr val="bg1"/>
                </a:solidFill>
              </a:rPr>
              <a:t>sks</a:t>
            </a:r>
            <a:r>
              <a:rPr lang="en-US" b="1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422598-9A51-4899-9D83-BE83CC6C98E6}"/>
              </a:ext>
            </a:extLst>
          </p:cNvPr>
          <p:cNvSpPr txBox="1"/>
          <p:nvPr/>
        </p:nvSpPr>
        <p:spPr>
          <a:xfrm>
            <a:off x="4869348" y="2505670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>
                <a:solidFill>
                  <a:srgbClr val="0F1111"/>
                </a:solidFill>
                <a:effectLst/>
                <a:latin typeface="Amazon Ember"/>
              </a:rPr>
              <a:t>Probability &amp; Statistics for Engineers &amp; Scientists </a:t>
            </a:r>
            <a:r>
              <a:rPr lang="en-US" b="1" i="0" u="none" strike="noStrike">
                <a:solidFill>
                  <a:srgbClr val="565959"/>
                </a:solidFill>
                <a:effectLst/>
                <a:latin typeface="Amazon Ember"/>
              </a:rPr>
              <a:t>8th Edition</a:t>
            </a:r>
            <a:endParaRPr lang="en-US" b="1" i="0" u="none" strike="noStrike">
              <a:solidFill>
                <a:srgbClr val="0F1111"/>
              </a:solidFill>
              <a:effectLst/>
              <a:latin typeface="Amazon Ember"/>
            </a:endParaRPr>
          </a:p>
          <a:p>
            <a:pPr algn="l"/>
            <a:r>
              <a:rPr lang="en-US" b="0" i="0">
                <a:solidFill>
                  <a:srgbClr val="0F1111"/>
                </a:solidFill>
                <a:effectLst/>
                <a:latin typeface="Amazon Ember"/>
              </a:rPr>
              <a:t>by </a:t>
            </a:r>
            <a:r>
              <a:rPr lang="en-US" b="0" i="0" u="none" strike="noStrike">
                <a:solidFill>
                  <a:srgbClr val="007185"/>
                </a:solidFill>
                <a:effectLst/>
                <a:latin typeface="Amazon Ember"/>
                <a:hlinkClick r:id="rId2"/>
              </a:rPr>
              <a:t>Ronald E. Walpole</a:t>
            </a:r>
            <a:r>
              <a:rPr lang="en-US" b="0" i="0">
                <a:solidFill>
                  <a:srgbClr val="0F1111"/>
                </a:solidFill>
                <a:effectLst/>
                <a:latin typeface="Amazon Ember"/>
              </a:rPr>
              <a:t> </a:t>
            </a:r>
            <a:r>
              <a:rPr lang="en-US" b="0" i="0">
                <a:solidFill>
                  <a:srgbClr val="565959"/>
                </a:solidFill>
                <a:effectLst/>
                <a:latin typeface="Amazon Ember"/>
              </a:rPr>
              <a:t>(Author), </a:t>
            </a:r>
            <a:r>
              <a:rPr lang="en-US" b="0" i="0" u="none" strike="noStrike">
                <a:solidFill>
                  <a:srgbClr val="007185"/>
                </a:solidFill>
                <a:effectLst/>
                <a:latin typeface="Amazon Ember"/>
                <a:hlinkClick r:id="rId3"/>
              </a:rPr>
              <a:t>Raymond H. Myers</a:t>
            </a:r>
            <a:r>
              <a:rPr lang="en-US" b="0" i="0">
                <a:solidFill>
                  <a:srgbClr val="0F1111"/>
                </a:solidFill>
                <a:effectLst/>
                <a:latin typeface="Amazon Ember"/>
              </a:rPr>
              <a:t> </a:t>
            </a:r>
            <a:r>
              <a:rPr lang="en-US" b="0" i="0">
                <a:solidFill>
                  <a:srgbClr val="565959"/>
                </a:solidFill>
                <a:effectLst/>
                <a:latin typeface="Amazon Ember"/>
              </a:rPr>
              <a:t>(Author), </a:t>
            </a:r>
            <a:r>
              <a:rPr lang="en-US" b="0" i="0" u="none" strike="noStrike">
                <a:solidFill>
                  <a:srgbClr val="007185"/>
                </a:solidFill>
                <a:effectLst/>
                <a:latin typeface="Amazon Ember"/>
                <a:hlinkClick r:id="rId4"/>
              </a:rPr>
              <a:t>Sharon L. Myers</a:t>
            </a:r>
            <a:r>
              <a:rPr lang="en-US" b="0" i="0">
                <a:solidFill>
                  <a:srgbClr val="0F1111"/>
                </a:solidFill>
                <a:effectLst/>
                <a:latin typeface="Amazon Ember"/>
              </a:rPr>
              <a:t> </a:t>
            </a:r>
            <a:r>
              <a:rPr lang="en-US" b="0" i="0">
                <a:solidFill>
                  <a:srgbClr val="565959"/>
                </a:solidFill>
                <a:effectLst/>
                <a:latin typeface="Amazon Ember"/>
              </a:rPr>
              <a:t>(Author), </a:t>
            </a:r>
            <a:r>
              <a:rPr lang="en-US" b="0" i="0" u="none" strike="noStrike">
                <a:solidFill>
                  <a:srgbClr val="007185"/>
                </a:solidFill>
                <a:effectLst/>
                <a:latin typeface="Amazon Ember"/>
                <a:hlinkClick r:id="rId5"/>
              </a:rPr>
              <a:t>Keying Ye</a:t>
            </a:r>
            <a:r>
              <a:rPr lang="en-US" b="0" i="0">
                <a:solidFill>
                  <a:srgbClr val="0F1111"/>
                </a:solidFill>
                <a:effectLst/>
                <a:latin typeface="Amazon Ember"/>
              </a:rPr>
              <a:t> </a:t>
            </a:r>
            <a:r>
              <a:rPr lang="en-US" b="0" i="0">
                <a:solidFill>
                  <a:srgbClr val="565959"/>
                </a:solidFill>
                <a:effectLst/>
                <a:latin typeface="Amazon Ember"/>
              </a:rPr>
              <a:t>(Author)</a:t>
            </a:r>
            <a:endParaRPr lang="en-US" b="0" i="0">
              <a:solidFill>
                <a:srgbClr val="0F1111"/>
              </a:solidFill>
              <a:effectLst/>
              <a:latin typeface="Amazon Ember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D944103A-67EE-4B97-B253-197CA3BDE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193" y="2281535"/>
            <a:ext cx="2808633" cy="398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2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123E59D-6895-4AA7-9890-B2D0A9936C17}"/>
              </a:ext>
            </a:extLst>
          </p:cNvPr>
          <p:cNvSpPr txBox="1">
            <a:spLocks/>
          </p:cNvSpPr>
          <p:nvPr/>
        </p:nvSpPr>
        <p:spPr>
          <a:xfrm>
            <a:off x="713961" y="436686"/>
            <a:ext cx="11068878" cy="1325563"/>
          </a:xfrm>
          <a:prstGeom prst="rect">
            <a:avLst/>
          </a:prstGeom>
          <a:solidFill>
            <a:srgbClr val="AC0000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err="1">
                <a:solidFill>
                  <a:schemeClr val="bg1"/>
                </a:solidFill>
              </a:rPr>
              <a:t>Buku</a:t>
            </a:r>
            <a:r>
              <a:rPr lang="en-US" sz="3600" b="1">
                <a:solidFill>
                  <a:schemeClr val="bg1"/>
                </a:solidFill>
              </a:rPr>
              <a:t> </a:t>
            </a:r>
            <a:r>
              <a:rPr lang="en-US" b="1" err="1">
                <a:solidFill>
                  <a:schemeClr val="bg1"/>
                </a:solidFill>
              </a:rPr>
              <a:t>Alternatif</a:t>
            </a:r>
            <a:r>
              <a:rPr lang="en-US" sz="3600" b="1">
                <a:solidFill>
                  <a:schemeClr val="bg1"/>
                </a:solidFill>
              </a:rPr>
              <a:t>  </a:t>
            </a:r>
            <a:r>
              <a:rPr lang="en-US" sz="3600" b="1" err="1">
                <a:solidFill>
                  <a:schemeClr val="bg1"/>
                </a:solidFill>
              </a:rPr>
              <a:t>Statistik</a:t>
            </a:r>
            <a:r>
              <a:rPr lang="en-US" sz="3600" b="1">
                <a:solidFill>
                  <a:schemeClr val="bg1"/>
                </a:solidFill>
              </a:rPr>
              <a:t> – Computation I</a:t>
            </a:r>
            <a:br>
              <a:rPr lang="en-US" sz="3600" b="1">
                <a:solidFill>
                  <a:schemeClr val="bg1"/>
                </a:solidFill>
              </a:rPr>
            </a:br>
            <a:r>
              <a:rPr lang="en-US" sz="3600" b="1">
                <a:solidFill>
                  <a:schemeClr val="bg1"/>
                </a:solidFill>
              </a:rPr>
              <a:t>( 2 </a:t>
            </a:r>
            <a:r>
              <a:rPr lang="en-US" sz="3600" b="1" err="1">
                <a:solidFill>
                  <a:schemeClr val="bg1"/>
                </a:solidFill>
              </a:rPr>
              <a:t>sks</a:t>
            </a:r>
            <a:r>
              <a:rPr lang="en-US" sz="3600" b="1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" name="AutoShape 4" descr="Buku Pengantar Statistik Edisi ke 3 - Ronald E. Walpole">
            <a:extLst>
              <a:ext uri="{FF2B5EF4-FFF2-40B4-BE49-F238E27FC236}">
                <a16:creationId xmlns:a16="http://schemas.microsoft.com/office/drawing/2014/main" id="{B7195B1C-6609-492C-890C-C0BEEBEBD8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3BF5EC-2939-4540-AAA1-61BA48B53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857" y="1974796"/>
            <a:ext cx="3124200" cy="3800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88386B-819C-42DB-A59B-88020032A6BD}"/>
              </a:ext>
            </a:extLst>
          </p:cNvPr>
          <p:cNvSpPr txBox="1"/>
          <p:nvPr/>
        </p:nvSpPr>
        <p:spPr>
          <a:xfrm>
            <a:off x="5307495" y="2998113"/>
            <a:ext cx="41452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err="1"/>
              <a:t>Penerbit</a:t>
            </a:r>
            <a:r>
              <a:rPr lang="en-US" sz="2200"/>
              <a:t> Gramedia</a:t>
            </a:r>
          </a:p>
          <a:p>
            <a:r>
              <a:rPr lang="en-US" sz="2200" b="1" err="1"/>
              <a:t>Penterjemah</a:t>
            </a:r>
            <a:r>
              <a:rPr lang="en-US" sz="2200" b="1"/>
              <a:t>: </a:t>
            </a:r>
            <a:r>
              <a:rPr lang="en-US" sz="2200"/>
              <a:t> Bambang </a:t>
            </a:r>
            <a:r>
              <a:rPr lang="en-US" sz="2200" err="1"/>
              <a:t>Sumantri</a:t>
            </a:r>
            <a:r>
              <a:rPr lang="en-US" sz="2200"/>
              <a:t> </a:t>
            </a:r>
            <a:endParaRPr lang="en-ID" sz="2200"/>
          </a:p>
        </p:txBody>
      </p:sp>
    </p:spTree>
    <p:extLst>
      <p:ext uri="{BB962C8B-B14F-4D97-AF65-F5344CB8AC3E}">
        <p14:creationId xmlns:p14="http://schemas.microsoft.com/office/powerpoint/2010/main" val="34708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B9B008-C08A-469A-A53B-EDCD26349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528" y="705678"/>
            <a:ext cx="4670891" cy="2298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0361DB-3696-46ED-A2CC-B532D2B48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598" y="3370013"/>
            <a:ext cx="4118672" cy="19181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F706A6-90B3-45B1-9DC6-325B3443E3FD}"/>
              </a:ext>
            </a:extLst>
          </p:cNvPr>
          <p:cNvSpPr txBox="1"/>
          <p:nvPr/>
        </p:nvSpPr>
        <p:spPr>
          <a:xfrm>
            <a:off x="1020697" y="2501205"/>
            <a:ext cx="3667540" cy="1384995"/>
          </a:xfrm>
          <a:prstGeom prst="rect">
            <a:avLst/>
          </a:prstGeom>
          <a:solidFill>
            <a:srgbClr val="AC0000"/>
          </a:solidFill>
        </p:spPr>
        <p:txBody>
          <a:bodyPr wrap="square" rtlCol="0">
            <a:spAutoFit/>
          </a:bodyPr>
          <a:lstStyle/>
          <a:p>
            <a:r>
              <a:rPr lang="en-US" sz="2800" err="1">
                <a:solidFill>
                  <a:schemeClr val="bg1"/>
                </a:solidFill>
              </a:rPr>
              <a:t>Perlunya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belajar</a:t>
            </a:r>
            <a:r>
              <a:rPr lang="en-US" sz="2800">
                <a:solidFill>
                  <a:schemeClr val="bg1"/>
                </a:solidFill>
              </a:rPr>
              <a:t> Statistics </a:t>
            </a:r>
            <a:r>
              <a:rPr lang="en-US" sz="2800" err="1">
                <a:solidFill>
                  <a:schemeClr val="bg1"/>
                </a:solidFill>
              </a:rPr>
              <a:t>untuk</a:t>
            </a:r>
            <a:endParaRPr lang="en-US" sz="2800">
              <a:solidFill>
                <a:schemeClr val="bg1"/>
              </a:solidFill>
            </a:endParaRPr>
          </a:p>
          <a:p>
            <a:r>
              <a:rPr lang="en-US" sz="2800">
                <a:solidFill>
                  <a:schemeClr val="bg1"/>
                </a:solidFill>
              </a:rPr>
              <a:t>Computer Science</a:t>
            </a:r>
            <a:endParaRPr lang="en-ID" sz="2800">
              <a:solidFill>
                <a:schemeClr val="bg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A1963BB-F5E2-4DEE-9854-CFFEBB84FEBE}"/>
              </a:ext>
            </a:extLst>
          </p:cNvPr>
          <p:cNvSpPr/>
          <p:nvPr/>
        </p:nvSpPr>
        <p:spPr>
          <a:xfrm>
            <a:off x="5039140" y="2464905"/>
            <a:ext cx="546652" cy="1421295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8345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20098FF-BC19-408D-99E6-E99A97243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357" y="3569355"/>
            <a:ext cx="3237808" cy="191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1.png">
            <a:extLst>
              <a:ext uri="{FF2B5EF4-FFF2-40B4-BE49-F238E27FC236}">
                <a16:creationId xmlns:a16="http://schemas.microsoft.com/office/drawing/2014/main" id="{E0190095-C6EB-40FB-B97B-67BAC16547E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34059" y="1770872"/>
            <a:ext cx="7782340" cy="15177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7654EE-0411-4DC5-BB0A-4A662D33F74F}"/>
              </a:ext>
            </a:extLst>
          </p:cNvPr>
          <p:cNvSpPr txBox="1"/>
          <p:nvPr/>
        </p:nvSpPr>
        <p:spPr>
          <a:xfrm>
            <a:off x="1043611" y="586409"/>
            <a:ext cx="7961242" cy="677108"/>
          </a:xfrm>
          <a:prstGeom prst="rect">
            <a:avLst/>
          </a:prstGeom>
          <a:solidFill>
            <a:srgbClr val="AC0000"/>
          </a:solidFill>
        </p:spPr>
        <p:txBody>
          <a:bodyPr wrap="square" rtlCol="0">
            <a:spAutoFit/>
          </a:bodyPr>
          <a:lstStyle/>
          <a:p>
            <a:r>
              <a:rPr lang="en-US" sz="3800" err="1">
                <a:solidFill>
                  <a:schemeClr val="bg1"/>
                </a:solidFill>
              </a:rPr>
              <a:t>Contoh</a:t>
            </a:r>
            <a:r>
              <a:rPr lang="en-US" sz="3800">
                <a:solidFill>
                  <a:schemeClr val="bg1"/>
                </a:solidFill>
              </a:rPr>
              <a:t> Data </a:t>
            </a:r>
            <a:r>
              <a:rPr lang="en-US" sz="3800" err="1">
                <a:solidFill>
                  <a:schemeClr val="bg1"/>
                </a:solidFill>
              </a:rPr>
              <a:t>untuk</a:t>
            </a:r>
            <a:r>
              <a:rPr lang="en-US" sz="3800">
                <a:solidFill>
                  <a:schemeClr val="bg1"/>
                </a:solidFill>
              </a:rPr>
              <a:t> </a:t>
            </a:r>
            <a:r>
              <a:rPr lang="en-US" sz="3800" err="1">
                <a:solidFill>
                  <a:schemeClr val="bg1"/>
                </a:solidFill>
              </a:rPr>
              <a:t>Pengenalan</a:t>
            </a:r>
            <a:r>
              <a:rPr lang="en-US" sz="3800">
                <a:solidFill>
                  <a:schemeClr val="bg1"/>
                </a:solidFill>
              </a:rPr>
              <a:t> </a:t>
            </a:r>
            <a:endParaRPr lang="en-ID" sz="380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71C784-E454-4245-9BBC-6319ED7A0B84}"/>
              </a:ext>
            </a:extLst>
          </p:cNvPr>
          <p:cNvSpPr txBox="1"/>
          <p:nvPr/>
        </p:nvSpPr>
        <p:spPr>
          <a:xfrm>
            <a:off x="647001" y="2106554"/>
            <a:ext cx="2435086" cy="10156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/>
              <a:t>Data Gambar </a:t>
            </a:r>
            <a:r>
              <a:rPr lang="en-US" sz="3000" err="1"/>
              <a:t>Wajah</a:t>
            </a:r>
            <a:r>
              <a:rPr lang="en-US" sz="3000"/>
              <a:t> </a:t>
            </a:r>
            <a:endParaRPr lang="en-ID" sz="3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4AC7AD-0848-4976-B513-45D8DE0432A5}"/>
              </a:ext>
            </a:extLst>
          </p:cNvPr>
          <p:cNvSpPr txBox="1"/>
          <p:nvPr/>
        </p:nvSpPr>
        <p:spPr>
          <a:xfrm>
            <a:off x="4933122" y="4248279"/>
            <a:ext cx="2325756" cy="553998"/>
          </a:xfrm>
          <a:prstGeom prst="rect">
            <a:avLst/>
          </a:prstGeom>
          <a:noFill/>
          <a:ln w="38100">
            <a:solidFill>
              <a:srgbClr val="AC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b="1"/>
              <a:t>Data </a:t>
            </a:r>
            <a:r>
              <a:rPr lang="en-US" sz="3000" b="1" err="1"/>
              <a:t>Suara</a:t>
            </a:r>
            <a:endParaRPr lang="en-ID" sz="3000" b="1"/>
          </a:p>
        </p:txBody>
      </p:sp>
    </p:spTree>
    <p:extLst>
      <p:ext uri="{BB962C8B-B14F-4D97-AF65-F5344CB8AC3E}">
        <p14:creationId xmlns:p14="http://schemas.microsoft.com/office/powerpoint/2010/main" val="124793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ML | Understanding Data Processing - GeeksforGeeks">
            <a:extLst>
              <a:ext uri="{FF2B5EF4-FFF2-40B4-BE49-F238E27FC236}">
                <a16:creationId xmlns:a16="http://schemas.microsoft.com/office/drawing/2014/main" id="{B8DF1082-9D1C-43E3-B6B9-C55BF17A8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765" y="448710"/>
            <a:ext cx="4707419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431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9047B0E2BF334387B5F58598CAE1A8" ma:contentTypeVersion="5" ma:contentTypeDescription="Create a new document." ma:contentTypeScope="" ma:versionID="43536dfc41862755861aad32c246f74d">
  <xsd:schema xmlns:xsd="http://www.w3.org/2001/XMLSchema" xmlns:xs="http://www.w3.org/2001/XMLSchema" xmlns:p="http://schemas.microsoft.com/office/2006/metadata/properties" xmlns:ns2="30de03bc-2bf8-4483-84d2-de8f126d8457" xmlns:ns3="316ab0cf-5cdc-43c8-ae81-5077c16592b9" targetNamespace="http://schemas.microsoft.com/office/2006/metadata/properties" ma:root="true" ma:fieldsID="cb03342e872389300b2a82d68caf7e04" ns2:_="" ns3:_="">
    <xsd:import namespace="30de03bc-2bf8-4483-84d2-de8f126d8457"/>
    <xsd:import namespace="316ab0cf-5cdc-43c8-ae81-5077c16592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de03bc-2bf8-4483-84d2-de8f126d84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6ab0cf-5cdc-43c8-ae81-5077c16592b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16ab0cf-5cdc-43c8-ae81-5077c16592b9">
      <UserInfo>
        <DisplayName>GJ2324 - TK13019 - Computation I (C) - Dyah Erny Herwindiati - Tri Sutrisno Members</DisplayName>
        <AccountId>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133AA8B-7237-404C-8CB6-0DEB05E1D1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EE06B8-7A16-4106-A4B1-43A44F87C81F}">
  <ds:schemaRefs>
    <ds:schemaRef ds:uri="30de03bc-2bf8-4483-84d2-de8f126d8457"/>
    <ds:schemaRef ds:uri="316ab0cf-5cdc-43c8-ae81-5077c16592b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B22B019-4493-498F-A722-DDF6E3310121}">
  <ds:schemaRefs>
    <ds:schemaRef ds:uri="316ab0cf-5cdc-43c8-ae81-5077c16592b9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COMPUTATION I</vt:lpstr>
      <vt:lpstr>TATA CARA PERKULIAHAN</vt:lpstr>
      <vt:lpstr>Materi  Kuliah Statistik – Computation I ( 2 sks)</vt:lpstr>
      <vt:lpstr>Buku Wajib Statistik – Computation I ( 2 sks)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Pengambilan Sampel dan Eksperimen</vt:lpstr>
      <vt:lpstr>PowerPoint Presentation</vt:lpstr>
      <vt:lpstr>  DASAR-DASAR TEORI PROBABILITAS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revision>2</cp:revision>
  <dcterms:created xsi:type="dcterms:W3CDTF">2020-06-08T01:30:48Z</dcterms:created>
  <dcterms:modified xsi:type="dcterms:W3CDTF">2023-10-09T04:04:15Z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0x0101006D9047B0E2BF334387B5F58598CAE1A8</vt:lpwstr>
  </property>
</Properties>
</file>